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2803763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134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bene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2"/>
    <a:srgbClr val="395A94"/>
    <a:srgbClr val="8EC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37" autoAdjust="0"/>
    <p:restoredTop sz="94848" autoAdjust="0"/>
  </p:normalViewPr>
  <p:slideViewPr>
    <p:cSldViewPr snapToGrid="0">
      <p:cViewPr varScale="1">
        <p:scale>
          <a:sx n="26" d="100"/>
          <a:sy n="26" d="100"/>
        </p:scale>
        <p:origin x="1986" y="180"/>
      </p:cViewPr>
      <p:guideLst>
        <p:guide orient="horz" pos="9535"/>
        <p:guide pos="13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90F9D-1338-429D-94DF-BA06226A44EE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EBB99-78BB-42DB-94C4-67D82B7E2CA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48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EBB99-78BB-42DB-94C4-67D82B7E2CA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58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3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9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0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1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1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00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41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64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23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02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2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F5D5-D406-445D-A1C2-679250F7B48D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DB87-ADAF-4B8E-9953-81DC8A04E5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291F8C9-4B46-468E-A9A0-5BF40EC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45" y="13490547"/>
            <a:ext cx="6899613" cy="2760466"/>
          </a:xfrm>
          <a:prstGeom prst="rect">
            <a:avLst/>
          </a:prstGeom>
          <a:ln w="50800">
            <a:noFill/>
          </a:ln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CA72D02C-407C-48A8-B32F-B42ABC0B3727}"/>
              </a:ext>
            </a:extLst>
          </p:cNvPr>
          <p:cNvSpPr/>
          <p:nvPr/>
        </p:nvSpPr>
        <p:spPr>
          <a:xfrm>
            <a:off x="9528293" y="12849709"/>
            <a:ext cx="7978667" cy="404214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98C9C85-E0C3-4832-9F54-4967430553DD}"/>
              </a:ext>
            </a:extLst>
          </p:cNvPr>
          <p:cNvSpPr/>
          <p:nvPr/>
        </p:nvSpPr>
        <p:spPr>
          <a:xfrm>
            <a:off x="1833485" y="17613375"/>
            <a:ext cx="23592734" cy="11340000"/>
          </a:xfrm>
          <a:prstGeom prst="rect">
            <a:avLst/>
          </a:prstGeom>
          <a:noFill/>
          <a:ln w="152400">
            <a:solidFill>
              <a:srgbClr val="009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B25CFB0-E105-456E-A183-C573EC577389}"/>
              </a:ext>
            </a:extLst>
          </p:cNvPr>
          <p:cNvSpPr/>
          <p:nvPr/>
        </p:nvSpPr>
        <p:spPr>
          <a:xfrm>
            <a:off x="7796357" y="5753054"/>
            <a:ext cx="17629862" cy="11335745"/>
          </a:xfrm>
          <a:prstGeom prst="rect">
            <a:avLst/>
          </a:prstGeom>
          <a:noFill/>
          <a:ln w="152400">
            <a:solidFill>
              <a:srgbClr val="009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81E822A-1F09-4C26-A0D8-27BB7DD2F3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750" y="1316737"/>
            <a:ext cx="6042189" cy="30358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D9C1F4-6CAF-45B4-89F2-A61CFDE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785" y="1325926"/>
            <a:ext cx="30568079" cy="1687977"/>
          </a:xfrm>
        </p:spPr>
        <p:txBody>
          <a:bodyPr>
            <a:normAutofit/>
          </a:bodyPr>
          <a:lstStyle/>
          <a:p>
            <a:pPr algn="l"/>
            <a:r>
              <a:rPr lang="en-US" sz="1150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Beispiel</a:t>
            </a:r>
            <a:r>
              <a:rPr lang="en-US" sz="115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Thema</a:t>
            </a:r>
            <a:endParaRPr lang="en-US" sz="115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01C479-7045-4F75-9E66-B798D9791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02" y="24328309"/>
            <a:ext cx="5614160" cy="41185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73AB1FD-18A8-4135-B2D2-D698E1707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510" y="24328309"/>
            <a:ext cx="8077045" cy="37768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5A2086B-6218-4406-B8A6-4FC65CCDB1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998" y="11096687"/>
            <a:ext cx="5038557" cy="5396525"/>
          </a:xfrm>
          <a:prstGeom prst="rect">
            <a:avLst/>
          </a:prstGeom>
          <a:ln w="50800">
            <a:noFill/>
          </a:ln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5D0A691-CD6F-46A8-BD54-9F4CDBFC0A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21" y="24862405"/>
            <a:ext cx="5667999" cy="2708621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AEBCF5A-F1CA-45FA-8295-986EBA0CE004}"/>
              </a:ext>
            </a:extLst>
          </p:cNvPr>
          <p:cNvCxnSpPr>
            <a:cxnSpLocks/>
          </p:cNvCxnSpPr>
          <p:nvPr/>
        </p:nvCxnSpPr>
        <p:spPr>
          <a:xfrm>
            <a:off x="7796357" y="26173382"/>
            <a:ext cx="1901145" cy="0"/>
          </a:xfrm>
          <a:prstGeom prst="straightConnector1">
            <a:avLst/>
          </a:prstGeom>
          <a:ln w="127000">
            <a:solidFill>
              <a:srgbClr val="009A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945CA05-6CB6-4082-A180-3FFD698345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941" y="10805804"/>
            <a:ext cx="4897241" cy="565348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5C1DE04-E388-4F88-B273-6EA93E909486}"/>
              </a:ext>
            </a:extLst>
          </p:cNvPr>
          <p:cNvSpPr txBox="1"/>
          <p:nvPr/>
        </p:nvSpPr>
        <p:spPr>
          <a:xfrm>
            <a:off x="1965451" y="4592185"/>
            <a:ext cx="16946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sz="600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Mustermann</a:t>
            </a:r>
            <a:r>
              <a:rPr lang="en-US" sz="6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600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Fachhochschule</a:t>
            </a:r>
            <a:r>
              <a:rPr lang="en-US" sz="6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Bielefeld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52231E6-42FD-464C-BB3F-528FEF6F9C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383" y="6791344"/>
            <a:ext cx="4974905" cy="824030"/>
          </a:xfrm>
          <a:prstGeom prst="rect">
            <a:avLst/>
          </a:prstGeom>
          <a:ln w="50800">
            <a:noFill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D3149D8-7666-47DD-B02F-D86B8E4A15C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283" y="9771305"/>
            <a:ext cx="2463279" cy="827969"/>
          </a:xfrm>
          <a:prstGeom prst="rect">
            <a:avLst/>
          </a:prstGeom>
          <a:ln w="50800">
            <a:noFill/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E9C4DC6-C3A8-47E6-BE9E-3338F11FBBEA}"/>
              </a:ext>
            </a:extLst>
          </p:cNvPr>
          <p:cNvSpPr txBox="1"/>
          <p:nvPr/>
        </p:nvSpPr>
        <p:spPr>
          <a:xfrm>
            <a:off x="8184899" y="5868014"/>
            <a:ext cx="10153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Überschrift</a:t>
            </a:r>
            <a:r>
              <a:rPr lang="en-US" sz="5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8F90BDF-454A-442E-BECE-3DBAEA705DDB}"/>
              </a:ext>
            </a:extLst>
          </p:cNvPr>
          <p:cNvSpPr/>
          <p:nvPr/>
        </p:nvSpPr>
        <p:spPr>
          <a:xfrm>
            <a:off x="26059441" y="5745979"/>
            <a:ext cx="15361961" cy="11340000"/>
          </a:xfrm>
          <a:prstGeom prst="rect">
            <a:avLst/>
          </a:prstGeom>
          <a:noFill/>
          <a:ln w="152400">
            <a:solidFill>
              <a:srgbClr val="009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C49F16E-F87C-45AD-8FAA-C9616248C85C}"/>
              </a:ext>
            </a:extLst>
          </p:cNvPr>
          <p:cNvSpPr txBox="1"/>
          <p:nvPr/>
        </p:nvSpPr>
        <p:spPr>
          <a:xfrm>
            <a:off x="26319366" y="5793184"/>
            <a:ext cx="9498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Überschrift</a:t>
            </a:r>
            <a:r>
              <a:rPr lang="en-US" sz="5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C3DA0F8-F4C7-4808-B380-9B5A5BA1B841}"/>
              </a:ext>
            </a:extLst>
          </p:cNvPr>
          <p:cNvSpPr txBox="1"/>
          <p:nvPr/>
        </p:nvSpPr>
        <p:spPr>
          <a:xfrm>
            <a:off x="2255959" y="17788452"/>
            <a:ext cx="13264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Überschrift</a:t>
            </a:r>
            <a:r>
              <a:rPr lang="en-US" sz="5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56060CF-5434-4D7A-BD6A-F3503172254D}"/>
              </a:ext>
            </a:extLst>
          </p:cNvPr>
          <p:cNvSpPr/>
          <p:nvPr/>
        </p:nvSpPr>
        <p:spPr>
          <a:xfrm>
            <a:off x="1833487" y="5753054"/>
            <a:ext cx="5425156" cy="11340000"/>
          </a:xfrm>
          <a:prstGeom prst="rect">
            <a:avLst/>
          </a:prstGeom>
          <a:noFill/>
          <a:ln w="152400">
            <a:solidFill>
              <a:srgbClr val="009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676CE4-26C2-4102-B4C3-335ACC89D77D}"/>
              </a:ext>
            </a:extLst>
          </p:cNvPr>
          <p:cNvSpPr txBox="1"/>
          <p:nvPr/>
        </p:nvSpPr>
        <p:spPr>
          <a:xfrm>
            <a:off x="2099695" y="5831389"/>
            <a:ext cx="470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71AF97A-0F3D-44B4-A0B2-29B1C3CD4C39}"/>
              </a:ext>
            </a:extLst>
          </p:cNvPr>
          <p:cNvSpPr/>
          <p:nvPr/>
        </p:nvSpPr>
        <p:spPr>
          <a:xfrm>
            <a:off x="34388577" y="17613375"/>
            <a:ext cx="7032825" cy="11340000"/>
          </a:xfrm>
          <a:prstGeom prst="rect">
            <a:avLst/>
          </a:prstGeom>
          <a:noFill/>
          <a:ln w="152400">
            <a:solidFill>
              <a:srgbClr val="009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DC112B-2478-402D-ADB1-F22A3C2E0F06}"/>
              </a:ext>
            </a:extLst>
          </p:cNvPr>
          <p:cNvSpPr txBox="1"/>
          <p:nvPr/>
        </p:nvSpPr>
        <p:spPr>
          <a:xfrm>
            <a:off x="34692514" y="17685836"/>
            <a:ext cx="395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BCFD169-0496-4645-929C-2B021D4A7E55}"/>
              </a:ext>
            </a:extLst>
          </p:cNvPr>
          <p:cNvCxnSpPr>
            <a:cxnSpLocks/>
          </p:cNvCxnSpPr>
          <p:nvPr/>
        </p:nvCxnSpPr>
        <p:spPr>
          <a:xfrm>
            <a:off x="15197050" y="26173382"/>
            <a:ext cx="1926008" cy="0"/>
          </a:xfrm>
          <a:prstGeom prst="straightConnector1">
            <a:avLst/>
          </a:prstGeom>
          <a:ln w="127000">
            <a:solidFill>
              <a:srgbClr val="009A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AE2510F-D2CF-4B15-ACE9-975A3879C037}"/>
              </a:ext>
            </a:extLst>
          </p:cNvPr>
          <p:cNvSpPr txBox="1"/>
          <p:nvPr/>
        </p:nvSpPr>
        <p:spPr>
          <a:xfrm>
            <a:off x="2094816" y="6723589"/>
            <a:ext cx="47060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.[1]</a:t>
            </a:r>
          </a:p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accusam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ea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gubergren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sea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takimata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sanctus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A1E5B5B-3B78-4CE0-A290-3B1B3847D7D0}"/>
              </a:ext>
            </a:extLst>
          </p:cNvPr>
          <p:cNvSpPr txBox="1"/>
          <p:nvPr/>
        </p:nvSpPr>
        <p:spPr>
          <a:xfrm>
            <a:off x="8234967" y="6720729"/>
            <a:ext cx="5652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voluptua.Using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learning methods ’ 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accusam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ea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gubergren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sea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takimata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sanctus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.[4].</a:t>
            </a:r>
          </a:p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786EBD0-B26C-4168-9AE3-1B8A1A984AE2}"/>
              </a:ext>
            </a:extLst>
          </p:cNvPr>
          <p:cNvSpPr txBox="1"/>
          <p:nvPr/>
        </p:nvSpPr>
        <p:spPr>
          <a:xfrm>
            <a:off x="2274321" y="18847853"/>
            <a:ext cx="552203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800"/>
              </a:spcAft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C3E3C78-266D-407E-A1C8-B8F46BCB57A2}"/>
              </a:ext>
            </a:extLst>
          </p:cNvPr>
          <p:cNvSpPr txBox="1"/>
          <p:nvPr/>
        </p:nvSpPr>
        <p:spPr>
          <a:xfrm>
            <a:off x="34687636" y="18609166"/>
            <a:ext cx="6434706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consetetur</a:t>
            </a:r>
            <a:r>
              <a:rPr lang="en-US" sz="1600" dirty="0"/>
              <a:t> </a:t>
            </a:r>
            <a:r>
              <a:rPr lang="en-US" sz="1600" dirty="0" err="1"/>
              <a:t>sadipscing</a:t>
            </a:r>
            <a:r>
              <a:rPr lang="en-US" sz="1600" dirty="0"/>
              <a:t> </a:t>
            </a:r>
            <a:r>
              <a:rPr lang="en-US" sz="1600" dirty="0" err="1"/>
              <a:t>elitr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nonumy</a:t>
            </a:r>
            <a:r>
              <a:rPr lang="en-US" sz="1600" dirty="0"/>
              <a:t> </a:t>
            </a:r>
            <a:r>
              <a:rPr lang="en-US" sz="1600" dirty="0" err="1"/>
              <a:t>eirmod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invidunt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</a:t>
            </a:r>
            <a:r>
              <a:rPr lang="en-US" sz="1600" dirty="0" err="1"/>
              <a:t>dolore</a:t>
            </a:r>
            <a:r>
              <a:rPr lang="en-US" sz="1600" dirty="0"/>
              <a:t> magna </a:t>
            </a:r>
            <a:r>
              <a:rPr lang="en-US" sz="1600" dirty="0" err="1"/>
              <a:t>aliquyam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diam</a:t>
            </a:r>
            <a:r>
              <a:rPr lang="en-US" sz="1600" dirty="0"/>
              <a:t> </a:t>
            </a:r>
            <a:r>
              <a:rPr lang="en-US" sz="1600" dirty="0" err="1"/>
              <a:t>voluptua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F890AB0-65EE-4ADC-B309-E475D93F23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994" y="6192318"/>
            <a:ext cx="1886805" cy="4220186"/>
          </a:xfrm>
          <a:prstGeom prst="rect">
            <a:avLst/>
          </a:prstGeom>
        </p:spPr>
      </p:pic>
      <p:graphicFrame>
        <p:nvGraphicFramePr>
          <p:cNvPr id="44" name="Tabelle 43">
            <a:extLst>
              <a:ext uri="{FF2B5EF4-FFF2-40B4-BE49-F238E27FC236}">
                <a16:creationId xmlns:a16="http://schemas.microsoft.com/office/drawing/2014/main" id="{EFAA5B2B-5416-4E5A-8F82-118C617F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81771"/>
              </p:ext>
            </p:extLst>
          </p:nvPr>
        </p:nvGraphicFramePr>
        <p:xfrm>
          <a:off x="26922462" y="24081820"/>
          <a:ext cx="6056499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13021">
                  <a:extLst>
                    <a:ext uri="{9D8B030D-6E8A-4147-A177-3AD203B41FA5}">
                      <a16:colId xmlns:a16="http://schemas.microsoft.com/office/drawing/2014/main" val="3870480532"/>
                    </a:ext>
                  </a:extLst>
                </a:gridCol>
                <a:gridCol w="1909142">
                  <a:extLst>
                    <a:ext uri="{9D8B030D-6E8A-4147-A177-3AD203B41FA5}">
                      <a16:colId xmlns:a16="http://schemas.microsoft.com/office/drawing/2014/main" val="3533596805"/>
                    </a:ext>
                  </a:extLst>
                </a:gridCol>
                <a:gridCol w="1534336">
                  <a:extLst>
                    <a:ext uri="{9D8B030D-6E8A-4147-A177-3AD203B41FA5}">
                      <a16:colId xmlns:a16="http://schemas.microsoft.com/office/drawing/2014/main" val="1814250718"/>
                    </a:ext>
                  </a:extLst>
                </a:gridCol>
              </a:tblGrid>
              <a:tr h="486114"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Score </a:t>
                      </a:r>
                      <a:r>
                        <a:rPr lang="de-DE" sz="2800" dirty="0" err="1">
                          <a:ln>
                            <a:noFill/>
                          </a:ln>
                        </a:rPr>
                        <a:t>Function</a:t>
                      </a:r>
                      <a:endParaRPr lang="de-DE" sz="28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dirty="0">
                          <a:ln>
                            <a:noFill/>
                          </a:ln>
                        </a:rPr>
                        <a:t>TIMIT 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dirty="0">
                          <a:ln>
                            <a:noFill/>
                          </a:ln>
                        </a:rPr>
                        <a:t>VS 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95200"/>
                  </a:ext>
                </a:extLst>
              </a:tr>
              <a:tr h="486114"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DNN, </a:t>
                      </a:r>
                      <a:r>
                        <a:rPr lang="de-DE" sz="2800" dirty="0" err="1">
                          <a:ln>
                            <a:noFill/>
                          </a:ln>
                        </a:rPr>
                        <a:t>no</a:t>
                      </a:r>
                      <a:r>
                        <a:rPr lang="de-DE" sz="2800" dirty="0">
                          <a:ln>
                            <a:noFill/>
                          </a:ln>
                        </a:rPr>
                        <a:t>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22.8%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37.1%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8130"/>
                  </a:ext>
                </a:extLst>
              </a:tr>
              <a:tr h="486114"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DNN,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21.9%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35.4%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88388"/>
                  </a:ext>
                </a:extLst>
              </a:tr>
              <a:tr h="486114"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CNN, </a:t>
                      </a:r>
                      <a:r>
                        <a:rPr lang="de-DE" sz="2800" dirty="0" err="1">
                          <a:ln>
                            <a:noFill/>
                          </a:ln>
                        </a:rPr>
                        <a:t>no</a:t>
                      </a:r>
                      <a:r>
                        <a:rPr lang="de-DE" sz="2800" dirty="0">
                          <a:ln>
                            <a:noFill/>
                          </a:ln>
                        </a:rPr>
                        <a:t>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20.5%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34.2%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59194"/>
                  </a:ext>
                </a:extLst>
              </a:tr>
              <a:tr h="486114"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CNN,P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20.7%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ln>
                            <a:noFill/>
                          </a:ln>
                        </a:rPr>
                        <a:t>33.4%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87814"/>
                  </a:ext>
                </a:extLst>
              </a:tr>
            </a:tbl>
          </a:graphicData>
        </a:graphic>
      </p:graphicFrame>
      <p:sp>
        <p:nvSpPr>
          <p:cNvPr id="45" name="Rechteck 44">
            <a:extLst>
              <a:ext uri="{FF2B5EF4-FFF2-40B4-BE49-F238E27FC236}">
                <a16:creationId xmlns:a16="http://schemas.microsoft.com/office/drawing/2014/main" id="{929A49A8-E6F8-4FDF-B30F-94C1D2082725}"/>
              </a:ext>
            </a:extLst>
          </p:cNvPr>
          <p:cNvSpPr/>
          <p:nvPr/>
        </p:nvSpPr>
        <p:spPr>
          <a:xfrm>
            <a:off x="26059441" y="17613375"/>
            <a:ext cx="7782542" cy="11340000"/>
          </a:xfrm>
          <a:prstGeom prst="rect">
            <a:avLst/>
          </a:prstGeom>
          <a:noFill/>
          <a:ln w="152400">
            <a:solidFill>
              <a:srgbClr val="009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C685ECA-EA4D-4A5E-9EE8-E744181C7F83}"/>
              </a:ext>
            </a:extLst>
          </p:cNvPr>
          <p:cNvSpPr txBox="1"/>
          <p:nvPr/>
        </p:nvSpPr>
        <p:spPr>
          <a:xfrm>
            <a:off x="26363378" y="17685836"/>
            <a:ext cx="384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2C5E28A-AE01-4CFA-899A-D2893569EEDB}"/>
              </a:ext>
            </a:extLst>
          </p:cNvPr>
          <p:cNvSpPr txBox="1"/>
          <p:nvPr/>
        </p:nvSpPr>
        <p:spPr>
          <a:xfrm>
            <a:off x="26466874" y="18609166"/>
            <a:ext cx="69468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accusam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ea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gubergren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sea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takimata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sanctus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.[2].</a:t>
            </a:r>
          </a:p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accusam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ea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gubergren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sea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takimata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sanctus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.[3]</a:t>
            </a:r>
          </a:p>
          <a:p>
            <a:pPr>
              <a:spcAft>
                <a:spcPts val="18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6949F91-769E-4802-B8EA-33AC57681EE9}"/>
              </a:ext>
            </a:extLst>
          </p:cNvPr>
          <p:cNvSpPr txBox="1"/>
          <p:nvPr/>
        </p:nvSpPr>
        <p:spPr>
          <a:xfrm>
            <a:off x="2221241" y="12174695"/>
            <a:ext cx="4701155" cy="4524315"/>
          </a:xfrm>
          <a:prstGeom prst="rect">
            <a:avLst/>
          </a:prstGeom>
          <a:noFill/>
          <a:ln w="50800">
            <a:solidFill>
              <a:srgbClr val="8ECDE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voluptua.Deng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[5]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364B964-1D73-44E2-BF65-DAF18756CD5B}"/>
              </a:ext>
            </a:extLst>
          </p:cNvPr>
          <p:cNvSpPr txBox="1"/>
          <p:nvPr/>
        </p:nvSpPr>
        <p:spPr>
          <a:xfrm>
            <a:off x="26363378" y="27097788"/>
            <a:ext cx="70503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shows that in these tests the TIMIT dataset is more accurate with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VS dataset without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[3]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ECEB22B-3FFD-4087-A2D6-3A6D2AF63280}"/>
              </a:ext>
            </a:extLst>
          </p:cNvPr>
          <p:cNvSpPr txBox="1"/>
          <p:nvPr/>
        </p:nvSpPr>
        <p:spPr>
          <a:xfrm>
            <a:off x="8117626" y="18847853"/>
            <a:ext cx="5400000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800"/>
              </a:spcAft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AE99EFA-941D-4804-A37B-6F293FEF6B03}"/>
              </a:ext>
            </a:extLst>
          </p:cNvPr>
          <p:cNvSpPr txBox="1"/>
          <p:nvPr/>
        </p:nvSpPr>
        <p:spPr>
          <a:xfrm>
            <a:off x="13816685" y="18861107"/>
            <a:ext cx="54000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800"/>
              </a:spcAft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400" cap="small" dirty="0"/>
              <a:t>Convolution</a:t>
            </a:r>
            <a:endParaRPr lang="en-US" cap="small" dirty="0"/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.[3]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8B81ED1-A85E-4948-BBF4-67D7ABCD8662}"/>
              </a:ext>
            </a:extLst>
          </p:cNvPr>
          <p:cNvSpPr txBox="1"/>
          <p:nvPr/>
        </p:nvSpPr>
        <p:spPr>
          <a:xfrm>
            <a:off x="30857563" y="6763719"/>
            <a:ext cx="40083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800"/>
              </a:spcAft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.[1]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EA3D573-95A2-4503-8BA4-50F3403B1DE5}"/>
              </a:ext>
            </a:extLst>
          </p:cNvPr>
          <p:cNvSpPr txBox="1"/>
          <p:nvPr/>
        </p:nvSpPr>
        <p:spPr>
          <a:xfrm>
            <a:off x="19961858" y="7843110"/>
            <a:ext cx="5220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8B55D8E-6F79-4D66-BE91-3289F49BF6C1}"/>
              </a:ext>
            </a:extLst>
          </p:cNvPr>
          <p:cNvCxnSpPr>
            <a:cxnSpLocks/>
          </p:cNvCxnSpPr>
          <p:nvPr/>
        </p:nvCxnSpPr>
        <p:spPr>
          <a:xfrm>
            <a:off x="14706600" y="12951686"/>
            <a:ext cx="6522720" cy="6495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9170487-C020-4222-B6AE-275E5F54F0E2}"/>
              </a:ext>
            </a:extLst>
          </p:cNvPr>
          <p:cNvCxnSpPr>
            <a:cxnSpLocks/>
            <a:stCxn id="3" idx="5"/>
          </p:cNvCxnSpPr>
          <p:nvPr/>
        </p:nvCxnSpPr>
        <p:spPr>
          <a:xfrm flipV="1">
            <a:off x="16338511" y="14056732"/>
            <a:ext cx="4890809" cy="224316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ABCE3460-BFAF-4A24-8FC8-554DBA78B38E}"/>
              </a:ext>
            </a:extLst>
          </p:cNvPr>
          <p:cNvSpPr txBox="1"/>
          <p:nvPr/>
        </p:nvSpPr>
        <p:spPr>
          <a:xfrm>
            <a:off x="19519401" y="18847853"/>
            <a:ext cx="5400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800"/>
              </a:spcAft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400" cap="small" dirty="0"/>
              <a:t>Pooling</a:t>
            </a:r>
            <a:endParaRPr lang="en-US" cap="small" dirty="0"/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.[3]</a:t>
            </a:r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6105C7B8-8210-41EC-BEE1-F4EFEC16CE96}"/>
              </a:ext>
            </a:extLst>
          </p:cNvPr>
          <p:cNvSpPr txBox="1"/>
          <p:nvPr/>
        </p:nvSpPr>
        <p:spPr>
          <a:xfrm>
            <a:off x="35251608" y="6723589"/>
            <a:ext cx="367570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800"/>
              </a:spcAft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400" cap="small" dirty="0"/>
              <a:t>Dropout</a:t>
            </a:r>
            <a:endParaRPr lang="en-US" cap="small" dirty="0"/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.[7]</a:t>
            </a:r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FD40A0C2-8DAC-44FD-9F3A-2172625DAF3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874" y="12463773"/>
            <a:ext cx="8485910" cy="4080322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95C1DE04-E388-4F88-B273-6EA93E909486}"/>
              </a:ext>
            </a:extLst>
          </p:cNvPr>
          <p:cNvSpPr txBox="1"/>
          <p:nvPr/>
        </p:nvSpPr>
        <p:spPr>
          <a:xfrm>
            <a:off x="1962531" y="2851938"/>
            <a:ext cx="35149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International </a:t>
            </a:r>
            <a:r>
              <a:rPr lang="de-DE" sz="600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de-DE" sz="6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Conference Minden 2018 on</a:t>
            </a:r>
          </a:p>
          <a:p>
            <a:r>
              <a:rPr lang="en-US" sz="6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Developments in Data Science and Big Data Analytics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B81ED1-A85E-4948-BBF4-67D7ABCD8662}"/>
              </a:ext>
            </a:extLst>
          </p:cNvPr>
          <p:cNvSpPr txBox="1"/>
          <p:nvPr/>
        </p:nvSpPr>
        <p:spPr>
          <a:xfrm>
            <a:off x="26409388" y="6887544"/>
            <a:ext cx="40083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800"/>
              </a:spcAft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.[1]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EA3D573-95A2-4503-8BA4-50F3403B1DE5}"/>
              </a:ext>
            </a:extLst>
          </p:cNvPr>
          <p:cNvSpPr txBox="1"/>
          <p:nvPr/>
        </p:nvSpPr>
        <p:spPr>
          <a:xfrm>
            <a:off x="14342108" y="6709635"/>
            <a:ext cx="5220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eirmodv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EA3D573-95A2-4503-8BA4-50F3403B1DE5}"/>
              </a:ext>
            </a:extLst>
          </p:cNvPr>
          <p:cNvSpPr txBox="1"/>
          <p:nvPr/>
        </p:nvSpPr>
        <p:spPr>
          <a:xfrm>
            <a:off x="14323058" y="10691085"/>
            <a:ext cx="52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sit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50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1482</Words>
  <Application>Microsoft Office PowerPoint</Application>
  <PresentationFormat>Benutzerdefiniert</PresentationFormat>
  <Paragraphs>76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Beispiel Thema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automatic speech recognition</dc:title>
  <dc:creator>dasbene</dc:creator>
  <cp:lastModifiedBy>Ruben Meinhardt</cp:lastModifiedBy>
  <cp:revision>131</cp:revision>
  <dcterms:created xsi:type="dcterms:W3CDTF">2017-07-13T18:35:51Z</dcterms:created>
  <dcterms:modified xsi:type="dcterms:W3CDTF">2018-07-10T19:15:46Z</dcterms:modified>
</cp:coreProperties>
</file>