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p15:clr>
            <a:srgbClr val="A4A3A4"/>
          </p15:clr>
        </p15:guide>
        <p15:guide id="2" pos="1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bene"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2"/>
    <a:srgbClr val="395A94"/>
    <a:srgbClr val="8E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64" autoAdjust="0"/>
    <p:restoredTop sz="94848" autoAdjust="0"/>
  </p:normalViewPr>
  <p:slideViewPr>
    <p:cSldViewPr snapToGrid="0">
      <p:cViewPr>
        <p:scale>
          <a:sx n="70" d="100"/>
          <a:sy n="70" d="100"/>
        </p:scale>
        <p:origin x="-5844" y="-534"/>
      </p:cViewPr>
      <p:guideLst>
        <p:guide orient="horz" pos="9535"/>
        <p:guide pos="1348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DF90F9D-1338-429D-94DF-BA06226A44EE}" type="datetimeFigureOut">
              <a:rPr lang="de-DE" smtClean="0"/>
              <a:pPr/>
              <a:t>15.07.2018</a:t>
            </a:fld>
            <a:endParaRPr lang="de-DE"/>
          </a:p>
        </p:txBody>
      </p:sp>
      <p:sp>
        <p:nvSpPr>
          <p:cNvPr id="4" name="Folienbildplatzhalt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F5EBB99-78BB-42DB-94C4-67D82B7E2CA7}" type="slidenum">
              <a:rPr lang="de-DE" smtClean="0"/>
              <a:pPr/>
              <a:t>‹Nr.›</a:t>
            </a:fld>
            <a:endParaRPr lang="de-DE"/>
          </a:p>
        </p:txBody>
      </p:sp>
    </p:spTree>
    <p:extLst>
      <p:ext uri="{BB962C8B-B14F-4D97-AF65-F5344CB8AC3E}">
        <p14:creationId xmlns:p14="http://schemas.microsoft.com/office/powerpoint/2010/main" val="51648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F5EBB99-78BB-42DB-94C4-67D82B7E2CA7}" type="slidenum">
              <a:rPr lang="de-DE" smtClean="0"/>
              <a:pPr/>
              <a:t>1</a:t>
            </a:fld>
            <a:endParaRPr lang="de-DE"/>
          </a:p>
        </p:txBody>
      </p:sp>
    </p:spTree>
    <p:extLst>
      <p:ext uri="{BB962C8B-B14F-4D97-AF65-F5344CB8AC3E}">
        <p14:creationId xmlns:p14="http://schemas.microsoft.com/office/powerpoint/2010/main" val="147658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Titelmasterformat durch Klicken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220183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42139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44610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32191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Titelmasterformat durch Klicken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338418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232100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40444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269964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325223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Titelmasterformat durch Klicken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60402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E026F5D5-D406-445D-A1C2-679250F7B48D}" type="datetimeFigureOut">
              <a:rPr lang="de-DE" smtClean="0"/>
              <a:pPr/>
              <a:t>15.07.2018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58DB87-ADAF-4B8E-9953-81DC8A04E586}" type="slidenum">
              <a:rPr lang="de-DE" smtClean="0"/>
              <a:pPr/>
              <a:t>‹Nr.›</a:t>
            </a:fld>
            <a:endParaRPr lang="de-DE"/>
          </a:p>
        </p:txBody>
      </p:sp>
    </p:spTree>
    <p:extLst>
      <p:ext uri="{BB962C8B-B14F-4D97-AF65-F5344CB8AC3E}">
        <p14:creationId xmlns:p14="http://schemas.microsoft.com/office/powerpoint/2010/main" val="181212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E026F5D5-D406-445D-A1C2-679250F7B48D}" type="datetimeFigureOut">
              <a:rPr lang="de-DE" smtClean="0"/>
              <a:pPr/>
              <a:t>15.07.2018</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F458DB87-ADAF-4B8E-9953-81DC8A04E586}" type="slidenum">
              <a:rPr lang="de-DE" smtClean="0"/>
              <a:pPr/>
              <a:t>‹Nr.›</a:t>
            </a:fld>
            <a:endParaRPr lang="de-DE"/>
          </a:p>
        </p:txBody>
      </p:sp>
    </p:spTree>
    <p:extLst>
      <p:ext uri="{BB962C8B-B14F-4D97-AF65-F5344CB8AC3E}">
        <p14:creationId xmlns:p14="http://schemas.microsoft.com/office/powerpoint/2010/main" val="8427018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 xmlns:a16="http://schemas.microsoft.com/office/drawing/2014/main" id="{E98C9C85-E0C3-4832-9F54-4967430553DD}"/>
              </a:ext>
            </a:extLst>
          </p:cNvPr>
          <p:cNvSpPr/>
          <p:nvPr/>
        </p:nvSpPr>
        <p:spPr>
          <a:xfrm>
            <a:off x="1833485" y="17613375"/>
            <a:ext cx="31733844" cy="11340000"/>
          </a:xfrm>
          <a:prstGeom prst="rect">
            <a:avLst/>
          </a:prstGeom>
          <a:noFill/>
          <a:ln w="152400">
            <a:solidFill>
              <a:srgbClr val="009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fik 9">
            <a:extLst>
              <a:ext uri="{FF2B5EF4-FFF2-40B4-BE49-F238E27FC236}">
                <a16:creationId xmlns="" xmlns:a16="http://schemas.microsoft.com/office/drawing/2014/main" id="{C81E822A-1F09-4C26-A0D8-27BB7DD2F3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3750" y="1316737"/>
            <a:ext cx="6042189" cy="3035808"/>
          </a:xfrm>
          <a:prstGeom prst="rect">
            <a:avLst/>
          </a:prstGeom>
        </p:spPr>
      </p:pic>
      <p:sp>
        <p:nvSpPr>
          <p:cNvPr id="2" name="Titel 1">
            <a:extLst>
              <a:ext uri="{FF2B5EF4-FFF2-40B4-BE49-F238E27FC236}">
                <a16:creationId xmlns="" xmlns:a16="http://schemas.microsoft.com/office/drawing/2014/main" id="{09D9C1F4-6CAF-45B4-89F2-A61CFDE31057}"/>
              </a:ext>
            </a:extLst>
          </p:cNvPr>
          <p:cNvSpPr>
            <a:spLocks noGrp="1"/>
          </p:cNvSpPr>
          <p:nvPr>
            <p:ph type="ctrTitle"/>
          </p:nvPr>
        </p:nvSpPr>
        <p:spPr>
          <a:xfrm>
            <a:off x="1947785" y="1325926"/>
            <a:ext cx="30568079" cy="1687977"/>
          </a:xfrm>
        </p:spPr>
        <p:txBody>
          <a:bodyPr>
            <a:normAutofit fontScale="90000"/>
          </a:bodyPr>
          <a:lstStyle/>
          <a:p>
            <a:pPr algn="l"/>
            <a:r>
              <a:rPr lang="en-US" sz="11500" cap="small" dirty="0" smtClean="0">
                <a:latin typeface="Times New Roman" panose="02020603050405020304" pitchFamily="18" charset="0"/>
                <a:cs typeface="Times New Roman" panose="02020603050405020304" pitchFamily="18" charset="0"/>
              </a:rPr>
              <a:t>Technique and Procedures of Business Analytics</a:t>
            </a:r>
            <a:endParaRPr lang="en-US" sz="11500" cap="small" dirty="0">
              <a:latin typeface="Times New Roman" panose="02020603050405020304" pitchFamily="18" charset="0"/>
              <a:cs typeface="Times New Roman" panose="02020603050405020304" pitchFamily="18" charset="0"/>
            </a:endParaRPr>
          </a:p>
        </p:txBody>
      </p:sp>
      <p:sp>
        <p:nvSpPr>
          <p:cNvPr id="12" name="Textfeld 11">
            <a:extLst>
              <a:ext uri="{FF2B5EF4-FFF2-40B4-BE49-F238E27FC236}">
                <a16:creationId xmlns="" xmlns:a16="http://schemas.microsoft.com/office/drawing/2014/main" id="{95C1DE04-E388-4F88-B273-6EA93E909486}"/>
              </a:ext>
            </a:extLst>
          </p:cNvPr>
          <p:cNvSpPr txBox="1"/>
          <p:nvPr/>
        </p:nvSpPr>
        <p:spPr>
          <a:xfrm>
            <a:off x="1965451" y="4592185"/>
            <a:ext cx="16946197" cy="1015663"/>
          </a:xfrm>
          <a:prstGeom prst="rect">
            <a:avLst/>
          </a:prstGeom>
          <a:noFill/>
        </p:spPr>
        <p:txBody>
          <a:bodyPr wrap="square" rtlCol="0">
            <a:spAutoFit/>
          </a:bodyPr>
          <a:lstStyle/>
          <a:p>
            <a:r>
              <a:rPr lang="en-US" sz="6000" cap="small" dirty="0" smtClean="0">
                <a:latin typeface="Times New Roman" panose="02020603050405020304" pitchFamily="18" charset="0"/>
                <a:cs typeface="Times New Roman" panose="02020603050405020304" pitchFamily="18" charset="0"/>
              </a:rPr>
              <a:t>Sean Payne– </a:t>
            </a:r>
            <a:r>
              <a:rPr lang="en-US" sz="6000" cap="small" dirty="0" err="1">
                <a:latin typeface="Times New Roman" panose="02020603050405020304" pitchFamily="18" charset="0"/>
                <a:cs typeface="Times New Roman" panose="02020603050405020304" pitchFamily="18" charset="0"/>
              </a:rPr>
              <a:t>Fachhochschule</a:t>
            </a:r>
            <a:r>
              <a:rPr lang="en-US" sz="6000" cap="small" dirty="0">
                <a:latin typeface="Times New Roman" panose="02020603050405020304" pitchFamily="18" charset="0"/>
                <a:cs typeface="Times New Roman" panose="02020603050405020304" pitchFamily="18" charset="0"/>
              </a:rPr>
              <a:t> Bielefeld</a:t>
            </a:r>
          </a:p>
        </p:txBody>
      </p:sp>
      <p:sp>
        <p:nvSpPr>
          <p:cNvPr id="27" name="Rechteck 26">
            <a:extLst>
              <a:ext uri="{FF2B5EF4-FFF2-40B4-BE49-F238E27FC236}">
                <a16:creationId xmlns="" xmlns:a16="http://schemas.microsoft.com/office/drawing/2014/main" id="{E8F90BDF-454A-442E-BECE-3DBAEA705DDB}"/>
              </a:ext>
            </a:extLst>
          </p:cNvPr>
          <p:cNvSpPr/>
          <p:nvPr/>
        </p:nvSpPr>
        <p:spPr>
          <a:xfrm>
            <a:off x="7770957" y="5748420"/>
            <a:ext cx="15361961" cy="11340000"/>
          </a:xfrm>
          <a:prstGeom prst="rect">
            <a:avLst/>
          </a:prstGeom>
          <a:noFill/>
          <a:ln w="152400">
            <a:solidFill>
              <a:srgbClr val="009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a:extLst>
              <a:ext uri="{FF2B5EF4-FFF2-40B4-BE49-F238E27FC236}">
                <a16:creationId xmlns="" xmlns:a16="http://schemas.microsoft.com/office/drawing/2014/main" id="{8C49F16E-F87C-45AD-8FAA-C9616248C85C}"/>
              </a:ext>
            </a:extLst>
          </p:cNvPr>
          <p:cNvSpPr txBox="1"/>
          <p:nvPr/>
        </p:nvSpPr>
        <p:spPr>
          <a:xfrm>
            <a:off x="8056282" y="5782925"/>
            <a:ext cx="14625433" cy="923330"/>
          </a:xfrm>
          <a:prstGeom prst="rect">
            <a:avLst/>
          </a:prstGeom>
          <a:noFill/>
        </p:spPr>
        <p:txBody>
          <a:bodyPr wrap="square" rtlCol="0">
            <a:spAutoFit/>
          </a:bodyPr>
          <a:lstStyle/>
          <a:p>
            <a:pPr algn="ctr"/>
            <a:r>
              <a:rPr lang="en-US" sz="5400" cap="small" dirty="0" smtClean="0">
                <a:latin typeface="Times New Roman" panose="02020603050405020304" pitchFamily="18" charset="0"/>
                <a:cs typeface="Times New Roman" panose="02020603050405020304" pitchFamily="18" charset="0"/>
              </a:rPr>
              <a:t>General Information </a:t>
            </a:r>
            <a:endParaRPr lang="en-US" sz="5400" cap="small" dirty="0">
              <a:latin typeface="Times New Roman" panose="02020603050405020304" pitchFamily="18" charset="0"/>
              <a:cs typeface="Times New Roman" panose="02020603050405020304" pitchFamily="18" charset="0"/>
            </a:endParaRPr>
          </a:p>
        </p:txBody>
      </p:sp>
      <p:sp>
        <p:nvSpPr>
          <p:cNvPr id="32" name="Textfeld 31">
            <a:extLst>
              <a:ext uri="{FF2B5EF4-FFF2-40B4-BE49-F238E27FC236}">
                <a16:creationId xmlns="" xmlns:a16="http://schemas.microsoft.com/office/drawing/2014/main" id="{AC3DA0F8-F4C7-4808-B380-9B5A5BA1B841}"/>
              </a:ext>
            </a:extLst>
          </p:cNvPr>
          <p:cNvSpPr txBox="1"/>
          <p:nvPr/>
        </p:nvSpPr>
        <p:spPr>
          <a:xfrm>
            <a:off x="2255958" y="17788452"/>
            <a:ext cx="30475241" cy="923330"/>
          </a:xfrm>
          <a:prstGeom prst="rect">
            <a:avLst/>
          </a:prstGeom>
          <a:noFill/>
        </p:spPr>
        <p:txBody>
          <a:bodyPr wrap="square" rtlCol="0">
            <a:spAutoFit/>
          </a:bodyPr>
          <a:lstStyle/>
          <a:p>
            <a:pPr algn="ctr"/>
            <a:r>
              <a:rPr lang="en-US" sz="5400" cap="small" dirty="0" smtClean="0">
                <a:latin typeface="Times New Roman" panose="02020603050405020304" pitchFamily="18" charset="0"/>
                <a:cs typeface="Times New Roman" panose="02020603050405020304" pitchFamily="18" charset="0"/>
              </a:rPr>
              <a:t>application </a:t>
            </a:r>
            <a:r>
              <a:rPr lang="en-US" sz="5400" cap="small" dirty="0" smtClean="0">
                <a:latin typeface="Times New Roman" panose="02020603050405020304" pitchFamily="18" charset="0"/>
                <a:cs typeface="Times New Roman" panose="02020603050405020304" pitchFamily="18" charset="0"/>
              </a:rPr>
              <a:t>Areas</a:t>
            </a:r>
            <a:endParaRPr lang="en-US" sz="5400" cap="small" dirty="0">
              <a:latin typeface="Times New Roman" panose="02020603050405020304" pitchFamily="18" charset="0"/>
              <a:cs typeface="Times New Roman" panose="02020603050405020304" pitchFamily="18" charset="0"/>
            </a:endParaRPr>
          </a:p>
        </p:txBody>
      </p:sp>
      <p:sp>
        <p:nvSpPr>
          <p:cNvPr id="33" name="Rechteck 32">
            <a:extLst>
              <a:ext uri="{FF2B5EF4-FFF2-40B4-BE49-F238E27FC236}">
                <a16:creationId xmlns="" xmlns:a16="http://schemas.microsoft.com/office/drawing/2014/main" id="{856060CF-5434-4D7A-BD6A-F3503172254D}"/>
              </a:ext>
            </a:extLst>
          </p:cNvPr>
          <p:cNvSpPr/>
          <p:nvPr/>
        </p:nvSpPr>
        <p:spPr>
          <a:xfrm>
            <a:off x="1833487" y="5753054"/>
            <a:ext cx="5425156" cy="11340000"/>
          </a:xfrm>
          <a:prstGeom prst="rect">
            <a:avLst/>
          </a:prstGeom>
          <a:noFill/>
          <a:ln w="152400">
            <a:solidFill>
              <a:srgbClr val="009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feld 33">
            <a:extLst>
              <a:ext uri="{FF2B5EF4-FFF2-40B4-BE49-F238E27FC236}">
                <a16:creationId xmlns="" xmlns:a16="http://schemas.microsoft.com/office/drawing/2014/main" id="{F0676CE4-26C2-4102-B4C3-335ACC89D77D}"/>
              </a:ext>
            </a:extLst>
          </p:cNvPr>
          <p:cNvSpPr txBox="1"/>
          <p:nvPr/>
        </p:nvSpPr>
        <p:spPr>
          <a:xfrm>
            <a:off x="2099695" y="5831389"/>
            <a:ext cx="4701155" cy="923330"/>
          </a:xfrm>
          <a:prstGeom prst="rect">
            <a:avLst/>
          </a:prstGeom>
          <a:noFill/>
        </p:spPr>
        <p:txBody>
          <a:bodyPr wrap="square" rtlCol="0">
            <a:spAutoFit/>
          </a:bodyPr>
          <a:lstStyle/>
          <a:p>
            <a:pPr algn="ctr"/>
            <a:r>
              <a:rPr lang="en-US" sz="5400" cap="small" dirty="0">
                <a:latin typeface="Times New Roman" panose="02020603050405020304" pitchFamily="18" charset="0"/>
                <a:cs typeface="Times New Roman" panose="02020603050405020304" pitchFamily="18" charset="0"/>
              </a:rPr>
              <a:t>Introduction</a:t>
            </a:r>
          </a:p>
        </p:txBody>
      </p:sp>
      <p:sp>
        <p:nvSpPr>
          <p:cNvPr id="35" name="Rechteck 34">
            <a:extLst>
              <a:ext uri="{FF2B5EF4-FFF2-40B4-BE49-F238E27FC236}">
                <a16:creationId xmlns="" xmlns:a16="http://schemas.microsoft.com/office/drawing/2014/main" id="{771AF97A-0F3D-44B4-A0B2-29B1C3CD4C39}"/>
              </a:ext>
            </a:extLst>
          </p:cNvPr>
          <p:cNvSpPr/>
          <p:nvPr/>
        </p:nvSpPr>
        <p:spPr>
          <a:xfrm>
            <a:off x="34312377" y="17590515"/>
            <a:ext cx="7032825" cy="11340000"/>
          </a:xfrm>
          <a:prstGeom prst="rect">
            <a:avLst/>
          </a:prstGeom>
          <a:noFill/>
          <a:ln w="152400">
            <a:solidFill>
              <a:srgbClr val="009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feld 35">
            <a:extLst>
              <a:ext uri="{FF2B5EF4-FFF2-40B4-BE49-F238E27FC236}">
                <a16:creationId xmlns="" xmlns:a16="http://schemas.microsoft.com/office/drawing/2014/main" id="{09DC112B-2478-402D-ADB1-F22A3C2E0F06}"/>
              </a:ext>
            </a:extLst>
          </p:cNvPr>
          <p:cNvSpPr txBox="1"/>
          <p:nvPr/>
        </p:nvSpPr>
        <p:spPr>
          <a:xfrm>
            <a:off x="34692514" y="17685836"/>
            <a:ext cx="6376339" cy="923330"/>
          </a:xfrm>
          <a:prstGeom prst="rect">
            <a:avLst/>
          </a:prstGeom>
          <a:noFill/>
        </p:spPr>
        <p:txBody>
          <a:bodyPr wrap="square" rtlCol="0">
            <a:spAutoFit/>
          </a:bodyPr>
          <a:lstStyle/>
          <a:p>
            <a:pPr algn="ctr"/>
            <a:r>
              <a:rPr lang="en-US" sz="5400" cap="small" dirty="0">
                <a:latin typeface="Times New Roman" panose="02020603050405020304" pitchFamily="18" charset="0"/>
                <a:cs typeface="Times New Roman" panose="02020603050405020304" pitchFamily="18" charset="0"/>
              </a:rPr>
              <a:t>References</a:t>
            </a:r>
          </a:p>
        </p:txBody>
      </p:sp>
      <p:sp>
        <p:nvSpPr>
          <p:cNvPr id="38" name="Textfeld 37">
            <a:extLst>
              <a:ext uri="{FF2B5EF4-FFF2-40B4-BE49-F238E27FC236}">
                <a16:creationId xmlns="" xmlns:a16="http://schemas.microsoft.com/office/drawing/2014/main" id="{3AE2510F-D2CF-4B15-ACE9-975A3879C037}"/>
              </a:ext>
            </a:extLst>
          </p:cNvPr>
          <p:cNvSpPr txBox="1"/>
          <p:nvPr/>
        </p:nvSpPr>
        <p:spPr>
          <a:xfrm>
            <a:off x="2094816" y="6914089"/>
            <a:ext cx="4706034" cy="8217634"/>
          </a:xfrm>
          <a:prstGeom prst="rect">
            <a:avLst/>
          </a:prstGeom>
          <a:noFill/>
        </p:spPr>
        <p:txBody>
          <a:bodyPr wrap="square" rtlCol="0">
            <a:spAutoFit/>
          </a:bodyPr>
          <a:lstStyle/>
          <a:p>
            <a:pPr>
              <a:spcAft>
                <a:spcPts val="1800"/>
              </a:spcAft>
            </a:pPr>
            <a:r>
              <a:rPr lang="en-US" sz="2400" dirty="0" smtClean="0"/>
              <a:t>In the past, it was the job of a so-called controller to check and juggle the economic figures of a company to gather information about its economic efficiency. But nowadays this has changed. The task area of a controller has become much more technically adept and complex in the last decades. Nowadays, one of the main tasks of a controller is to apply so-called "business analytics" in order to keep the company economically, so that it can still be represented on the market. But what exactly are these business analytics? In order to provide a better overview of business analytics, does this </a:t>
            </a:r>
            <a:r>
              <a:rPr lang="en-US" sz="2400" dirty="0"/>
              <a:t>poster provides information on the general clues that should be considered when implementing a business analytics system.</a:t>
            </a: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43" name="Textfeld 42">
            <a:extLst>
              <a:ext uri="{FF2B5EF4-FFF2-40B4-BE49-F238E27FC236}">
                <a16:creationId xmlns="" xmlns:a16="http://schemas.microsoft.com/office/drawing/2014/main" id="{3C3E3C78-266D-407E-A1C8-B8F46BCB57A2}"/>
              </a:ext>
            </a:extLst>
          </p:cNvPr>
          <p:cNvSpPr txBox="1"/>
          <p:nvPr/>
        </p:nvSpPr>
        <p:spPr>
          <a:xfrm>
            <a:off x="34687636" y="18609166"/>
            <a:ext cx="6434706" cy="8309967"/>
          </a:xfrm>
          <a:prstGeom prst="rect">
            <a:avLst/>
          </a:prstGeom>
          <a:noFill/>
        </p:spPr>
        <p:txBody>
          <a:bodyPr wrap="square" rtlCol="0">
            <a:spAutoFit/>
          </a:bodyPr>
          <a:lstStyle/>
          <a:p>
            <a:endParaRPr lang="en-US" sz="1600" dirty="0" smtClean="0"/>
          </a:p>
          <a:p>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[1]: 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Dedić</a:t>
            </a:r>
            <a:r>
              <a:rPr lang="en-US" sz="1600" dirty="0">
                <a:latin typeface="Times New Roman" panose="02020603050405020304" pitchFamily="18" charset="0"/>
                <a:cs typeface="Times New Roman" panose="02020603050405020304" pitchFamily="18" charset="0"/>
              </a:rPr>
              <a:t>, C. </a:t>
            </a:r>
            <a:r>
              <a:rPr lang="en-US" sz="1600" dirty="0" err="1">
                <a:latin typeface="Times New Roman" panose="02020603050405020304" pitchFamily="18" charset="0"/>
                <a:cs typeface="Times New Roman" panose="02020603050405020304" pitchFamily="18" charset="0"/>
              </a:rPr>
              <a:t>Stanier</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Measuring the Success of Changes to Existing Business Intelligence Solutions to Improve Business Intelligence Reporting</a:t>
            </a:r>
            <a:r>
              <a:rPr lang="en-US" sz="1600" dirty="0">
                <a:latin typeface="Times New Roman" panose="02020603050405020304" pitchFamily="18" charset="0"/>
                <a:cs typeface="Times New Roman" panose="02020603050405020304" pitchFamily="18" charset="0"/>
              </a:rPr>
              <a:t>. In: </a:t>
            </a:r>
            <a:r>
              <a:rPr lang="en-US" sz="1600" i="1" dirty="0">
                <a:latin typeface="Times New Roman" panose="02020603050405020304" pitchFamily="18" charset="0"/>
                <a:cs typeface="Times New Roman" panose="02020603050405020304" pitchFamily="18" charset="0"/>
              </a:rPr>
              <a:t>Lecture Notes in Business Information Processing</a:t>
            </a:r>
            <a:r>
              <a:rPr lang="en-US" sz="1600" dirty="0">
                <a:latin typeface="Times New Roman" panose="02020603050405020304" pitchFamily="18" charset="0"/>
                <a:cs typeface="Times New Roman" panose="02020603050405020304" pitchFamily="18" charset="0"/>
              </a:rPr>
              <a:t>. Band 268. Springer International Publishing, 2016, S. 225–236</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smtClean="0"/>
              <a:t>[2] https</a:t>
            </a:r>
            <a:r>
              <a:rPr lang="en-US" sz="1600" dirty="0"/>
              <a:t>://</a:t>
            </a:r>
            <a:r>
              <a:rPr lang="en-US" sz="1600" dirty="0" smtClean="0"/>
              <a:t>businesspartnermagazine.com/wp-content/uploads/2017/12/Business-Analytics-Challenges-Faced-by-Small-Businesses.jpg called on 15.07.2018 at 11:47 AM CEST</a:t>
            </a:r>
          </a:p>
          <a:p>
            <a:endParaRPr lang="en-US" sz="1600" dirty="0"/>
          </a:p>
          <a:p>
            <a:r>
              <a:rPr lang="en-US" sz="1600" dirty="0" smtClean="0"/>
              <a:t>[3] http</a:t>
            </a:r>
            <a:r>
              <a:rPr lang="en-US" sz="1600" dirty="0"/>
              <a:t>://www.enzyklopaedie-der-wirtschaftsinformatik.de/lexikon/daten-wissen/Business-Intelligence/Analytische-Informationssysteme--Methoden-der-/Business-Analytics/index.html/?</a:t>
            </a:r>
            <a:r>
              <a:rPr lang="en-US" sz="1600" dirty="0" smtClean="0"/>
              <a:t>searchterm=BA called on 14.07.2018 at 1:17 PM CEST</a:t>
            </a:r>
          </a:p>
          <a:p>
            <a:endParaRPr lang="en-US" sz="1600" dirty="0"/>
          </a:p>
          <a:p>
            <a:r>
              <a:rPr lang="en-US" sz="1600" dirty="0" smtClean="0"/>
              <a:t>[4] </a:t>
            </a:r>
            <a:r>
              <a:rPr lang="de-DE" sz="1600" dirty="0" err="1"/>
              <a:t>Mehenna</a:t>
            </a:r>
            <a:r>
              <a:rPr lang="de-DE" sz="1600" dirty="0"/>
              <a:t> et al. 2016: Business Analytics im Controlling – Fünf Anwendungsfelder</a:t>
            </a:r>
            <a:endParaRPr lang="en-US" sz="1600" dirty="0"/>
          </a:p>
          <a:p>
            <a:endParaRPr lang="en-US" sz="1600" dirty="0" smtClean="0"/>
          </a:p>
          <a:p>
            <a:r>
              <a:rPr lang="en-US" sz="1600" dirty="0" smtClean="0"/>
              <a:t>[5] </a:t>
            </a:r>
            <a:r>
              <a:rPr lang="en-US" sz="1600" dirty="0"/>
              <a:t>https://www.gartner.com/it-glossary/business-intelligence-bi/ Called on 16.06.2018 at 3:28 PM </a:t>
            </a:r>
            <a:r>
              <a:rPr lang="en-US" sz="1600" dirty="0" smtClean="0"/>
              <a:t>CEST</a:t>
            </a:r>
          </a:p>
          <a:p>
            <a:endParaRPr lang="en-US" sz="1600" dirty="0"/>
          </a:p>
          <a:p>
            <a:r>
              <a:rPr lang="de-DE" sz="1600" dirty="0" smtClean="0"/>
              <a:t>[6] https</a:t>
            </a:r>
            <a:r>
              <a:rPr lang="de-DE" sz="1600" dirty="0"/>
              <a:t>://</a:t>
            </a:r>
            <a:r>
              <a:rPr lang="de-DE" sz="1600" dirty="0" smtClean="0"/>
              <a:t>barc.de/news/business-intelligence-fur-alle-bleibt-zukunftsmusik </a:t>
            </a:r>
            <a:r>
              <a:rPr lang="de-DE" sz="1600" dirty="0" err="1" smtClean="0"/>
              <a:t>called</a:t>
            </a:r>
            <a:r>
              <a:rPr lang="de-DE" sz="1600" dirty="0" smtClean="0"/>
              <a:t> on 15.07.2018 at 12:56 AM CEST</a:t>
            </a:r>
          </a:p>
          <a:p>
            <a:endParaRPr lang="de-DE" sz="1600" dirty="0"/>
          </a:p>
          <a:p>
            <a:r>
              <a:rPr lang="de-DE" sz="1600" dirty="0" smtClean="0"/>
              <a:t>[7] </a:t>
            </a:r>
            <a:r>
              <a:rPr lang="de-DE" sz="1600" dirty="0"/>
              <a:t>Dr. Henning Baars 2016: </a:t>
            </a:r>
            <a:r>
              <a:rPr lang="de-DE" sz="1600" dirty="0" err="1"/>
              <a:t>Predictive</a:t>
            </a:r>
            <a:r>
              <a:rPr lang="de-DE" sz="1600" dirty="0"/>
              <a:t> Analytics in der IT-basierten Entscheidungsunterstützung – methodische, architektonische und organisatorische Konsequenzen</a:t>
            </a:r>
            <a:endParaRPr lang="en-US" sz="1600" dirty="0" smtClean="0"/>
          </a:p>
          <a:p>
            <a:endParaRPr lang="en-US" sz="1600" dirty="0"/>
          </a:p>
          <a:p>
            <a:endParaRPr lang="en-US" sz="1600" dirty="0"/>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p>
        </p:txBody>
      </p:sp>
      <p:sp>
        <p:nvSpPr>
          <p:cNvPr id="74" name="Textfeld 73">
            <a:extLst>
              <a:ext uri="{FF2B5EF4-FFF2-40B4-BE49-F238E27FC236}">
                <a16:creationId xmlns="" xmlns:a16="http://schemas.microsoft.com/office/drawing/2014/main" id="{3AE99EFA-941D-4804-A37B-6F293FEF6B03}"/>
              </a:ext>
            </a:extLst>
          </p:cNvPr>
          <p:cNvSpPr txBox="1"/>
          <p:nvPr/>
        </p:nvSpPr>
        <p:spPr>
          <a:xfrm>
            <a:off x="14835600" y="18712800"/>
            <a:ext cx="5904000" cy="9233297"/>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dirty="0"/>
              <a:t>A very good example of optimization is to optimize the inventory in the retail trade. </a:t>
            </a:r>
            <a:r>
              <a:rPr lang="en-US" dirty="0" smtClean="0"/>
              <a:t>There </a:t>
            </a:r>
            <a:r>
              <a:rPr lang="en-US" dirty="0"/>
              <a:t>the system is automatically adjusted so that, when a customer orders an article, it is automatically offset from the stock quantity of  </a:t>
            </a:r>
            <a:r>
              <a:rPr lang="en-US" dirty="0" smtClean="0"/>
              <a:t>in </a:t>
            </a:r>
            <a:r>
              <a:rPr lang="en-US" dirty="0"/>
              <a:t>the warehouse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As soon as a predefined minimum is reached, this article is going to be reordered automatically by the system. </a:t>
            </a:r>
            <a:r>
              <a:rPr lang="en-US" dirty="0" smtClean="0"/>
              <a:t> </a:t>
            </a:r>
            <a:endParaRPr lang="en-US" dirty="0"/>
          </a:p>
        </p:txBody>
      </p:sp>
      <p:sp>
        <p:nvSpPr>
          <p:cNvPr id="76" name="Textfeld 75">
            <a:extLst>
              <a:ext uri="{FF2B5EF4-FFF2-40B4-BE49-F238E27FC236}">
                <a16:creationId xmlns="" xmlns:a16="http://schemas.microsoft.com/office/drawing/2014/main" id="{98B81ED1-A85E-4948-BBF4-67D7ABCD8662}"/>
              </a:ext>
            </a:extLst>
          </p:cNvPr>
          <p:cNvSpPr txBox="1"/>
          <p:nvPr/>
        </p:nvSpPr>
        <p:spPr>
          <a:xfrm>
            <a:off x="13132800" y="6753460"/>
            <a:ext cx="4640400" cy="9341019"/>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sz="2400" b="1" dirty="0"/>
              <a:t>What should </a:t>
            </a:r>
            <a:r>
              <a:rPr lang="en-US" sz="2400" b="1" dirty="0" smtClean="0"/>
              <a:t>be considered </a:t>
            </a:r>
            <a:r>
              <a:rPr lang="en-US" sz="2400" b="1" dirty="0"/>
              <a:t>if </a:t>
            </a:r>
            <a:r>
              <a:rPr lang="en-US" sz="2400" b="1" dirty="0" smtClean="0"/>
              <a:t>you intend </a:t>
            </a:r>
            <a:r>
              <a:rPr lang="en-US" sz="2400" b="1" dirty="0"/>
              <a:t>to use </a:t>
            </a:r>
            <a:r>
              <a:rPr lang="en-US" sz="2400" b="1" dirty="0" smtClean="0"/>
              <a:t>Business Analytics?</a:t>
            </a:r>
          </a:p>
          <a:p>
            <a:r>
              <a:rPr lang="en-US" dirty="0" smtClean="0"/>
              <a:t>One thing which should be considered is that it is important to figure out what kind </a:t>
            </a:r>
            <a:r>
              <a:rPr lang="en-US" dirty="0" smtClean="0"/>
              <a:t>of business analytics system you want to use. This can be done by asking yourself the question of what you want to analyze. This topic will be discussed in the section of “</a:t>
            </a:r>
            <a:r>
              <a:rPr lang="en-US" b="1" dirty="0" smtClean="0"/>
              <a:t>Application Areas</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next thing to focus on is the technology. Does the already possessed technology, support the type of  business analytics model, which you want to introduce? </a:t>
            </a:r>
          </a:p>
        </p:txBody>
      </p:sp>
      <p:sp>
        <p:nvSpPr>
          <p:cNvPr id="93" name="Textfeld 92">
            <a:extLst>
              <a:ext uri="{FF2B5EF4-FFF2-40B4-BE49-F238E27FC236}">
                <a16:creationId xmlns="" xmlns:a16="http://schemas.microsoft.com/office/drawing/2014/main" id="{ABCE3460-BFAF-4A24-8FC8-554DBA78B38E}"/>
              </a:ext>
            </a:extLst>
          </p:cNvPr>
          <p:cNvSpPr txBox="1"/>
          <p:nvPr/>
        </p:nvSpPr>
        <p:spPr>
          <a:xfrm>
            <a:off x="21067200" y="18712800"/>
            <a:ext cx="5904000" cy="10064294"/>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pPr>
              <a:spcAft>
                <a:spcPts val="1200"/>
              </a:spcAft>
            </a:pPr>
            <a:r>
              <a:rPr lang="en-US" dirty="0" smtClean="0"/>
              <a:t>The </a:t>
            </a:r>
            <a:r>
              <a:rPr lang="en-US" dirty="0"/>
              <a:t>optimization model is able to reduce the costs of the company resources by evaluating the results of the forecasts and using the gathered information to identify new </a:t>
            </a:r>
            <a:r>
              <a:rPr lang="en-US" dirty="0" smtClean="0"/>
              <a:t>cause-effect </a:t>
            </a:r>
            <a:r>
              <a:rPr lang="en-US" dirty="0" smtClean="0"/>
              <a:t>relationships </a:t>
            </a:r>
            <a:r>
              <a:rPr lang="en-US" dirty="0"/>
              <a:t>(cf. [4]). </a:t>
            </a:r>
            <a:endParaRPr lang="en-US" cap="small" dirty="0"/>
          </a:p>
          <a:p>
            <a:pPr>
              <a:spcAft>
                <a:spcPts val="1200"/>
              </a:spcAft>
            </a:pPr>
            <a:endParaRPr lang="en-US" dirty="0" smtClean="0"/>
          </a:p>
          <a:p>
            <a:pPr>
              <a:spcAft>
                <a:spcPts val="1200"/>
              </a:spcAft>
            </a:pPr>
            <a:endParaRPr lang="en-US" sz="2400" b="1" cap="small" dirty="0"/>
          </a:p>
          <a:p>
            <a:pPr>
              <a:spcAft>
                <a:spcPts val="1200"/>
              </a:spcAft>
            </a:pPr>
            <a:endParaRPr lang="en-US" sz="2400" b="1" cap="small" dirty="0" smtClean="0"/>
          </a:p>
          <a:p>
            <a:pPr>
              <a:spcAft>
                <a:spcPts val="1200"/>
              </a:spcAft>
            </a:pPr>
            <a:endParaRPr lang="en-US" sz="2400" b="1" cap="small" dirty="0"/>
          </a:p>
          <a:p>
            <a:pPr>
              <a:spcAft>
                <a:spcPts val="1200"/>
              </a:spcAft>
            </a:pPr>
            <a:endParaRPr lang="en-US" sz="2400" b="1" cap="small" dirty="0" smtClean="0"/>
          </a:p>
          <a:p>
            <a:pPr>
              <a:spcAft>
                <a:spcPts val="1200"/>
              </a:spcAft>
            </a:pPr>
            <a:endParaRPr lang="en-US" sz="2400" b="1" cap="small" dirty="0"/>
          </a:p>
          <a:p>
            <a:pPr>
              <a:spcAft>
                <a:spcPts val="1200"/>
              </a:spcAft>
            </a:pPr>
            <a:endParaRPr lang="en-US" sz="2400" b="1" cap="small" dirty="0" smtClean="0"/>
          </a:p>
          <a:p>
            <a:pPr>
              <a:spcAft>
                <a:spcPts val="1200"/>
              </a:spcAft>
            </a:pPr>
            <a:endParaRPr lang="en-US" sz="2400" b="1" cap="small" dirty="0"/>
          </a:p>
          <a:p>
            <a:pPr>
              <a:spcAft>
                <a:spcPts val="1200"/>
              </a:spcAft>
            </a:pPr>
            <a:endParaRPr lang="en-US" sz="2400" b="1" cap="small" dirty="0" smtClean="0"/>
          </a:p>
          <a:p>
            <a:pPr>
              <a:spcAft>
                <a:spcPts val="1200"/>
              </a:spcAft>
            </a:pPr>
            <a:endParaRPr lang="en-US" sz="2400" b="1" cap="small" dirty="0"/>
          </a:p>
          <a:p>
            <a:pPr>
              <a:spcAft>
                <a:spcPts val="1200"/>
              </a:spcAft>
            </a:pPr>
            <a:endParaRPr lang="en-US" sz="2400" b="1" cap="small" dirty="0" smtClean="0"/>
          </a:p>
          <a:p>
            <a:pPr>
              <a:spcAft>
                <a:spcPts val="1200"/>
              </a:spcAft>
            </a:pPr>
            <a:endParaRPr lang="en-US" sz="2400" b="1" cap="small" dirty="0" smtClean="0"/>
          </a:p>
          <a:p>
            <a:pPr>
              <a:spcAft>
                <a:spcPts val="1200"/>
              </a:spcAft>
            </a:pPr>
            <a:r>
              <a:rPr lang="en-US" sz="2400" b="1" cap="small" dirty="0" smtClean="0"/>
              <a:t>Simulation: </a:t>
            </a:r>
            <a:endParaRPr lang="en-US" b="1" cap="small" dirty="0"/>
          </a:p>
          <a:p>
            <a:r>
              <a:rPr lang="en-US" dirty="0"/>
              <a:t>The simulation process describes the simulation of </a:t>
            </a:r>
            <a:r>
              <a:rPr lang="en-US" dirty="0" smtClean="0"/>
              <a:t>a company and possible future developments. If simulations are properly </a:t>
            </a:r>
            <a:r>
              <a:rPr lang="en-US" dirty="0"/>
              <a:t>designed and fed with all </a:t>
            </a:r>
            <a:r>
              <a:rPr lang="en-US" dirty="0" smtClean="0"/>
              <a:t>relevant data, </a:t>
            </a:r>
            <a:r>
              <a:rPr lang="en-US" dirty="0"/>
              <a:t>they could be used to support operational decisions. </a:t>
            </a:r>
          </a:p>
        </p:txBody>
      </p:sp>
      <p:sp>
        <p:nvSpPr>
          <p:cNvPr id="102" name="Textfeld 101">
            <a:extLst>
              <a:ext uri="{FF2B5EF4-FFF2-40B4-BE49-F238E27FC236}">
                <a16:creationId xmlns="" xmlns:a16="http://schemas.microsoft.com/office/drawing/2014/main" id="{6105C7B8-8210-41EC-BEE1-F4EFEC16CE96}"/>
              </a:ext>
            </a:extLst>
          </p:cNvPr>
          <p:cNvSpPr txBox="1"/>
          <p:nvPr/>
        </p:nvSpPr>
        <p:spPr>
          <a:xfrm>
            <a:off x="18133200" y="6713330"/>
            <a:ext cx="4608000" cy="8340745"/>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dirty="0"/>
              <a:t>Or is it necessary to invest in a completely new hard- and software solution? Another important thing to consider is the personnel, which will be using the business analytics system. The staff should be able to use the system correctly and make the right amount of changes so that the business analytics system is maintained in the future. The last point of consideration should be the time. The last point is time. A good business analytics system needs time to evaluate data and create empirical </a:t>
            </a:r>
            <a:r>
              <a:rPr lang="en-US" dirty="0" err="1" smtClean="0"/>
              <a:t>values.It</a:t>
            </a:r>
            <a:r>
              <a:rPr lang="en-US" dirty="0" smtClean="0"/>
              <a:t> </a:t>
            </a:r>
            <a:r>
              <a:rPr lang="en-US" dirty="0"/>
              <a:t>should not be assumed that a business analytics system implemented today can already deliver solutions of any kind tomorrow</a:t>
            </a:r>
            <a:r>
              <a:rPr lang="en-US" dirty="0" smtClean="0"/>
              <a:t>.</a:t>
            </a:r>
          </a:p>
          <a:p>
            <a:r>
              <a:rPr lang="en-US" dirty="0" smtClean="0"/>
              <a:t> </a:t>
            </a:r>
            <a:endParaRPr lang="en-US" dirty="0"/>
          </a:p>
          <a:p>
            <a:r>
              <a:rPr lang="en-US" dirty="0" smtClean="0"/>
              <a:t>These </a:t>
            </a:r>
            <a:r>
              <a:rPr lang="en-US" dirty="0"/>
              <a:t>four points should definitely be taken into account in the planning. If this is not the case, even the best business analytics system will not be able to fulfil a meaningful purpose</a:t>
            </a:r>
            <a:r>
              <a:rPr lang="en-US" dirty="0" smtClean="0"/>
              <a:t>.</a:t>
            </a:r>
            <a:endParaRPr lang="en-US" dirty="0"/>
          </a:p>
        </p:txBody>
      </p:sp>
      <p:sp>
        <p:nvSpPr>
          <p:cNvPr id="50" name="Textfeld 49">
            <a:extLst>
              <a:ext uri="{FF2B5EF4-FFF2-40B4-BE49-F238E27FC236}">
                <a16:creationId xmlns="" xmlns:a16="http://schemas.microsoft.com/office/drawing/2014/main" id="{95C1DE04-E388-4F88-B273-6EA93E909486}"/>
              </a:ext>
            </a:extLst>
          </p:cNvPr>
          <p:cNvSpPr txBox="1"/>
          <p:nvPr/>
        </p:nvSpPr>
        <p:spPr>
          <a:xfrm>
            <a:off x="1962531" y="2851938"/>
            <a:ext cx="35149536" cy="1938992"/>
          </a:xfrm>
          <a:prstGeom prst="rect">
            <a:avLst/>
          </a:prstGeom>
          <a:noFill/>
        </p:spPr>
        <p:txBody>
          <a:bodyPr wrap="square" rtlCol="0">
            <a:spAutoFit/>
          </a:bodyPr>
          <a:lstStyle/>
          <a:p>
            <a:r>
              <a:rPr lang="de-DE" sz="6000" cap="small" dirty="0">
                <a:latin typeface="Times New Roman" panose="02020603050405020304" pitchFamily="18" charset="0"/>
                <a:cs typeface="Times New Roman" panose="02020603050405020304" pitchFamily="18" charset="0"/>
              </a:rPr>
              <a:t>2nd International </a:t>
            </a:r>
            <a:r>
              <a:rPr lang="de-DE" sz="6000" cap="small" dirty="0" err="1">
                <a:latin typeface="Times New Roman" panose="02020603050405020304" pitchFamily="18" charset="0"/>
                <a:cs typeface="Times New Roman" panose="02020603050405020304" pitchFamily="18" charset="0"/>
              </a:rPr>
              <a:t>Students</a:t>
            </a:r>
            <a:r>
              <a:rPr lang="de-DE" sz="6000" cap="small" dirty="0">
                <a:latin typeface="Times New Roman" panose="02020603050405020304" pitchFamily="18" charset="0"/>
                <a:cs typeface="Times New Roman" panose="02020603050405020304" pitchFamily="18" charset="0"/>
              </a:rPr>
              <a:t>’ Conference Minden 2018 on</a:t>
            </a:r>
          </a:p>
          <a:p>
            <a:r>
              <a:rPr lang="en-US" sz="6000" cap="small" dirty="0">
                <a:latin typeface="Times New Roman" panose="02020603050405020304" pitchFamily="18" charset="0"/>
                <a:cs typeface="Times New Roman" panose="02020603050405020304" pitchFamily="18" charset="0"/>
              </a:rPr>
              <a:t>New Developments in Data Science and Big Data Analytics</a:t>
            </a:r>
          </a:p>
        </p:txBody>
      </p:sp>
      <p:sp>
        <p:nvSpPr>
          <p:cNvPr id="52" name="Textfeld 51">
            <a:extLst>
              <a:ext uri="{FF2B5EF4-FFF2-40B4-BE49-F238E27FC236}">
                <a16:creationId xmlns="" xmlns:a16="http://schemas.microsoft.com/office/drawing/2014/main" id="{98B81ED1-A85E-4948-BBF4-67D7ABCD8662}"/>
              </a:ext>
            </a:extLst>
          </p:cNvPr>
          <p:cNvSpPr txBox="1"/>
          <p:nvPr/>
        </p:nvSpPr>
        <p:spPr>
          <a:xfrm>
            <a:off x="8132400" y="6877285"/>
            <a:ext cx="4640400" cy="9171742"/>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sz="2400" b="1" dirty="0" smtClean="0"/>
              <a:t>What are Business Analytics?</a:t>
            </a:r>
            <a:endParaRPr lang="en-US" sz="2400" b="1" dirty="0" smtClean="0"/>
          </a:p>
          <a:p>
            <a:r>
              <a:rPr lang="en-US" dirty="0"/>
              <a:t>Business Analytics describes the procedure and the processes for the systematic analysis of your own company. This includes the collection, evaluation and presentation of data in electronic </a:t>
            </a:r>
            <a:r>
              <a:rPr lang="en-US" dirty="0" smtClean="0"/>
              <a:t>form</a:t>
            </a:r>
            <a:r>
              <a:rPr lang="en-US" dirty="0"/>
              <a:t> </a:t>
            </a:r>
            <a:r>
              <a:rPr lang="en-US" dirty="0" smtClean="0"/>
              <a:t>(cf. [1]). </a:t>
            </a:r>
            <a:endParaRPr lang="en-US" dirty="0"/>
          </a:p>
          <a:p>
            <a:endParaRPr lang="en-US" b="1" dirty="0" smtClean="0"/>
          </a:p>
          <a:p>
            <a:r>
              <a:rPr lang="en-US" b="1" dirty="0" smtClean="0"/>
              <a:t>What is the aim of Business Analytics?</a:t>
            </a:r>
          </a:p>
          <a:p>
            <a:r>
              <a:rPr lang="en-US" dirty="0"/>
              <a:t>The aim is to gain insights that support operational and, above all, strategic decisions focused on corporate goals. The evaluation of data - about one's own company, competitors or market developments - is carried out with the aid of analytical concepts and more or less specialized software and IT systems. With the insights gained, the company can make its business processes as well as its customer and supplier relationships more successful; aspects here can be cost reduction, risk reduction and value </a:t>
            </a:r>
            <a:r>
              <a:rPr lang="en-US" dirty="0" smtClean="0"/>
              <a:t>creation (cf. [1]).</a:t>
            </a:r>
            <a:endParaRPr lang="en-US" dirty="0" smtClean="0"/>
          </a:p>
        </p:txBody>
      </p:sp>
      <p:sp>
        <p:nvSpPr>
          <p:cNvPr id="20" name="Rectangle 2"/>
          <p:cNvSpPr>
            <a:spLocks noChangeArrowheads="1"/>
          </p:cNvSpPr>
          <p:nvPr/>
        </p:nvSpPr>
        <p:spPr bwMode="auto">
          <a:xfrm>
            <a:off x="0" y="0"/>
            <a:ext cx="42803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basis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all </a:t>
            </a:r>
            <a:r>
              <a:rPr kumimoji="0" lang="de-DE" altLang="de-DE" sz="1800" b="0" i="0" u="sng" strike="noStrike" cap="none" normalizeH="0" baseline="0" smtClean="0">
                <a:ln>
                  <a:noFill/>
                </a:ln>
                <a:solidFill>
                  <a:srgbClr val="F8F8F8"/>
                </a:solidFill>
                <a:effectLst/>
                <a:latin typeface="Arial" panose="020B0604020202020204" pitchFamily="34" charset="0"/>
              </a:rPr>
              <a:t>business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analytics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systems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to</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run</a:t>
            </a:r>
            <a:r>
              <a:rPr kumimoji="0" lang="de-DE" altLang="de-DE" sz="1800" b="0" i="0" u="none" strike="noStrike" cap="none" normalizeH="0" baseline="0" smtClean="0">
                <a:ln>
                  <a:noFill/>
                </a:ln>
                <a:solidFill>
                  <a:srgbClr val="F8F8F8"/>
                </a:solidFill>
                <a:effectLst/>
                <a:latin typeface="Arial" panose="020B0604020202020204" pitchFamily="34" charset="0"/>
              </a:rPr>
              <a:t> an </a:t>
            </a:r>
            <a:r>
              <a:rPr kumimoji="0" lang="de-DE" altLang="de-DE" sz="1800" b="0" i="0" u="sng" strike="noStrike" cap="none" normalizeH="0" baseline="0" smtClean="0">
                <a:ln>
                  <a:noFill/>
                </a:ln>
                <a:solidFill>
                  <a:srgbClr val="F8F8F8"/>
                </a:solidFill>
                <a:effectLst/>
                <a:latin typeface="Arial" panose="020B0604020202020204" pitchFamily="34" charset="0"/>
              </a:rPr>
              <a:t>analysis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existing</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historical</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data</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Here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field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application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analysis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seen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as</a:t>
            </a:r>
            <a:r>
              <a:rPr kumimoji="0" lang="de-DE" altLang="de-DE" sz="1800" b="0" i="0" u="none" strike="noStrike" cap="none" normalizeH="0" baseline="0" smtClean="0">
                <a:ln>
                  <a:noFill/>
                </a:ln>
                <a:solidFill>
                  <a:srgbClr val="F8F8F8"/>
                </a:solidFill>
                <a:effectLst/>
                <a:latin typeface="Arial" panose="020B0604020202020204" pitchFamily="34" charset="0"/>
              </a:rPr>
              <a:t> a </a:t>
            </a:r>
            <a:r>
              <a:rPr kumimoji="0" lang="de-DE" altLang="de-DE" sz="1800" b="0" i="0" u="sng" strike="noStrike" cap="none" normalizeH="0" baseline="0" smtClean="0">
                <a:ln>
                  <a:noFill/>
                </a:ln>
                <a:solidFill>
                  <a:srgbClr val="F8F8F8"/>
                </a:solidFill>
                <a:effectLst/>
                <a:latin typeface="Arial" panose="020B0604020202020204" pitchFamily="34" charset="0"/>
              </a:rPr>
              <a:t>process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which</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implies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that</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knowledge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gained</a:t>
            </a:r>
            <a:r>
              <a:rPr kumimoji="0" lang="de-DE" altLang="de-DE" sz="1800" b="0" i="0" u="none" strike="noStrike" cap="none" normalizeH="0" baseline="0" smtClean="0">
                <a:ln>
                  <a:noFill/>
                </a:ln>
                <a:solidFill>
                  <a:srgbClr val="F8F8F8"/>
                </a:solidFill>
                <a:effectLst/>
                <a:latin typeface="Arial" panose="020B0604020202020204" pitchFamily="34" charset="0"/>
              </a:rPr>
              <a:t> from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individual</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structural</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properties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data</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What</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kind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big</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data</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analysis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method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used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varies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differs</a:t>
            </a:r>
            <a:r>
              <a:rPr kumimoji="0" lang="de-DE" altLang="de-DE" sz="1800" b="0" i="0" u="none" strike="noStrike" cap="none" normalizeH="0" baseline="0" smtClean="0">
                <a:ln>
                  <a:noFill/>
                </a:ln>
                <a:solidFill>
                  <a:srgbClr val="F8F8F8"/>
                </a:solidFill>
                <a:effectLst/>
                <a:latin typeface="Arial" panose="020B0604020202020204" pitchFamily="34" charset="0"/>
              </a:rPr>
              <a:t> from </a:t>
            </a:r>
            <a:r>
              <a:rPr kumimoji="0" lang="de-DE" altLang="de-DE" sz="1800" b="0" i="0" u="sng" strike="noStrike" cap="none" normalizeH="0" baseline="0" smtClean="0">
                <a:ln>
                  <a:noFill/>
                </a:ln>
                <a:solidFill>
                  <a:srgbClr val="F8F8F8"/>
                </a:solidFill>
                <a:effectLst/>
                <a:latin typeface="Arial" panose="020B0604020202020204" pitchFamily="34" charset="0"/>
              </a:rPr>
              <a:t>application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to</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application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analysis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procedures</a:t>
            </a:r>
            <a:r>
              <a:rPr kumimoji="0" lang="de-DE" altLang="de-DE" sz="1800" b="0" i="0" u="none" strike="noStrike" cap="none" normalizeH="0" baseline="0" smtClean="0">
                <a:ln>
                  <a:noFill/>
                </a:ln>
                <a:solidFill>
                  <a:srgbClr val="F8F8F8"/>
                </a:solidFill>
                <a:effectLst/>
                <a:latin typeface="Arial" panose="020B0604020202020204" pitchFamily="34" charset="0"/>
              </a:rPr>
              <a:t> will </a:t>
            </a:r>
            <a:r>
              <a:rPr kumimoji="0" lang="de-DE" altLang="de-DE" sz="1800" b="0" i="0" u="sng" strike="noStrike" cap="none" normalizeH="0" baseline="0" smtClean="0">
                <a:ln>
                  <a:noFill/>
                </a:ln>
                <a:solidFill>
                  <a:srgbClr val="F8F8F8"/>
                </a:solidFill>
                <a:effectLst/>
                <a:latin typeface="Arial" panose="020B0604020202020204" pitchFamily="34" charset="0"/>
              </a:rPr>
              <a:t>be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further</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explained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later</a:t>
            </a:r>
            <a:r>
              <a:rPr kumimoji="0" lang="de-DE" altLang="de-DE" sz="1800" b="0" i="0" u="none" strike="noStrike" cap="none" normalizeH="0" baseline="0" smtClean="0">
                <a:ln>
                  <a:noFill/>
                </a:ln>
                <a:solidFill>
                  <a:srgbClr val="F8F8F8"/>
                </a:solidFill>
                <a:effectLst/>
                <a:latin typeface="Arial" panose="020B0604020202020204" pitchFamily="34" charset="0"/>
              </a:rPr>
              <a:t> in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paper</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aim</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field</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application</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of</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the</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analysis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is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to</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answer</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800" b="0" i="0" u="sng" strike="noStrike" cap="none" normalizeH="0" baseline="0" smtClean="0">
                <a:ln>
                  <a:noFill/>
                </a:ln>
                <a:solidFill>
                  <a:srgbClr val="F8F8F8"/>
                </a:solidFill>
                <a:effectLst/>
                <a:latin typeface="Arial" panose="020B0604020202020204" pitchFamily="34" charset="0"/>
              </a:rPr>
              <a:t>questions</a:t>
            </a:r>
            <a:r>
              <a:rPr kumimoji="0" lang="de-DE" altLang="de-DE" sz="1800" b="0" i="0" u="none" strike="noStrike" cap="none" normalizeH="0" baseline="0" smtClean="0">
                <a:ln>
                  <a:noFill/>
                </a:ln>
                <a:solidFill>
                  <a:srgbClr val="F8F8F8"/>
                </a:solidFill>
                <a:effectLst/>
                <a:latin typeface="Arial" panose="020B0604020202020204" pitchFamily="34" charset="0"/>
              </a:rPr>
              <a:t>. </a:t>
            </a:r>
            <a:r>
              <a:rPr kumimoji="0" lang="de-DE" altLang="de-DE" sz="1000" b="0" i="0" u="none" strike="noStrike" cap="none" normalizeH="0" baseline="0" smtClean="0">
                <a:ln>
                  <a:noFill/>
                </a:ln>
                <a:solidFill>
                  <a:schemeClr val="tx1"/>
                </a:solidFill>
                <a:effectLst/>
                <a:latin typeface="Arial Unicode MS" panose="020B0604020202020204" pitchFamily="34" charset="-128"/>
              </a:rPr>
              <a:t/>
            </a:r>
            <a:br>
              <a:rPr kumimoji="0" lang="de-DE" altLang="de-DE" sz="1000" b="0" i="0" u="none" strike="noStrike" cap="none" normalizeH="0" baseline="0" smtClean="0">
                <a:ln>
                  <a:noFill/>
                </a:ln>
                <a:solidFill>
                  <a:schemeClr val="tx1"/>
                </a:solidFill>
                <a:effectLst/>
                <a:latin typeface="Arial Unicode MS" panose="020B0604020202020204" pitchFamily="34" charset="-128"/>
              </a:rPr>
            </a:br>
            <a:r>
              <a:rPr kumimoji="0" lang="de-DE" altLang="de-DE" sz="1000" b="0" i="0" u="none" strike="noStrike" cap="none" normalizeH="0" baseline="0" smtClean="0">
                <a:ln>
                  <a:noFill/>
                </a:ln>
                <a:solidFill>
                  <a:schemeClr val="tx1"/>
                </a:solidFill>
                <a:effectLst/>
                <a:latin typeface="Arial Unicode MS" panose="020B0604020202020204" pitchFamily="34" charset="-128"/>
              </a:rPr>
              <a:t/>
            </a:r>
            <a:br>
              <a:rPr kumimoji="0" lang="de-DE" altLang="de-DE" sz="1000" b="0" i="0" u="none" strike="noStrike" cap="none" normalizeH="0" baseline="0" smtClean="0">
                <a:ln>
                  <a:noFill/>
                </a:ln>
                <a:solidFill>
                  <a:schemeClr val="tx1"/>
                </a:solidFill>
                <a:effectLst/>
                <a:latin typeface="Arial Unicode MS" panose="020B0604020202020204" pitchFamily="34" charset="-128"/>
              </a:rPr>
            </a:br>
            <a:r>
              <a:rPr kumimoji="0" lang="de-DE" altLang="de-DE" sz="1000" b="0" i="0" u="none" strike="noStrike" cap="none" normalizeH="0" baseline="0" smtClean="0">
                <a:ln>
                  <a:noFill/>
                </a:ln>
                <a:solidFill>
                  <a:schemeClr val="tx1"/>
                </a:solidFill>
                <a:effectLst/>
                <a:latin typeface="Arial Unicode MS" panose="020B0604020202020204" pitchFamily="34" charset="-128"/>
              </a:rPr>
              <a:t/>
            </a:r>
            <a:br>
              <a:rPr kumimoji="0" lang="de-DE" altLang="de-DE" sz="1000" b="0" i="0" u="none" strike="noStrike" cap="none" normalizeH="0" baseline="0" smtClean="0">
                <a:ln>
                  <a:noFill/>
                </a:ln>
                <a:solidFill>
                  <a:schemeClr val="tx1"/>
                </a:solidFill>
                <a:effectLst/>
                <a:latin typeface="Arial Unicode MS" panose="020B0604020202020204" pitchFamily="34" charset="-128"/>
              </a:rPr>
            </a:br>
            <a:r>
              <a:rPr kumimoji="0" lang="de-DE" altLang="de-DE" sz="1000" b="0" i="0" u="none" strike="noStrike" cap="none" normalizeH="0" baseline="0" smtClean="0">
                <a:ln>
                  <a:noFill/>
                </a:ln>
                <a:solidFill>
                  <a:srgbClr val="FADD2D"/>
                </a:solidFill>
                <a:effectLst/>
                <a:latin typeface="Arial Unicode MS" panose="020B0604020202020204" pitchFamily="34" charset="-128"/>
              </a:rPr>
              <a:t>\begin</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1000" b="0" i="0" u="sng" strike="noStrike" cap="none" normalizeH="0" baseline="0" smtClean="0">
                <a:ln>
                  <a:noFill/>
                </a:ln>
                <a:solidFill>
                  <a:srgbClr val="F8F8F8"/>
                </a:solidFill>
                <a:effectLst/>
                <a:latin typeface="Arial Unicode MS" panose="020B0604020202020204" pitchFamily="34" charset="-128"/>
              </a:rPr>
              <a:t>figure*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3300" b="0" i="0" u="none" strike="noStrike" cap="none" normalizeH="0" baseline="0" smtClean="0">
                <a:ln>
                  <a:noFill/>
                </a:ln>
                <a:solidFill>
                  <a:schemeClr val="tx1"/>
                </a:solidFill>
                <a:effectLst/>
              </a:rPr>
              <a:t> </a:t>
            </a:r>
            <a:r>
              <a:rPr kumimoji="0" lang="de-DE" altLang="de-DE" sz="1000" b="0" i="0" u="none" strike="noStrike" cap="none" normalizeH="0" baseline="0" smtClean="0">
                <a:ln>
                  <a:noFill/>
                </a:ln>
                <a:solidFill>
                  <a:srgbClr val="8DA6CE"/>
                </a:solidFill>
                <a:effectLst/>
                <a:latin typeface="Arial Unicode MS" panose="020B0604020202020204" pitchFamily="34" charset="-128"/>
              </a:rPr>
              <a:t>\centering</a:t>
            </a:r>
            <a:r>
              <a:rPr kumimoji="0" lang="de-DE" altLang="de-DE" sz="3300" b="0" i="0" u="none" strike="noStrike" cap="none" normalizeH="0" baseline="0" smtClean="0">
                <a:ln>
                  <a:noFill/>
                </a:ln>
                <a:solidFill>
                  <a:schemeClr val="tx1"/>
                </a:solidFill>
                <a:effectLst/>
              </a:rPr>
              <a:t> </a:t>
            </a:r>
            <a:r>
              <a:rPr kumimoji="0" lang="de-DE" altLang="de-DE" sz="1000" b="1" i="0" u="none" strike="noStrike" cap="none" normalizeH="0" baseline="0" smtClean="0">
                <a:ln>
                  <a:noFill/>
                </a:ln>
                <a:solidFill>
                  <a:srgbClr val="FADD2D"/>
                </a:solidFill>
                <a:effectLst/>
                <a:latin typeface="Arial Unicode MS" panose="020B0604020202020204" pitchFamily="34" charset="-128"/>
              </a:rPr>
              <a:t>\includegraphics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1000" b="0" i="0" u="sng" strike="noStrike" cap="none" normalizeH="0" baseline="0" smtClean="0">
                <a:ln>
                  <a:noFill/>
                </a:ln>
                <a:solidFill>
                  <a:srgbClr val="F8F8F8"/>
                </a:solidFill>
                <a:effectLst/>
                <a:latin typeface="Arial Unicode MS" panose="020B0604020202020204" pitchFamily="34" charset="-128"/>
              </a:rPr>
              <a:t>width</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1000" b="0" i="0" u="sng" strike="noStrike" cap="none" normalizeH="0" baseline="0" smtClean="0">
                <a:ln>
                  <a:noFill/>
                </a:ln>
                <a:solidFill>
                  <a:srgbClr val="F8F8F8"/>
                </a:solidFill>
                <a:effectLst/>
                <a:latin typeface="Arial Unicode MS" panose="020B0604020202020204" pitchFamily="34" charset="-128"/>
              </a:rPr>
              <a:t>16cm</a:t>
            </a:r>
            <a:r>
              <a:rPr kumimoji="0" lang="de-DE" altLang="de-DE" sz="1000" b="0" i="0" u="none" strike="noStrike" cap="none" normalizeH="0" baseline="0" smtClean="0">
                <a:ln>
                  <a:noFill/>
                </a:ln>
                <a:solidFill>
                  <a:srgbClr val="F8F8F8"/>
                </a:solidFill>
                <a:effectLst/>
                <a:latin typeface="Arial Unicode MS" panose="020B0604020202020204" pitchFamily="34" charset="-128"/>
              </a:rPr>
              <a:t>]{Abbildungen/Analysis.</a:t>
            </a:r>
            <a:r>
              <a:rPr kumimoji="0" lang="de-DE" altLang="de-DE" sz="1000" b="0" i="0" u="sng" strike="noStrike" cap="none" normalizeH="0" baseline="0" smtClean="0">
                <a:ln>
                  <a:noFill/>
                </a:ln>
                <a:solidFill>
                  <a:srgbClr val="F8F8F8"/>
                </a:solidFill>
                <a:effectLst/>
                <a:latin typeface="Arial Unicode MS" panose="020B0604020202020204" pitchFamily="34" charset="-128"/>
              </a:rPr>
              <a:t>png</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3300" b="0" i="0" u="none" strike="noStrike" cap="none" normalizeH="0" baseline="0" smtClean="0">
                <a:ln>
                  <a:noFill/>
                </a:ln>
                <a:solidFill>
                  <a:schemeClr val="tx1"/>
                </a:solidFill>
                <a:effectLst/>
              </a:rPr>
              <a:t> </a:t>
            </a:r>
            <a:r>
              <a:rPr kumimoji="0" lang="de-DE" altLang="de-DE" sz="1000" b="0" i="0" u="none" strike="noStrike" cap="none" normalizeH="0" baseline="0" smtClean="0">
                <a:ln>
                  <a:noFill/>
                </a:ln>
                <a:solidFill>
                  <a:srgbClr val="8DA6CE"/>
                </a:solidFill>
                <a:effectLst/>
                <a:latin typeface="Arial Unicode MS" panose="020B0604020202020204" pitchFamily="34" charset="-128"/>
              </a:rPr>
              <a:t>\caption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{Analysis Questions </a:t>
            </a:r>
            <a:r>
              <a:rPr kumimoji="0" lang="de-DE" altLang="de-DE" sz="1000" b="0" i="0" u="none" strike="noStrike" cap="none" normalizeH="0" baseline="0" smtClean="0">
                <a:ln>
                  <a:noFill/>
                </a:ln>
                <a:solidFill>
                  <a:srgbClr val="8DA6CE"/>
                </a:solidFill>
                <a:effectLst/>
                <a:latin typeface="Arial Unicode MS" panose="020B0604020202020204" pitchFamily="34" charset="-128"/>
              </a:rPr>
              <a:t>\cite</a:t>
            </a:r>
            <a:r>
              <a:rPr kumimoji="0" lang="de-DE" altLang="de-DE" sz="1000" b="0" i="0" u="none" strike="noStrike" cap="none" normalizeH="0" baseline="0" smtClean="0">
                <a:ln>
                  <a:noFill/>
                </a:ln>
                <a:solidFill>
                  <a:srgbClr val="F8F8F8"/>
                </a:solidFill>
                <a:effectLst/>
                <a:latin typeface="Arial Unicode MS" panose="020B0604020202020204" pitchFamily="34" charset="-128"/>
              </a:rPr>
              <a:t>{2}}</a:t>
            </a:r>
            <a:r>
              <a:rPr kumimoji="0" lang="de-DE" altLang="de-DE" sz="1000" b="1" i="0" u="none" strike="noStrike" cap="none" normalizeH="0" baseline="0" smtClean="0">
                <a:ln>
                  <a:noFill/>
                </a:ln>
                <a:solidFill>
                  <a:srgbClr val="FADD2D"/>
                </a:solidFill>
                <a:effectLst/>
                <a:latin typeface="Arial Unicode MS" panose="020B0604020202020204" pitchFamily="34" charset="-128"/>
              </a:rPr>
              <a:t>\label{visina8}</a:t>
            </a:r>
            <a:r>
              <a:rPr kumimoji="0" lang="de-DE" altLang="de-DE" sz="3300" b="0" i="0" u="none" strike="noStrike" cap="none" normalizeH="0" baseline="0" smtClean="0">
                <a:ln>
                  <a:noFill/>
                </a:ln>
                <a:solidFill>
                  <a:schemeClr val="tx1"/>
                </a:solidFill>
                <a:effectLst/>
              </a:rPr>
              <a:t> </a:t>
            </a:r>
            <a:r>
              <a:rPr kumimoji="0" lang="de-DE" altLang="de-DE" sz="1000" b="0" i="0" u="none" strike="noStrike" cap="none" normalizeH="0" baseline="0" smtClean="0">
                <a:ln>
                  <a:noFill/>
                </a:ln>
                <a:solidFill>
                  <a:srgbClr val="FADD2D"/>
                </a:solidFill>
                <a:effectLst/>
                <a:latin typeface="Arial Unicode MS" panose="020B0604020202020204" pitchFamily="34" charset="-128"/>
              </a:rPr>
              <a:t>\end</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1000" b="0" i="0" u="sng" strike="noStrike" cap="none" normalizeH="0" baseline="0" smtClean="0">
                <a:ln>
                  <a:noFill/>
                </a:ln>
                <a:solidFill>
                  <a:srgbClr val="F8F8F8"/>
                </a:solidFill>
                <a:effectLst/>
                <a:latin typeface="Arial Unicode MS" panose="020B0604020202020204" pitchFamily="34" charset="-128"/>
              </a:rPr>
              <a:t>figure*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a:t>
            </a:r>
            <a:r>
              <a:rPr kumimoji="0" lang="de-DE" altLang="de-DE" sz="3300" b="0" i="0" u="none" strike="noStrike" cap="none" normalizeH="0" baseline="0" smtClean="0">
                <a:ln>
                  <a:noFill/>
                </a:ln>
                <a:solidFill>
                  <a:schemeClr val="tx1"/>
                </a:solidFill>
                <a:effectLst/>
              </a:rPr>
              <a:t> </a:t>
            </a:r>
            <a:r>
              <a:rPr kumimoji="0" lang="de-DE" altLang="de-DE" sz="1000" b="0" i="0" u="none" strike="noStrike" cap="none" normalizeH="0" baseline="0" smtClean="0">
                <a:ln>
                  <a:noFill/>
                </a:ln>
                <a:solidFill>
                  <a:schemeClr val="tx1"/>
                </a:solidFill>
                <a:effectLst/>
                <a:latin typeface="Arial Unicode MS" panose="020B0604020202020204" pitchFamily="34" charset="-128"/>
              </a:rPr>
              <a:t/>
            </a:r>
            <a:br>
              <a:rPr kumimoji="0" lang="de-DE" altLang="de-DE" sz="1000" b="0" i="0" u="none" strike="noStrike" cap="none" normalizeH="0" baseline="0" smtClean="0">
                <a:ln>
                  <a:noFill/>
                </a:ln>
                <a:solidFill>
                  <a:schemeClr val="tx1"/>
                </a:solidFill>
                <a:effectLst/>
                <a:latin typeface="Arial Unicode MS" panose="020B0604020202020204" pitchFamily="34" charset="-128"/>
              </a:rPr>
            </a:br>
            <a:r>
              <a:rPr kumimoji="0" lang="de-DE" altLang="de-DE" sz="1000" b="0" i="0" u="none" strike="noStrike" cap="none" normalizeH="0" baseline="0" smtClean="0">
                <a:ln>
                  <a:noFill/>
                </a:ln>
                <a:solidFill>
                  <a:schemeClr val="tx1"/>
                </a:solidFill>
                <a:effectLst/>
                <a:latin typeface="Arial Unicode MS" panose="020B0604020202020204" pitchFamily="34" charset="-128"/>
              </a:rPr>
              <a:t/>
            </a:r>
            <a:br>
              <a:rPr kumimoji="0" lang="de-DE" altLang="de-DE" sz="1000" b="0" i="0" u="none" strike="noStrike" cap="none" normalizeH="0" baseline="0" smtClean="0">
                <a:ln>
                  <a:noFill/>
                </a:ln>
                <a:solidFill>
                  <a:schemeClr val="tx1"/>
                </a:solidFill>
                <a:effectLst/>
                <a:latin typeface="Arial Unicode MS" panose="020B0604020202020204" pitchFamily="34" charset="-128"/>
              </a:rPr>
            </a:br>
            <a:r>
              <a:rPr kumimoji="0" lang="de-DE" altLang="de-DE" sz="1000" b="0" i="0" u="sng" strike="noStrike" cap="none" normalizeH="0" baseline="0" smtClean="0">
                <a:ln>
                  <a:noFill/>
                </a:ln>
                <a:solidFill>
                  <a:srgbClr val="F8F8F8"/>
                </a:solidFill>
                <a:effectLst/>
                <a:latin typeface="Arial Unicode MS" panose="020B0604020202020204" pitchFamily="34" charset="-128"/>
              </a:rPr>
              <a:t>As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you</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can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see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in </a:t>
            </a:r>
            <a:r>
              <a:rPr kumimoji="0" lang="de-DE" altLang="de-DE" sz="1000" b="0" i="0" u="sng" strike="noStrike" cap="none" normalizeH="0" baseline="0" smtClean="0">
                <a:ln>
                  <a:noFill/>
                </a:ln>
                <a:solidFill>
                  <a:srgbClr val="F8F8F8"/>
                </a:solidFill>
                <a:effectLst/>
                <a:latin typeface="Arial Unicode MS" panose="020B0604020202020204" pitchFamily="34" charset="-128"/>
              </a:rPr>
              <a:t>Figure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2,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questions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which</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can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be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asked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and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answered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each</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provide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 </a:t>
            </a:r>
            <a:r>
              <a:rPr kumimoji="0" lang="de-DE" altLang="de-DE" sz="1000" b="0" i="0" u="sng" strike="noStrike" cap="none" normalizeH="0" baseline="0" smtClean="0">
                <a:ln>
                  <a:noFill/>
                </a:ln>
                <a:solidFill>
                  <a:srgbClr val="F8F8F8"/>
                </a:solidFill>
                <a:effectLst/>
                <a:latin typeface="Arial Unicode MS" panose="020B0604020202020204" pitchFamily="34" charset="-128"/>
              </a:rPr>
              <a:t>different</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solution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Business-</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a:t>
            </a:r>
            <a:r>
              <a:rPr kumimoji="0" lang="de-DE" altLang="de-DE" sz="1000" b="0" i="0" u="none" strike="noStrike" cap="none" normalizeH="0" baseline="0" smtClean="0">
                <a:ln>
                  <a:noFill/>
                </a:ln>
                <a:solidFill>
                  <a:srgbClr val="F8F8F8"/>
                </a:solidFill>
                <a:effectLst/>
                <a:latin typeface="Arial Unicode MS" panose="020B0604020202020204" pitchFamily="34" charset="-128"/>
              </a:rPr>
              <a:t>-System. </a:t>
            </a:r>
            <a:r>
              <a:rPr kumimoji="0" lang="de-DE" altLang="de-DE" sz="1000" b="0" i="0" u="sng" strike="noStrike" cap="none" normalizeH="0" baseline="0" smtClean="0">
                <a:ln>
                  <a:noFill/>
                </a:ln>
                <a:solidFill>
                  <a:srgbClr val="F8F8F8"/>
                </a:solidFill>
                <a:effectLst/>
                <a:latin typeface="Arial Unicode MS" panose="020B0604020202020204" pitchFamily="34" charset="-128"/>
              </a:rPr>
              <a:t>Within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scope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application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areas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business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only</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descriptive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diagnostic</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and real-time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used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descriptive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follow</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classic</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concept</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reporting</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which</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analyses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situation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in </a:t>
            </a:r>
            <a:r>
              <a:rPr kumimoji="0" lang="de-DE" altLang="de-DE" sz="1000" b="0" i="0" u="sng" strike="noStrike" cap="none" normalizeH="0" baseline="0" smtClean="0">
                <a:ln>
                  <a:noFill/>
                </a:ln>
                <a:solidFill>
                  <a:srgbClr val="F8F8F8"/>
                </a:solidFill>
                <a:effectLst/>
                <a:latin typeface="Arial Unicode MS" panose="020B0604020202020204" pitchFamily="34" charset="-128"/>
              </a:rPr>
              <a:t>terms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what</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has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happened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and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when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did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it</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happen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Diagnostic</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follows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investigative </a:t>
            </a:r>
            <a:r>
              <a:rPr kumimoji="0" lang="de-DE" altLang="de-DE" sz="1000" b="0" i="0" u="sng" strike="noStrike" cap="none" normalizeH="0" baseline="0" smtClean="0">
                <a:ln>
                  <a:noFill/>
                </a:ln>
                <a:solidFill>
                  <a:srgbClr val="F8F8F8"/>
                </a:solidFill>
                <a:effectLst/>
                <a:latin typeface="Arial Unicode MS" panose="020B0604020202020204" pitchFamily="34" charset="-128"/>
              </a:rPr>
              <a:t>approach</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main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question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here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is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why</a:t>
            </a:r>
            <a:r>
              <a:rPr kumimoji="0" lang="de-DE" altLang="de-DE" sz="1000" b="0" i="0" u="none" strike="noStrike" cap="none" normalizeH="0" baseline="0" smtClean="0">
                <a:ln>
                  <a:noFill/>
                </a:ln>
                <a:solidFill>
                  <a:srgbClr val="F8F8F8"/>
                </a:solidFill>
                <a:effectLst/>
                <a:latin typeface="Arial Unicode MS" panose="020B0604020202020204" pitchFamily="34" charset="-128"/>
              </a:rPr>
              <a:t> this </a:t>
            </a:r>
            <a:r>
              <a:rPr kumimoji="0" lang="de-DE" altLang="de-DE" sz="1000" b="0" i="0" u="sng" strike="noStrike" cap="none" normalizeH="0" baseline="0" smtClean="0">
                <a:ln>
                  <a:noFill/>
                </a:ln>
                <a:solidFill>
                  <a:srgbClr val="F8F8F8"/>
                </a:solidFill>
                <a:effectLst/>
                <a:latin typeface="Arial Unicode MS" panose="020B0604020202020204" pitchFamily="34" charset="-128"/>
              </a:rPr>
              <a:t>situation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could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have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arisen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last </a:t>
            </a:r>
            <a:r>
              <a:rPr kumimoji="0" lang="de-DE" altLang="de-DE" sz="1000" b="0" i="0" u="sng" strike="noStrike" cap="none" normalizeH="0" baseline="0" smtClean="0">
                <a:ln>
                  <a:noFill/>
                </a:ln>
                <a:solidFill>
                  <a:srgbClr val="F8F8F8"/>
                </a:solidFill>
                <a:effectLst/>
                <a:latin typeface="Arial Unicode MS" panose="020B0604020202020204" pitchFamily="34" charset="-128"/>
              </a:rPr>
              <a:t>shown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possibility</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application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field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analysis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corresponds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to</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the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principle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of</a:t>
            </a:r>
            <a:r>
              <a:rPr kumimoji="0" lang="de-DE" altLang="de-DE" sz="1000" b="0" i="0" u="none" strike="noStrike" cap="none" normalizeH="0" baseline="0" smtClean="0">
                <a:ln>
                  <a:noFill/>
                </a:ln>
                <a:solidFill>
                  <a:srgbClr val="F8F8F8"/>
                </a:solidFill>
                <a:effectLst/>
                <a:latin typeface="Arial Unicode MS" panose="020B0604020202020204" pitchFamily="34" charset="-128"/>
              </a:rPr>
              <a:t> real-time </a:t>
            </a:r>
            <a:r>
              <a:rPr kumimoji="0" lang="de-DE" altLang="de-DE" sz="1000" b="0" i="0" u="sng" strike="noStrike" cap="none" normalizeH="0" baseline="0" smtClean="0">
                <a:ln>
                  <a:noFill/>
                </a:ln>
                <a:solidFill>
                  <a:srgbClr val="F8F8F8"/>
                </a:solidFill>
                <a:effectLst/>
                <a:latin typeface="Arial Unicode MS" panose="020B0604020202020204" pitchFamily="34" charset="-128"/>
              </a:rPr>
              <a:t>analytics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These </a:t>
            </a:r>
            <a:r>
              <a:rPr kumimoji="0" lang="de-DE" altLang="de-DE" sz="1000" b="0" i="0" u="sng" strike="noStrike" cap="none" normalizeH="0" baseline="0" smtClean="0">
                <a:ln>
                  <a:noFill/>
                </a:ln>
                <a:solidFill>
                  <a:srgbClr val="F8F8F8"/>
                </a:solidFill>
                <a:effectLst/>
                <a:latin typeface="Arial Unicode MS" panose="020B0604020202020204" pitchFamily="34" charset="-128"/>
              </a:rPr>
              <a:t>are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based</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on</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monitoring</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systems</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which</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are</a:t>
            </a:r>
            <a:r>
              <a:rPr kumimoji="0" lang="de-DE" altLang="de-DE" sz="1000" b="0" i="0" u="none" strike="noStrike" cap="none" normalizeH="0" baseline="0" smtClean="0">
                <a:ln>
                  <a:noFill/>
                </a:ln>
                <a:solidFill>
                  <a:srgbClr val="F8F8F8"/>
                </a:solidFill>
                <a:effectLst/>
                <a:latin typeface="Arial Unicode MS" panose="020B0604020202020204" pitchFamily="34" charset="-128"/>
              </a:rPr>
              <a:t> </a:t>
            </a:r>
            <a:r>
              <a:rPr kumimoji="0" lang="de-DE" altLang="de-DE" sz="1000" b="0" i="0" u="sng" strike="noStrike" cap="none" normalizeH="0" baseline="0" smtClean="0">
                <a:ln>
                  <a:noFill/>
                </a:ln>
                <a:solidFill>
                  <a:srgbClr val="F8F8F8"/>
                </a:solidFill>
                <a:effectLst/>
                <a:latin typeface="Arial Unicode MS" panose="020B0604020202020204" pitchFamily="34" charset="-128"/>
              </a:rPr>
              <a:t>currently</a:t>
            </a:r>
            <a:r>
              <a:rPr kumimoji="0" lang="de-DE" altLang="de-DE" sz="1000" b="0" i="0" u="none" strike="noStrike" cap="none" normalizeH="0" baseline="0" smtClean="0">
                <a:ln>
                  <a:noFill/>
                </a:ln>
                <a:solidFill>
                  <a:srgbClr val="F8F8F8"/>
                </a:solidFill>
                <a:effectLst/>
                <a:latin typeface="Arial Unicode MS" panose="020B0604020202020204" pitchFamily="34" charset="-128"/>
              </a:rPr>
              <a:t> in </a:t>
            </a:r>
            <a:r>
              <a:rPr kumimoji="0" lang="de-DE" altLang="de-DE" sz="1000" b="0" i="0" u="sng" strike="noStrike" cap="none" normalizeH="0" baseline="0" smtClean="0">
                <a:ln>
                  <a:noFill/>
                </a:ln>
                <a:solidFill>
                  <a:srgbClr val="F8F8F8"/>
                </a:solidFill>
                <a:effectLst/>
                <a:latin typeface="Arial Unicode MS" panose="020B0604020202020204" pitchFamily="34" charset="-128"/>
              </a:rPr>
              <a:t>running</a:t>
            </a:r>
            <a:r>
              <a:rPr kumimoji="0" lang="de-DE" altLang="de-DE" sz="1000" b="0" i="0" u="none" strike="noStrike" cap="none" normalizeH="0" baseline="0" smtClean="0">
                <a:ln>
                  <a:noFill/>
                </a:ln>
                <a:solidFill>
                  <a:srgbClr val="F8F8F8"/>
                </a:solidFill>
                <a:effectLst/>
                <a:latin typeface="Arial Unicode MS" panose="020B0604020202020204" pitchFamily="34" charset="-128"/>
              </a:rPr>
              <a:t> in a system.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59" name="Textfeld 58">
            <a:extLst>
              <a:ext uri="{FF2B5EF4-FFF2-40B4-BE49-F238E27FC236}">
                <a16:creationId xmlns="" xmlns:a16="http://schemas.microsoft.com/office/drawing/2014/main" id="{3AE99EFA-941D-4804-A37B-6F293FEF6B03}"/>
              </a:ext>
            </a:extLst>
          </p:cNvPr>
          <p:cNvSpPr txBox="1"/>
          <p:nvPr/>
        </p:nvSpPr>
        <p:spPr>
          <a:xfrm>
            <a:off x="27331200" y="18712800"/>
            <a:ext cx="5400000" cy="10187404"/>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pPr>
              <a:spcAft>
                <a:spcPts val="1200"/>
              </a:spcAft>
            </a:pPr>
            <a:r>
              <a:rPr lang="en-US" dirty="0"/>
              <a:t>For this type of simulation, there are driver-based models, such as the revenue control model. The aim of the revenue management model is to ensure, that the available resources of all kinds generate the highest revenue. In the best case, the business analytics forecast is the basis of this model. All relevant data, such as capacity, prices, load, operating time, etc., are loaded into the revenue control model. The results of this simulation are, for example, optimized prices at certain </a:t>
            </a:r>
            <a:r>
              <a:rPr lang="en-US" dirty="0" smtClean="0"/>
              <a:t>selling </a:t>
            </a:r>
            <a:r>
              <a:rPr lang="en-US" dirty="0" smtClean="0"/>
              <a:t>points</a:t>
            </a:r>
            <a:r>
              <a:rPr lang="en-US" dirty="0"/>
              <a:t> </a:t>
            </a:r>
            <a:r>
              <a:rPr lang="en-US" dirty="0" smtClean="0"/>
              <a:t>(cf</a:t>
            </a:r>
            <a:r>
              <a:rPr lang="en-US" dirty="0"/>
              <a:t>. [4]). </a:t>
            </a:r>
            <a:endParaRPr lang="en-US" cap="small" dirty="0"/>
          </a:p>
          <a:p>
            <a:pPr>
              <a:spcAft>
                <a:spcPts val="1200"/>
              </a:spcAft>
            </a:pPr>
            <a:endParaRPr lang="en-US" b="1" dirty="0" smtClean="0"/>
          </a:p>
          <a:p>
            <a:pPr>
              <a:spcAft>
                <a:spcPts val="1200"/>
              </a:spcAft>
            </a:pPr>
            <a:endParaRPr lang="en-US" b="1" dirty="0"/>
          </a:p>
          <a:p>
            <a:pPr>
              <a:spcAft>
                <a:spcPts val="1200"/>
              </a:spcAft>
            </a:pPr>
            <a:r>
              <a:rPr lang="en-US" b="1" dirty="0" smtClean="0"/>
              <a:t>Radar: </a:t>
            </a:r>
          </a:p>
          <a:p>
            <a:pPr>
              <a:spcAft>
                <a:spcPts val="1200"/>
              </a:spcAft>
            </a:pPr>
            <a:r>
              <a:rPr lang="en-US" dirty="0" smtClean="0"/>
              <a:t>The </a:t>
            </a:r>
            <a:r>
              <a:rPr lang="en-US" dirty="0"/>
              <a:t>radar method is the continuous observation and analysis of the market segment in which the company operates. This is where the term competitive intelligence </a:t>
            </a:r>
            <a:r>
              <a:rPr lang="en-US" dirty="0" smtClean="0"/>
              <a:t>is used. </a:t>
            </a:r>
            <a:r>
              <a:rPr lang="en-US" dirty="0"/>
              <a:t>Competitive intelligence combines processes and technologies for clarifying the market and its associated components, such as </a:t>
            </a:r>
            <a:r>
              <a:rPr lang="en-US" dirty="0" smtClean="0"/>
              <a:t>customers</a:t>
            </a:r>
            <a:r>
              <a:rPr lang="en-US" dirty="0"/>
              <a:t>, suppliers, competitors, etc. </a:t>
            </a:r>
            <a:r>
              <a:rPr lang="en-US" dirty="0" smtClean="0"/>
              <a:t>This </a:t>
            </a:r>
            <a:r>
              <a:rPr lang="en-US" dirty="0"/>
              <a:t>information is </a:t>
            </a:r>
            <a:r>
              <a:rPr lang="en-US" dirty="0" smtClean="0"/>
              <a:t>analyzed </a:t>
            </a:r>
            <a:r>
              <a:rPr lang="en-US" dirty="0"/>
              <a:t>using semantic </a:t>
            </a:r>
            <a:r>
              <a:rPr lang="en-US" dirty="0" smtClean="0"/>
              <a:t>analyses like natural </a:t>
            </a:r>
            <a:r>
              <a:rPr lang="en-US" dirty="0"/>
              <a:t>language </a:t>
            </a:r>
            <a:r>
              <a:rPr lang="en-US" dirty="0" smtClean="0"/>
              <a:t>processing NLP </a:t>
            </a:r>
            <a:r>
              <a:rPr lang="en-US" dirty="0"/>
              <a:t>or text mining</a:t>
            </a:r>
            <a:r>
              <a:rPr lang="en-US" dirty="0" smtClean="0"/>
              <a:t>. This might </a:t>
            </a:r>
            <a:r>
              <a:rPr lang="en-US" dirty="0"/>
              <a:t>help a company to make its own brand more </a:t>
            </a:r>
            <a:r>
              <a:rPr lang="en-US" dirty="0" smtClean="0"/>
              <a:t>competitive (cf. </a:t>
            </a:r>
            <a:r>
              <a:rPr lang="en-US" dirty="0" smtClean="0"/>
              <a:t>[4]).</a:t>
            </a:r>
            <a:r>
              <a:rPr lang="en-US" dirty="0" smtClean="0"/>
              <a:t> </a:t>
            </a:r>
            <a:endParaRPr lang="en-US" cap="small" dirty="0"/>
          </a:p>
        </p:txBody>
      </p:sp>
      <p:grpSp>
        <p:nvGrpSpPr>
          <p:cNvPr id="61" name="Gruppieren 60"/>
          <p:cNvGrpSpPr/>
          <p:nvPr/>
        </p:nvGrpSpPr>
        <p:grpSpPr>
          <a:xfrm>
            <a:off x="23791302" y="5748243"/>
            <a:ext cx="17629862" cy="12132354"/>
            <a:chOff x="7796357" y="5753054"/>
            <a:chExt cx="17629862" cy="12132354"/>
          </a:xfrm>
        </p:grpSpPr>
        <p:sp>
          <p:nvSpPr>
            <p:cNvPr id="62" name="Rechteck 61">
              <a:extLst>
                <a:ext uri="{FF2B5EF4-FFF2-40B4-BE49-F238E27FC236}">
                  <a16:creationId xmlns="" xmlns:a16="http://schemas.microsoft.com/office/drawing/2014/main" id="{AB25CFB0-E105-456E-A183-C573EC577389}"/>
                </a:ext>
              </a:extLst>
            </p:cNvPr>
            <p:cNvSpPr/>
            <p:nvPr/>
          </p:nvSpPr>
          <p:spPr>
            <a:xfrm>
              <a:off x="7796357" y="5753054"/>
              <a:ext cx="17629862" cy="11335745"/>
            </a:xfrm>
            <a:prstGeom prst="rect">
              <a:avLst/>
            </a:prstGeom>
            <a:noFill/>
            <a:ln w="152400">
              <a:solidFill>
                <a:srgbClr val="009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feld 62">
              <a:extLst>
                <a:ext uri="{FF2B5EF4-FFF2-40B4-BE49-F238E27FC236}">
                  <a16:creationId xmlns="" xmlns:a16="http://schemas.microsoft.com/office/drawing/2014/main" id="{2E9C4DC6-C3A8-47E6-BE9E-3338F11FBBEA}"/>
                </a:ext>
              </a:extLst>
            </p:cNvPr>
            <p:cNvSpPr txBox="1"/>
            <p:nvPr/>
          </p:nvSpPr>
          <p:spPr>
            <a:xfrm>
              <a:off x="8184899" y="5868014"/>
              <a:ext cx="17241320" cy="923330"/>
            </a:xfrm>
            <a:prstGeom prst="rect">
              <a:avLst/>
            </a:prstGeom>
            <a:noFill/>
          </p:spPr>
          <p:txBody>
            <a:bodyPr wrap="square" rtlCol="0">
              <a:spAutoFit/>
            </a:bodyPr>
            <a:lstStyle/>
            <a:p>
              <a:pPr algn="ctr"/>
              <a:r>
                <a:rPr lang="en-US" sz="5400" cap="small" dirty="0" smtClean="0">
                  <a:latin typeface="Times New Roman" panose="02020603050405020304" pitchFamily="18" charset="0"/>
                  <a:cs typeface="Times New Roman" panose="02020603050405020304" pitchFamily="18" charset="0"/>
                </a:rPr>
                <a:t>Workflow in </a:t>
              </a:r>
              <a:r>
                <a:rPr lang="en-US" sz="5400" cap="small" dirty="0" smtClean="0">
                  <a:latin typeface="Times New Roman" panose="02020603050405020304" pitchFamily="18" charset="0"/>
                  <a:cs typeface="Times New Roman" panose="02020603050405020304" pitchFamily="18" charset="0"/>
                </a:rPr>
                <a:t>a Nutshell</a:t>
              </a:r>
              <a:endParaRPr lang="en-US" sz="5400" cap="small" dirty="0">
                <a:latin typeface="Times New Roman" panose="02020603050405020304" pitchFamily="18" charset="0"/>
                <a:cs typeface="Times New Roman" panose="02020603050405020304" pitchFamily="18" charset="0"/>
              </a:endParaRPr>
            </a:p>
          </p:txBody>
        </p:sp>
        <p:sp>
          <p:nvSpPr>
            <p:cNvPr id="64" name="Textfeld 63">
              <a:extLst>
                <a:ext uri="{FF2B5EF4-FFF2-40B4-BE49-F238E27FC236}">
                  <a16:creationId xmlns="" xmlns:a16="http://schemas.microsoft.com/office/drawing/2014/main" id="{DA1E5B5B-3B78-4CE0-A290-3B1B3847D7D0}"/>
                </a:ext>
              </a:extLst>
            </p:cNvPr>
            <p:cNvSpPr txBox="1"/>
            <p:nvPr/>
          </p:nvSpPr>
          <p:spPr>
            <a:xfrm>
              <a:off x="8234967" y="6974729"/>
              <a:ext cx="5652000" cy="10910679"/>
            </a:xfrm>
            <a:prstGeom prst="rect">
              <a:avLst/>
            </a:prstGeom>
            <a:noFill/>
          </p:spPr>
          <p:txBody>
            <a:bodyPr wrap="square" rtlCol="0">
              <a:spAutoFit/>
            </a:bodyPr>
            <a:lstStyle/>
            <a:p>
              <a:pPr>
                <a:spcAft>
                  <a:spcPts val="1800"/>
                </a:spcAft>
              </a:pPr>
              <a:r>
                <a:rPr lang="en-US" sz="2200" dirty="0" smtClean="0">
                  <a:latin typeface="Times New Roman" panose="02020603050405020304" pitchFamily="18" charset="0"/>
                  <a:cs typeface="Times New Roman" panose="02020603050405020304" pitchFamily="18" charset="0"/>
                </a:rPr>
                <a:t>As already mentioned in the introduction, should business analytics be seen as a tool of the controlling, which might help the controller and/or managers of a company, to lead the company to a new course. The general process of business analytics is to be seen as an ongoing, </a:t>
              </a:r>
              <a:r>
                <a:rPr lang="en-US" sz="2200" dirty="0" smtClean="0">
                  <a:latin typeface="Times New Roman" panose="02020603050405020304" pitchFamily="18" charset="0"/>
                  <a:cs typeface="Times New Roman" panose="02020603050405020304" pitchFamily="18" charset="0"/>
                </a:rPr>
                <a:t>continuous </a:t>
              </a:r>
              <a:r>
                <a:rPr lang="en-US" sz="2200" dirty="0" smtClean="0">
                  <a:latin typeface="Times New Roman" panose="02020603050405020304" pitchFamily="18" charset="0"/>
                  <a:cs typeface="Times New Roman" panose="02020603050405020304" pitchFamily="18" charset="0"/>
                </a:rPr>
                <a:t>process and is described in Figure </a:t>
              </a:r>
              <a:r>
                <a:rPr lang="en-US" sz="2200" dirty="0" smtClean="0">
                  <a:latin typeface="Times New Roman" panose="02020603050405020304" pitchFamily="18" charset="0"/>
                  <a:cs typeface="Times New Roman" panose="02020603050405020304" pitchFamily="18" charset="0"/>
                </a:rPr>
                <a:t>2.</a:t>
              </a:r>
              <a:endParaRPr lang="en-US" sz="2200" dirty="0" smtClean="0">
                <a:latin typeface="Times New Roman" panose="02020603050405020304" pitchFamily="18" charset="0"/>
                <a:cs typeface="Times New Roman" panose="02020603050405020304" pitchFamily="18" charset="0"/>
              </a:endParaRPr>
            </a:p>
            <a:p>
              <a:pPr>
                <a:spcAft>
                  <a:spcPts val="1800"/>
                </a:spcAft>
              </a:pPr>
              <a:endParaRPr lang="en-US" sz="2200" dirty="0">
                <a:latin typeface="Times New Roman" panose="02020603050405020304" pitchFamily="18" charset="0"/>
                <a:cs typeface="Times New Roman" panose="02020603050405020304" pitchFamily="18" charset="0"/>
              </a:endParaRPr>
            </a:p>
            <a:p>
              <a:pPr>
                <a:spcAft>
                  <a:spcPts val="1800"/>
                </a:spcAft>
              </a:pPr>
              <a:r>
                <a:rPr lang="en-US" sz="2400" b="1" dirty="0">
                  <a:latin typeface="Times New Roman" panose="02020603050405020304" pitchFamily="18" charset="0"/>
                  <a:cs typeface="Times New Roman" panose="02020603050405020304" pitchFamily="18" charset="0"/>
                </a:rPr>
                <a:t>Technical understanding:</a:t>
              </a:r>
            </a:p>
            <a:p>
              <a:pPr>
                <a:spcAft>
                  <a:spcPts val="1800"/>
                </a:spcAft>
              </a:pPr>
              <a:r>
                <a:rPr lang="en-US" sz="2200" dirty="0">
                  <a:latin typeface="Times New Roman" panose="02020603050405020304" pitchFamily="18" charset="0"/>
                  <a:cs typeface="Times New Roman" panose="02020603050405020304" pitchFamily="18" charset="0"/>
                </a:rPr>
                <a:t>The point of entrance into business analytics, should be the process of technical understanding. This workflow consists of gathering information and knowledge about the application area, where the company wants to run this </a:t>
              </a:r>
              <a:r>
                <a:rPr lang="en-US" sz="2200" dirty="0" smtClean="0">
                  <a:latin typeface="Times New Roman" panose="02020603050405020304" pitchFamily="18" charset="0"/>
                  <a:cs typeface="Times New Roman" panose="02020603050405020304" pitchFamily="18" charset="0"/>
                </a:rPr>
                <a:t>analytics</a:t>
              </a:r>
              <a:r>
                <a:rPr lang="en-US" sz="2000" dirty="0">
                  <a:latin typeface="Times New Roman" panose="02020603050405020304" pitchFamily="18" charset="0"/>
                  <a:cs typeface="Times New Roman" panose="02020603050405020304" pitchFamily="18" charset="0"/>
                </a:rPr>
                <a:t> </a:t>
              </a:r>
              <a:r>
                <a:rPr lang="en-US" sz="2000" dirty="0"/>
                <a:t>(cf. [7]).</a:t>
              </a:r>
              <a:endParaRPr lang="en-US" sz="2200" dirty="0">
                <a:latin typeface="Times New Roman" panose="02020603050405020304" pitchFamily="18" charset="0"/>
                <a:cs typeface="Times New Roman" panose="02020603050405020304" pitchFamily="18" charset="0"/>
              </a:endParaRPr>
            </a:p>
            <a:p>
              <a:pPr>
                <a:spcAft>
                  <a:spcPts val="1800"/>
                </a:spcAft>
              </a:pPr>
              <a:endParaRPr lang="en-US" sz="2200" dirty="0" smtClean="0">
                <a:latin typeface="Times New Roman" panose="02020603050405020304" pitchFamily="18" charset="0"/>
                <a:cs typeface="Times New Roman" panose="02020603050405020304" pitchFamily="18" charset="0"/>
              </a:endParaRPr>
            </a:p>
            <a:p>
              <a:pPr>
                <a:spcAft>
                  <a:spcPts val="1800"/>
                </a:spcAft>
              </a:pPr>
              <a:r>
                <a:rPr lang="en-US" sz="2400" b="1" dirty="0">
                  <a:latin typeface="Times New Roman" panose="02020603050405020304" pitchFamily="18" charset="0"/>
                  <a:cs typeface="Times New Roman" panose="02020603050405020304" pitchFamily="18" charset="0"/>
                </a:rPr>
                <a:t>Data understanding:</a:t>
              </a:r>
            </a:p>
            <a:p>
              <a:pPr>
                <a:spcAft>
                  <a:spcPts val="1800"/>
                </a:spcAft>
              </a:pPr>
              <a:r>
                <a:rPr lang="en-US" sz="2200" dirty="0">
                  <a:latin typeface="Times New Roman" panose="02020603050405020304" pitchFamily="18" charset="0"/>
                  <a:cs typeface="Times New Roman" panose="02020603050405020304" pitchFamily="18" charset="0"/>
                </a:rPr>
                <a:t>The process of data understanding is the one that is based on the results of  the technical understanding process. This is where the </a:t>
              </a:r>
              <a:r>
                <a:rPr lang="en-US" sz="2200" dirty="0" smtClean="0">
                  <a:latin typeface="Times New Roman" panose="02020603050405020304" pitchFamily="18" charset="0"/>
                  <a:cs typeface="Times New Roman" panose="02020603050405020304" pitchFamily="18" charset="0"/>
                </a:rPr>
                <a:t>user is </a:t>
              </a:r>
              <a:r>
                <a:rPr lang="en-US" sz="2200" dirty="0">
                  <a:latin typeface="Times New Roman" panose="02020603050405020304" pitchFamily="18" charset="0"/>
                  <a:cs typeface="Times New Roman" panose="02020603050405020304" pitchFamily="18" charset="0"/>
                </a:rPr>
                <a:t>starting to understand what kind of data he needs for the upcoming analytics. It is possible that the process of data understanding is providing new information </a:t>
              </a:r>
              <a:r>
                <a:rPr lang="en-US" sz="2200" dirty="0" smtClean="0">
                  <a:latin typeface="Times New Roman" panose="02020603050405020304" pitchFamily="18" charset="0"/>
                  <a:cs typeface="Times New Roman" panose="02020603050405020304" pitchFamily="18" charset="0"/>
                </a:rPr>
                <a:t>for the </a:t>
              </a:r>
              <a:r>
                <a:rPr lang="en-US" sz="2200" dirty="0">
                  <a:latin typeface="Times New Roman" panose="02020603050405020304" pitchFamily="18" charset="0"/>
                  <a:cs typeface="Times New Roman" panose="02020603050405020304" pitchFamily="18" charset="0"/>
                </a:rPr>
                <a:t>technical </a:t>
              </a:r>
              <a:r>
                <a:rPr lang="en-US" sz="2200" dirty="0" smtClean="0">
                  <a:latin typeface="Times New Roman" panose="02020603050405020304" pitchFamily="18" charset="0"/>
                  <a:cs typeface="Times New Roman" panose="02020603050405020304" pitchFamily="18" charset="0"/>
                </a:rPr>
                <a:t>understanding</a:t>
              </a:r>
              <a:r>
                <a:rPr lang="en-US" sz="2000" dirty="0">
                  <a:latin typeface="Times New Roman" panose="02020603050405020304" pitchFamily="18" charset="0"/>
                  <a:cs typeface="Times New Roman" panose="02020603050405020304" pitchFamily="18" charset="0"/>
                </a:rPr>
                <a:t> </a:t>
              </a:r>
              <a:r>
                <a:rPr lang="en-US" sz="2000" dirty="0"/>
                <a:t>(cf. [7]).</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spcAft>
                  <a:spcPts val="1800"/>
                </a:spcAft>
              </a:pPr>
              <a:endParaRPr lang="en-US" sz="2200" dirty="0">
                <a:latin typeface="Times New Roman" panose="02020603050405020304" pitchFamily="18" charset="0"/>
                <a:cs typeface="Times New Roman" panose="02020603050405020304" pitchFamily="18" charset="0"/>
              </a:endParaRPr>
            </a:p>
          </p:txBody>
        </p:sp>
        <p:sp>
          <p:nvSpPr>
            <p:cNvPr id="65" name="Textfeld 64">
              <a:extLst>
                <a:ext uri="{FF2B5EF4-FFF2-40B4-BE49-F238E27FC236}">
                  <a16:creationId xmlns="" xmlns:a16="http://schemas.microsoft.com/office/drawing/2014/main" id="{AEA3D573-95A2-4503-8BA4-50F3403B1DE5}"/>
                </a:ext>
              </a:extLst>
            </p:cNvPr>
            <p:cNvSpPr txBox="1"/>
            <p:nvPr/>
          </p:nvSpPr>
          <p:spPr>
            <a:xfrm>
              <a:off x="19853908" y="6973200"/>
              <a:ext cx="5220000" cy="8833187"/>
            </a:xfrm>
            <a:prstGeom prst="rect">
              <a:avLst/>
            </a:prstGeom>
            <a:noFill/>
          </p:spPr>
          <p:txBody>
            <a:bodyPr wrap="square" rtlCol="0">
              <a:spAutoFit/>
            </a:bodyPr>
            <a:lstStyle/>
            <a:p>
              <a:pPr>
                <a:spcAft>
                  <a:spcPts val="1800"/>
                </a:spcAft>
              </a:pPr>
              <a:r>
                <a:rPr lang="en-US" sz="2400" b="1" dirty="0" smtClean="0">
                  <a:latin typeface="Times New Roman" panose="02020603050405020304" pitchFamily="18" charset="0"/>
                  <a:cs typeface="Times New Roman" panose="02020603050405020304" pitchFamily="18" charset="0"/>
                </a:rPr>
                <a:t>Evaluation:</a:t>
              </a:r>
            </a:p>
            <a:p>
              <a:pPr>
                <a:spcAft>
                  <a:spcPts val="1800"/>
                </a:spcAft>
              </a:pPr>
              <a:r>
                <a:rPr lang="en-US" sz="2200" dirty="0" smtClean="0">
                  <a:latin typeface="Times New Roman" panose="02020603050405020304" pitchFamily="18" charset="0"/>
                  <a:cs typeface="Times New Roman" panose="02020603050405020304" pitchFamily="18" charset="0"/>
                </a:rPr>
                <a:t>After the modeling process has been completed and the analyses has been run, the results are now ready to be viewed and evaluated. It might happen that the results of the analysis does not have any information about the direction, which the company should steer to. In that case is it important that the person who evaluates the results does still save these results since it might be smart or useful to use these information for further studies. The person who is in charge of the business analysis will always gather an amount of technical understanding of each and every </a:t>
              </a:r>
              <a:r>
                <a:rPr lang="en-US" sz="2200" dirty="0" smtClean="0">
                  <a:latin typeface="Times New Roman" panose="02020603050405020304" pitchFamily="18" charset="0"/>
                  <a:cs typeface="Times New Roman" panose="02020603050405020304" pitchFamily="18" charset="0"/>
                </a:rPr>
                <a:t>analysis</a:t>
              </a:r>
              <a:r>
                <a:rPr lang="en-US" sz="2000" dirty="0">
                  <a:latin typeface="Times New Roman" panose="02020603050405020304" pitchFamily="18" charset="0"/>
                  <a:cs typeface="Times New Roman" panose="02020603050405020304" pitchFamily="18" charset="0"/>
                </a:rPr>
                <a:t> </a:t>
              </a:r>
              <a:r>
                <a:rPr lang="en-US" sz="2000" dirty="0"/>
                <a:t>(cf. [7]).</a:t>
              </a:r>
              <a:endParaRPr lang="en-US" sz="2200" dirty="0" smtClean="0">
                <a:latin typeface="Times New Roman" panose="02020603050405020304" pitchFamily="18" charset="0"/>
                <a:cs typeface="Times New Roman" panose="02020603050405020304" pitchFamily="18" charset="0"/>
              </a:endParaRPr>
            </a:p>
            <a:p>
              <a:pPr>
                <a:spcAft>
                  <a:spcPts val="1800"/>
                </a:spcAft>
              </a:pPr>
              <a:endParaRPr lang="en-US" sz="2200" dirty="0">
                <a:latin typeface="Times New Roman" panose="02020603050405020304" pitchFamily="18" charset="0"/>
                <a:cs typeface="Times New Roman" panose="02020603050405020304" pitchFamily="18" charset="0"/>
              </a:endParaRPr>
            </a:p>
            <a:p>
              <a:pPr>
                <a:spcAft>
                  <a:spcPts val="1800"/>
                </a:spcAft>
              </a:pPr>
              <a:r>
                <a:rPr lang="en-US" sz="2200" b="1" dirty="0" smtClean="0">
                  <a:latin typeface="Times New Roman" panose="02020603050405020304" pitchFamily="18" charset="0"/>
                  <a:cs typeface="Times New Roman" panose="02020603050405020304" pitchFamily="18" charset="0"/>
                </a:rPr>
                <a:t>Result management:</a:t>
              </a:r>
            </a:p>
            <a:p>
              <a:pPr>
                <a:spcAft>
                  <a:spcPts val="1800"/>
                </a:spcAft>
              </a:pPr>
              <a:r>
                <a:rPr lang="en-US" sz="2200" dirty="0" smtClean="0">
                  <a:latin typeface="Times New Roman" panose="02020603050405020304" pitchFamily="18" charset="0"/>
                  <a:cs typeface="Times New Roman" panose="02020603050405020304" pitchFamily="18" charset="0"/>
                </a:rPr>
                <a:t>If the evaluation process delivers any useful results, they are then delivered into the result management process. This process describes the way the results of the evaluation are being handled and new company strategies can be </a:t>
              </a:r>
              <a:r>
                <a:rPr lang="en-US" sz="2200" dirty="0" smtClean="0">
                  <a:latin typeface="Times New Roman" panose="02020603050405020304" pitchFamily="18" charset="0"/>
                  <a:cs typeface="Times New Roman" panose="02020603050405020304" pitchFamily="18" charset="0"/>
                </a:rPr>
                <a:t>executed </a:t>
              </a:r>
              <a:r>
                <a:rPr lang="en-US" sz="2400" dirty="0"/>
                <a:t>(cf. </a:t>
              </a:r>
              <a:r>
                <a:rPr lang="en-US" sz="2400" dirty="0" smtClean="0"/>
                <a:t>[7]).</a:t>
              </a:r>
              <a:endParaRPr lang="en-US" sz="2200" dirty="0">
                <a:latin typeface="Times New Roman" panose="02020603050405020304" pitchFamily="18" charset="0"/>
                <a:cs typeface="Times New Roman" panose="02020603050405020304" pitchFamily="18" charset="0"/>
              </a:endParaRPr>
            </a:p>
          </p:txBody>
        </p:sp>
        <p:sp>
          <p:nvSpPr>
            <p:cNvPr id="66" name="Textfeld 65">
              <a:extLst>
                <a:ext uri="{FF2B5EF4-FFF2-40B4-BE49-F238E27FC236}">
                  <a16:creationId xmlns="" xmlns:a16="http://schemas.microsoft.com/office/drawing/2014/main" id="{AEA3D573-95A2-4503-8BA4-50F3403B1DE5}"/>
                </a:ext>
              </a:extLst>
            </p:cNvPr>
            <p:cNvSpPr txBox="1"/>
            <p:nvPr/>
          </p:nvSpPr>
          <p:spPr>
            <a:xfrm>
              <a:off x="14342108" y="6973200"/>
              <a:ext cx="5220000" cy="10048905"/>
            </a:xfrm>
            <a:prstGeom prst="rect">
              <a:avLst/>
            </a:prstGeom>
            <a:noFill/>
          </p:spPr>
          <p:txBody>
            <a:bodyPr wrap="square" rtlCol="0">
              <a:spAutoFit/>
            </a:bodyPr>
            <a:lstStyle/>
            <a:p>
              <a:pPr>
                <a:spcAft>
                  <a:spcPts val="1800"/>
                </a:spcAft>
              </a:pPr>
              <a:r>
                <a:rPr lang="en-US" sz="2400" b="1" dirty="0" smtClean="0">
                  <a:latin typeface="Times New Roman" panose="02020603050405020304" pitchFamily="18" charset="0"/>
                  <a:cs typeface="Times New Roman" panose="02020603050405020304" pitchFamily="18" charset="0"/>
                </a:rPr>
                <a:t>Data handling:</a:t>
              </a:r>
            </a:p>
            <a:p>
              <a:pPr>
                <a:spcAft>
                  <a:spcPts val="1800"/>
                </a:spcAft>
              </a:pPr>
              <a:r>
                <a:rPr lang="en-US" sz="2200" dirty="0" smtClean="0">
                  <a:latin typeface="Times New Roman" panose="02020603050405020304" pitchFamily="18" charset="0"/>
                  <a:cs typeface="Times New Roman" panose="02020603050405020304" pitchFamily="18" charset="0"/>
                </a:rPr>
                <a:t>The data handling process describes the search for relevant or useful data or the sorting out of superfluous </a:t>
              </a:r>
              <a:r>
                <a:rPr lang="en-US" sz="2200" dirty="0" smtClean="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t>
              </a:r>
              <a:r>
                <a:rPr lang="en-US" sz="2000" dirty="0"/>
                <a:t>(cf. [7]).</a:t>
              </a:r>
              <a:r>
                <a:rPr lang="en-US" sz="2200"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spcAft>
                  <a:spcPts val="1800"/>
                </a:spcAft>
              </a:pPr>
              <a:endParaRPr lang="en-US" sz="2200" dirty="0">
                <a:latin typeface="Times New Roman" panose="02020603050405020304" pitchFamily="18" charset="0"/>
                <a:cs typeface="Times New Roman" panose="02020603050405020304" pitchFamily="18" charset="0"/>
              </a:endParaRPr>
            </a:p>
            <a:p>
              <a:pPr>
                <a:spcAft>
                  <a:spcPts val="1800"/>
                </a:spcAft>
              </a:pPr>
              <a:endParaRPr lang="en-US" sz="2400" b="1" dirty="0" smtClean="0">
                <a:latin typeface="Times New Roman" panose="02020603050405020304" pitchFamily="18" charset="0"/>
                <a:cs typeface="Times New Roman" panose="02020603050405020304" pitchFamily="18" charset="0"/>
              </a:endParaRPr>
            </a:p>
            <a:p>
              <a:pPr>
                <a:spcAft>
                  <a:spcPts val="1800"/>
                </a:spcAft>
              </a:pPr>
              <a:endParaRPr lang="en-US" sz="2400" b="1" dirty="0">
                <a:latin typeface="Times New Roman" panose="02020603050405020304" pitchFamily="18" charset="0"/>
                <a:cs typeface="Times New Roman" panose="02020603050405020304" pitchFamily="18" charset="0"/>
              </a:endParaRPr>
            </a:p>
            <a:p>
              <a:pPr>
                <a:spcAft>
                  <a:spcPts val="1800"/>
                </a:spcAft>
              </a:pPr>
              <a:endParaRPr lang="en-US" sz="2400" b="1" dirty="0" smtClean="0">
                <a:latin typeface="Times New Roman" panose="02020603050405020304" pitchFamily="18" charset="0"/>
                <a:cs typeface="Times New Roman" panose="02020603050405020304" pitchFamily="18" charset="0"/>
              </a:endParaRPr>
            </a:p>
            <a:p>
              <a:pPr>
                <a:spcAft>
                  <a:spcPts val="1800"/>
                </a:spcAft>
              </a:pPr>
              <a:endParaRPr lang="en-US" sz="2400" b="1" dirty="0">
                <a:latin typeface="Times New Roman" panose="02020603050405020304" pitchFamily="18" charset="0"/>
                <a:cs typeface="Times New Roman" panose="02020603050405020304" pitchFamily="18" charset="0"/>
              </a:endParaRPr>
            </a:p>
            <a:p>
              <a:pPr>
                <a:spcAft>
                  <a:spcPts val="1800"/>
                </a:spcAft>
              </a:pPr>
              <a:endParaRPr lang="en-US" sz="2400" b="1" dirty="0" smtClean="0">
                <a:latin typeface="Times New Roman" panose="02020603050405020304" pitchFamily="18" charset="0"/>
                <a:cs typeface="Times New Roman" panose="02020603050405020304" pitchFamily="18" charset="0"/>
              </a:endParaRPr>
            </a:p>
            <a:p>
              <a:pPr>
                <a:spcAft>
                  <a:spcPts val="1800"/>
                </a:spcAft>
              </a:pPr>
              <a:endParaRPr lang="en-US" sz="2400" b="1" dirty="0">
                <a:latin typeface="Times New Roman" panose="02020603050405020304" pitchFamily="18" charset="0"/>
                <a:cs typeface="Times New Roman" panose="02020603050405020304" pitchFamily="18" charset="0"/>
              </a:endParaRPr>
            </a:p>
            <a:p>
              <a:pPr>
                <a:spcAft>
                  <a:spcPts val="1800"/>
                </a:spcAft>
              </a:pPr>
              <a:endParaRPr lang="en-US" sz="2400" b="1" dirty="0" smtClean="0">
                <a:latin typeface="Times New Roman" panose="02020603050405020304" pitchFamily="18" charset="0"/>
                <a:cs typeface="Times New Roman" panose="02020603050405020304" pitchFamily="18" charset="0"/>
              </a:endParaRPr>
            </a:p>
            <a:p>
              <a:pPr>
                <a:spcAft>
                  <a:spcPts val="1800"/>
                </a:spcAft>
              </a:pPr>
              <a:r>
                <a:rPr lang="en-US" sz="2400" b="1" dirty="0" smtClean="0">
                  <a:latin typeface="Times New Roman" panose="02020603050405020304" pitchFamily="18" charset="0"/>
                  <a:cs typeface="Times New Roman" panose="02020603050405020304" pitchFamily="18" charset="0"/>
                </a:rPr>
                <a:t>Modeling:</a:t>
              </a:r>
            </a:p>
            <a:p>
              <a:pPr>
                <a:spcAft>
                  <a:spcPts val="1800"/>
                </a:spcAft>
              </a:pPr>
              <a:r>
                <a:rPr lang="en-US" sz="2200" dirty="0" smtClean="0">
                  <a:latin typeface="Times New Roman" panose="02020603050405020304" pitchFamily="18" charset="0"/>
                  <a:cs typeface="Times New Roman" panose="02020603050405020304" pitchFamily="18" charset="0"/>
                </a:rPr>
                <a:t>The modeling process includes the preparation of the data obtained in the previous process. These data are then fed into the analyses. However, if the data does not correspond to these needed for the analysis, it is redirected to the data handling process so that they can be adjusted </a:t>
              </a:r>
              <a:r>
                <a:rPr lang="en-US" sz="2200" dirty="0" smtClean="0">
                  <a:latin typeface="Times New Roman" panose="02020603050405020304" pitchFamily="18" charset="0"/>
                  <a:cs typeface="Times New Roman" panose="02020603050405020304" pitchFamily="18" charset="0"/>
                </a:rPr>
                <a:t>again</a:t>
              </a:r>
              <a:r>
                <a:rPr lang="en-US" sz="2000" dirty="0">
                  <a:latin typeface="Times New Roman" panose="02020603050405020304" pitchFamily="18" charset="0"/>
                  <a:cs typeface="Times New Roman" panose="02020603050405020304" pitchFamily="18" charset="0"/>
                </a:rPr>
                <a:t> </a:t>
              </a:r>
              <a:r>
                <a:rPr lang="en-US" sz="2000" dirty="0"/>
                <a:t>(cf. [7]).</a:t>
              </a:r>
              <a:endParaRPr lang="en-US" sz="2200" dirty="0" smtClean="0">
                <a:latin typeface="Times New Roman" panose="02020603050405020304" pitchFamily="18" charset="0"/>
                <a:cs typeface="Times New Roman" panose="02020603050405020304" pitchFamily="18" charset="0"/>
              </a:endParaRPr>
            </a:p>
          </p:txBody>
        </p:sp>
        <p:grpSp>
          <p:nvGrpSpPr>
            <p:cNvPr id="67" name="Gruppieren 66"/>
            <p:cNvGrpSpPr/>
            <p:nvPr/>
          </p:nvGrpSpPr>
          <p:grpSpPr>
            <a:xfrm>
              <a:off x="13894608" y="9194583"/>
              <a:ext cx="5696215" cy="3927464"/>
              <a:chOff x="8184899" y="8972316"/>
              <a:chExt cx="5696215" cy="3927464"/>
            </a:xfrm>
          </p:grpSpPr>
          <p:pic>
            <p:nvPicPr>
              <p:cNvPr id="68" name="Grafik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899" y="8972316"/>
                <a:ext cx="5696215" cy="3566628"/>
              </a:xfrm>
              <a:prstGeom prst="rect">
                <a:avLst/>
              </a:prstGeom>
            </p:spPr>
          </p:pic>
          <p:sp>
            <p:nvSpPr>
              <p:cNvPr id="69" name="Textfeld 68"/>
              <p:cNvSpPr txBox="1"/>
              <p:nvPr/>
            </p:nvSpPr>
            <p:spPr>
              <a:xfrm>
                <a:off x="8184899" y="12530448"/>
                <a:ext cx="5692409" cy="369332"/>
              </a:xfrm>
              <a:prstGeom prst="rect">
                <a:avLst/>
              </a:prstGeom>
              <a:noFill/>
            </p:spPr>
            <p:txBody>
              <a:bodyPr wrap="square" rtlCol="0">
                <a:spAutoFit/>
              </a:bodyPr>
              <a:lstStyle/>
              <a:p>
                <a:r>
                  <a:rPr lang="de-DE" dirty="0" err="1" smtClean="0"/>
                  <a:t>Figure</a:t>
                </a:r>
                <a:r>
                  <a:rPr lang="de-DE" dirty="0" smtClean="0"/>
                  <a:t> </a:t>
                </a:r>
                <a:r>
                  <a:rPr lang="de-DE" dirty="0" smtClean="0"/>
                  <a:t>2 </a:t>
                </a:r>
                <a:r>
                  <a:rPr lang="de-DE" dirty="0" smtClean="0"/>
                  <a:t>: Business Analytics </a:t>
                </a:r>
                <a:r>
                  <a:rPr lang="de-DE" dirty="0" err="1" smtClean="0"/>
                  <a:t>Process</a:t>
                </a:r>
                <a:r>
                  <a:rPr lang="de-DE" dirty="0" smtClean="0"/>
                  <a:t> [3]</a:t>
                </a:r>
                <a:endParaRPr lang="de-DE" dirty="0"/>
              </a:p>
            </p:txBody>
          </p:sp>
        </p:grpSp>
      </p:grpSp>
      <p:sp>
        <p:nvSpPr>
          <p:cNvPr id="72" name="Textfeld 71">
            <a:extLst>
              <a:ext uri="{FF2B5EF4-FFF2-40B4-BE49-F238E27FC236}">
                <a16:creationId xmlns="" xmlns:a16="http://schemas.microsoft.com/office/drawing/2014/main" id="{2ECEB22B-3FFD-4087-A2D6-3A6D2AF63280}"/>
              </a:ext>
            </a:extLst>
          </p:cNvPr>
          <p:cNvSpPr txBox="1"/>
          <p:nvPr/>
        </p:nvSpPr>
        <p:spPr>
          <a:xfrm>
            <a:off x="8532000" y="18711782"/>
            <a:ext cx="5904000" cy="9279463"/>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dirty="0" smtClean="0"/>
              <a:t>These </a:t>
            </a:r>
            <a:r>
              <a:rPr lang="en-US" dirty="0"/>
              <a:t>are based on monitoring systems which are currently in running in a </a:t>
            </a:r>
            <a:r>
              <a:rPr lang="en-US" dirty="0" smtClean="0"/>
              <a:t>system</a:t>
            </a:r>
            <a:r>
              <a:rPr lang="en-US" dirty="0"/>
              <a:t> (cf. [4]). </a:t>
            </a:r>
            <a:endParaRPr lang="en-US" b="1" dirty="0" smtClean="0"/>
          </a:p>
          <a:p>
            <a:endParaRPr lang="en-US" sz="2400" b="1" dirty="0"/>
          </a:p>
          <a:p>
            <a:r>
              <a:rPr lang="en-US" sz="2400" b="1" dirty="0" smtClean="0"/>
              <a:t>Forecast:</a:t>
            </a:r>
            <a:endParaRPr lang="en-US" sz="2400" b="1" dirty="0"/>
          </a:p>
          <a:p>
            <a:r>
              <a:rPr lang="en-US" dirty="0"/>
              <a:t>Forecasting is a business analytics tool that </a:t>
            </a:r>
            <a:r>
              <a:rPr lang="en-US" dirty="0" smtClean="0"/>
              <a:t>uses </a:t>
            </a:r>
            <a:r>
              <a:rPr lang="en-US" dirty="0"/>
              <a:t>stochastic models, machine </a:t>
            </a:r>
            <a:r>
              <a:rPr lang="en-US" dirty="0" smtClean="0"/>
              <a:t>learning and </a:t>
            </a:r>
            <a:r>
              <a:rPr lang="en-US" dirty="0" smtClean="0"/>
              <a:t>data </a:t>
            </a:r>
            <a:r>
              <a:rPr lang="en-US" dirty="0"/>
              <a:t>mining approaches to make </a:t>
            </a:r>
            <a:r>
              <a:rPr lang="en-US" dirty="0" smtClean="0"/>
              <a:t>efficient </a:t>
            </a:r>
            <a:r>
              <a:rPr lang="en-US" dirty="0" smtClean="0"/>
              <a:t>forecasts </a:t>
            </a:r>
            <a:r>
              <a:rPr lang="en-US" dirty="0"/>
              <a:t>with </a:t>
            </a:r>
            <a:r>
              <a:rPr lang="en-US" dirty="0" smtClean="0"/>
              <a:t>good results. </a:t>
            </a:r>
            <a:r>
              <a:rPr lang="en-US" dirty="0" smtClean="0"/>
              <a:t>There </a:t>
            </a:r>
            <a:r>
              <a:rPr lang="en-US" dirty="0" smtClean="0"/>
              <a:t>is an additional distinction to </a:t>
            </a:r>
            <a:br>
              <a:rPr lang="en-US" dirty="0" smtClean="0"/>
            </a:br>
            <a:r>
              <a:rPr lang="en-US" dirty="0" smtClean="0"/>
              <a:t>the so-called digital forecasts as well. </a:t>
            </a:r>
            <a:br>
              <a:rPr lang="en-US" dirty="0" smtClean="0"/>
            </a:br>
            <a:r>
              <a:rPr lang="en-US" dirty="0" smtClean="0"/>
              <a:t>The digital forecasts can be used in such a </a:t>
            </a:r>
            <a:br>
              <a:rPr lang="en-US" dirty="0" smtClean="0"/>
            </a:br>
            <a:r>
              <a:rPr lang="en-US" dirty="0" smtClean="0"/>
              <a:t>way that at the end, for example, by </a:t>
            </a:r>
            <a:br>
              <a:rPr lang="en-US" dirty="0" smtClean="0"/>
            </a:br>
            <a:r>
              <a:rPr lang="en-US" dirty="0" smtClean="0"/>
              <a:t>combining several of these digital forecasts, </a:t>
            </a:r>
            <a:br>
              <a:rPr lang="en-US" dirty="0" smtClean="0"/>
            </a:br>
            <a:r>
              <a:rPr lang="en-US" dirty="0" smtClean="0"/>
              <a:t>to forecast the so-called EBITDA </a:t>
            </a:r>
            <a:br>
              <a:rPr lang="en-US" dirty="0" smtClean="0"/>
            </a:br>
            <a:r>
              <a:rPr lang="en-US" dirty="0" smtClean="0"/>
              <a:t>(earnings before interest, taxes, depreciation</a:t>
            </a:r>
            <a:br>
              <a:rPr lang="en-US" dirty="0" smtClean="0"/>
            </a:br>
            <a:r>
              <a:rPr lang="en-US" dirty="0" smtClean="0"/>
              <a:t> and amortization). The result is a </a:t>
            </a:r>
            <a:br>
              <a:rPr lang="en-US" dirty="0" smtClean="0"/>
            </a:br>
            <a:r>
              <a:rPr lang="en-US" dirty="0" smtClean="0"/>
              <a:t>continuously learning sales forecast, which </a:t>
            </a:r>
            <a:r>
              <a:rPr lang="en-US" dirty="0" smtClean="0"/>
              <a:t>could </a:t>
            </a:r>
            <a:r>
              <a:rPr lang="en-US" dirty="0" smtClean="0"/>
              <a:t>be used for the application area of </a:t>
            </a:r>
            <a:br>
              <a:rPr lang="en-US" dirty="0" smtClean="0"/>
            </a:br>
            <a:r>
              <a:rPr lang="en-US" dirty="0" smtClean="0"/>
              <a:t>the </a:t>
            </a:r>
            <a:r>
              <a:rPr lang="en-US" dirty="0"/>
              <a:t>optimization (cf. [4]). </a:t>
            </a:r>
            <a:endParaRPr lang="en-US" dirty="0" smtClean="0"/>
          </a:p>
          <a:p>
            <a:endParaRPr lang="en-US" dirty="0"/>
          </a:p>
          <a:p>
            <a:pPr>
              <a:spcAft>
                <a:spcPts val="1200"/>
              </a:spcAft>
            </a:pPr>
            <a:r>
              <a:rPr lang="en-US" sz="2400" b="1" dirty="0"/>
              <a:t>Optimization:</a:t>
            </a:r>
            <a:endParaRPr lang="en-US" sz="2400" b="1" cap="small" dirty="0"/>
          </a:p>
          <a:p>
            <a:r>
              <a:rPr lang="en-US" dirty="0"/>
              <a:t>Another important application area is the optimization. The optimization procedure follows the forecasting procedure. </a:t>
            </a:r>
          </a:p>
        </p:txBody>
      </p:sp>
      <p:sp>
        <p:nvSpPr>
          <p:cNvPr id="80" name="Textfeld 79">
            <a:extLst>
              <a:ext uri="{FF2B5EF4-FFF2-40B4-BE49-F238E27FC236}">
                <a16:creationId xmlns="" xmlns:a16="http://schemas.microsoft.com/office/drawing/2014/main" id="{98B81ED1-A85E-4948-BBF4-67D7ABCD8662}"/>
              </a:ext>
            </a:extLst>
          </p:cNvPr>
          <p:cNvSpPr txBox="1"/>
          <p:nvPr/>
        </p:nvSpPr>
        <p:spPr>
          <a:xfrm>
            <a:off x="2275197" y="18711782"/>
            <a:ext cx="5904000" cy="9771906"/>
          </a:xfrm>
          <a:prstGeom prst="rect">
            <a:avLst/>
          </a:prstGeom>
          <a:noFill/>
        </p:spPr>
        <p:txBody>
          <a:bodyPr wrap="square" rtlCol="0">
            <a:spAutoFit/>
          </a:bodyPr>
          <a:lstStyle>
            <a:defPPr>
              <a:defRPr lang="en-US"/>
            </a:defPPr>
            <a:lvl1pPr>
              <a:spcAft>
                <a:spcPts val="1800"/>
              </a:spcAft>
              <a:defRPr sz="2200">
                <a:latin typeface="Times New Roman" panose="02020603050405020304" pitchFamily="18" charset="0"/>
                <a:cs typeface="Times New Roman" panose="02020603050405020304" pitchFamily="18" charset="0"/>
              </a:defRPr>
            </a:lvl1pPr>
          </a:lstStyle>
          <a:p>
            <a:r>
              <a:rPr lang="en-US" dirty="0" smtClean="0"/>
              <a:t>The basis of all business analytics systems is to run an analysis on existing historical data. Here, the field of application of the analysis is seen as a process, which implies that knowledge is gained from the individual structural properties of the data. What kind of big data analysis method is used, varies from application to application. The analysis procedures will be further explained later in the paper. The aim of the field of application of the analysis is to answer questions.</a:t>
            </a:r>
          </a:p>
          <a:p>
            <a:endParaRPr lang="en-US" sz="3200" b="1" dirty="0" smtClean="0"/>
          </a:p>
          <a:p>
            <a:r>
              <a:rPr lang="en-US" sz="2400" b="1" dirty="0" smtClean="0"/>
              <a:t>Analysis</a:t>
            </a:r>
            <a:r>
              <a:rPr lang="en-US" sz="2400" b="1" dirty="0"/>
              <a:t>: </a:t>
            </a:r>
          </a:p>
          <a:p>
            <a:r>
              <a:rPr lang="en-US" dirty="0"/>
              <a:t>As you can see in Figure ?, the questions which can be asked and answered each provide a different solution of the Business-Analytic-System. Within the scope of the application areas, only descriptive analytics, diagnostic analytics and real-time analytics are used. The descriptive analytics follow the classic concept of reporting, which analyses the situation in terms of what has happened and when did it happen. Diagnostic analytics follows the investigative approach. The main question here is why this situation could have arisen. The last shown possibility of the application field of analysis corresponds to the principle of real-time </a:t>
            </a:r>
            <a:r>
              <a:rPr lang="en-US" dirty="0"/>
              <a:t>analytics (cf. [4]). </a:t>
            </a:r>
            <a:endParaRPr lang="en-US" dirty="0"/>
          </a:p>
        </p:txBody>
      </p:sp>
      <p:grpSp>
        <p:nvGrpSpPr>
          <p:cNvPr id="81" name="Gruppieren 80"/>
          <p:cNvGrpSpPr/>
          <p:nvPr/>
        </p:nvGrpSpPr>
        <p:grpSpPr>
          <a:xfrm>
            <a:off x="15181048" y="20641110"/>
            <a:ext cx="10564733" cy="5913249"/>
            <a:chOff x="2329983" y="18609166"/>
            <a:chExt cx="10881949" cy="5913249"/>
          </a:xfrm>
        </p:grpSpPr>
        <p:pic>
          <p:nvPicPr>
            <p:cNvPr id="82" name="Grafik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9983" y="18609166"/>
              <a:ext cx="10881948" cy="5593436"/>
            </a:xfrm>
            <a:prstGeom prst="rect">
              <a:avLst/>
            </a:prstGeom>
          </p:spPr>
        </p:pic>
        <p:sp>
          <p:nvSpPr>
            <p:cNvPr id="83" name="Textfeld 82"/>
            <p:cNvSpPr txBox="1"/>
            <p:nvPr/>
          </p:nvSpPr>
          <p:spPr>
            <a:xfrm>
              <a:off x="2329983" y="24153083"/>
              <a:ext cx="10881949" cy="369332"/>
            </a:xfrm>
            <a:prstGeom prst="rect">
              <a:avLst/>
            </a:prstGeom>
            <a:noFill/>
          </p:spPr>
          <p:txBody>
            <a:bodyPr wrap="square" rtlCol="0">
              <a:spAutoFit/>
            </a:bodyPr>
            <a:lstStyle/>
            <a:p>
              <a:r>
                <a:rPr lang="de-DE" dirty="0" err="1" smtClean="0"/>
                <a:t>Figure</a:t>
              </a:r>
              <a:r>
                <a:rPr lang="de-DE" dirty="0" smtClean="0"/>
                <a:t> </a:t>
              </a:r>
              <a:r>
                <a:rPr lang="de-DE" dirty="0" smtClean="0"/>
                <a:t>3: </a:t>
              </a:r>
              <a:r>
                <a:rPr lang="de-DE" dirty="0" err="1" smtClean="0"/>
                <a:t>Questions</a:t>
              </a:r>
              <a:r>
                <a:rPr lang="de-DE" dirty="0" smtClean="0"/>
                <a:t> </a:t>
              </a:r>
              <a:r>
                <a:rPr lang="de-DE" dirty="0" err="1" smtClean="0"/>
                <a:t>for</a:t>
              </a:r>
              <a:r>
                <a:rPr lang="de-DE" dirty="0" smtClean="0"/>
                <a:t> </a:t>
              </a:r>
              <a:r>
                <a:rPr lang="de-DE" dirty="0" err="1" smtClean="0"/>
                <a:t>the</a:t>
              </a:r>
              <a:r>
                <a:rPr lang="de-DE" dirty="0" smtClean="0"/>
                <a:t> </a:t>
              </a:r>
              <a:r>
                <a:rPr lang="de-DE" dirty="0" err="1" smtClean="0"/>
                <a:t>business</a:t>
              </a:r>
              <a:r>
                <a:rPr lang="de-DE" dirty="0" smtClean="0"/>
                <a:t> </a:t>
              </a:r>
              <a:r>
                <a:rPr lang="de-DE" dirty="0" err="1" smtClean="0"/>
                <a:t>analytics</a:t>
              </a:r>
              <a:r>
                <a:rPr lang="de-DE" dirty="0" smtClean="0"/>
                <a:t> </a:t>
              </a:r>
              <a:r>
                <a:rPr lang="de-DE" dirty="0" err="1" smtClean="0"/>
                <a:t>system</a:t>
              </a:r>
              <a:r>
                <a:rPr lang="de-DE" dirty="0" smtClean="0"/>
                <a:t> </a:t>
              </a:r>
              <a:endParaRPr lang="de-DE" dirty="0"/>
            </a:p>
          </p:txBody>
        </p:sp>
      </p:grpSp>
      <p:grpSp>
        <p:nvGrpSpPr>
          <p:cNvPr id="7" name="Gruppieren 6"/>
          <p:cNvGrpSpPr/>
          <p:nvPr/>
        </p:nvGrpSpPr>
        <p:grpSpPr>
          <a:xfrm>
            <a:off x="13101082" y="10254091"/>
            <a:ext cx="4640400" cy="3539472"/>
            <a:chOff x="13132800" y="11503803"/>
            <a:chExt cx="4640400" cy="3539472"/>
          </a:xfrm>
        </p:grpSpPr>
        <p:pic>
          <p:nvPicPr>
            <p:cNvPr id="5" name="Grafik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32800" y="11503803"/>
              <a:ext cx="4640400" cy="3091667"/>
            </a:xfrm>
            <a:prstGeom prst="rect">
              <a:avLst/>
            </a:prstGeom>
          </p:spPr>
        </p:pic>
        <p:sp>
          <p:nvSpPr>
            <p:cNvPr id="6" name="Textfeld 5"/>
            <p:cNvSpPr txBox="1"/>
            <p:nvPr/>
          </p:nvSpPr>
          <p:spPr>
            <a:xfrm>
              <a:off x="13132800" y="14673943"/>
              <a:ext cx="4640400" cy="369332"/>
            </a:xfrm>
            <a:prstGeom prst="rect">
              <a:avLst/>
            </a:prstGeom>
            <a:noFill/>
          </p:spPr>
          <p:txBody>
            <a:bodyPr wrap="square" rtlCol="0">
              <a:spAutoFit/>
            </a:bodyPr>
            <a:lstStyle/>
            <a:p>
              <a:r>
                <a:rPr lang="de-DE" dirty="0" err="1" smtClean="0"/>
                <a:t>Figure</a:t>
              </a:r>
              <a:r>
                <a:rPr lang="de-DE" dirty="0" smtClean="0"/>
                <a:t> 1: </a:t>
              </a:r>
              <a:r>
                <a:rPr lang="de-DE" dirty="0" err="1" smtClean="0"/>
                <a:t>small</a:t>
              </a:r>
              <a:r>
                <a:rPr lang="de-DE" dirty="0" smtClean="0"/>
                <a:t> </a:t>
              </a:r>
              <a:r>
                <a:rPr lang="de-DE" dirty="0" err="1" smtClean="0"/>
                <a:t>symbolistic</a:t>
              </a:r>
              <a:r>
                <a:rPr lang="de-DE" dirty="0" smtClean="0"/>
                <a:t> [2]</a:t>
              </a:r>
              <a:endParaRPr lang="de-DE" dirty="0"/>
            </a:p>
          </p:txBody>
        </p:sp>
      </p:grpSp>
    </p:spTree>
    <p:extLst>
      <p:ext uri="{BB962C8B-B14F-4D97-AF65-F5344CB8AC3E}">
        <p14:creationId xmlns:p14="http://schemas.microsoft.com/office/powerpoint/2010/main" val="40045098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1693</Words>
  <Application>Microsoft Office PowerPoint</Application>
  <PresentationFormat>Benutzerdefiniert</PresentationFormat>
  <Paragraphs>119</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 Unicode MS</vt:lpstr>
      <vt:lpstr>Arial</vt:lpstr>
      <vt:lpstr>Calibri</vt:lpstr>
      <vt:lpstr>Calibri Light</vt:lpstr>
      <vt:lpstr>Times New Roman</vt:lpstr>
      <vt:lpstr>Office</vt:lpstr>
      <vt:lpstr>Technique and Procedures of Business Analytics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automatic speech recognition</dc:title>
  <dc:creator>dasbene</dc:creator>
  <cp:lastModifiedBy>Payne, Sean</cp:lastModifiedBy>
  <cp:revision>173</cp:revision>
  <dcterms:created xsi:type="dcterms:W3CDTF">2017-07-13T18:35:51Z</dcterms:created>
  <dcterms:modified xsi:type="dcterms:W3CDTF">2018-07-15T11:03:07Z</dcterms:modified>
</cp:coreProperties>
</file>