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490" r:id="rId2"/>
    <p:sldId id="469" r:id="rId3"/>
    <p:sldId id="352" r:id="rId4"/>
    <p:sldId id="291" r:id="rId5"/>
    <p:sldId id="344" r:id="rId6"/>
    <p:sldId id="321" r:id="rId7"/>
    <p:sldId id="339" r:id="rId8"/>
    <p:sldId id="331" r:id="rId9"/>
    <p:sldId id="355" r:id="rId10"/>
    <p:sldId id="364" r:id="rId11"/>
    <p:sldId id="474" r:id="rId12"/>
    <p:sldId id="486" r:id="rId13"/>
    <p:sldId id="483" r:id="rId14"/>
    <p:sldId id="480" r:id="rId15"/>
    <p:sldId id="408" r:id="rId16"/>
    <p:sldId id="492" r:id="rId17"/>
    <p:sldId id="477" r:id="rId18"/>
    <p:sldId id="443" r:id="rId19"/>
    <p:sldId id="491" r:id="rId20"/>
    <p:sldId id="409" r:id="rId21"/>
    <p:sldId id="411" r:id="rId22"/>
    <p:sldId id="413" r:id="rId23"/>
    <p:sldId id="412" r:id="rId24"/>
    <p:sldId id="414" r:id="rId25"/>
    <p:sldId id="415" r:id="rId26"/>
    <p:sldId id="410" r:id="rId27"/>
    <p:sldId id="482" r:id="rId28"/>
    <p:sldId id="457" r:id="rId29"/>
    <p:sldId id="458" r:id="rId30"/>
    <p:sldId id="459" r:id="rId31"/>
    <p:sldId id="453" r:id="rId32"/>
    <p:sldId id="454" r:id="rId33"/>
    <p:sldId id="487" r:id="rId34"/>
    <p:sldId id="488" r:id="rId35"/>
    <p:sldId id="398" r:id="rId36"/>
    <p:sldId id="359" r:id="rId37"/>
    <p:sldId id="282" r:id="rId38"/>
    <p:sldId id="388" r:id="rId39"/>
    <p:sldId id="360" r:id="rId40"/>
    <p:sldId id="420" r:id="rId41"/>
    <p:sldId id="284" r:id="rId42"/>
    <p:sldId id="448" r:id="rId43"/>
    <p:sldId id="422" r:id="rId44"/>
    <p:sldId id="350" r:id="rId45"/>
    <p:sldId id="369" r:id="rId46"/>
    <p:sldId id="389" r:id="rId47"/>
    <p:sldId id="295" r:id="rId48"/>
    <p:sldId id="296" r:id="rId49"/>
    <p:sldId id="313" r:id="rId50"/>
    <p:sldId id="314" r:id="rId51"/>
    <p:sldId id="315" r:id="rId52"/>
  </p:sldIdLst>
  <p:sldSz cx="9144000" cy="6870700"/>
  <p:notesSz cx="9144000" cy="6870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1352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78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A0517-C492-4E83-B880-D69B53318E93}" type="datetimeFigureOut">
              <a:rPr lang="de-DE" smtClean="0"/>
              <a:t>19.10.2017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5938"/>
            <a:ext cx="3429000" cy="2576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263900"/>
            <a:ext cx="7315200" cy="30908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262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262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C1167-8E9D-47CC-9F91-D344ED831E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73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5938"/>
            <a:ext cx="3429000" cy="2576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92A1F-E929-429B-B7A4-78BB9A4CF4F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14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9917"/>
            <a:ext cx="7772400" cy="1442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7592"/>
            <a:ext cx="6400799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092" y="6585203"/>
            <a:ext cx="921385" cy="19494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F</a:t>
            </a:r>
            <a:r>
              <a:rPr dirty="0"/>
              <a:t>H</a:t>
            </a:r>
            <a:r>
              <a:rPr spc="120" dirty="0"/>
              <a:t> </a:t>
            </a:r>
            <a:r>
              <a:rPr spc="25" dirty="0"/>
              <a:t>B</a:t>
            </a:r>
            <a:r>
              <a:rPr spc="55" dirty="0"/>
              <a:t>i</a:t>
            </a:r>
            <a:r>
              <a:rPr spc="50" dirty="0"/>
              <a:t>e</a:t>
            </a:r>
            <a:r>
              <a:rPr spc="55" dirty="0"/>
              <a:t>l</a:t>
            </a:r>
            <a:r>
              <a:rPr spc="50" dirty="0"/>
              <a:t>e</a:t>
            </a:r>
            <a:r>
              <a:rPr spc="85" dirty="0"/>
              <a:t>f</a:t>
            </a:r>
            <a:r>
              <a:rPr spc="50" dirty="0"/>
              <a:t>e</a:t>
            </a:r>
            <a:r>
              <a:rPr spc="55" dirty="0"/>
              <a:t>l</a:t>
            </a:r>
            <a:r>
              <a:rPr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32801" y="6391655"/>
            <a:ext cx="233679" cy="35623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‹Nr.›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Textfeld 6"/>
          <p:cNvSpPr txBox="1"/>
          <p:nvPr userDrawn="1"/>
        </p:nvSpPr>
        <p:spPr>
          <a:xfrm>
            <a:off x="0" y="6654800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8" name="object 2"/>
          <p:cNvSpPr/>
          <p:nvPr userDrawn="1"/>
        </p:nvSpPr>
        <p:spPr>
          <a:xfrm>
            <a:off x="454031" y="6598921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09092" y="6585203"/>
            <a:ext cx="921385" cy="19494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F</a:t>
            </a:r>
            <a:r>
              <a:rPr dirty="0"/>
              <a:t>H</a:t>
            </a:r>
            <a:r>
              <a:rPr spc="120" dirty="0"/>
              <a:t> </a:t>
            </a:r>
            <a:r>
              <a:rPr spc="25" dirty="0"/>
              <a:t>B</a:t>
            </a:r>
            <a:r>
              <a:rPr spc="55" dirty="0"/>
              <a:t>i</a:t>
            </a:r>
            <a:r>
              <a:rPr spc="50" dirty="0"/>
              <a:t>e</a:t>
            </a:r>
            <a:r>
              <a:rPr spc="55" dirty="0"/>
              <a:t>l</a:t>
            </a:r>
            <a:r>
              <a:rPr spc="50" dirty="0"/>
              <a:t>e</a:t>
            </a:r>
            <a:r>
              <a:rPr spc="85" dirty="0"/>
              <a:t>f</a:t>
            </a:r>
            <a:r>
              <a:rPr spc="50" dirty="0"/>
              <a:t>e</a:t>
            </a:r>
            <a:r>
              <a:rPr spc="55" dirty="0"/>
              <a:t>l</a:t>
            </a:r>
            <a:r>
              <a:rPr dirty="0"/>
              <a:t>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432801" y="6391655"/>
            <a:ext cx="233679" cy="35623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‹Nr.›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09092" y="6585203"/>
            <a:ext cx="921385" cy="19494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F</a:t>
            </a:r>
            <a:r>
              <a:rPr dirty="0"/>
              <a:t>H</a:t>
            </a:r>
            <a:r>
              <a:rPr spc="120" dirty="0"/>
              <a:t> </a:t>
            </a:r>
            <a:r>
              <a:rPr spc="25" dirty="0"/>
              <a:t>B</a:t>
            </a:r>
            <a:r>
              <a:rPr spc="55" dirty="0"/>
              <a:t>i</a:t>
            </a:r>
            <a:r>
              <a:rPr spc="50" dirty="0"/>
              <a:t>e</a:t>
            </a:r>
            <a:r>
              <a:rPr spc="55" dirty="0"/>
              <a:t>l</a:t>
            </a:r>
            <a:r>
              <a:rPr spc="50" dirty="0"/>
              <a:t>e</a:t>
            </a:r>
            <a:r>
              <a:rPr spc="85" dirty="0"/>
              <a:t>f</a:t>
            </a:r>
            <a:r>
              <a:rPr spc="50" dirty="0"/>
              <a:t>e</a:t>
            </a:r>
            <a:r>
              <a:rPr spc="55" dirty="0"/>
              <a:t>l</a:t>
            </a:r>
            <a:r>
              <a:rPr dirty="0"/>
              <a:t>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432801" y="6391655"/>
            <a:ext cx="233679" cy="35623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‹Nr.›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0" y="6654800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7" name="object 2"/>
          <p:cNvSpPr/>
          <p:nvPr userDrawn="1"/>
        </p:nvSpPr>
        <p:spPr>
          <a:xfrm>
            <a:off x="454031" y="6598921"/>
            <a:ext cx="8385169" cy="36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69712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616" y="364738"/>
            <a:ext cx="7922766" cy="31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708" y="1055619"/>
            <a:ext cx="7974583" cy="396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654800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9" name="object 2"/>
          <p:cNvSpPr/>
          <p:nvPr userDrawn="1"/>
        </p:nvSpPr>
        <p:spPr>
          <a:xfrm>
            <a:off x="454031" y="6598921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20645" y="3290570"/>
            <a:ext cx="43135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1830" algn="l"/>
              </a:tabLst>
            </a:pPr>
            <a:r>
              <a:rPr sz="2800" b="1" spc="105" dirty="0" smtClean="0">
                <a:solidFill>
                  <a:srgbClr val="000082"/>
                </a:solidFill>
                <a:latin typeface="Arial"/>
                <a:cs typeface="Arial"/>
              </a:rPr>
              <a:t>S</a:t>
            </a:r>
            <a:r>
              <a:rPr lang="de-DE" sz="2800" b="1" spc="105" dirty="0" smtClean="0">
                <a:solidFill>
                  <a:srgbClr val="000082"/>
                </a:solidFill>
                <a:latin typeface="Arial"/>
                <a:cs typeface="Arial"/>
              </a:rPr>
              <a:t>oft</a:t>
            </a:r>
            <a:r>
              <a:rPr sz="2800" b="1" spc="-25" dirty="0" smtClean="0">
                <a:solidFill>
                  <a:srgbClr val="000082"/>
                </a:solidFill>
                <a:latin typeface="Arial"/>
                <a:cs typeface="Arial"/>
              </a:rPr>
              <a:t>w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r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lang="de-DE" sz="2800" b="1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n</a:t>
            </a:r>
            <a:r>
              <a:rPr lang="de-DE" sz="2800" b="1" spc="-20" dirty="0" err="1" smtClean="0">
                <a:solidFill>
                  <a:srgbClr val="000082"/>
                </a:solidFill>
                <a:latin typeface="Arial"/>
                <a:cs typeface="Arial"/>
              </a:rPr>
              <a:t>gineering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676400" y="1279831"/>
            <a:ext cx="5029200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57200" algn="ct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hho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hu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d </a:t>
            </a:r>
            <a:endParaRPr lang="de-DE" sz="1400" b="1" dirty="0" smtClean="0">
              <a:latin typeface="Arial"/>
              <a:cs typeface="Arial"/>
            </a:endParaRPr>
          </a:p>
          <a:p>
            <a:pPr marL="12700" marR="6350" indent="457200" algn="ctr">
              <a:lnSpc>
                <a:spcPct val="100000"/>
              </a:lnSpc>
            </a:pPr>
            <a:endParaRPr lang="de-DE" sz="1400" b="1" dirty="0" smtClean="0">
              <a:latin typeface="Arial"/>
              <a:cs typeface="Arial"/>
            </a:endParaRPr>
          </a:p>
          <a:p>
            <a:pPr marL="12700" marR="6350" indent="457200" algn="ctr">
              <a:lnSpc>
                <a:spcPct val="100000"/>
              </a:lnSpc>
            </a:pPr>
            <a:r>
              <a:rPr sz="1400" b="1" dirty="0" err="1" smtClean="0">
                <a:latin typeface="Arial"/>
                <a:cs typeface="Arial"/>
              </a:rPr>
              <a:t>S</a:t>
            </a:r>
            <a:r>
              <a:rPr sz="1400" b="1" spc="-10" dirty="0" err="1" smtClean="0">
                <a:latin typeface="Arial"/>
                <a:cs typeface="Arial"/>
              </a:rPr>
              <a:t>o</a:t>
            </a:r>
            <a:r>
              <a:rPr sz="1400" b="1" dirty="0" err="1" smtClean="0">
                <a:latin typeface="Arial"/>
                <a:cs typeface="Arial"/>
              </a:rPr>
              <a:t>f</a:t>
            </a:r>
            <a:r>
              <a:rPr sz="1400" b="1" spc="-15" dirty="0" err="1" smtClean="0">
                <a:latin typeface="Arial"/>
                <a:cs typeface="Arial"/>
              </a:rPr>
              <a:t>t</a:t>
            </a:r>
            <a:r>
              <a:rPr sz="1400" b="1" spc="20" dirty="0" err="1" smtClean="0">
                <a:latin typeface="Arial"/>
                <a:cs typeface="Arial"/>
              </a:rPr>
              <a:t>w</a:t>
            </a:r>
            <a:r>
              <a:rPr sz="1400" b="1" spc="-15" dirty="0" err="1" smtClean="0">
                <a:latin typeface="Arial"/>
                <a:cs typeface="Arial"/>
              </a:rPr>
              <a:t>a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dirty="0" err="1" smtClean="0">
                <a:latin typeface="Arial"/>
                <a:cs typeface="Arial"/>
              </a:rPr>
              <a:t>e</a:t>
            </a:r>
            <a:r>
              <a:rPr sz="1400" b="1" spc="-15" dirty="0" err="1" smtClean="0">
                <a:latin typeface="Arial"/>
                <a:cs typeface="Arial"/>
              </a:rPr>
              <a:t>t</a:t>
            </a:r>
            <a:r>
              <a:rPr sz="1400" b="1" spc="-5" dirty="0" err="1" smtClean="0">
                <a:latin typeface="Arial"/>
                <a:cs typeface="Arial"/>
              </a:rPr>
              <a:t>e</a:t>
            </a:r>
            <a:r>
              <a:rPr sz="1400" b="1" dirty="0" err="1" smtClean="0">
                <a:latin typeface="Arial"/>
                <a:cs typeface="Arial"/>
              </a:rPr>
              <a:t>c</a:t>
            </a:r>
            <a:r>
              <a:rPr sz="1400" b="1" spc="-10" dirty="0" err="1" smtClean="0">
                <a:latin typeface="Arial"/>
                <a:cs typeface="Arial"/>
              </a:rPr>
              <a:t>hn</a:t>
            </a:r>
            <a:r>
              <a:rPr sz="1400" b="1" spc="5" dirty="0" err="1" smtClean="0">
                <a:latin typeface="Arial"/>
                <a:cs typeface="Arial"/>
              </a:rPr>
              <a:t>i</a:t>
            </a:r>
            <a:r>
              <a:rPr sz="1400" b="1" dirty="0" err="1" smtClean="0">
                <a:latin typeface="Arial"/>
                <a:cs typeface="Arial"/>
              </a:rPr>
              <a:t>k</a:t>
            </a:r>
            <a:r>
              <a:rPr sz="1400" b="1" spc="5" dirty="0" smtClean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 </a:t>
            </a:r>
            <a:r>
              <a:rPr sz="1400" b="1" dirty="0" err="1" smtClean="0">
                <a:latin typeface="Arial"/>
                <a:cs typeface="Arial"/>
              </a:rPr>
              <a:t>P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spc="-10" dirty="0" err="1" smtClean="0">
                <a:latin typeface="Arial"/>
                <a:cs typeface="Arial"/>
              </a:rPr>
              <a:t>og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dirty="0" err="1" smtClean="0">
                <a:latin typeface="Arial"/>
                <a:cs typeface="Arial"/>
              </a:rPr>
              <a:t>am</a:t>
            </a:r>
            <a:r>
              <a:rPr sz="1400" b="1" spc="-15" dirty="0" err="1" smtClean="0">
                <a:latin typeface="Arial"/>
                <a:cs typeface="Arial"/>
              </a:rPr>
              <a:t>m</a:t>
            </a:r>
            <a:r>
              <a:rPr sz="1400" b="1" spc="5" dirty="0" err="1" smtClean="0">
                <a:latin typeface="Arial"/>
                <a:cs typeface="Arial"/>
              </a:rPr>
              <a:t>i</a:t>
            </a:r>
            <a:r>
              <a:rPr sz="1400" b="1" spc="-15" dirty="0" err="1" smtClean="0">
                <a:latin typeface="Arial"/>
                <a:cs typeface="Arial"/>
              </a:rPr>
              <a:t>e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spc="-20" dirty="0" err="1" smtClean="0">
                <a:latin typeface="Arial"/>
                <a:cs typeface="Arial"/>
              </a:rPr>
              <a:t>u</a:t>
            </a:r>
            <a:r>
              <a:rPr sz="1400" b="1" spc="-10" dirty="0" err="1" smtClean="0">
                <a:latin typeface="Arial"/>
                <a:cs typeface="Arial"/>
              </a:rPr>
              <a:t>n</a:t>
            </a:r>
            <a:r>
              <a:rPr sz="1400" b="1" dirty="0" err="1" smtClean="0">
                <a:latin typeface="Arial"/>
                <a:cs typeface="Arial"/>
              </a:rPr>
              <a:t>g</a:t>
            </a:r>
            <a:endParaRPr lang="de-DE" sz="1400" b="1" dirty="0" smtClean="0">
              <a:latin typeface="Arial"/>
              <a:cs typeface="Arial"/>
            </a:endParaRPr>
          </a:p>
          <a:p>
            <a:pPr marL="12700" marR="6350" indent="457200" algn="ctr"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 marL="565785" algn="ctr">
              <a:lnSpc>
                <a:spcPct val="100000"/>
              </a:lnSpc>
              <a:spcBef>
                <a:spcPts val="15"/>
              </a:spcBef>
            </a:pPr>
            <a:r>
              <a:rPr sz="1300" spc="-10" dirty="0">
                <a:latin typeface="Arial"/>
                <a:cs typeface="Arial"/>
              </a:rPr>
              <a:t>Pr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f. </a:t>
            </a:r>
            <a:r>
              <a:rPr sz="1300" spc="-10" dirty="0">
                <a:latin typeface="Arial"/>
                <a:cs typeface="Arial"/>
              </a:rPr>
              <a:t>Dr.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J</a:t>
            </a:r>
            <a:r>
              <a:rPr sz="1300" spc="-15" dirty="0">
                <a:latin typeface="Arial"/>
                <a:cs typeface="Arial"/>
              </a:rPr>
              <a:t>ö</a:t>
            </a:r>
            <a:r>
              <a:rPr sz="1300" spc="-10" dirty="0">
                <a:latin typeface="Arial"/>
                <a:cs typeface="Arial"/>
              </a:rPr>
              <a:t>rg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Bru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10" dirty="0">
                <a:latin typeface="Arial"/>
                <a:cs typeface="Arial"/>
              </a:rPr>
              <a:t>mann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2438400" y="4044950"/>
            <a:ext cx="431355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941830" algn="l"/>
              </a:tabLst>
            </a:pPr>
            <a:r>
              <a:rPr lang="de-DE" sz="2200" b="1" spc="105" dirty="0" smtClean="0">
                <a:solidFill>
                  <a:srgbClr val="000082"/>
                </a:solidFill>
                <a:latin typeface="Arial"/>
                <a:cs typeface="Arial"/>
              </a:rPr>
              <a:t> Kapitel 1. Einleitung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3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7010908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hteck 3"/>
          <p:cNvSpPr/>
          <p:nvPr/>
        </p:nvSpPr>
        <p:spPr>
          <a:xfrm>
            <a:off x="251520" y="474345"/>
            <a:ext cx="871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smtClean="0"/>
              <a:t>Was </a:t>
            </a:r>
            <a:r>
              <a:rPr lang="de-DE" sz="2000" b="1" dirty="0"/>
              <a:t>ist ein Projekt ? </a:t>
            </a:r>
            <a:endParaRPr lang="de-DE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Ein </a:t>
            </a:r>
            <a:r>
              <a:rPr lang="de-DE" sz="2000" dirty="0"/>
              <a:t>Projekt ist ein Vorhaben, das im wesentlichen durch die Einmaligkeit der </a:t>
            </a:r>
            <a:r>
              <a:rPr lang="de-DE" sz="2000" dirty="0" smtClean="0"/>
              <a:t>Bedingungen </a:t>
            </a:r>
            <a:r>
              <a:rPr lang="de-DE" sz="2000" dirty="0"/>
              <a:t>in ihrer Gesamtheit gekennzeichnet ist, wie z.B. </a:t>
            </a:r>
            <a:endParaRPr lang="de-DE" sz="2000" dirty="0" smtClean="0"/>
          </a:p>
          <a:p>
            <a:r>
              <a:rPr lang="de-DE" sz="2000" dirty="0" smtClean="0"/>
              <a:t>	– </a:t>
            </a:r>
            <a:r>
              <a:rPr lang="de-DE" sz="2000" dirty="0"/>
              <a:t>Zielvorgabe </a:t>
            </a:r>
          </a:p>
          <a:p>
            <a:r>
              <a:rPr lang="de-DE" sz="2000" dirty="0" smtClean="0"/>
              <a:t>	– </a:t>
            </a:r>
            <a:r>
              <a:rPr lang="de-DE" sz="2000" dirty="0"/>
              <a:t>Zeitliche, finanzielle, personelle oder andere Begrenzungen</a:t>
            </a:r>
          </a:p>
          <a:p>
            <a:r>
              <a:rPr lang="de-DE" sz="2000" dirty="0" smtClean="0"/>
              <a:t>	</a:t>
            </a:r>
            <a:endParaRPr lang="de-DE" sz="2000" dirty="0"/>
          </a:p>
          <a:p>
            <a:endParaRPr lang="de-DE" sz="20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52" y="2368550"/>
            <a:ext cx="8159750" cy="41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7010908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2" name="Rechteck 1"/>
          <p:cNvSpPr/>
          <p:nvPr/>
        </p:nvSpPr>
        <p:spPr>
          <a:xfrm>
            <a:off x="0" y="2520950"/>
            <a:ext cx="922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44" algn="ctr"/>
            <a:r>
              <a:rPr lang="de-DE" sz="2800" b="1" spc="-4" dirty="0" smtClean="0">
                <a:latin typeface="Arial"/>
                <a:cs typeface="Arial"/>
              </a:rPr>
              <a:t>Klassischer Software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587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"/>
          <p:cNvSpPr/>
          <p:nvPr/>
        </p:nvSpPr>
        <p:spPr>
          <a:xfrm>
            <a:off x="381000" y="869940"/>
            <a:ext cx="8382000" cy="5461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5"/>
          <p:cNvSpPr txBox="1"/>
          <p:nvPr/>
        </p:nvSpPr>
        <p:spPr>
          <a:xfrm>
            <a:off x="758740" y="1221217"/>
            <a:ext cx="78105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Pr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3413550" y="1731757"/>
            <a:ext cx="131254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Anfo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-5" dirty="0">
                <a:latin typeface="Arial"/>
                <a:cs typeface="Arial"/>
              </a:rPr>
              <a:t>zifik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8"/>
          <p:cNvSpPr txBox="1"/>
          <p:nvPr/>
        </p:nvSpPr>
        <p:spPr>
          <a:xfrm>
            <a:off x="1257089" y="1994902"/>
            <a:ext cx="127508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ts val="1810"/>
              </a:lnSpc>
            </a:pPr>
            <a:r>
              <a:rPr sz="1600" spc="-25" dirty="0">
                <a:latin typeface="Arial"/>
                <a:cs typeface="Arial"/>
              </a:rPr>
              <a:t>Requi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4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5" dirty="0">
                <a:latin typeface="Arial"/>
                <a:cs typeface="Arial"/>
              </a:rPr>
              <a:t>ts</a:t>
            </a:r>
            <a:r>
              <a:rPr sz="1600" spc="-20" dirty="0">
                <a:latin typeface="Arial"/>
                <a:cs typeface="Arial"/>
              </a:rPr>
              <a:t> Engi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ee</a:t>
            </a:r>
            <a:r>
              <a:rPr sz="1600" spc="-15" dirty="0">
                <a:latin typeface="Arial"/>
                <a:cs typeface="Arial"/>
              </a:rPr>
              <a:t>rin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9"/>
          <p:cNvSpPr txBox="1"/>
          <p:nvPr/>
        </p:nvSpPr>
        <p:spPr>
          <a:xfrm>
            <a:off x="2221781" y="2708642"/>
            <a:ext cx="75438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 marR="6350" indent="-1397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st</a:t>
            </a:r>
            <a:r>
              <a:rPr sz="1600" spc="-25" dirty="0">
                <a:latin typeface="Arial"/>
                <a:cs typeface="Arial"/>
              </a:rPr>
              <a:t>em</a:t>
            </a:r>
            <a:r>
              <a:rPr sz="1600" spc="-20" dirty="0">
                <a:latin typeface="Arial"/>
                <a:cs typeface="Arial"/>
              </a:rPr>
              <a:t>-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anal</a:t>
            </a:r>
            <a:r>
              <a:rPr sz="1600" spc="-20" dirty="0">
                <a:latin typeface="Arial"/>
                <a:cs typeface="Arial"/>
              </a:rPr>
              <a:t>yse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10"/>
          <p:cNvSpPr txBox="1"/>
          <p:nvPr/>
        </p:nvSpPr>
        <p:spPr>
          <a:xfrm>
            <a:off x="4187743" y="2608058"/>
            <a:ext cx="130048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temmode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11"/>
          <p:cNvSpPr txBox="1"/>
          <p:nvPr/>
        </p:nvSpPr>
        <p:spPr>
          <a:xfrm>
            <a:off x="5094524" y="3240518"/>
            <a:ext cx="113093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2446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Entwu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pe</a:t>
            </a:r>
            <a:r>
              <a:rPr sz="1600" spc="-20" dirty="0">
                <a:latin typeface="Arial"/>
                <a:cs typeface="Arial"/>
              </a:rPr>
              <a:t>z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io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12"/>
          <p:cNvSpPr txBox="1"/>
          <p:nvPr/>
        </p:nvSpPr>
        <p:spPr>
          <a:xfrm>
            <a:off x="2701842" y="3577323"/>
            <a:ext cx="149161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Softwa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13"/>
          <p:cNvSpPr txBox="1"/>
          <p:nvPr/>
        </p:nvSpPr>
        <p:spPr>
          <a:xfrm>
            <a:off x="5902244" y="3996423"/>
            <a:ext cx="105283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marR="6350" indent="-11747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So</a:t>
            </a:r>
            <a:r>
              <a:rPr sz="1600" spc="-10" dirty="0">
                <a:latin typeface="Arial"/>
                <a:cs typeface="Arial"/>
              </a:rPr>
              <a:t>ft</a:t>
            </a:r>
            <a:r>
              <a:rPr sz="1600" spc="-30" dirty="0">
                <a:latin typeface="Arial"/>
                <a:cs typeface="Arial"/>
              </a:rPr>
              <a:t>wa</a:t>
            </a:r>
            <a:r>
              <a:rPr sz="1600" spc="-15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14"/>
          <p:cNvSpPr txBox="1"/>
          <p:nvPr/>
        </p:nvSpPr>
        <p:spPr>
          <a:xfrm>
            <a:off x="3489750" y="4324084"/>
            <a:ext cx="152146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0" dirty="0">
                <a:latin typeface="Arial"/>
                <a:cs typeface="Arial"/>
              </a:rPr>
              <a:t>pl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ie</a:t>
            </a:r>
            <a:r>
              <a:rPr sz="1600" spc="-15" dirty="0">
                <a:latin typeface="Arial"/>
                <a:cs typeface="Arial"/>
              </a:rPr>
              <a:t>ru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15"/>
          <p:cNvSpPr txBox="1"/>
          <p:nvPr/>
        </p:nvSpPr>
        <p:spPr>
          <a:xfrm>
            <a:off x="6524037" y="4727883"/>
            <a:ext cx="1343025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43230">
              <a:lnSpc>
                <a:spcPct val="109400"/>
              </a:lnSpc>
            </a:pPr>
            <a:r>
              <a:rPr sz="1600" spc="-70" dirty="0">
                <a:latin typeface="Arial"/>
                <a:cs typeface="Arial"/>
              </a:rPr>
              <a:t>Te</a:t>
            </a:r>
            <a:r>
              <a:rPr sz="1600" spc="-75" dirty="0">
                <a:latin typeface="Arial"/>
                <a:cs typeface="Arial"/>
              </a:rPr>
              <a:t>s</a:t>
            </a:r>
            <a:r>
              <a:rPr sz="1600" spc="-45" dirty="0">
                <a:latin typeface="Arial"/>
                <a:cs typeface="Arial"/>
              </a:rPr>
              <a:t>t-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do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16"/>
          <p:cNvSpPr txBox="1"/>
          <p:nvPr/>
        </p:nvSpPr>
        <p:spPr>
          <a:xfrm>
            <a:off x="530140" y="4984740"/>
            <a:ext cx="871219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Legende: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7" name="object 17"/>
          <p:cNvSpPr txBox="1"/>
          <p:nvPr/>
        </p:nvSpPr>
        <p:spPr>
          <a:xfrm>
            <a:off x="4823251" y="5069320"/>
            <a:ext cx="42037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18"/>
          <p:cNvSpPr txBox="1"/>
          <p:nvPr/>
        </p:nvSpPr>
        <p:spPr>
          <a:xfrm>
            <a:off x="708448" y="5447020"/>
            <a:ext cx="407034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Xxx</a:t>
            </a:r>
          </a:p>
        </p:txBody>
      </p:sp>
      <p:sp>
        <p:nvSpPr>
          <p:cNvPr id="39" name="object 19"/>
          <p:cNvSpPr txBox="1"/>
          <p:nvPr/>
        </p:nvSpPr>
        <p:spPr>
          <a:xfrm>
            <a:off x="1520741" y="5478516"/>
            <a:ext cx="192151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ph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sen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0" name="object 20"/>
          <p:cNvSpPr txBox="1"/>
          <p:nvPr/>
        </p:nvSpPr>
        <p:spPr>
          <a:xfrm>
            <a:off x="5038136" y="5677396"/>
            <a:ext cx="167449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320040">
              <a:lnSpc>
                <a:spcPct val="107500"/>
              </a:lnSpc>
            </a:pPr>
            <a:r>
              <a:rPr sz="1600" spc="-45" dirty="0">
                <a:latin typeface="Arial"/>
                <a:cs typeface="Arial"/>
              </a:rPr>
              <a:t>W</a:t>
            </a:r>
            <a:r>
              <a:rPr sz="1600" spc="-3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rt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3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Weite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21"/>
          <p:cNvSpPr txBox="1"/>
          <p:nvPr/>
        </p:nvSpPr>
        <p:spPr>
          <a:xfrm>
            <a:off x="7098585" y="5524488"/>
            <a:ext cx="139065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0" marR="6350" indent="-291465">
              <a:lnSpc>
                <a:spcPts val="1870"/>
              </a:lnSpc>
            </a:pPr>
            <a:r>
              <a:rPr sz="1600" spc="-10" dirty="0">
                <a:latin typeface="Arial"/>
                <a:cs typeface="Arial"/>
              </a:rPr>
              <a:t>Bet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eb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S</a:t>
            </a:r>
            <a:r>
              <a:rPr sz="1600" spc="-3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5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22"/>
          <p:cNvSpPr txBox="1"/>
          <p:nvPr/>
        </p:nvSpPr>
        <p:spPr>
          <a:xfrm>
            <a:off x="732832" y="5918953"/>
            <a:ext cx="3625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yy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23"/>
          <p:cNvSpPr txBox="1"/>
          <p:nvPr/>
        </p:nvSpPr>
        <p:spPr>
          <a:xfrm>
            <a:off x="1571033" y="5925049"/>
            <a:ext cx="22840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er</a:t>
            </a:r>
            <a:r>
              <a:rPr sz="1600" b="1" spc="-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bn</a:t>
            </a:r>
            <a:r>
              <a:rPr sz="1600" b="1" spc="-10" dirty="0">
                <a:latin typeface="Arial"/>
                <a:cs typeface="Arial"/>
              </a:rPr>
              <a:t>is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4201" y="382540"/>
            <a:ext cx="57633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endParaRPr lang="de-DE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e-DE" sz="1800" b="1" spc="114" dirty="0" smtClean="0">
                <a:latin typeface="Arial"/>
                <a:cs typeface="Arial"/>
              </a:rPr>
              <a:t>Klassische </a:t>
            </a:r>
            <a:r>
              <a:rPr sz="1800" b="1" spc="114" dirty="0" err="1" smtClean="0">
                <a:latin typeface="Arial"/>
                <a:cs typeface="Arial"/>
              </a:rPr>
              <a:t>P</a:t>
            </a:r>
            <a:r>
              <a:rPr sz="1800" b="1" dirty="0" err="1" smtClean="0">
                <a:latin typeface="Arial"/>
                <a:cs typeface="Arial"/>
              </a:rPr>
              <a:t>h</a:t>
            </a:r>
            <a:r>
              <a:rPr sz="1800" b="1" spc="-320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b="1" spc="-204" dirty="0">
                <a:latin typeface="Arial"/>
                <a:cs typeface="Arial"/>
              </a:rPr>
              <a:t> </a:t>
            </a:r>
            <a:r>
              <a:rPr sz="1800" b="1" spc="80" dirty="0">
                <a:latin typeface="Arial"/>
                <a:cs typeface="Arial"/>
              </a:rPr>
              <a:t>S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1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91942"/>
            <a:ext cx="7976234" cy="557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Ü</a:t>
            </a:r>
            <a:r>
              <a:rPr sz="1400" spc="95" dirty="0">
                <a:latin typeface="Arial"/>
                <a:cs typeface="Arial"/>
              </a:rPr>
              <a:t>b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25" dirty="0">
                <a:latin typeface="Arial"/>
                <a:cs typeface="Arial"/>
              </a:rPr>
              <a:t>c</a:t>
            </a:r>
            <a:r>
              <a:rPr sz="1400" spc="10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t</a:t>
            </a:r>
          </a:p>
          <a:p>
            <a:pPr>
              <a:lnSpc>
                <a:spcPts val="700"/>
              </a:lnSpc>
              <a:spcBef>
                <a:spcPts val="44"/>
              </a:spcBef>
            </a:pPr>
            <a:endParaRPr sz="70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lang="de-DE" b="1" spc="75" dirty="0" smtClean="0">
                <a:latin typeface="Arial"/>
                <a:cs typeface="Arial"/>
              </a:rPr>
              <a:t>Phasen</a:t>
            </a:r>
            <a:r>
              <a:rPr sz="1800" b="1" dirty="0" smtClean="0">
                <a:latin typeface="Arial"/>
                <a:cs typeface="Arial"/>
              </a:rPr>
              <a:t> </a:t>
            </a:r>
            <a:r>
              <a:rPr lang="de-DE" sz="1800" b="1" dirty="0" smtClean="0">
                <a:latin typeface="Arial"/>
                <a:cs typeface="Arial"/>
              </a:rPr>
              <a:t>eines Vorgehensmodells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8"/>
              </a:spcBef>
            </a:pPr>
            <a:endParaRPr sz="140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469900" marR="18415" indent="-228600">
              <a:lnSpc>
                <a:spcPts val="2060"/>
              </a:lnSpc>
              <a:buFont typeface="Verdana"/>
              <a:buChar char="•"/>
              <a:tabLst>
                <a:tab pos="470534" algn="l"/>
              </a:tabLst>
            </a:pPr>
            <a:r>
              <a:rPr lang="de-DE" dirty="0" smtClean="0">
                <a:latin typeface="Arial"/>
                <a:cs typeface="Arial"/>
              </a:rPr>
              <a:t>A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spc="15" dirty="0" smtClean="0">
                <a:latin typeface="Arial"/>
                <a:cs typeface="Arial"/>
              </a:rPr>
              <a:t>f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de</a:t>
            </a:r>
            <a:r>
              <a:rPr lang="de-DE" spc="10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ung</a:t>
            </a:r>
            <a:r>
              <a:rPr lang="de-DE" spc="10" dirty="0" smtClean="0">
                <a:latin typeface="Arial"/>
                <a:cs typeface="Arial"/>
              </a:rPr>
              <a:t>s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rm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15" dirty="0" smtClean="0">
                <a:latin typeface="Arial"/>
                <a:cs typeface="Arial"/>
              </a:rPr>
              <a:t>t</a:t>
            </a:r>
            <a:r>
              <a:rPr lang="de-DE" dirty="0" smtClean="0">
                <a:latin typeface="Arial"/>
                <a:cs typeface="Arial"/>
              </a:rPr>
              <a:t>t</a:t>
            </a:r>
            <a:r>
              <a:rPr lang="de-DE" spc="-5" dirty="0" smtClean="0">
                <a:latin typeface="Arial"/>
                <a:cs typeface="Arial"/>
              </a:rPr>
              <a:t>l</a:t>
            </a:r>
            <a:r>
              <a:rPr lang="de-DE" spc="-10" dirty="0" smtClean="0">
                <a:latin typeface="Arial"/>
                <a:cs typeface="Arial"/>
              </a:rPr>
              <a:t>ung: </a:t>
            </a:r>
            <a:r>
              <a:rPr sz="1800" spc="5" dirty="0" err="1" smtClean="0">
                <a:latin typeface="Arial"/>
                <a:cs typeface="Arial"/>
              </a:rPr>
              <a:t>W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nde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E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g</a:t>
            </a:r>
            <a:r>
              <a:rPr sz="1800" spc="5" dirty="0" err="1">
                <a:latin typeface="Arial"/>
                <a:cs typeface="Arial"/>
              </a:rPr>
              <a:t>e</a:t>
            </a:r>
            <a:r>
              <a:rPr sz="1800" spc="-10" dirty="0" err="1">
                <a:latin typeface="Arial"/>
                <a:cs typeface="Arial"/>
              </a:rPr>
              <a:t>n</a:t>
            </a:r>
            <a:r>
              <a:rPr sz="1800" spc="5" dirty="0" err="1">
                <a:latin typeface="Arial"/>
                <a:cs typeface="Arial"/>
              </a:rPr>
              <a:t>s</a:t>
            </a:r>
            <a:r>
              <a:rPr sz="1800" dirty="0" err="1">
                <a:latin typeface="Arial"/>
                <a:cs typeface="Arial"/>
              </a:rPr>
              <a:t>c</a:t>
            </a:r>
            <a:r>
              <a:rPr sz="1800" spc="5" dirty="0" err="1">
                <a:latin typeface="Arial"/>
                <a:cs typeface="Arial"/>
              </a:rPr>
              <a:t>h</a:t>
            </a:r>
            <a:r>
              <a:rPr sz="1800" spc="-10" dirty="0" err="1">
                <a:latin typeface="Arial"/>
                <a:cs typeface="Arial"/>
              </a:rPr>
              <a:t>a</a:t>
            </a:r>
            <a:r>
              <a:rPr sz="1800" dirty="0" err="1">
                <a:latin typeface="Arial"/>
                <a:cs typeface="Arial"/>
              </a:rPr>
              <a:t>ft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sz="1800" spc="-5" dirty="0" smtClean="0">
                <a:latin typeface="Arial"/>
                <a:cs typeface="Arial"/>
              </a:rPr>
              <a:t>(insbesondere Funktionalität) die </a:t>
            </a:r>
            <a:r>
              <a:rPr sz="1800" dirty="0" err="1" smtClean="0">
                <a:latin typeface="Arial"/>
                <a:cs typeface="Arial"/>
              </a:rPr>
              <a:t>zu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str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 </a:t>
            </a:r>
            <a:r>
              <a:rPr sz="1800" spc="-10" dirty="0" err="1">
                <a:latin typeface="Arial"/>
                <a:cs typeface="Arial"/>
              </a:rPr>
              <a:t>ha</a:t>
            </a:r>
            <a:r>
              <a:rPr sz="1800" spc="5" dirty="0" err="1">
                <a:latin typeface="Arial"/>
                <a:cs typeface="Arial"/>
              </a:rPr>
              <a:t>b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5" dirty="0" err="1" smtClean="0">
                <a:latin typeface="Arial"/>
                <a:cs typeface="Arial"/>
              </a:rPr>
              <a:t>o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dirty="0" err="1" smtClean="0">
                <a:latin typeface="Arial"/>
                <a:cs typeface="Arial"/>
              </a:rPr>
              <a:t>l</a:t>
            </a:r>
            <a:r>
              <a:rPr sz="1800" dirty="0" smtClean="0">
                <a:latin typeface="Arial"/>
                <a:cs typeface="Arial"/>
              </a:rPr>
              <a:t>?</a:t>
            </a:r>
            <a:endParaRPr lang="de-DE" sz="1800" dirty="0" smtClean="0">
              <a:latin typeface="Arial"/>
              <a:cs typeface="Arial"/>
            </a:endParaRPr>
          </a:p>
          <a:p>
            <a:pPr marL="469900" indent="-228600">
              <a:lnSpc>
                <a:spcPts val="2130"/>
              </a:lnSpc>
              <a:buFont typeface="Verdana"/>
              <a:buChar char="•"/>
              <a:tabLst>
                <a:tab pos="470534" algn="l"/>
              </a:tabLst>
            </a:pPr>
            <a:r>
              <a:rPr lang="de-DE" sz="1800" spc="5" dirty="0" smtClean="0">
                <a:latin typeface="Arial"/>
                <a:cs typeface="Arial"/>
              </a:rPr>
              <a:t>Analyse: </a:t>
            </a:r>
            <a:r>
              <a:rPr sz="1800" spc="5" dirty="0" err="1" smtClean="0">
                <a:latin typeface="Arial"/>
                <a:cs typeface="Arial"/>
              </a:rPr>
              <a:t>W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d</a:t>
            </a:r>
            <a:r>
              <a:rPr sz="1800" spc="5" dirty="0" err="1">
                <a:latin typeface="Arial"/>
                <a:cs typeface="Arial"/>
              </a:rPr>
              <a:t>ie</a:t>
            </a:r>
            <a:r>
              <a:rPr sz="1800" dirty="0" err="1">
                <a:latin typeface="Arial"/>
                <a:cs typeface="Arial"/>
              </a:rPr>
              <a:t>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g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sc</a:t>
            </a:r>
            <a:r>
              <a:rPr sz="1800" spc="5" dirty="0" err="1" smtClean="0">
                <a:latin typeface="Arial"/>
                <a:cs typeface="Arial"/>
              </a:rPr>
              <a:t>h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ft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?</a:t>
            </a:r>
            <a:endParaRPr lang="de-DE" sz="1800" dirty="0" smtClean="0">
              <a:latin typeface="Arial"/>
              <a:cs typeface="Arial"/>
            </a:endParaRPr>
          </a:p>
          <a:p>
            <a:pPr marL="469900" marR="641985" indent="-228600">
              <a:lnSpc>
                <a:spcPts val="2060"/>
              </a:lnSpc>
              <a:spcBef>
                <a:spcPts val="175"/>
              </a:spcBef>
              <a:buFont typeface="Verdana"/>
              <a:buChar char="•"/>
              <a:tabLst>
                <a:tab pos="470534" algn="l"/>
              </a:tabLst>
            </a:pPr>
            <a:r>
              <a:rPr lang="de-DE" sz="1800" spc="5" dirty="0" smtClean="0">
                <a:latin typeface="Arial"/>
                <a:cs typeface="Arial"/>
              </a:rPr>
              <a:t>Entwurf: </a:t>
            </a:r>
            <a:r>
              <a:rPr sz="1800" spc="5" dirty="0" err="1" smtClean="0">
                <a:latin typeface="Arial"/>
                <a:cs typeface="Arial"/>
              </a:rPr>
              <a:t>W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</a:t>
            </a:r>
            <a:r>
              <a:rPr sz="1800" dirty="0">
                <a:latin typeface="Arial"/>
                <a:cs typeface="Arial"/>
              </a:rPr>
              <a:t>ss s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nd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dirty="0" err="1">
                <a:latin typeface="Arial"/>
                <a:cs typeface="Arial"/>
              </a:rPr>
              <a:t>v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5" dirty="0" err="1">
                <a:latin typeface="Arial"/>
                <a:cs typeface="Arial"/>
              </a:rPr>
              <a:t>ä</a:t>
            </a:r>
            <a:r>
              <a:rPr sz="1800" spc="-10" dirty="0" err="1">
                <a:latin typeface="Arial"/>
                <a:cs typeface="Arial"/>
              </a:rPr>
              <a:t>n</a:t>
            </a:r>
            <a:r>
              <a:rPr sz="1800" spc="5" dirty="0" err="1">
                <a:latin typeface="Arial"/>
                <a:cs typeface="Arial"/>
              </a:rPr>
              <a:t>d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rn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ä</a:t>
            </a:r>
            <a:r>
              <a:rPr sz="1800" dirty="0" err="1" smtClean="0">
                <a:latin typeface="Arial"/>
                <a:cs typeface="Arial"/>
              </a:rPr>
              <a:t>sst</a:t>
            </a:r>
            <a:r>
              <a:rPr lang="de-DE" spc="5" dirty="0">
                <a:latin typeface="Arial"/>
                <a:cs typeface="Arial"/>
              </a:rPr>
              <a:t>?</a:t>
            </a:r>
            <a:endParaRPr lang="de-DE" sz="1800" dirty="0" smtClean="0">
              <a:latin typeface="Arial"/>
              <a:cs typeface="Arial"/>
            </a:endParaRPr>
          </a:p>
          <a:p>
            <a:pPr marL="469900" marR="6350" indent="-228600">
              <a:lnSpc>
                <a:spcPts val="2060"/>
              </a:lnSpc>
              <a:spcBef>
                <a:spcPts val="110"/>
              </a:spcBef>
              <a:buFont typeface="Verdana"/>
              <a:buChar char="•"/>
              <a:tabLst>
                <a:tab pos="470534" algn="l"/>
              </a:tabLst>
            </a:pPr>
            <a:r>
              <a:rPr lang="de-DE" sz="1800" spc="5" dirty="0" smtClean="0">
                <a:latin typeface="Arial"/>
                <a:cs typeface="Arial"/>
              </a:rPr>
              <a:t>Implementierung: Wie realisiert man effizient und fehlerfrei die Software?</a:t>
            </a:r>
          </a:p>
          <a:p>
            <a:pPr marL="469900" marR="6350" indent="-228600">
              <a:lnSpc>
                <a:spcPts val="2060"/>
              </a:lnSpc>
              <a:spcBef>
                <a:spcPts val="110"/>
              </a:spcBef>
              <a:buFont typeface="Verdana"/>
              <a:buChar char="•"/>
              <a:tabLst>
                <a:tab pos="470534" algn="l"/>
              </a:tabLst>
            </a:pPr>
            <a:r>
              <a:rPr lang="de-DE" sz="1800" spc="5" dirty="0" smtClean="0">
                <a:latin typeface="Arial"/>
                <a:cs typeface="Arial"/>
              </a:rPr>
              <a:t>Wartung: </a:t>
            </a:r>
            <a:r>
              <a:rPr sz="1800" spc="5" dirty="0" err="1" smtClean="0">
                <a:latin typeface="Arial"/>
                <a:cs typeface="Arial"/>
              </a:rPr>
              <a:t>W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ode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 Str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(m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dirty="0">
                <a:latin typeface="Arial"/>
                <a:cs typeface="Arial"/>
              </a:rPr>
              <a:t>r) </a:t>
            </a:r>
            <a:r>
              <a:rPr sz="1800" dirty="0" err="1" smtClean="0">
                <a:latin typeface="Arial"/>
                <a:cs typeface="Arial"/>
              </a:rPr>
              <a:t>v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eh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dirty="0" smtClean="0">
                <a:latin typeface="Arial"/>
                <a:cs typeface="Arial"/>
              </a:rPr>
              <a:t>?</a:t>
            </a:r>
            <a:endParaRPr lang="de-DE" sz="1800" dirty="0" smtClean="0">
              <a:latin typeface="Arial"/>
              <a:cs typeface="Arial"/>
            </a:endParaRPr>
          </a:p>
          <a:p>
            <a:pPr marL="469900" marR="6350" indent="-228600">
              <a:lnSpc>
                <a:spcPts val="2060"/>
              </a:lnSpc>
              <a:spcBef>
                <a:spcPts val="110"/>
              </a:spcBef>
              <a:buFont typeface="Verdana"/>
              <a:buChar char="•"/>
              <a:tabLst>
                <a:tab pos="470534" algn="l"/>
              </a:tabLst>
            </a:pPr>
            <a:r>
              <a:rPr lang="de-DE" dirty="0" smtClean="0">
                <a:latin typeface="Arial"/>
                <a:cs typeface="Arial"/>
              </a:rPr>
              <a:t>Test: Wie vermeidet man Mängel in Software oder deckt sie auf?</a:t>
            </a:r>
            <a:endParaRPr lang="de-DE" sz="1800" dirty="0" smtClean="0">
              <a:latin typeface="Arial"/>
              <a:cs typeface="Arial"/>
            </a:endParaRPr>
          </a:p>
          <a:p>
            <a:pPr marL="469900" marR="1645285" indent="-228600">
              <a:lnSpc>
                <a:spcPts val="2060"/>
              </a:lnSpc>
              <a:spcBef>
                <a:spcPts val="120"/>
              </a:spcBef>
              <a:buFont typeface="Verdana"/>
              <a:buChar char="•"/>
              <a:tabLst>
                <a:tab pos="470534" algn="l"/>
              </a:tabLst>
            </a:pPr>
            <a:endParaRPr sz="1800" dirty="0">
              <a:latin typeface="Arial"/>
              <a:cs typeface="Arial"/>
            </a:endParaRPr>
          </a:p>
          <a:p>
            <a:pPr marL="469900" marR="222250" indent="-228600">
              <a:lnSpc>
                <a:spcPct val="95300"/>
              </a:lnSpc>
              <a:spcBef>
                <a:spcPts val="70"/>
              </a:spcBef>
              <a:buFont typeface="Verdana"/>
              <a:buChar char="•"/>
              <a:tabLst>
                <a:tab pos="470534" algn="l"/>
              </a:tabLst>
            </a:pPr>
            <a:r>
              <a:rPr lang="de-DE" dirty="0" smtClean="0">
                <a:latin typeface="Arial"/>
                <a:cs typeface="Arial"/>
              </a:rPr>
              <a:t>Übergeordnet</a:t>
            </a:r>
          </a:p>
          <a:p>
            <a:pPr marL="927100" marR="222250" lvl="1" indent="-228600">
              <a:lnSpc>
                <a:spcPct val="95300"/>
              </a:lnSpc>
              <a:spcBef>
                <a:spcPts val="70"/>
              </a:spcBef>
              <a:buFont typeface="Verdana"/>
              <a:buChar char="•"/>
              <a:tabLst>
                <a:tab pos="470534" algn="l"/>
              </a:tabLst>
            </a:pPr>
            <a:r>
              <a:rPr lang="de-DE" dirty="0" smtClean="0">
                <a:latin typeface="Arial"/>
                <a:cs typeface="Arial"/>
              </a:rPr>
              <a:t>Pr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spc="10" dirty="0" smtClean="0">
                <a:latin typeface="Arial"/>
                <a:cs typeface="Arial"/>
              </a:rPr>
              <a:t>z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ssm</a:t>
            </a:r>
            <a:r>
              <a:rPr lang="de-DE" spc="-10" dirty="0" smtClean="0">
                <a:latin typeface="Arial"/>
                <a:cs typeface="Arial"/>
              </a:rPr>
              <a:t>an</a:t>
            </a:r>
            <a:r>
              <a:rPr lang="de-DE" spc="5" dirty="0" smtClean="0">
                <a:latin typeface="Arial"/>
                <a:cs typeface="Arial"/>
              </a:rPr>
              <a:t>a</a:t>
            </a:r>
            <a:r>
              <a:rPr lang="de-DE" spc="-10" dirty="0" smtClean="0">
                <a:latin typeface="Arial"/>
                <a:cs typeface="Arial"/>
              </a:rPr>
              <a:t>ge</a:t>
            </a:r>
            <a:r>
              <a:rPr lang="de-DE" spc="10" dirty="0" smtClean="0">
                <a:latin typeface="Arial"/>
                <a:cs typeface="Arial"/>
              </a:rPr>
              <a:t>m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spc="5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t: </a:t>
            </a:r>
            <a:r>
              <a:rPr spc="5" dirty="0" err="1" smtClean="0">
                <a:latin typeface="Arial"/>
                <a:cs typeface="Arial"/>
              </a:rPr>
              <a:t>W</a:t>
            </a:r>
            <a:r>
              <a:rPr spc="-5" dirty="0" err="1" smtClean="0">
                <a:latin typeface="Arial"/>
                <a:cs typeface="Arial"/>
              </a:rPr>
              <a:t>i</a:t>
            </a:r>
            <a:r>
              <a:rPr dirty="0" err="1" smtClean="0">
                <a:latin typeface="Arial"/>
                <a:cs typeface="Arial"/>
              </a:rPr>
              <a:t>e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g</a:t>
            </a:r>
            <a:r>
              <a:rPr spc="5"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rt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d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</a:t>
            </a:r>
            <a:r>
              <a:rPr spc="5" dirty="0">
                <a:latin typeface="Arial"/>
                <a:cs typeface="Arial"/>
              </a:rPr>
              <a:t>b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10" dirty="0" err="1">
                <a:latin typeface="Arial"/>
                <a:cs typeface="Arial"/>
              </a:rPr>
              <a:t>e</a:t>
            </a:r>
            <a:r>
              <a:rPr spc="-5" dirty="0" err="1">
                <a:latin typeface="Arial"/>
                <a:cs typeface="Arial"/>
              </a:rPr>
              <a:t>i</a:t>
            </a:r>
            <a:r>
              <a:rPr spc="-10" dirty="0" err="1">
                <a:latin typeface="Arial"/>
                <a:cs typeface="Arial"/>
              </a:rPr>
              <a:t>ne</a:t>
            </a:r>
            <a:r>
              <a:rPr dirty="0" err="1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 </a:t>
            </a:r>
            <a:r>
              <a:rPr dirty="0" err="1" smtClean="0">
                <a:latin typeface="Arial"/>
                <a:cs typeface="Arial"/>
              </a:rPr>
              <a:t>S</a:t>
            </a:r>
            <a:r>
              <a:rPr spc="-10" dirty="0" err="1" smtClean="0">
                <a:latin typeface="Arial"/>
                <a:cs typeface="Arial"/>
              </a:rPr>
              <a:t>o</a:t>
            </a:r>
            <a:r>
              <a:rPr dirty="0" err="1" smtClean="0">
                <a:latin typeface="Arial"/>
                <a:cs typeface="Arial"/>
              </a:rPr>
              <a:t>f</a:t>
            </a:r>
            <a:r>
              <a:rPr spc="25" dirty="0" err="1" smtClean="0">
                <a:latin typeface="Arial"/>
                <a:cs typeface="Arial"/>
              </a:rPr>
              <a:t>t</a:t>
            </a:r>
            <a:r>
              <a:rPr spc="-20" dirty="0" err="1" smtClean="0">
                <a:latin typeface="Arial"/>
                <a:cs typeface="Arial"/>
              </a:rPr>
              <a:t>w</a:t>
            </a:r>
            <a:r>
              <a:rPr spc="-10" dirty="0" err="1" smtClean="0">
                <a:latin typeface="Arial"/>
                <a:cs typeface="Arial"/>
              </a:rPr>
              <a:t>a</a:t>
            </a:r>
            <a:r>
              <a:rPr spc="10" dirty="0" err="1" smtClean="0">
                <a:latin typeface="Arial"/>
                <a:cs typeface="Arial"/>
              </a:rPr>
              <a:t>r</a:t>
            </a:r>
            <a:r>
              <a:rPr spc="5" dirty="0" err="1" smtClean="0">
                <a:latin typeface="Arial"/>
                <a:cs typeface="Arial"/>
              </a:rPr>
              <a:t>ea</a:t>
            </a:r>
            <a:r>
              <a:rPr spc="-10" dirty="0" err="1" smtClean="0">
                <a:latin typeface="Arial"/>
                <a:cs typeface="Arial"/>
              </a:rPr>
              <a:t>b</a:t>
            </a:r>
            <a:r>
              <a:rPr dirty="0" err="1" smtClean="0">
                <a:latin typeface="Arial"/>
                <a:cs typeface="Arial"/>
              </a:rPr>
              <a:t>t</a:t>
            </a:r>
            <a:r>
              <a:rPr spc="-10" dirty="0" err="1" smtClean="0">
                <a:latin typeface="Arial"/>
                <a:cs typeface="Arial"/>
              </a:rPr>
              <a:t>e</a:t>
            </a:r>
            <a:r>
              <a:rPr spc="-5" dirty="0" err="1" smtClean="0">
                <a:latin typeface="Arial"/>
                <a:cs typeface="Arial"/>
              </a:rPr>
              <a:t>i</a:t>
            </a:r>
            <a:r>
              <a:rPr spc="5" dirty="0" err="1" smtClean="0">
                <a:latin typeface="Arial"/>
                <a:cs typeface="Arial"/>
              </a:rPr>
              <a:t>l</a:t>
            </a:r>
            <a:r>
              <a:rPr spc="-10" dirty="0" err="1" smtClean="0">
                <a:latin typeface="Arial"/>
                <a:cs typeface="Arial"/>
              </a:rPr>
              <a:t>ung</a:t>
            </a:r>
            <a:r>
              <a:rPr dirty="0">
                <a:latin typeface="Arial"/>
                <a:cs typeface="Arial"/>
              </a:rPr>
              <a:t>,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um 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eg</a:t>
            </a:r>
            <a:r>
              <a:rPr spc="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ä</a:t>
            </a:r>
            <a:r>
              <a:rPr dirty="0">
                <a:latin typeface="Arial"/>
                <a:cs typeface="Arial"/>
              </a:rPr>
              <a:t>ß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g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k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st</a:t>
            </a:r>
            <a:r>
              <a:rPr spc="-10" dirty="0">
                <a:latin typeface="Arial"/>
                <a:cs typeface="Arial"/>
              </a:rPr>
              <a:t>eng</a:t>
            </a:r>
            <a:r>
              <a:rPr spc="5" dirty="0">
                <a:latin typeface="Arial"/>
                <a:cs typeface="Arial"/>
              </a:rPr>
              <a:t>ü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st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ho</a:t>
            </a:r>
            <a:r>
              <a:rPr spc="10" dirty="0">
                <a:latin typeface="Arial"/>
                <a:cs typeface="Arial"/>
              </a:rPr>
              <a:t>c</a:t>
            </a:r>
            <a:r>
              <a:rPr spc="15" dirty="0">
                <a:latin typeface="Arial"/>
                <a:cs typeface="Arial"/>
              </a:rPr>
              <a:t>h</a:t>
            </a:r>
            <a:r>
              <a:rPr spc="-30" dirty="0">
                <a:latin typeface="Arial"/>
                <a:cs typeface="Arial"/>
              </a:rPr>
              <a:t>w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rt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-5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te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m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5" dirty="0">
                <a:latin typeface="Arial"/>
                <a:cs typeface="Arial"/>
              </a:rPr>
              <a:t>g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 err="1">
                <a:latin typeface="Arial"/>
                <a:cs typeface="Arial"/>
              </a:rPr>
              <a:t>zu</a:t>
            </a:r>
            <a:r>
              <a:rPr dirty="0">
                <a:latin typeface="Arial"/>
                <a:cs typeface="Arial"/>
              </a:rPr>
              <a:t> </a:t>
            </a:r>
            <a:r>
              <a:rPr spc="-10" dirty="0" err="1" smtClean="0">
                <a:latin typeface="Arial"/>
                <a:cs typeface="Arial"/>
              </a:rPr>
              <a:t>e</a:t>
            </a:r>
            <a:r>
              <a:rPr dirty="0" err="1" smtClean="0">
                <a:latin typeface="Arial"/>
                <a:cs typeface="Arial"/>
              </a:rPr>
              <a:t>rz</a:t>
            </a:r>
            <a:r>
              <a:rPr spc="-5" dirty="0" err="1" smtClean="0">
                <a:latin typeface="Arial"/>
                <a:cs typeface="Arial"/>
              </a:rPr>
              <a:t>i</a:t>
            </a:r>
            <a:r>
              <a:rPr spc="-10" dirty="0" err="1" smtClean="0">
                <a:latin typeface="Arial"/>
                <a:cs typeface="Arial"/>
              </a:rPr>
              <a:t>e</a:t>
            </a:r>
            <a:r>
              <a:rPr spc="5" dirty="0" err="1" smtClean="0">
                <a:latin typeface="Arial"/>
                <a:cs typeface="Arial"/>
              </a:rPr>
              <a:t>l</a:t>
            </a:r>
            <a:r>
              <a:rPr spc="-10" dirty="0" err="1" smtClean="0">
                <a:latin typeface="Arial"/>
                <a:cs typeface="Arial"/>
              </a:rPr>
              <a:t>e</a:t>
            </a:r>
            <a:r>
              <a:rPr dirty="0" err="1" smtClean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?</a:t>
            </a:r>
            <a:endParaRPr lang="de-DE" spc="-10" dirty="0" smtClean="0">
              <a:latin typeface="Arial"/>
              <a:cs typeface="Arial"/>
            </a:endParaRPr>
          </a:p>
          <a:p>
            <a:pPr marL="469900" marR="222250" indent="-228600">
              <a:lnSpc>
                <a:spcPct val="95300"/>
              </a:lnSpc>
              <a:spcBef>
                <a:spcPts val="70"/>
              </a:spcBef>
              <a:buFont typeface="Verdana"/>
              <a:buChar char="•"/>
              <a:tabLst>
                <a:tab pos="470534" algn="l"/>
              </a:tabLst>
            </a:pPr>
            <a:endParaRPr lang="de-DE" spc="-10" dirty="0">
              <a:latin typeface="Arial"/>
              <a:cs typeface="Arial"/>
            </a:endParaRPr>
          </a:p>
          <a:p>
            <a:pPr marL="469900" marR="222250" indent="-228600">
              <a:lnSpc>
                <a:spcPct val="95300"/>
              </a:lnSpc>
              <a:spcBef>
                <a:spcPts val="70"/>
              </a:spcBef>
              <a:buFont typeface="Verdana"/>
              <a:buChar char="•"/>
              <a:tabLst>
                <a:tab pos="470534" algn="l"/>
              </a:tabLst>
            </a:pPr>
            <a:endParaRPr lang="de-DE" sz="1800" spc="-10" dirty="0" smtClean="0">
              <a:latin typeface="Arial"/>
              <a:cs typeface="Arial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6565" y="5664237"/>
            <a:ext cx="8915778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b="1" dirty="0" smtClean="0">
                <a:latin typeface="Arial"/>
                <a:cs typeface="Arial"/>
              </a:rPr>
              <a:t>Die Lehrveranstaltung orientiert sich an diesen Phasen eines Softwareprojekts als „roter Faden</a:t>
            </a:r>
            <a:r>
              <a:rPr lang="de-DE" b="1" dirty="0" smtClean="0">
                <a:latin typeface="Arial"/>
                <a:cs typeface="Arial"/>
              </a:rPr>
              <a:t>“ und stellt die Phasen anhand von Vorgehensmodellen vor, wobei verschiedene UML-Diagramme verwendet werden.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7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7010908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2" name="Rechteck 1"/>
          <p:cNvSpPr/>
          <p:nvPr/>
        </p:nvSpPr>
        <p:spPr>
          <a:xfrm>
            <a:off x="1676400" y="2607330"/>
            <a:ext cx="6049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 smtClean="0">
                <a:latin typeface="Arial"/>
                <a:cs typeface="Arial"/>
              </a:rPr>
              <a:t>Rollen in der Softwareentwicklung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3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5934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29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2" name="Rechteck 1"/>
          <p:cNvSpPr/>
          <p:nvPr/>
        </p:nvSpPr>
        <p:spPr>
          <a:xfrm>
            <a:off x="304800" y="757694"/>
            <a:ext cx="8610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/>
              <a:t>Begriff der Rolle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Eine </a:t>
            </a:r>
            <a:r>
              <a:rPr lang="de-DE" sz="2000" dirty="0"/>
              <a:t>Rolle beschreibt eine Menge von zusammengehörigen Aufgaben </a:t>
            </a:r>
            <a:r>
              <a:rPr lang="de-DE" sz="2000" dirty="0" smtClean="0"/>
              <a:t>und Befugnissen </a:t>
            </a:r>
            <a:r>
              <a:rPr lang="de-DE" sz="2000" dirty="0"/>
              <a:t>(oft auch notwendige </a:t>
            </a:r>
            <a:r>
              <a:rPr lang="de-DE" sz="2000" dirty="0" err="1" smtClean="0"/>
              <a:t>Qualiﬁkationen</a:t>
            </a:r>
            <a:r>
              <a:rPr lang="de-DE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Eine Rolle wird von Personen wahrgenommen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Eine Person kann mehrere Rollen einnehmen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Eine Rolle kann von mehreren Personen eingenommen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Nicht in jeder Softwareentwicklung treten alle Rollen </a:t>
            </a:r>
            <a:r>
              <a:rPr lang="de-DE" sz="2000" dirty="0" smtClean="0"/>
              <a:t>auf, abhängig von Art und Größe des Projekts</a:t>
            </a:r>
            <a:endParaRPr lang="de-DE" sz="2000" dirty="0"/>
          </a:p>
          <a:p>
            <a:endParaRPr lang="de-DE" sz="2000" b="1" dirty="0"/>
          </a:p>
          <a:p>
            <a:r>
              <a:rPr lang="de-DE" sz="2000" b="1" dirty="0" smtClean="0"/>
              <a:t>Ziel der Rolle</a:t>
            </a:r>
          </a:p>
          <a:p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Kooperation </a:t>
            </a:r>
            <a:r>
              <a:rPr lang="de-DE" sz="2000" dirty="0"/>
              <a:t>zwischen den beteiligten Personen durch Verständnis für die </a:t>
            </a:r>
            <a:r>
              <a:rPr lang="de-DE" sz="2000" dirty="0" smtClean="0"/>
              <a:t>Aufgaben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032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17850"/>
            <a:ext cx="8763000" cy="527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1">
              <a:lnSpc>
                <a:spcPct val="100000"/>
              </a:lnSpc>
              <a:tabLst>
                <a:tab pos="366395" algn="l"/>
              </a:tabLst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29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 </a:t>
            </a:r>
            <a:endParaRPr lang="de-DE" sz="1400" spc="-175" dirty="0" smtClean="0">
              <a:latin typeface="Arial"/>
              <a:cs typeface="Arial"/>
            </a:endParaRPr>
          </a:p>
          <a:p>
            <a:pPr marL="12700" lvl="1">
              <a:lnSpc>
                <a:spcPct val="100000"/>
              </a:lnSpc>
              <a:tabLst>
                <a:tab pos="366395" algn="l"/>
              </a:tabLst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65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ili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 smtClean="0">
                <a:latin typeface="Arial"/>
                <a:cs typeface="Arial"/>
              </a:rPr>
              <a:t>e</a:t>
            </a:r>
            <a:endParaRPr lang="de-DE" sz="1800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469900" lvl="2" indent="-228600">
              <a:lnSpc>
                <a:spcPct val="100000"/>
              </a:lnSpc>
              <a:spcBef>
                <a:spcPts val="25"/>
              </a:spcBef>
              <a:buSzPct val="66666"/>
              <a:buFont typeface="Verdana"/>
              <a:buChar char="•"/>
              <a:tabLst>
                <a:tab pos="469900" algn="l"/>
              </a:tabLst>
            </a:pPr>
            <a:r>
              <a:rPr lang="de-DE" sz="1800" spc="45" dirty="0" smtClean="0">
                <a:latin typeface="Arial"/>
                <a:cs typeface="Arial"/>
              </a:rPr>
              <a:t>Auftraggeber</a:t>
            </a:r>
            <a:endParaRPr sz="1800" dirty="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30"/>
              </a:spcBef>
            </a:pPr>
            <a:r>
              <a:rPr sz="1600" spc="-10" dirty="0">
                <a:latin typeface="Courier New"/>
                <a:cs typeface="Courier New"/>
              </a:rPr>
              <a:t>o</a:t>
            </a:r>
            <a:r>
              <a:rPr sz="1600" spc="-120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95" dirty="0">
                <a:latin typeface="Arial"/>
                <a:cs typeface="Arial"/>
              </a:rPr>
              <a:t>b</a:t>
            </a:r>
            <a:r>
              <a:rPr sz="1600" spc="5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55" dirty="0">
                <a:latin typeface="Arial"/>
                <a:cs typeface="Arial"/>
              </a:rPr>
              <a:t>e</a:t>
            </a:r>
            <a:r>
              <a:rPr sz="1600" spc="70" dirty="0">
                <a:latin typeface="Arial"/>
                <a:cs typeface="Arial"/>
              </a:rPr>
              <a:t>l</a:t>
            </a:r>
            <a:r>
              <a:rPr sz="1600" spc="10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120" dirty="0">
                <a:latin typeface="Arial"/>
                <a:cs typeface="Arial"/>
              </a:rPr>
              <a:t>h</a:t>
            </a:r>
            <a:r>
              <a:rPr sz="1600" spc="55" dirty="0">
                <a:latin typeface="Arial"/>
                <a:cs typeface="Arial"/>
              </a:rPr>
              <a:t>a</a:t>
            </a:r>
            <a:r>
              <a:rPr sz="1600" spc="95" dirty="0">
                <a:latin typeface="Arial"/>
                <a:cs typeface="Arial"/>
              </a:rPr>
              <a:t>b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120" dirty="0">
                <a:latin typeface="Arial"/>
                <a:cs typeface="Arial"/>
              </a:rPr>
              <a:t>u</a:t>
            </a:r>
            <a:r>
              <a:rPr sz="1600" spc="105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54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s</a:t>
            </a:r>
            <a:r>
              <a:rPr sz="1600" spc="25" dirty="0">
                <a:latin typeface="Arial"/>
                <a:cs typeface="Arial"/>
              </a:rPr>
              <a:t>c</a:t>
            </a:r>
            <a:r>
              <a:rPr sz="1600" spc="105" dirty="0">
                <a:latin typeface="Arial"/>
                <a:cs typeface="Arial"/>
              </a:rPr>
              <a:t>h</a:t>
            </a:r>
            <a:r>
              <a:rPr sz="1600" spc="75" dirty="0">
                <a:latin typeface="Arial"/>
                <a:cs typeface="Arial"/>
              </a:rPr>
              <a:t>i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95" dirty="0">
                <a:latin typeface="Arial"/>
                <a:cs typeface="Arial"/>
              </a:rPr>
              <a:t>d</a:t>
            </a:r>
            <a:r>
              <a:rPr sz="1600" spc="75" dirty="0">
                <a:latin typeface="Arial"/>
                <a:cs typeface="Arial"/>
              </a:rPr>
              <a:t>l</a:t>
            </a:r>
            <a:r>
              <a:rPr sz="1600" spc="70" dirty="0">
                <a:latin typeface="Arial"/>
                <a:cs typeface="Arial"/>
              </a:rPr>
              <a:t>i</a:t>
            </a:r>
            <a:r>
              <a:rPr sz="1600" spc="25" dirty="0">
                <a:latin typeface="Arial"/>
                <a:cs typeface="Arial"/>
              </a:rPr>
              <a:t>c</a:t>
            </a:r>
            <a:r>
              <a:rPr sz="1600" spc="10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B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95" dirty="0">
                <a:latin typeface="Arial"/>
                <a:cs typeface="Arial"/>
              </a:rPr>
              <a:t>d</a:t>
            </a:r>
            <a:r>
              <a:rPr sz="1600" spc="105" dirty="0">
                <a:latin typeface="Arial"/>
                <a:cs typeface="Arial"/>
              </a:rPr>
              <a:t>ü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125" dirty="0">
                <a:latin typeface="Arial"/>
                <a:cs typeface="Arial"/>
              </a:rPr>
              <a:t>f</a:t>
            </a:r>
            <a:r>
              <a:rPr sz="1600" spc="105" dirty="0">
                <a:latin typeface="Arial"/>
                <a:cs typeface="Arial"/>
              </a:rPr>
              <a:t>n</a:t>
            </a:r>
            <a:r>
              <a:rPr sz="1600" spc="70" dirty="0">
                <a:latin typeface="Arial"/>
                <a:cs typeface="Arial"/>
              </a:rPr>
              <a:t>i</a:t>
            </a:r>
            <a:r>
              <a:rPr sz="1600" spc="25" dirty="0">
                <a:latin typeface="Arial"/>
                <a:cs typeface="Arial"/>
              </a:rPr>
              <a:t>s</a:t>
            </a:r>
            <a:r>
              <a:rPr sz="1600" spc="2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</a:t>
            </a:r>
            <a:endParaRPr sz="16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480"/>
              </a:spcBef>
              <a:buFont typeface="Verdana"/>
              <a:buChar char="•"/>
              <a:tabLst>
                <a:tab pos="469900" algn="l"/>
              </a:tabLst>
            </a:pPr>
            <a:r>
              <a:rPr sz="1800" spc="35" dirty="0">
                <a:latin typeface="Arial"/>
                <a:cs typeface="Arial"/>
              </a:rPr>
              <a:t>B</a:t>
            </a:r>
            <a:r>
              <a:rPr sz="1800" spc="65" dirty="0">
                <a:latin typeface="Arial"/>
                <a:cs typeface="Arial"/>
              </a:rPr>
              <a:t>e</a:t>
            </a:r>
            <a:r>
              <a:rPr sz="1800" spc="135" dirty="0">
                <a:latin typeface="Arial"/>
                <a:cs typeface="Arial"/>
              </a:rPr>
              <a:t>nu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z</a:t>
            </a:r>
            <a:r>
              <a:rPr sz="1800" spc="6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</a:p>
          <a:p>
            <a:pPr marL="926465" lvl="1" indent="-227965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927100" algn="l"/>
              </a:tabLst>
            </a:pPr>
            <a:r>
              <a:rPr sz="1600" spc="10" dirty="0">
                <a:latin typeface="Arial"/>
                <a:cs typeface="Arial"/>
              </a:rPr>
              <a:t>S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40" dirty="0">
                <a:latin typeface="Arial"/>
                <a:cs typeface="Arial"/>
              </a:rPr>
              <a:t>z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</a:t>
            </a:r>
            <a:r>
              <a:rPr sz="1600" spc="70" dirty="0">
                <a:latin typeface="Arial"/>
                <a:cs typeface="Arial"/>
              </a:rPr>
              <a:t>o</a:t>
            </a:r>
            <a:r>
              <a:rPr sz="1600" spc="10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5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w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7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endParaRPr sz="1600" dirty="0">
              <a:latin typeface="Arial"/>
              <a:cs typeface="Arial"/>
            </a:endParaRPr>
          </a:p>
          <a:p>
            <a:pPr marL="926465" lvl="1" indent="-228600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927100" algn="l"/>
              </a:tabLst>
            </a:pPr>
            <a:r>
              <a:rPr lang="de-DE" sz="1600" spc="-15" dirty="0">
                <a:latin typeface="Arial"/>
                <a:cs typeface="Arial"/>
              </a:rPr>
              <a:t>M</a:t>
            </a:r>
            <a:r>
              <a:rPr sz="1600" spc="55" dirty="0" smtClean="0">
                <a:latin typeface="Arial"/>
                <a:cs typeface="Arial"/>
              </a:rPr>
              <a:t>a</a:t>
            </a:r>
            <a:r>
              <a:rPr lang="de-DE" sz="1600" spc="120" dirty="0" err="1" smtClean="0">
                <a:latin typeface="Arial"/>
                <a:cs typeface="Arial"/>
              </a:rPr>
              <a:t>nc</a:t>
            </a:r>
            <a:r>
              <a:rPr sz="1600" spc="120" dirty="0" err="1" smtClean="0">
                <a:latin typeface="Arial"/>
                <a:cs typeface="Arial"/>
              </a:rPr>
              <a:t>h</a:t>
            </a:r>
            <a:r>
              <a:rPr sz="1600" spc="-15" dirty="0" err="1" smtClean="0">
                <a:latin typeface="Arial"/>
                <a:cs typeface="Arial"/>
              </a:rPr>
              <a:t>m</a:t>
            </a:r>
            <a:r>
              <a:rPr sz="1600" spc="55" dirty="0" err="1" smtClean="0">
                <a:latin typeface="Arial"/>
                <a:cs typeface="Arial"/>
              </a:rPr>
              <a:t>a</a:t>
            </a:r>
            <a:r>
              <a:rPr sz="1600" spc="-5" dirty="0" err="1" smtClean="0">
                <a:latin typeface="Arial"/>
                <a:cs typeface="Arial"/>
              </a:rPr>
              <a:t>l</a:t>
            </a:r>
            <a:r>
              <a:rPr sz="1600" spc="204" dirty="0" smtClean="0">
                <a:latin typeface="Arial"/>
                <a:cs typeface="Arial"/>
              </a:rPr>
              <a:t> </a:t>
            </a:r>
            <a:r>
              <a:rPr sz="1600" spc="-15" dirty="0" err="1" smtClean="0">
                <a:latin typeface="Arial"/>
                <a:cs typeface="Arial"/>
              </a:rPr>
              <a:t>m</a:t>
            </a:r>
            <a:r>
              <a:rPr sz="1600" spc="70" dirty="0" err="1" smtClean="0">
                <a:latin typeface="Arial"/>
                <a:cs typeface="Arial"/>
              </a:rPr>
              <a:t>i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dirty="0" smtClean="0">
                <a:latin typeface="Arial"/>
                <a:cs typeface="Arial"/>
              </a:rPr>
              <a:t> </a:t>
            </a:r>
            <a:r>
              <a:rPr sz="1600" spc="-135" dirty="0" smtClean="0">
                <a:latin typeface="Arial"/>
                <a:cs typeface="Arial"/>
              </a:rPr>
              <a:t> </a:t>
            </a:r>
            <a:r>
              <a:rPr lang="de-DE" sz="1600" spc="20" dirty="0" smtClean="0">
                <a:latin typeface="Arial"/>
                <a:cs typeface="Arial"/>
              </a:rPr>
              <a:t>Auftraggeber</a:t>
            </a:r>
            <a:r>
              <a:rPr sz="1600" dirty="0" smtClean="0">
                <a:latin typeface="Arial"/>
                <a:cs typeface="Arial"/>
              </a:rPr>
              <a:t> </a:t>
            </a:r>
            <a:r>
              <a:rPr sz="1600" spc="-195" dirty="0" smtClean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i</a:t>
            </a:r>
            <a:r>
              <a:rPr sz="1600" spc="95" dirty="0">
                <a:latin typeface="Arial"/>
                <a:cs typeface="Arial"/>
              </a:rPr>
              <a:t>d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12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54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i</a:t>
            </a:r>
            <a:r>
              <a:rPr sz="1600" spc="25" dirty="0">
                <a:latin typeface="Arial"/>
                <a:cs typeface="Arial"/>
              </a:rPr>
              <a:t>s</a:t>
            </a:r>
            <a:r>
              <a:rPr sz="1600" spc="2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endParaRPr sz="16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480"/>
              </a:spcBef>
              <a:buFont typeface="Verdana"/>
              <a:buChar char="•"/>
              <a:tabLst>
                <a:tab pos="469900" algn="l"/>
              </a:tabLst>
            </a:pP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75" dirty="0">
                <a:latin typeface="Arial"/>
                <a:cs typeface="Arial"/>
              </a:rPr>
              <a:t>a</a:t>
            </a:r>
            <a:r>
              <a:rPr sz="1800" spc="135" dirty="0">
                <a:latin typeface="Arial"/>
                <a:cs typeface="Arial"/>
              </a:rPr>
              <a:t>n</a:t>
            </a:r>
            <a:r>
              <a:rPr sz="1800" spc="75" dirty="0">
                <a:latin typeface="Arial"/>
                <a:cs typeface="Arial"/>
              </a:rPr>
              <a:t>a</a:t>
            </a:r>
            <a:r>
              <a:rPr sz="1800" spc="114" dirty="0">
                <a:latin typeface="Arial"/>
                <a:cs typeface="Arial"/>
              </a:rPr>
              <a:t>g</a:t>
            </a:r>
            <a:r>
              <a:rPr sz="1800" spc="6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</a:p>
          <a:p>
            <a:pPr marL="926465" marR="964565" lvl="1" indent="-227965">
              <a:lnSpc>
                <a:spcPts val="1939"/>
              </a:lnSpc>
              <a:spcBef>
                <a:spcPts val="65"/>
              </a:spcBef>
              <a:buFont typeface="Courier New"/>
              <a:buChar char="o"/>
              <a:tabLst>
                <a:tab pos="927100" algn="l"/>
              </a:tabLst>
            </a:pPr>
            <a:r>
              <a:rPr sz="1600" spc="-75" dirty="0">
                <a:latin typeface="Arial"/>
                <a:cs typeface="Arial"/>
              </a:rPr>
              <a:t>F</a:t>
            </a:r>
            <a:r>
              <a:rPr sz="1600" spc="55" dirty="0">
                <a:latin typeface="Arial"/>
                <a:cs typeface="Arial"/>
              </a:rPr>
              <a:t>ä</a:t>
            </a:r>
            <a:r>
              <a:rPr sz="1600" spc="75" dirty="0">
                <a:latin typeface="Arial"/>
                <a:cs typeface="Arial"/>
              </a:rPr>
              <a:t>l</a:t>
            </a:r>
            <a:r>
              <a:rPr sz="1600" spc="70" dirty="0">
                <a:latin typeface="Arial"/>
                <a:cs typeface="Arial"/>
              </a:rPr>
              <a:t>l</a:t>
            </a:r>
            <a:r>
              <a:rPr sz="1600" spc="5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w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ä</a:t>
            </a:r>
            <a:r>
              <a:rPr sz="1600" spc="10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100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d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E</a:t>
            </a:r>
            <a:r>
              <a:rPr sz="1600" spc="105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5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w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i</a:t>
            </a:r>
            <a:r>
              <a:rPr sz="1600" spc="2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l</a:t>
            </a:r>
            <a:r>
              <a:rPr sz="1600" spc="120" dirty="0">
                <a:latin typeface="Arial"/>
                <a:cs typeface="Arial"/>
              </a:rPr>
              <a:t>u</a:t>
            </a:r>
            <a:r>
              <a:rPr sz="1600" spc="10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d</a:t>
            </a:r>
            <a:r>
              <a:rPr sz="1600" spc="7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g</a:t>
            </a:r>
            <a:r>
              <a:rPr sz="1600" spc="70" dirty="0">
                <a:latin typeface="Arial"/>
                <a:cs typeface="Arial"/>
              </a:rPr>
              <a:t>a</a:t>
            </a:r>
            <a:r>
              <a:rPr sz="1600" spc="100" dirty="0">
                <a:latin typeface="Arial"/>
                <a:cs typeface="Arial"/>
              </a:rPr>
              <a:t>n</a:t>
            </a:r>
            <a:r>
              <a:rPr sz="1600" spc="75" dirty="0">
                <a:latin typeface="Arial"/>
                <a:cs typeface="Arial"/>
              </a:rPr>
              <a:t>i</a:t>
            </a:r>
            <a:r>
              <a:rPr sz="1600" spc="30" dirty="0">
                <a:latin typeface="Arial"/>
                <a:cs typeface="Arial"/>
              </a:rPr>
              <a:t>s</a:t>
            </a:r>
            <a:r>
              <a:rPr sz="1600" spc="5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75" dirty="0" err="1">
                <a:latin typeface="Arial"/>
                <a:cs typeface="Arial"/>
              </a:rPr>
              <a:t>i</a:t>
            </a:r>
            <a:r>
              <a:rPr sz="1600" spc="20" dirty="0" err="1">
                <a:latin typeface="Arial"/>
                <a:cs typeface="Arial"/>
              </a:rPr>
              <a:t>sc</a:t>
            </a:r>
            <a:r>
              <a:rPr sz="1600" spc="120" dirty="0" err="1">
                <a:latin typeface="Arial"/>
                <a:cs typeface="Arial"/>
              </a:rPr>
              <a:t>h</a:t>
            </a:r>
            <a:r>
              <a:rPr sz="1600" spc="50" dirty="0" err="1">
                <a:latin typeface="Arial"/>
                <a:cs typeface="Arial"/>
              </a:rPr>
              <a:t>e</a:t>
            </a:r>
            <a:r>
              <a:rPr sz="1600" spc="-10" dirty="0" err="1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lang="de-DE" sz="1600" spc="-5" dirty="0" smtClean="0">
                <a:latin typeface="Arial"/>
                <a:cs typeface="Arial"/>
              </a:rPr>
              <a:t>E</a:t>
            </a:r>
            <a:r>
              <a:rPr sz="1600" spc="105" dirty="0" err="1" smtClean="0">
                <a:latin typeface="Arial"/>
                <a:cs typeface="Arial"/>
              </a:rPr>
              <a:t>n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20" dirty="0" err="1" smtClean="0">
                <a:latin typeface="Arial"/>
                <a:cs typeface="Arial"/>
              </a:rPr>
              <a:t>s</a:t>
            </a:r>
            <a:r>
              <a:rPr sz="1600" spc="25" dirty="0" err="1" smtClean="0">
                <a:latin typeface="Arial"/>
                <a:cs typeface="Arial"/>
              </a:rPr>
              <a:t>c</a:t>
            </a:r>
            <a:r>
              <a:rPr sz="1600" spc="105" dirty="0" err="1" smtClean="0">
                <a:latin typeface="Arial"/>
                <a:cs typeface="Arial"/>
              </a:rPr>
              <a:t>h</a:t>
            </a:r>
            <a:r>
              <a:rPr sz="1600" spc="55" dirty="0" err="1" smtClean="0">
                <a:latin typeface="Arial"/>
                <a:cs typeface="Arial"/>
              </a:rPr>
              <a:t>e</a:t>
            </a:r>
            <a:r>
              <a:rPr sz="1600" spc="70" dirty="0" err="1" smtClean="0">
                <a:latin typeface="Arial"/>
                <a:cs typeface="Arial"/>
              </a:rPr>
              <a:t>i</a:t>
            </a:r>
            <a:r>
              <a:rPr sz="1600" spc="95" dirty="0" err="1" smtClean="0">
                <a:latin typeface="Arial"/>
                <a:cs typeface="Arial"/>
              </a:rPr>
              <a:t>d</a:t>
            </a:r>
            <a:r>
              <a:rPr sz="1600" spc="100" dirty="0" err="1" smtClean="0">
                <a:latin typeface="Arial"/>
                <a:cs typeface="Arial"/>
              </a:rPr>
              <a:t>u</a:t>
            </a:r>
            <a:r>
              <a:rPr sz="1600" spc="120" dirty="0" err="1" smtClean="0">
                <a:latin typeface="Arial"/>
                <a:cs typeface="Arial"/>
              </a:rPr>
              <a:t>n</a:t>
            </a:r>
            <a:r>
              <a:rPr sz="1600" spc="95" dirty="0" err="1" smtClean="0">
                <a:latin typeface="Arial"/>
                <a:cs typeface="Arial"/>
              </a:rPr>
              <a:t>g</a:t>
            </a:r>
            <a:r>
              <a:rPr sz="1600" spc="55" dirty="0" err="1" smtClean="0">
                <a:latin typeface="Arial"/>
                <a:cs typeface="Arial"/>
              </a:rPr>
              <a:t>e</a:t>
            </a:r>
            <a:r>
              <a:rPr sz="1600" spc="-10" dirty="0" err="1" smtClean="0">
                <a:latin typeface="Arial"/>
                <a:cs typeface="Arial"/>
              </a:rPr>
              <a:t>n</a:t>
            </a:r>
            <a:endParaRPr sz="16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425"/>
              </a:spcBef>
              <a:buFont typeface="Verdana"/>
              <a:buChar char="•"/>
              <a:tabLst>
                <a:tab pos="469900" algn="l"/>
              </a:tabLst>
            </a:pPr>
            <a:r>
              <a:rPr sz="1800" spc="35" dirty="0">
                <a:latin typeface="Arial"/>
                <a:cs typeface="Arial"/>
              </a:rPr>
              <a:t>B</a:t>
            </a:r>
            <a:r>
              <a:rPr sz="1800" spc="6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33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</a:p>
          <a:p>
            <a:pPr marL="926465" lvl="1" indent="-22796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927100" algn="l"/>
              </a:tabLst>
            </a:pP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12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120" dirty="0">
                <a:latin typeface="Arial"/>
                <a:cs typeface="Arial"/>
              </a:rPr>
              <a:t>ü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z</a:t>
            </a:r>
            <a:r>
              <a:rPr sz="1600" spc="5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d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K</a:t>
            </a:r>
            <a:r>
              <a:rPr sz="1600" spc="120" dirty="0">
                <a:latin typeface="Arial"/>
                <a:cs typeface="Arial"/>
              </a:rPr>
              <a:t>u</a:t>
            </a:r>
            <a:r>
              <a:rPr sz="1600" spc="105" dirty="0">
                <a:latin typeface="Arial"/>
                <a:cs typeface="Arial"/>
              </a:rPr>
              <a:t>n</a:t>
            </a:r>
            <a:r>
              <a:rPr sz="1600" spc="95" dirty="0">
                <a:latin typeface="Arial"/>
                <a:cs typeface="Arial"/>
              </a:rPr>
              <a:t>d</a:t>
            </a:r>
            <a:r>
              <a:rPr sz="1600" spc="5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d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De</a:t>
            </a:r>
            <a:r>
              <a:rPr sz="1600" spc="125" dirty="0">
                <a:latin typeface="Arial"/>
                <a:cs typeface="Arial"/>
              </a:rPr>
              <a:t>f</a:t>
            </a:r>
            <a:r>
              <a:rPr sz="1600" spc="70" dirty="0">
                <a:latin typeface="Arial"/>
                <a:cs typeface="Arial"/>
              </a:rPr>
              <a:t>i</a:t>
            </a:r>
            <a:r>
              <a:rPr sz="1600" spc="120" dirty="0">
                <a:latin typeface="Arial"/>
                <a:cs typeface="Arial"/>
              </a:rPr>
              <a:t>n</a:t>
            </a:r>
            <a:r>
              <a:rPr sz="1600" spc="7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54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io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105" dirty="0">
                <a:latin typeface="Arial"/>
                <a:cs typeface="Arial"/>
              </a:rPr>
              <a:t>d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A</a:t>
            </a:r>
            <a:r>
              <a:rPr sz="1600" spc="105" dirty="0">
                <a:latin typeface="Arial"/>
                <a:cs typeface="Arial"/>
              </a:rPr>
              <a:t>nf</a:t>
            </a:r>
            <a:r>
              <a:rPr sz="1600" spc="7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d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120" dirty="0">
                <a:latin typeface="Arial"/>
                <a:cs typeface="Arial"/>
              </a:rPr>
              <a:t>u</a:t>
            </a:r>
            <a:r>
              <a:rPr sz="1600" spc="105" dirty="0">
                <a:latin typeface="Arial"/>
                <a:cs typeface="Arial"/>
              </a:rPr>
              <a:t>ng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2200"/>
              </a:lnSpc>
              <a:spcBef>
                <a:spcPts val="24"/>
              </a:spcBef>
              <a:buFont typeface="Courier New"/>
              <a:buChar char="o"/>
            </a:pPr>
            <a:endParaRPr sz="2200" dirty="0"/>
          </a:p>
          <a:p>
            <a:pPr marL="469900" indent="-228600">
              <a:lnSpc>
                <a:spcPct val="100000"/>
              </a:lnSpc>
              <a:buFont typeface="Verdana"/>
              <a:buChar char="•"/>
              <a:tabLst>
                <a:tab pos="469900" algn="l"/>
              </a:tabLst>
            </a:pPr>
            <a:r>
              <a:rPr sz="1800" spc="-65" dirty="0">
                <a:latin typeface="Arial"/>
                <a:cs typeface="Arial"/>
              </a:rPr>
              <a:t>E</a:t>
            </a:r>
            <a:r>
              <a:rPr sz="1800" spc="13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i</a:t>
            </a:r>
            <a:r>
              <a:rPr sz="1800" spc="35" dirty="0">
                <a:latin typeface="Arial"/>
                <a:cs typeface="Arial"/>
              </a:rPr>
              <a:t>c</a:t>
            </a:r>
            <a:r>
              <a:rPr sz="1800" spc="155" dirty="0">
                <a:latin typeface="Arial"/>
                <a:cs typeface="Arial"/>
              </a:rPr>
              <a:t>k</a:t>
            </a:r>
            <a:r>
              <a:rPr sz="1800" spc="100" dirty="0">
                <a:latin typeface="Arial"/>
                <a:cs typeface="Arial"/>
              </a:rPr>
              <a:t>l</a:t>
            </a:r>
            <a:r>
              <a:rPr sz="1800" spc="6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</a:p>
          <a:p>
            <a:pPr marL="926465" lvl="1" indent="-22796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927100" algn="l"/>
              </a:tabLst>
            </a:pPr>
            <a:r>
              <a:rPr sz="1600" spc="50" dirty="0">
                <a:latin typeface="Arial"/>
                <a:cs typeface="Arial"/>
              </a:rPr>
              <a:t>De</a:t>
            </a:r>
            <a:r>
              <a:rPr sz="1600" spc="125" dirty="0">
                <a:latin typeface="Arial"/>
                <a:cs typeface="Arial"/>
              </a:rPr>
              <a:t>f</a:t>
            </a:r>
            <a:r>
              <a:rPr sz="1600" spc="70" dirty="0">
                <a:latin typeface="Arial"/>
                <a:cs typeface="Arial"/>
              </a:rPr>
              <a:t>i</a:t>
            </a:r>
            <a:r>
              <a:rPr sz="1600" spc="120" dirty="0">
                <a:latin typeface="Arial"/>
                <a:cs typeface="Arial"/>
              </a:rPr>
              <a:t>n</a:t>
            </a:r>
            <a:r>
              <a:rPr sz="1600" spc="70" dirty="0">
                <a:latin typeface="Arial"/>
                <a:cs typeface="Arial"/>
              </a:rPr>
              <a:t>i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un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b</a:t>
            </a:r>
            <a:r>
              <a:rPr sz="1600" spc="55" dirty="0">
                <a:latin typeface="Arial"/>
                <a:cs typeface="Arial"/>
              </a:rPr>
              <a:t>a</a:t>
            </a:r>
            <a:r>
              <a:rPr sz="1600" spc="105" dirty="0">
                <a:latin typeface="Arial"/>
                <a:cs typeface="Arial"/>
              </a:rPr>
              <a:t>u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</a:t>
            </a:r>
            <a:r>
              <a:rPr sz="1600" spc="70" dirty="0">
                <a:latin typeface="Arial"/>
                <a:cs typeface="Arial"/>
              </a:rPr>
              <a:t>o</a:t>
            </a:r>
            <a:r>
              <a:rPr sz="1600" spc="12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w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endParaRPr sz="1600" dirty="0">
              <a:latin typeface="Arial"/>
              <a:cs typeface="Arial"/>
            </a:endParaRPr>
          </a:p>
          <a:p>
            <a:pPr marL="926465" lvl="1" indent="-228600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927100" algn="l"/>
              </a:tabLst>
            </a:pPr>
            <a:r>
              <a:rPr sz="1600" spc="7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sc</a:t>
            </a:r>
            <a:r>
              <a:rPr sz="1600" spc="120" dirty="0">
                <a:latin typeface="Arial"/>
                <a:cs typeface="Arial"/>
              </a:rPr>
              <a:t>h</a:t>
            </a:r>
            <a:r>
              <a:rPr sz="1600" spc="70" dirty="0">
                <a:latin typeface="Arial"/>
                <a:cs typeface="Arial"/>
              </a:rPr>
              <a:t>i</a:t>
            </a:r>
            <a:r>
              <a:rPr sz="1600" spc="55" dirty="0">
                <a:latin typeface="Arial"/>
                <a:cs typeface="Arial"/>
              </a:rPr>
              <a:t>e</a:t>
            </a:r>
            <a:r>
              <a:rPr sz="1600" spc="95" dirty="0">
                <a:latin typeface="Arial"/>
                <a:cs typeface="Arial"/>
              </a:rPr>
              <a:t>d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120" dirty="0">
                <a:latin typeface="Arial"/>
                <a:cs typeface="Arial"/>
              </a:rPr>
              <a:t>n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204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R</a:t>
            </a:r>
            <a:r>
              <a:rPr sz="1600" spc="80" dirty="0">
                <a:latin typeface="Arial"/>
                <a:cs typeface="Arial"/>
              </a:rPr>
              <a:t>o</a:t>
            </a:r>
            <a:r>
              <a:rPr sz="1600" spc="75" dirty="0">
                <a:latin typeface="Arial"/>
                <a:cs typeface="Arial"/>
              </a:rPr>
              <a:t>l</a:t>
            </a:r>
            <a:r>
              <a:rPr sz="1600" spc="70" dirty="0">
                <a:latin typeface="Arial"/>
                <a:cs typeface="Arial"/>
              </a:rPr>
              <a:t>l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-305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-229" dirty="0">
                <a:latin typeface="Arial"/>
                <a:cs typeface="Arial"/>
              </a:rPr>
              <a:t> </a:t>
            </a:r>
            <a:r>
              <a:rPr lang="de-DE" sz="1600" spc="-229" dirty="0" smtClean="0">
                <a:latin typeface="Arial"/>
                <a:cs typeface="Arial"/>
              </a:rPr>
              <a:t>i  t</a:t>
            </a:r>
            <a:r>
              <a:rPr sz="1600" dirty="0" smtClean="0">
                <a:latin typeface="Arial"/>
                <a:cs typeface="Arial"/>
              </a:rPr>
              <a:t> </a:t>
            </a:r>
            <a:r>
              <a:rPr sz="1600" spc="-195" dirty="0" smtClean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20" dirty="0" err="1">
                <a:latin typeface="Arial"/>
                <a:cs typeface="Arial"/>
              </a:rPr>
              <a:t>s</a:t>
            </a:r>
            <a:r>
              <a:rPr sz="1600" spc="25" dirty="0" err="1">
                <a:latin typeface="Arial"/>
                <a:cs typeface="Arial"/>
              </a:rPr>
              <a:t>c</a:t>
            </a:r>
            <a:r>
              <a:rPr sz="1600" spc="105" dirty="0" err="1">
                <a:latin typeface="Arial"/>
                <a:cs typeface="Arial"/>
              </a:rPr>
              <a:t>h</a:t>
            </a:r>
            <a:r>
              <a:rPr sz="1600" spc="75" dirty="0" err="1">
                <a:latin typeface="Arial"/>
                <a:cs typeface="Arial"/>
              </a:rPr>
              <a:t>i</a:t>
            </a:r>
            <a:r>
              <a:rPr sz="1600" spc="50" dirty="0" err="1">
                <a:latin typeface="Arial"/>
                <a:cs typeface="Arial"/>
              </a:rPr>
              <a:t>e</a:t>
            </a:r>
            <a:r>
              <a:rPr sz="1600" spc="95" dirty="0" err="1">
                <a:latin typeface="Arial"/>
                <a:cs typeface="Arial"/>
              </a:rPr>
              <a:t>d</a:t>
            </a:r>
            <a:r>
              <a:rPr sz="1600" spc="55" dirty="0" err="1">
                <a:latin typeface="Arial"/>
                <a:cs typeface="Arial"/>
              </a:rPr>
              <a:t>e</a:t>
            </a:r>
            <a:r>
              <a:rPr sz="1600" spc="105" dirty="0" err="1">
                <a:latin typeface="Arial"/>
                <a:cs typeface="Arial"/>
              </a:rPr>
              <a:t>n</a:t>
            </a:r>
            <a:r>
              <a:rPr sz="1600" spc="55" dirty="0" err="1">
                <a:latin typeface="Arial"/>
                <a:cs typeface="Arial"/>
              </a:rPr>
              <a:t>a</a:t>
            </a:r>
            <a:r>
              <a:rPr sz="1600" spc="-10" dirty="0" err="1">
                <a:latin typeface="Arial"/>
                <a:cs typeface="Arial"/>
              </a:rPr>
              <a:t>r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-5" dirty="0" err="1" smtClean="0">
                <a:latin typeface="Arial"/>
                <a:cs typeface="Arial"/>
              </a:rPr>
              <a:t>t</a:t>
            </a:r>
            <a:r>
              <a:rPr sz="1600" spc="70" dirty="0" err="1" smtClean="0">
                <a:latin typeface="Arial"/>
                <a:cs typeface="Arial"/>
              </a:rPr>
              <a:t>i</a:t>
            </a:r>
            <a:r>
              <a:rPr sz="1600" spc="95" dirty="0" err="1" smtClean="0">
                <a:latin typeface="Arial"/>
                <a:cs typeface="Arial"/>
              </a:rPr>
              <a:t>g</a:t>
            </a:r>
            <a:r>
              <a:rPr sz="1600" spc="50" dirty="0" err="1" smtClean="0">
                <a:latin typeface="Arial"/>
                <a:cs typeface="Arial"/>
              </a:rPr>
              <a:t>e</a:t>
            </a:r>
            <a:r>
              <a:rPr sz="1600" spc="-10" dirty="0" err="1" smtClean="0">
                <a:latin typeface="Arial"/>
                <a:cs typeface="Arial"/>
              </a:rPr>
              <a:t>n</a:t>
            </a:r>
            <a:r>
              <a:rPr sz="1600" dirty="0" smtClean="0">
                <a:latin typeface="Arial"/>
                <a:cs typeface="Arial"/>
              </a:rPr>
              <a:t> </a:t>
            </a:r>
            <a:r>
              <a:rPr sz="1600" spc="-204" dirty="0" smtClean="0">
                <a:latin typeface="Arial"/>
                <a:cs typeface="Arial"/>
              </a:rPr>
              <a:t> </a:t>
            </a:r>
            <a:r>
              <a:rPr sz="1600" spc="25" dirty="0" err="1" smtClean="0">
                <a:latin typeface="Arial"/>
                <a:cs typeface="Arial"/>
              </a:rPr>
              <a:t>A</a:t>
            </a:r>
            <a:r>
              <a:rPr sz="1600" spc="105" dirty="0" err="1" smtClean="0">
                <a:latin typeface="Arial"/>
                <a:cs typeface="Arial"/>
              </a:rPr>
              <a:t>uf</a:t>
            </a:r>
            <a:r>
              <a:rPr sz="1600" spc="95" dirty="0" err="1" smtClean="0">
                <a:latin typeface="Arial"/>
                <a:cs typeface="Arial"/>
              </a:rPr>
              <a:t>g</a:t>
            </a:r>
            <a:r>
              <a:rPr sz="1600" spc="70" dirty="0" err="1" smtClean="0">
                <a:latin typeface="Arial"/>
                <a:cs typeface="Arial"/>
              </a:rPr>
              <a:t>a</a:t>
            </a:r>
            <a:r>
              <a:rPr sz="1600" spc="95" dirty="0" err="1" smtClean="0">
                <a:latin typeface="Arial"/>
                <a:cs typeface="Arial"/>
              </a:rPr>
              <a:t>b</a:t>
            </a:r>
            <a:r>
              <a:rPr sz="1600" spc="50" dirty="0" err="1" smtClean="0">
                <a:latin typeface="Arial"/>
                <a:cs typeface="Arial"/>
              </a:rPr>
              <a:t>e</a:t>
            </a:r>
            <a:r>
              <a:rPr sz="1600" spc="105" dirty="0" err="1" smtClean="0">
                <a:latin typeface="Arial"/>
                <a:cs typeface="Arial"/>
              </a:rPr>
              <a:t>n</a:t>
            </a:r>
            <a:r>
              <a:rPr sz="1600" spc="-10" dirty="0" smtClean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7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5934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29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4" name="object 4"/>
          <p:cNvSpPr/>
          <p:nvPr/>
        </p:nvSpPr>
        <p:spPr>
          <a:xfrm>
            <a:off x="533400" y="827643"/>
            <a:ext cx="7772400" cy="600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Rechteck 4"/>
          <p:cNvSpPr/>
          <p:nvPr/>
        </p:nvSpPr>
        <p:spPr>
          <a:xfrm>
            <a:off x="1371600" y="427304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b="1" dirty="0" smtClean="0"/>
              <a:t>Rollen bei Auftragsarbeit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877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7010908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" y="935038"/>
            <a:ext cx="8921327" cy="562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1371600" y="427304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/>
              <a:t>Typische Rollen in der Softwareentwicklung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7651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7010908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2" name="Rechteck 1"/>
          <p:cNvSpPr/>
          <p:nvPr/>
        </p:nvSpPr>
        <p:spPr>
          <a:xfrm>
            <a:off x="1676400" y="2607330"/>
            <a:ext cx="5974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 smtClean="0">
                <a:latin typeface="Arial"/>
                <a:cs typeface="Arial"/>
              </a:rPr>
              <a:t>Rollen </a:t>
            </a:r>
            <a:r>
              <a:rPr lang="de-DE" sz="2800" b="1" spc="-4" dirty="0" smtClean="0">
                <a:latin typeface="Arial"/>
                <a:cs typeface="Arial"/>
              </a:rPr>
              <a:t>aus Informatik-</a:t>
            </a:r>
            <a:r>
              <a:rPr lang="de-DE" sz="2800" b="1" spc="-4" dirty="0" smtClean="0">
                <a:latin typeface="Arial"/>
                <a:cs typeface="Arial"/>
              </a:rPr>
              <a:t>Perspektive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8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" y="91942"/>
            <a:ext cx="9220200" cy="4893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4"/>
              </a:spcBef>
            </a:pPr>
            <a:endParaRPr sz="700" dirty="0"/>
          </a:p>
          <a:p>
            <a:pPr>
              <a:lnSpc>
                <a:spcPts val="1400"/>
              </a:lnSpc>
            </a:pPr>
            <a:endParaRPr lang="de-DE" sz="1400" dirty="0" smtClean="0"/>
          </a:p>
          <a:p>
            <a:pPr>
              <a:lnSpc>
                <a:spcPts val="1400"/>
              </a:lnSpc>
            </a:pPr>
            <a:endParaRPr lang="de-DE" sz="1400" dirty="0" smtClean="0"/>
          </a:p>
          <a:p>
            <a:pPr>
              <a:lnSpc>
                <a:spcPts val="1400"/>
              </a:lnSpc>
            </a:pPr>
            <a:endParaRPr lang="de-DE" sz="1400" dirty="0"/>
          </a:p>
          <a:p>
            <a:pPr>
              <a:lnSpc>
                <a:spcPts val="1400"/>
              </a:lnSpc>
            </a:pPr>
            <a:endParaRPr lang="de-DE" sz="1400" dirty="0" smtClean="0"/>
          </a:p>
          <a:p>
            <a:pPr>
              <a:lnSpc>
                <a:spcPts val="1400"/>
              </a:lnSpc>
            </a:pPr>
            <a:endParaRPr lang="de-DE" sz="1400" dirty="0"/>
          </a:p>
          <a:p>
            <a:pPr>
              <a:lnSpc>
                <a:spcPts val="1400"/>
              </a:lnSpc>
            </a:pPr>
            <a:endParaRPr lang="de-DE" sz="1400" dirty="0" smtClean="0"/>
          </a:p>
          <a:p>
            <a:pPr>
              <a:lnSpc>
                <a:spcPts val="1400"/>
              </a:lnSpc>
            </a:pPr>
            <a:endParaRPr lang="de-DE" sz="1400" dirty="0"/>
          </a:p>
          <a:p>
            <a:pPr>
              <a:lnSpc>
                <a:spcPts val="1400"/>
              </a:lnSpc>
            </a:pPr>
            <a:endParaRPr lang="de-DE" sz="1400" dirty="0" smtClean="0"/>
          </a:p>
          <a:p>
            <a:pPr>
              <a:lnSpc>
                <a:spcPts val="1400"/>
              </a:lnSpc>
            </a:pPr>
            <a:endParaRPr lang="de-DE" sz="1400" dirty="0"/>
          </a:p>
          <a:p>
            <a:pPr>
              <a:lnSpc>
                <a:spcPts val="1400"/>
              </a:lnSpc>
            </a:pPr>
            <a:endParaRPr lang="de-DE" sz="1400" dirty="0" smtClean="0"/>
          </a:p>
          <a:p>
            <a:pPr>
              <a:lnSpc>
                <a:spcPts val="1400"/>
              </a:lnSpc>
            </a:pPr>
            <a:endParaRPr lang="de-DE" sz="1400" dirty="0"/>
          </a:p>
          <a:p>
            <a:pPr>
              <a:lnSpc>
                <a:spcPts val="1400"/>
              </a:lnSpc>
            </a:pPr>
            <a:endParaRPr lang="de-DE" sz="1400" dirty="0" smtClean="0"/>
          </a:p>
          <a:p>
            <a:pPr>
              <a:lnSpc>
                <a:spcPts val="1400"/>
              </a:lnSpc>
            </a:pPr>
            <a:endParaRPr sz="1400" dirty="0"/>
          </a:p>
          <a:p>
            <a:pPr marL="12700" algn="ctr">
              <a:lnSpc>
                <a:spcPct val="100000"/>
              </a:lnSpc>
            </a:pPr>
            <a:r>
              <a:rPr lang="de-DE" sz="2400" b="1" spc="145" dirty="0">
                <a:latin typeface="Arial"/>
                <a:cs typeface="Arial"/>
              </a:rPr>
              <a:t>Begrifflichkeit: </a:t>
            </a:r>
            <a:endParaRPr lang="de-DE" sz="2400" b="1" spc="145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endParaRPr lang="de-DE" sz="2400" b="1" spc="145" dirty="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lang="de-DE" sz="2400" b="1" spc="145" dirty="0" smtClean="0">
                <a:latin typeface="Arial"/>
                <a:cs typeface="Arial"/>
              </a:rPr>
              <a:t>„Software Engineering“ </a:t>
            </a:r>
            <a:r>
              <a:rPr lang="de-DE" sz="2400" b="1" spc="145" dirty="0">
                <a:latin typeface="Arial"/>
                <a:cs typeface="Arial"/>
              </a:rPr>
              <a:t>= </a:t>
            </a:r>
            <a:r>
              <a:rPr lang="de-DE" sz="2400" b="1" spc="145" dirty="0" smtClean="0">
                <a:latin typeface="Arial"/>
                <a:cs typeface="Arial"/>
              </a:rPr>
              <a:t>„Softwaretechnik“</a:t>
            </a:r>
            <a:endParaRPr lang="de-DE" sz="2400" b="1" spc="145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4"/>
              </a:spcBef>
            </a:pPr>
            <a:endParaRPr sz="2600" dirty="0"/>
          </a:p>
          <a:p>
            <a:pPr marL="298450" indent="-285750">
              <a:lnSpc>
                <a:spcPct val="100000"/>
              </a:lnSpc>
              <a:spcBef>
                <a:spcPts val="1295"/>
              </a:spcBef>
              <a:buFont typeface="Wingdings" panose="05000000000000000000" pitchFamily="2" charset="2"/>
              <a:buChar char="§"/>
              <a:tabLst>
                <a:tab pos="267335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7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5934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29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08118" y="6201155"/>
            <a:ext cx="895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57200" y="84455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Der </a:t>
            </a:r>
            <a:r>
              <a:rPr lang="de-DE" sz="2000" b="1" i="1" dirty="0"/>
              <a:t>Projektmanager</a:t>
            </a:r>
            <a:r>
              <a:rPr lang="de-DE" sz="2000" dirty="0"/>
              <a:t> hat das Ziel einer erfolgreichen Projektdurchführung. </a:t>
            </a:r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Er </a:t>
            </a:r>
            <a:r>
              <a:rPr lang="de-DE" sz="2000" dirty="0"/>
              <a:t>ist für alle Phasen des Projekts </a:t>
            </a:r>
            <a:r>
              <a:rPr lang="de-DE" sz="2000" dirty="0" smtClean="0"/>
              <a:t>zuständig und trifft </a:t>
            </a:r>
            <a:r>
              <a:rPr lang="de-DE" sz="2000" dirty="0"/>
              <a:t>wesentliche </a:t>
            </a:r>
            <a:r>
              <a:rPr lang="de-DE" sz="2000" dirty="0" smtClean="0"/>
              <a:t>Entscheidungen</a:t>
            </a:r>
          </a:p>
          <a:p>
            <a:endParaRPr lang="de-DE" sz="2000" dirty="0"/>
          </a:p>
          <a:p>
            <a:r>
              <a:rPr lang="de-DE" sz="2000" dirty="0" smtClean="0"/>
              <a:t>Aufgaben/Aktivitäten:</a:t>
            </a:r>
            <a:endParaRPr lang="de-DE" sz="2000" dirty="0"/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Planung des Projekts: Projektorganisation; Kostenschätzung und Planung; Erstellung eines Projektplans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Kontrolle des Projekts: Produktverfolgung; Planüberprüfung; Produktivitätsüberwachung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Steuerung des Projekts: Projektkoordination</a:t>
            </a:r>
          </a:p>
        </p:txBody>
      </p:sp>
    </p:spTree>
    <p:extLst>
      <p:ext uri="{BB962C8B-B14F-4D97-AF65-F5344CB8AC3E}">
        <p14:creationId xmlns:p14="http://schemas.microsoft.com/office/powerpoint/2010/main" val="35358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5934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29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08118" y="6201155"/>
            <a:ext cx="895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81000" y="539749"/>
            <a:ext cx="815390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smtClean="0"/>
              <a:t>Der </a:t>
            </a:r>
            <a:r>
              <a:rPr lang="de-DE" sz="2000" b="1" i="1" dirty="0"/>
              <a:t>Anforderungsanalytiker</a:t>
            </a:r>
            <a:r>
              <a:rPr lang="de-DE" sz="2000" dirty="0"/>
              <a:t> kümmert sich um die </a:t>
            </a:r>
            <a:r>
              <a:rPr lang="de-DE" sz="2000" dirty="0" smtClean="0"/>
              <a:t>Aufnahme und </a:t>
            </a:r>
            <a:r>
              <a:rPr lang="de-DE" sz="2000" dirty="0"/>
              <a:t>Überprüfung von Anforderungen an das System. </a:t>
            </a:r>
            <a:r>
              <a:rPr lang="de-DE" sz="2000" dirty="0" smtClean="0"/>
              <a:t> „Was“ soll das System leisten.</a:t>
            </a:r>
          </a:p>
          <a:p>
            <a:endParaRPr lang="de-DE" sz="2000" dirty="0"/>
          </a:p>
          <a:p>
            <a:r>
              <a:rPr lang="de-DE" sz="2000" dirty="0" smtClean="0"/>
              <a:t>Diese </a:t>
            </a:r>
            <a:r>
              <a:rPr lang="de-DE" sz="2000" dirty="0"/>
              <a:t>Charakteristika sind vor allem in den „frühen“ Phasen der Produktentwicklung vorhanden</a:t>
            </a:r>
          </a:p>
          <a:p>
            <a:endParaRPr lang="de-DE" sz="2000" dirty="0"/>
          </a:p>
          <a:p>
            <a:r>
              <a:rPr lang="de-DE" sz="2000" dirty="0" smtClean="0"/>
              <a:t>Aufgaben/Aktivitäten:</a:t>
            </a:r>
            <a:endParaRPr lang="de-DE" sz="2000" dirty="0"/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Ermitteln und Erkennen von </a:t>
            </a:r>
            <a:r>
              <a:rPr lang="de-DE" sz="2000" dirty="0" smtClean="0"/>
              <a:t>Benutzer-Anforderungen</a:t>
            </a:r>
            <a:r>
              <a:rPr lang="de-DE" sz="2000" dirty="0"/>
              <a:t>: „Was macht das derzeitige System“; </a:t>
            </a:r>
            <a:r>
              <a:rPr lang="de-DE" sz="2000" dirty="0" smtClean="0"/>
              <a:t>Ist-Analyse</a:t>
            </a:r>
            <a:r>
              <a:rPr lang="de-DE" sz="2000" dirty="0"/>
              <a:t>; Soll- Analyse: „Was soll das zukünftige System tun“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Machbarkeitsstudie: Bewertung der Ist- und Soll-Analyseergebnisse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Integration unterschiedlicher </a:t>
            </a:r>
            <a:r>
              <a:rPr lang="de-DE" sz="2000" dirty="0" smtClean="0"/>
              <a:t>Sichten/Ziele: </a:t>
            </a:r>
            <a:r>
              <a:rPr lang="de-DE" sz="2000" dirty="0"/>
              <a:t>Kommunikation mit Anwendern, Kunden etc. und Übereinstimmung der Beteiligten bzgl. der </a:t>
            </a:r>
            <a:r>
              <a:rPr lang="de-DE" sz="2000" dirty="0" err="1"/>
              <a:t>deﬁnierten</a:t>
            </a:r>
            <a:r>
              <a:rPr lang="de-DE" sz="2000" dirty="0"/>
              <a:t> Anforderungen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Erstellung eines Anforderungsdokuments</a:t>
            </a:r>
          </a:p>
        </p:txBody>
      </p:sp>
    </p:spTree>
    <p:extLst>
      <p:ext uri="{BB962C8B-B14F-4D97-AF65-F5344CB8AC3E}">
        <p14:creationId xmlns:p14="http://schemas.microsoft.com/office/powerpoint/2010/main" val="19036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5934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29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08118" y="6201155"/>
            <a:ext cx="895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57200" y="559633"/>
            <a:ext cx="807770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Der </a:t>
            </a:r>
            <a:r>
              <a:rPr lang="de-DE" sz="2000" b="1" i="1" dirty="0" smtClean="0"/>
              <a:t>Software-Architekt</a:t>
            </a:r>
            <a:r>
              <a:rPr lang="de-DE" sz="2000" dirty="0" smtClean="0"/>
              <a:t> </a:t>
            </a:r>
            <a:r>
              <a:rPr lang="de-DE" sz="2000" dirty="0"/>
              <a:t>ist für </a:t>
            </a:r>
            <a:r>
              <a:rPr lang="de-DE" sz="2000" dirty="0" smtClean="0"/>
              <a:t>die </a:t>
            </a:r>
            <a:r>
              <a:rPr lang="de-DE" sz="2000" dirty="0"/>
              <a:t>Architektur des Systems zuständig. </a:t>
            </a:r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Er </a:t>
            </a:r>
            <a:r>
              <a:rPr lang="de-DE" sz="2000" dirty="0"/>
              <a:t>kümmert sich somit um den Übergang vom Problem zur </a:t>
            </a:r>
            <a:r>
              <a:rPr lang="de-DE" sz="2000" dirty="0" smtClean="0"/>
              <a:t>Realisierung („Wie“)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 smtClean="0"/>
              <a:t>Aufgaben/Aktivitäten:</a:t>
            </a:r>
            <a:endParaRPr lang="de-DE" sz="2000" dirty="0"/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Zuordnung von </a:t>
            </a:r>
            <a:r>
              <a:rPr lang="de-DE" sz="2000" dirty="0"/>
              <a:t>Anforderungen auf Komponente/Subsysteme </a:t>
            </a: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Grobentwurf: Subsysteme, evtl. grobgranulare Komponenten und deren Beziehungen;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Sicherstellung </a:t>
            </a:r>
            <a:r>
              <a:rPr lang="de-DE" sz="2000" dirty="0"/>
              <a:t>von Qualitätsattributen (Struktur des Systems </a:t>
            </a:r>
            <a:r>
              <a:rPr lang="de-DE" sz="2000" dirty="0" err="1"/>
              <a:t>beeinﬂusst</a:t>
            </a:r>
            <a:r>
              <a:rPr lang="de-DE" sz="2000" dirty="0"/>
              <a:t> Qualitätsattribute)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Dokumentation </a:t>
            </a:r>
            <a:r>
              <a:rPr lang="de-DE" sz="2000" dirty="0"/>
              <a:t>der </a:t>
            </a:r>
            <a:r>
              <a:rPr lang="de-DE" sz="2000" dirty="0" smtClean="0"/>
              <a:t>Systemarchitektur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494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5934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29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08118" y="6201155"/>
            <a:ext cx="895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28600" y="722451"/>
            <a:ext cx="838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Der </a:t>
            </a:r>
            <a:r>
              <a:rPr lang="de-DE" sz="2000" b="1" i="1" dirty="0" smtClean="0"/>
              <a:t>Software-Designer</a:t>
            </a:r>
            <a:r>
              <a:rPr lang="de-DE" sz="2000" dirty="0" smtClean="0"/>
              <a:t> fertigt eine Beschreibung </a:t>
            </a:r>
            <a:r>
              <a:rPr lang="de-DE" sz="2000" dirty="0"/>
              <a:t>des Verhaltens, der Daten und der Funktionen des </a:t>
            </a:r>
            <a:r>
              <a:rPr lang="de-DE" sz="2000" dirty="0" smtClean="0"/>
              <a:t>Systems  an. Er entwirft eine „</a:t>
            </a:r>
            <a:r>
              <a:rPr lang="de-DE" sz="2000" dirty="0"/>
              <a:t>implementierungsnahe“ </a:t>
            </a:r>
            <a:r>
              <a:rPr lang="de-DE" sz="2000" dirty="0" err="1" smtClean="0"/>
              <a:t>Speziﬁkation</a:t>
            </a:r>
            <a:r>
              <a:rPr lang="de-DE" sz="2000" dirty="0" smtClean="0"/>
              <a:t> </a:t>
            </a:r>
            <a:r>
              <a:rPr lang="de-DE" sz="2000" dirty="0"/>
              <a:t>der Anforderungen an das Softwaresystem </a:t>
            </a:r>
            <a:r>
              <a:rPr lang="de-DE" sz="2000" dirty="0" smtClean="0"/>
              <a:t>(„</a:t>
            </a:r>
            <a:r>
              <a:rPr lang="de-DE" sz="2000" dirty="0"/>
              <a:t>technische Anforderungen“)</a:t>
            </a:r>
          </a:p>
          <a:p>
            <a:endParaRPr lang="de-DE" sz="2000" dirty="0"/>
          </a:p>
          <a:p>
            <a:r>
              <a:rPr lang="de-DE" sz="2000" dirty="0" smtClean="0"/>
              <a:t>Aufgaben/Aktivitäten:</a:t>
            </a:r>
            <a:endParaRPr lang="de-DE" sz="2000" dirty="0"/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Modellierung/ Beschreibung der Anforderungen </a:t>
            </a:r>
            <a:r>
              <a:rPr lang="de-DE" sz="2000" dirty="0" smtClean="0"/>
              <a:t>aus „Implementierungssicht</a:t>
            </a:r>
            <a:r>
              <a:rPr lang="de-DE" sz="2000" dirty="0"/>
              <a:t>“  (Kommunikation mit </a:t>
            </a:r>
            <a:r>
              <a:rPr lang="de-DE" sz="2000" dirty="0" smtClean="0"/>
              <a:t>Architekt </a:t>
            </a:r>
            <a:r>
              <a:rPr lang="de-DE" sz="2000" dirty="0"/>
              <a:t>und Programmierer</a:t>
            </a:r>
            <a:r>
              <a:rPr lang="de-DE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Feinentwurf: Detaillierter Entwurf des Systems (Komponenten, Interfaces, </a:t>
            </a:r>
            <a:r>
              <a:rPr lang="de-DE" sz="2000" dirty="0" smtClean="0"/>
              <a:t>Klassen)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036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5934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29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08118" y="6201155"/>
            <a:ext cx="895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04800" y="69215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Der </a:t>
            </a:r>
            <a:r>
              <a:rPr lang="de-DE" sz="2000" b="1" i="1" dirty="0"/>
              <a:t>Programmierer/Entwickler</a:t>
            </a:r>
            <a:r>
              <a:rPr lang="de-DE" sz="2000" dirty="0"/>
              <a:t> kümmert sich um die programmiertechnische Umsetzung (</a:t>
            </a:r>
            <a:r>
              <a:rPr lang="de-DE" sz="2000" dirty="0" smtClean="0"/>
              <a:t>Realisierung, Implementierung) </a:t>
            </a:r>
            <a:r>
              <a:rPr lang="de-DE" sz="2000" dirty="0"/>
              <a:t>des Entwurfs</a:t>
            </a:r>
          </a:p>
          <a:p>
            <a:endParaRPr lang="de-DE" sz="2000" dirty="0"/>
          </a:p>
          <a:p>
            <a:r>
              <a:rPr lang="de-DE" sz="2000" dirty="0" smtClean="0"/>
              <a:t>Aufgaben/Aktivitäten:</a:t>
            </a:r>
            <a:endParaRPr lang="de-DE" sz="2000" dirty="0"/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Programmierung der einzelnen </a:t>
            </a:r>
            <a:r>
              <a:rPr lang="de-DE" sz="2000" dirty="0" smtClean="0"/>
              <a:t>Komponenten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Dokumentation des Programmcodes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Deﬁnition</a:t>
            </a:r>
            <a:r>
              <a:rPr lang="de-DE" sz="2000" dirty="0"/>
              <a:t> der </a:t>
            </a:r>
            <a:r>
              <a:rPr lang="de-DE" sz="2000" dirty="0" err="1" smtClean="0"/>
              <a:t>speziﬁschen</a:t>
            </a:r>
            <a:r>
              <a:rPr lang="de-DE" sz="2000" dirty="0" smtClean="0"/>
              <a:t> </a:t>
            </a:r>
            <a:r>
              <a:rPr lang="de-DE" sz="2000" dirty="0"/>
              <a:t>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Beachtung von </a:t>
            </a:r>
            <a:r>
              <a:rPr lang="de-DE" sz="2000" dirty="0" smtClean="0"/>
              <a:t>Standards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Entwickler-Test </a:t>
            </a:r>
            <a:r>
              <a:rPr lang="de-DE" sz="2000" dirty="0"/>
              <a:t>der Module (z.B. </a:t>
            </a:r>
            <a:r>
              <a:rPr lang="de-DE" sz="2000" dirty="0" err="1" smtClean="0"/>
              <a:t>JUnit</a:t>
            </a:r>
            <a:r>
              <a:rPr lang="de-DE" sz="2000" dirty="0" smtClean="0"/>
              <a:t>-Tests</a:t>
            </a:r>
            <a:r>
              <a:rPr lang="de-DE" sz="20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Code-Reviews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494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5934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29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08118" y="6201155"/>
            <a:ext cx="895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81000" y="69215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Der </a:t>
            </a:r>
            <a:r>
              <a:rPr lang="de-DE" sz="2000" b="1" i="1" dirty="0"/>
              <a:t>Tester</a:t>
            </a:r>
            <a:r>
              <a:rPr lang="de-DE" sz="2000" dirty="0"/>
              <a:t> führt das System </a:t>
            </a:r>
            <a:r>
              <a:rPr lang="de-DE" sz="2000" dirty="0" smtClean="0"/>
              <a:t>aus, </a:t>
            </a:r>
            <a:r>
              <a:rPr lang="de-DE" sz="2000" dirty="0"/>
              <a:t>um Hinweise auf Fehler zu </a:t>
            </a:r>
            <a:r>
              <a:rPr lang="de-DE" sz="2000" dirty="0" err="1"/>
              <a:t>ﬁnden</a:t>
            </a:r>
            <a:r>
              <a:rPr lang="de-DE" sz="2000" dirty="0"/>
              <a:t> </a:t>
            </a:r>
            <a:r>
              <a:rPr lang="de-DE" sz="2000" dirty="0" smtClean="0"/>
              <a:t>(Systemtests</a:t>
            </a:r>
            <a:r>
              <a:rPr lang="de-DE" sz="2000" dirty="0"/>
              <a:t>, Integrationstests). </a:t>
            </a:r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Abwesenheit </a:t>
            </a:r>
            <a:r>
              <a:rPr lang="de-DE" sz="2000" dirty="0"/>
              <a:t>von Fehlern kann durch Testen NICHT garantiert </a:t>
            </a:r>
            <a:r>
              <a:rPr lang="de-DE" sz="2000" dirty="0" smtClean="0"/>
              <a:t>werden.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 smtClean="0"/>
              <a:t>Aufgaben/Aktivitäten:</a:t>
            </a:r>
            <a:endParaRPr lang="de-DE" sz="2000" dirty="0"/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Detaillierung von Testplan, </a:t>
            </a:r>
            <a:r>
              <a:rPr lang="de-DE" sz="2000" dirty="0" smtClean="0"/>
              <a:t>Testentwurf und Testfällen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Durchführung </a:t>
            </a:r>
            <a:r>
              <a:rPr lang="de-DE" sz="2000" dirty="0"/>
              <a:t>von Tests (Dokumentation der Testbedingungen </a:t>
            </a:r>
            <a:r>
              <a:rPr lang="de-DE" sz="2000" dirty="0" smtClean="0"/>
              <a:t>und Testergebnissen</a:t>
            </a:r>
            <a:r>
              <a:rPr lang="de-DE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Überprüfung der Zusammenarbeit der Komponenten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Überprüfung des Gesamtsystems</a:t>
            </a:r>
          </a:p>
        </p:txBody>
      </p:sp>
    </p:spTree>
    <p:extLst>
      <p:ext uri="{BB962C8B-B14F-4D97-AF65-F5344CB8AC3E}">
        <p14:creationId xmlns:p14="http://schemas.microsoft.com/office/powerpoint/2010/main" val="29080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5934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29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08118" y="6201155"/>
            <a:ext cx="895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57200" y="619195"/>
            <a:ext cx="80777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Der </a:t>
            </a:r>
            <a:r>
              <a:rPr lang="de-DE" sz="2000" b="1" i="1" dirty="0" err="1"/>
              <a:t>Konﬁgurationsmanager</a:t>
            </a:r>
            <a:r>
              <a:rPr lang="de-DE" sz="2000" dirty="0"/>
              <a:t> kümmert sich um die Festlegung der Regelungen für </a:t>
            </a:r>
            <a:r>
              <a:rPr lang="de-DE" sz="2000" dirty="0" err="1"/>
              <a:t>Konﬁgurations</a:t>
            </a:r>
            <a:r>
              <a:rPr lang="de-DE" sz="2000" dirty="0"/>
              <a:t>- und Produktverwaltung. </a:t>
            </a:r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Aufgaben/Aktivitäten:</a:t>
            </a:r>
            <a:endParaRPr lang="de-DE" sz="2000" dirty="0"/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Überwachung </a:t>
            </a:r>
            <a:r>
              <a:rPr lang="de-DE" sz="2000" dirty="0"/>
              <a:t>der </a:t>
            </a:r>
            <a:r>
              <a:rPr lang="de-DE" sz="2000" dirty="0" err="1"/>
              <a:t>Konﬁguration</a:t>
            </a:r>
            <a:r>
              <a:rPr lang="de-DE" sz="2000" dirty="0"/>
              <a:t> des </a:t>
            </a:r>
            <a:r>
              <a:rPr lang="de-DE" sz="2000" dirty="0" smtClean="0"/>
              <a:t>Produkts </a:t>
            </a:r>
            <a:r>
              <a:rPr lang="de-DE" sz="2000" dirty="0" err="1"/>
              <a:t>Konﬁgurationskontrolle</a:t>
            </a:r>
            <a:r>
              <a:rPr lang="de-DE" sz="2000" dirty="0"/>
              <a:t> und Statusverfolgung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Nachvollziehbarkeit und Konsistenz: Sicherstellung von Sichtbarkeit, Verfolgbarkeit und Kontrollierbarkeit eines Produkts und seiner Teile im Lebenszyklus</a:t>
            </a:r>
          </a:p>
        </p:txBody>
      </p:sp>
    </p:spTree>
    <p:extLst>
      <p:ext uri="{BB962C8B-B14F-4D97-AF65-F5344CB8AC3E}">
        <p14:creationId xmlns:p14="http://schemas.microsoft.com/office/powerpoint/2010/main" val="19036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5934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29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08118" y="6201155"/>
            <a:ext cx="895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57200" y="619195"/>
            <a:ext cx="80777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Der </a:t>
            </a:r>
            <a:r>
              <a:rPr lang="de-DE" sz="2000" b="1" i="1" dirty="0" smtClean="0"/>
              <a:t>Administrator</a:t>
            </a:r>
            <a:r>
              <a:rPr lang="de-DE" sz="2000" dirty="0" smtClean="0"/>
              <a:t> </a:t>
            </a:r>
            <a:r>
              <a:rPr lang="de-DE" sz="2000" dirty="0"/>
              <a:t>kümmert sich um </a:t>
            </a:r>
            <a:r>
              <a:rPr lang="de-DE" sz="2000" dirty="0" smtClean="0"/>
              <a:t>den Betrieb des Softwaresystems. </a:t>
            </a:r>
          </a:p>
          <a:p>
            <a:endParaRPr lang="de-DE" sz="2000" dirty="0"/>
          </a:p>
          <a:p>
            <a:r>
              <a:rPr lang="de-DE" sz="2000" dirty="0" smtClean="0"/>
              <a:t>Aufgaben/Aktivitäten:</a:t>
            </a:r>
            <a:endParaRPr lang="de-DE" sz="2000" dirty="0"/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Installation der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Überwachung des laufenden Software durch Monitoring von Log-Files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Einspielen von Software-Updates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577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7010908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2" name="Rechteck 1"/>
          <p:cNvSpPr/>
          <p:nvPr/>
        </p:nvSpPr>
        <p:spPr>
          <a:xfrm>
            <a:off x="1676400" y="2520950"/>
            <a:ext cx="5614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 smtClean="0">
                <a:latin typeface="Arial"/>
                <a:cs typeface="Arial"/>
              </a:rPr>
              <a:t>Unterschiedliche Projektgrößen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09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1038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40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65" dirty="0" smtClean="0">
                <a:latin typeface="Arial"/>
                <a:cs typeface="Arial"/>
              </a:rPr>
              <a:t>E</a:t>
            </a:r>
            <a:r>
              <a:rPr sz="1400" spc="105" dirty="0" smtClean="0">
                <a:latin typeface="Arial"/>
                <a:cs typeface="Arial"/>
              </a:rPr>
              <a:t>n</a:t>
            </a:r>
            <a:r>
              <a:rPr sz="1400" spc="80" dirty="0" smtClean="0">
                <a:latin typeface="Arial"/>
                <a:cs typeface="Arial"/>
              </a:rPr>
              <a:t>gi</a:t>
            </a:r>
            <a:r>
              <a:rPr sz="1400" spc="105" dirty="0" smtClean="0">
                <a:latin typeface="Arial"/>
                <a:cs typeface="Arial"/>
              </a:rPr>
              <a:t>n</a:t>
            </a:r>
            <a:r>
              <a:rPr sz="1400" spc="45" dirty="0" smtClean="0">
                <a:latin typeface="Arial"/>
                <a:cs typeface="Arial"/>
              </a:rPr>
              <a:t>e</a:t>
            </a:r>
            <a:r>
              <a:rPr sz="1400" spc="55" dirty="0" smtClean="0">
                <a:latin typeface="Arial"/>
                <a:cs typeface="Arial"/>
              </a:rPr>
              <a:t>e</a:t>
            </a:r>
            <a:r>
              <a:rPr sz="1400" spc="120" dirty="0" smtClean="0">
                <a:latin typeface="Arial"/>
                <a:cs typeface="Arial"/>
              </a:rPr>
              <a:t>r</a:t>
            </a:r>
            <a:r>
              <a:rPr sz="1400" spc="80" dirty="0" smtClean="0">
                <a:latin typeface="Arial"/>
                <a:cs typeface="Arial"/>
              </a:rPr>
              <a:t>i</a:t>
            </a:r>
            <a:r>
              <a:rPr sz="1400" spc="95" dirty="0" smtClean="0">
                <a:latin typeface="Arial"/>
                <a:cs typeface="Arial"/>
              </a:rPr>
              <a:t>n</a:t>
            </a:r>
            <a:r>
              <a:rPr sz="1400" spc="85" dirty="0" smtClean="0">
                <a:latin typeface="Arial"/>
                <a:cs typeface="Arial"/>
              </a:rPr>
              <a:t>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086" y="577590"/>
            <a:ext cx="330771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 </a:t>
            </a:r>
            <a:r>
              <a:rPr sz="1800" b="1" spc="-229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</a:t>
            </a:r>
            <a:r>
              <a:rPr sz="1800" b="1" spc="-34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/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2335" y="577590"/>
            <a:ext cx="338455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ß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20" dirty="0">
                <a:latin typeface="Arial"/>
                <a:cs typeface="Arial"/>
              </a:rPr>
              <a:t> </a:t>
            </a:r>
            <a:r>
              <a:rPr sz="1800" b="1" spc="80" dirty="0">
                <a:latin typeface="Arial"/>
                <a:cs typeface="Arial"/>
              </a:rPr>
              <a:t>S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340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6" y="1322888"/>
            <a:ext cx="8382514" cy="84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2200"/>
              </a:lnSpc>
            </a:pPr>
            <a:r>
              <a:rPr sz="1800" spc="-5" dirty="0">
                <a:latin typeface="Arial"/>
                <a:cs typeface="Arial"/>
              </a:rPr>
              <a:t>Di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g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-10" dirty="0" err="1">
                <a:latin typeface="Arial"/>
                <a:cs typeface="Arial"/>
              </a:rPr>
              <a:t>o</a:t>
            </a:r>
            <a:r>
              <a:rPr sz="1800" dirty="0" err="1">
                <a:latin typeface="Arial"/>
                <a:cs typeface="Arial"/>
              </a:rPr>
              <a:t>ß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30" dirty="0" err="1" smtClean="0">
                <a:latin typeface="Arial"/>
                <a:cs typeface="Arial"/>
              </a:rPr>
              <a:t>t</a:t>
            </a:r>
            <a:r>
              <a:rPr sz="1800" spc="-20" dirty="0" err="1" smtClean="0">
                <a:latin typeface="Arial"/>
                <a:cs typeface="Arial"/>
              </a:rPr>
              <a:t>w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spc="-15" dirty="0" err="1" smtClean="0">
                <a:latin typeface="Arial"/>
                <a:cs typeface="Arial"/>
              </a:rPr>
              <a:t>y</a:t>
            </a:r>
            <a:r>
              <a:rPr sz="1800" dirty="0" err="1" smtClean="0">
                <a:latin typeface="Arial"/>
                <a:cs typeface="Arial"/>
              </a:rPr>
              <a:t>st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me</a:t>
            </a:r>
            <a:r>
              <a:rPr lang="de-DE" sz="1800" dirty="0" smtClean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mit </a:t>
            </a:r>
            <a:r>
              <a:rPr lang="de-DE" spc="-25" dirty="0" smtClean="0">
                <a:latin typeface="Arial"/>
                <a:cs typeface="Arial"/>
              </a:rPr>
              <a:t>M</a:t>
            </a:r>
            <a:r>
              <a:rPr lang="de-DE" spc="-5" dirty="0" smtClean="0">
                <a:latin typeface="Arial"/>
                <a:cs typeface="Arial"/>
              </a:rPr>
              <a:t>illio</a:t>
            </a:r>
            <a:r>
              <a:rPr lang="de-DE" spc="-20" dirty="0" smtClean="0">
                <a:latin typeface="Arial"/>
                <a:cs typeface="Arial"/>
              </a:rPr>
              <a:t>n</a:t>
            </a:r>
            <a:r>
              <a:rPr lang="de-DE" spc="-10" dirty="0" smtClean="0">
                <a:latin typeface="Arial"/>
                <a:cs typeface="Arial"/>
              </a:rPr>
              <a:t>en</a:t>
            </a:r>
            <a:r>
              <a:rPr lang="de-DE" dirty="0" smtClean="0">
                <a:latin typeface="Arial"/>
                <a:cs typeface="Arial"/>
              </a:rPr>
              <a:t> von Codez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spc="-15" dirty="0" smtClean="0">
                <a:latin typeface="Arial"/>
                <a:cs typeface="Arial"/>
              </a:rPr>
              <a:t>il</a:t>
            </a:r>
            <a:r>
              <a:rPr lang="de-DE" spc="-10" dirty="0" smtClean="0">
                <a:latin typeface="Arial"/>
                <a:cs typeface="Arial"/>
              </a:rPr>
              <a:t>en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rsc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10" dirty="0" err="1">
                <a:latin typeface="Arial"/>
                <a:cs typeface="Arial"/>
              </a:rPr>
              <a:t>c</a:t>
            </a:r>
            <a:r>
              <a:rPr sz="1800" dirty="0" err="1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sz="1800" spc="-5" dirty="0" smtClean="0">
                <a:latin typeface="Arial"/>
                <a:cs typeface="Arial"/>
              </a:rPr>
              <a:t>auch </a:t>
            </a:r>
            <a:r>
              <a:rPr sz="1800" spc="-10" dirty="0" err="1" smtClean="0">
                <a:latin typeface="Arial"/>
                <a:cs typeface="Arial"/>
              </a:rPr>
              <a:t>qu</a:t>
            </a:r>
            <a:r>
              <a:rPr sz="1800" spc="5" dirty="0" err="1" smtClean="0">
                <a:latin typeface="Arial"/>
                <a:cs typeface="Arial"/>
              </a:rPr>
              <a:t>a</a:t>
            </a:r>
            <a:r>
              <a:rPr sz="1800" spc="-5" dirty="0" err="1" smtClean="0">
                <a:latin typeface="Arial"/>
                <a:cs typeface="Arial"/>
              </a:rPr>
              <a:t>li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v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uan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 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r 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800" y="2694489"/>
            <a:ext cx="8377942" cy="2935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marR="692785" indent="-478155">
              <a:lnSpc>
                <a:spcPct val="102200"/>
              </a:lnSpc>
              <a:buFont typeface="Arial"/>
              <a:buChar char="–"/>
              <a:tabLst>
                <a:tab pos="238125" algn="l"/>
              </a:tabLst>
            </a:pPr>
            <a:r>
              <a:rPr sz="1800" spc="-5" dirty="0">
                <a:latin typeface="Arial"/>
                <a:cs typeface="Arial"/>
              </a:rPr>
              <a:t>Di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ß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5" dirty="0">
                <a:latin typeface="Arial"/>
                <a:cs typeface="Arial"/>
              </a:rPr>
              <a:t>ft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 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übe</a:t>
            </a:r>
            <a:r>
              <a:rPr sz="1800" dirty="0">
                <a:latin typeface="Arial"/>
                <a:cs typeface="Arial"/>
              </a:rPr>
              <a:t>rst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zu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m 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rrsc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le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ät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650"/>
              </a:lnSpc>
              <a:spcBef>
                <a:spcPts val="5"/>
              </a:spcBef>
              <a:buFont typeface="Arial"/>
              <a:buChar char="–"/>
            </a:pPr>
            <a:endParaRPr sz="1650" dirty="0"/>
          </a:p>
          <a:p>
            <a:pPr marL="490855" marR="6350" indent="-478155" algn="just">
              <a:lnSpc>
                <a:spcPct val="111100"/>
              </a:lnSpc>
              <a:buFont typeface="Arial"/>
              <a:buChar char="–"/>
              <a:tabLst>
                <a:tab pos="231140" algn="l"/>
              </a:tabLst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Wa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rsc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lang="de-DE" sz="1800" spc="210" dirty="0" smtClean="0">
                <a:latin typeface="Arial"/>
                <a:cs typeface="Arial"/>
              </a:rPr>
              <a:t>vielen </a:t>
            </a:r>
            <a:r>
              <a:rPr lang="de-DE" sz="1800" spc="10" dirty="0" smtClean="0">
                <a:latin typeface="Arial"/>
                <a:cs typeface="Arial"/>
              </a:rPr>
              <a:t>„Modulen“ 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st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ah</a:t>
            </a:r>
            <a:r>
              <a:rPr sz="1800" dirty="0">
                <a:latin typeface="Arial"/>
                <a:cs typeface="Arial"/>
              </a:rPr>
              <a:t>rsc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n</a:t>
            </a:r>
            <a:r>
              <a:rPr sz="1800" spc="10" dirty="0" err="1">
                <a:latin typeface="Arial"/>
                <a:cs typeface="Arial"/>
              </a:rPr>
              <a:t>z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spc="-5" dirty="0" err="1">
                <a:latin typeface="Arial"/>
                <a:cs typeface="Arial"/>
              </a:rPr>
              <a:t>l</a:t>
            </a:r>
            <a:r>
              <a:rPr sz="1800" spc="5" dirty="0" err="1">
                <a:latin typeface="Arial"/>
                <a:cs typeface="Arial"/>
              </a:rPr>
              <a:t>n</a:t>
            </a:r>
            <a:r>
              <a:rPr sz="1800" spc="-10" dirty="0" err="1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„Module“</a:t>
            </a:r>
            <a:endParaRPr lang="de-DE" sz="1800" dirty="0" smtClean="0">
              <a:latin typeface="Arial"/>
              <a:cs typeface="Arial"/>
            </a:endParaRPr>
          </a:p>
          <a:p>
            <a:pPr marL="490855" marR="6350" indent="-478155" algn="just">
              <a:lnSpc>
                <a:spcPct val="111100"/>
              </a:lnSpc>
              <a:buFont typeface="Arial"/>
              <a:buChar char="–"/>
              <a:tabLst>
                <a:tab pos="231140" algn="l"/>
              </a:tabLst>
            </a:pPr>
            <a:endParaRPr lang="de-DE" sz="1800" dirty="0" smtClean="0">
              <a:latin typeface="Arial"/>
              <a:cs typeface="Arial"/>
            </a:endParaRPr>
          </a:p>
          <a:p>
            <a:pPr marL="490855" marR="6350" indent="-478155" algn="just">
              <a:lnSpc>
                <a:spcPct val="111100"/>
              </a:lnSpc>
              <a:buFont typeface="Arial"/>
              <a:buChar char="–"/>
              <a:tabLst>
                <a:tab pos="231140" algn="l"/>
              </a:tabLst>
            </a:pPr>
            <a:r>
              <a:rPr lang="de-DE" dirty="0" smtClean="0">
                <a:latin typeface="Arial"/>
                <a:cs typeface="Arial"/>
              </a:rPr>
              <a:t>Langlebigkeit und </a:t>
            </a:r>
            <a:r>
              <a:rPr lang="de-DE" dirty="0" err="1" smtClean="0">
                <a:latin typeface="Arial"/>
                <a:cs typeface="Arial"/>
              </a:rPr>
              <a:t>Versionierung</a:t>
            </a:r>
            <a:r>
              <a:rPr lang="de-DE" dirty="0" smtClean="0">
                <a:latin typeface="Arial"/>
                <a:cs typeface="Arial"/>
              </a:rPr>
              <a:t> großer Softwaresysteme ist </a:t>
            </a:r>
            <a:r>
              <a:rPr lang="de-DE" dirty="0" smtClean="0">
                <a:latin typeface="Arial"/>
                <a:cs typeface="Arial"/>
              </a:rPr>
              <a:t>problematisch</a:t>
            </a:r>
          </a:p>
          <a:p>
            <a:pPr marL="490855" marR="6350" indent="-478155" algn="just">
              <a:lnSpc>
                <a:spcPct val="111100"/>
              </a:lnSpc>
              <a:buFont typeface="Arial"/>
              <a:buChar char="–"/>
              <a:tabLst>
                <a:tab pos="231140" algn="l"/>
              </a:tabLst>
            </a:pPr>
            <a:endParaRPr lang="de-DE" sz="1800" dirty="0">
              <a:latin typeface="Arial"/>
              <a:cs typeface="Arial"/>
            </a:endParaRPr>
          </a:p>
          <a:p>
            <a:pPr marL="490855" marR="6350" indent="-478155" algn="just">
              <a:lnSpc>
                <a:spcPct val="111100"/>
              </a:lnSpc>
              <a:buFont typeface="Arial"/>
              <a:buChar char="–"/>
              <a:tabLst>
                <a:tab pos="231140" algn="l"/>
              </a:tabLst>
            </a:pPr>
            <a:r>
              <a:rPr lang="de-DE" dirty="0" smtClean="0">
                <a:latin typeface="Arial"/>
                <a:cs typeface="Arial"/>
              </a:rPr>
              <a:t>Kommunikation unter vielen beteiligten Personen gestaltet sich schwierig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1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82550"/>
            <a:ext cx="8077708" cy="458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>
              <a:lnSpc>
                <a:spcPts val="2500"/>
              </a:lnSpc>
              <a:spcBef>
                <a:spcPts val="92"/>
              </a:spcBef>
            </a:pPr>
            <a:endParaRPr lang="de-DE" sz="2500" dirty="0" smtClean="0"/>
          </a:p>
          <a:p>
            <a:pPr marL="12700">
              <a:lnSpc>
                <a:spcPct val="100000"/>
              </a:lnSpc>
            </a:pPr>
            <a:r>
              <a:rPr sz="1800" b="1" dirty="0" err="1" smtClean="0">
                <a:latin typeface="Arial"/>
                <a:cs typeface="Arial"/>
              </a:rPr>
              <a:t>L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spc="-5" dirty="0" err="1" smtClean="0">
                <a:latin typeface="Arial"/>
                <a:cs typeface="Arial"/>
              </a:rPr>
              <a:t>r</a:t>
            </a:r>
            <a:r>
              <a:rPr sz="1800" b="1" dirty="0" err="1" smtClean="0">
                <a:latin typeface="Arial"/>
                <a:cs typeface="Arial"/>
              </a:rPr>
              <a:t>nzi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dirty="0" err="1" smtClean="0">
                <a:latin typeface="Arial"/>
                <a:cs typeface="Arial"/>
              </a:rPr>
              <a:t>le</a:t>
            </a:r>
            <a:r>
              <a:rPr lang="de-DE" sz="1800" b="1" dirty="0" smtClean="0">
                <a:latin typeface="Arial"/>
                <a:cs typeface="Arial"/>
              </a:rPr>
              <a:t> für heute</a:t>
            </a:r>
          </a:p>
          <a:p>
            <a:pPr marL="12700">
              <a:lnSpc>
                <a:spcPct val="100000"/>
              </a:lnSpc>
            </a:pPr>
            <a:endParaRPr lang="de-DE" sz="1800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30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rst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 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15" dirty="0">
                <a:latin typeface="Arial"/>
                <a:cs typeface="Arial"/>
              </a:rPr>
              <a:t>h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zu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 err="1">
                <a:latin typeface="Arial"/>
                <a:cs typeface="Arial"/>
              </a:rPr>
              <a:t>en</a:t>
            </a:r>
            <a:r>
              <a:rPr sz="1800" spc="15" dirty="0" err="1">
                <a:latin typeface="Arial"/>
                <a:cs typeface="Arial"/>
              </a:rPr>
              <a:t>t</a:t>
            </a:r>
            <a:r>
              <a:rPr sz="1800" spc="-30" dirty="0" err="1">
                <a:latin typeface="Arial"/>
                <a:cs typeface="Arial"/>
              </a:rPr>
              <a:t>w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dirty="0" err="1">
                <a:latin typeface="Arial"/>
                <a:cs typeface="Arial"/>
              </a:rPr>
              <a:t>c</a:t>
            </a:r>
            <a:r>
              <a:rPr sz="1800" spc="10" dirty="0" err="1">
                <a:latin typeface="Arial"/>
                <a:cs typeface="Arial"/>
              </a:rPr>
              <a:t>k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spc="5" dirty="0" err="1">
                <a:latin typeface="Arial"/>
                <a:cs typeface="Arial"/>
              </a:rPr>
              <a:t>l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st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Erk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 k</a:t>
            </a:r>
            <a:r>
              <a:rPr sz="1800" spc="5" dirty="0">
                <a:latin typeface="Arial"/>
                <a:cs typeface="Arial"/>
              </a:rPr>
              <a:t>ön</a:t>
            </a:r>
            <a:r>
              <a:rPr sz="1800" spc="-10" dirty="0">
                <a:latin typeface="Arial"/>
                <a:cs typeface="Arial"/>
              </a:rPr>
              <a:t>nen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lang="de-DE" sz="1800" spc="-30" dirty="0" smtClean="0">
                <a:latin typeface="Arial"/>
                <a:cs typeface="Arial"/>
              </a:rPr>
              <a:t>warum 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ft</a:t>
            </a:r>
            <a:r>
              <a:rPr sz="1800" spc="-20" dirty="0" err="1" smtClean="0">
                <a:latin typeface="Arial"/>
                <a:cs typeface="Arial"/>
              </a:rPr>
              <a:t>w</a:t>
            </a:r>
            <a:r>
              <a:rPr sz="1800" spc="5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10" dirty="0" err="1" smtClean="0">
                <a:latin typeface="Arial"/>
                <a:cs typeface="Arial"/>
              </a:rPr>
              <a:t>c</a:t>
            </a:r>
            <a:r>
              <a:rPr sz="1800" spc="-10" dirty="0" err="1" smtClean="0">
                <a:latin typeface="Arial"/>
                <a:cs typeface="Arial"/>
              </a:rPr>
              <a:t>hn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15" dirty="0" smtClean="0">
                <a:latin typeface="Arial"/>
                <a:cs typeface="Arial"/>
              </a:rPr>
              <a:t> </a:t>
            </a:r>
            <a:r>
              <a:rPr lang="de-DE" spc="-10" dirty="0" smtClean="0">
                <a:latin typeface="Arial"/>
                <a:cs typeface="Arial"/>
              </a:rPr>
              <a:t>notwendig ist</a:t>
            </a:r>
            <a:endParaRPr lang="de-DE" sz="1800" spc="-10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spc="-10" dirty="0" smtClean="0">
                <a:latin typeface="Arial"/>
                <a:cs typeface="Arial"/>
              </a:rPr>
              <a:t>Unterschiedliche Arten von Software kennen</a:t>
            </a:r>
          </a:p>
          <a:p>
            <a:pPr marL="298450" indent="-285750">
              <a:lnSpc>
                <a:spcPct val="100000"/>
              </a:lnSpc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spc="-10" dirty="0" smtClean="0">
                <a:latin typeface="Arial"/>
                <a:cs typeface="Arial"/>
              </a:rPr>
              <a:t>Wissen, welche typischen Phasen in einem Softwareprojekt existieren</a:t>
            </a:r>
          </a:p>
          <a:p>
            <a:pPr marL="298450" indent="-285750">
              <a:lnSpc>
                <a:spcPct val="100000"/>
              </a:lnSpc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spc="-10" dirty="0" smtClean="0">
                <a:latin typeface="Arial"/>
                <a:cs typeface="Arial"/>
              </a:rPr>
              <a:t>Verständnis für </a:t>
            </a:r>
            <a:r>
              <a:rPr lang="de-DE" sz="1800" spc="-10" dirty="0" smtClean="0">
                <a:latin typeface="Arial"/>
                <a:cs typeface="Arial"/>
              </a:rPr>
              <a:t>Rollen in einem Softwareprojekt entwickeln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  <a:spcBef>
                <a:spcPts val="40"/>
              </a:spcBef>
              <a:buFont typeface="Arial"/>
              <a:buChar char="–"/>
            </a:pPr>
            <a:endParaRPr sz="1800" dirty="0"/>
          </a:p>
          <a:p>
            <a:pPr marL="300990" marR="6350" indent="-285750">
              <a:lnSpc>
                <a:spcPts val="2020"/>
              </a:lnSpc>
              <a:buFont typeface="Arial" panose="020B0604020202020204" pitchFamily="34" charset="0"/>
              <a:buChar char="•"/>
              <a:tabLst>
                <a:tab pos="218440" algn="l"/>
              </a:tabLst>
            </a:pP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rst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een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hö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5" dirty="0" err="1">
                <a:latin typeface="Arial"/>
                <a:cs typeface="Arial"/>
              </a:rPr>
              <a:t>n</a:t>
            </a:r>
            <a:r>
              <a:rPr sz="1800" dirty="0" err="1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Pr</a:t>
            </a:r>
            <a:r>
              <a:rPr sz="1800" spc="-10" dirty="0" err="1" smtClean="0">
                <a:latin typeface="Arial"/>
                <a:cs typeface="Arial"/>
              </a:rPr>
              <a:t>og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10" dirty="0" err="1" smtClean="0">
                <a:latin typeface="Arial"/>
                <a:cs typeface="Arial"/>
              </a:rPr>
              <a:t>m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5" dirty="0" err="1" smtClean="0">
                <a:latin typeface="Arial"/>
                <a:cs typeface="Arial"/>
              </a:rPr>
              <a:t>u</a:t>
            </a:r>
            <a:r>
              <a:rPr sz="1800" spc="-10" dirty="0" err="1" smtClean="0">
                <a:latin typeface="Arial"/>
                <a:cs typeface="Arial"/>
              </a:rPr>
              <a:t>ng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5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5934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29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08118" y="6201155"/>
            <a:ext cx="895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301750"/>
            <a:ext cx="8839200" cy="369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39"/>
          <p:cNvSpPr txBox="1"/>
          <p:nvPr/>
        </p:nvSpPr>
        <p:spPr>
          <a:xfrm>
            <a:off x="1898207" y="817550"/>
            <a:ext cx="39578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3200" spc="1049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233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-18" dirty="0">
                <a:latin typeface="Verdana"/>
                <a:cs typeface="Verdana"/>
              </a:rPr>
              <a:t> 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127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1957" dirty="0">
                <a:latin typeface="Verdana"/>
                <a:cs typeface="Verdana"/>
              </a:rPr>
              <a:t>  </a:t>
            </a:r>
            <a:r>
              <a:rPr sz="3200" spc="869" dirty="0">
                <a:latin typeface="Verdana"/>
                <a:cs typeface="Verdana"/>
              </a:rPr>
              <a:t>  </a:t>
            </a:r>
            <a:r>
              <a:rPr sz="3200" spc="856" dirty="0">
                <a:latin typeface="Verdana"/>
                <a:cs typeface="Verdana"/>
              </a:rPr>
              <a:t> 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729241" y="6518269"/>
            <a:ext cx="217522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03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307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18" dirty="0">
                <a:latin typeface="Times New Roman"/>
                <a:cs typeface="Times New Roman"/>
              </a:rPr>
              <a:t> </a:t>
            </a:r>
            <a:r>
              <a:rPr sz="1200" spc="509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403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29" dirty="0">
                <a:latin typeface="Verdana"/>
                <a:cs typeface="Verdana"/>
              </a:rPr>
              <a:t> </a:t>
            </a:r>
            <a:r>
              <a:rPr sz="1200" spc="123" dirty="0">
                <a:latin typeface="Times New Roman"/>
                <a:cs typeface="Times New Roman"/>
              </a:rPr>
              <a:t> </a:t>
            </a:r>
            <a:r>
              <a:rPr sz="1200" spc="478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92" dirty="0">
                <a:latin typeface="Verdana"/>
                <a:cs typeface="Verdana"/>
              </a:rPr>
              <a:t> </a:t>
            </a:r>
            <a:r>
              <a:rPr sz="1200" spc="206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8294234" y="6356606"/>
            <a:ext cx="1189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47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819400" y="2759730"/>
            <a:ext cx="3143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 smtClean="0">
                <a:latin typeface="Arial"/>
                <a:cs typeface="Arial"/>
              </a:rPr>
              <a:t>Software Qualität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9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225550"/>
            <a:ext cx="9277350" cy="51625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343471" y="539750"/>
            <a:ext cx="5812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 algn="ctr"/>
            <a:r>
              <a:rPr lang="de-DE" sz="2800" b="1" spc="-4" dirty="0" smtClean="0">
                <a:latin typeface="Arial"/>
                <a:cs typeface="Arial"/>
              </a:rPr>
              <a:t> </a:t>
            </a:r>
            <a:r>
              <a:rPr lang="de-DE" sz="2800" b="1" spc="-4" dirty="0" err="1" smtClean="0">
                <a:latin typeface="Arial"/>
                <a:cs typeface="Arial"/>
              </a:rPr>
              <a:t>Qualtitätsmerkmale</a:t>
            </a:r>
            <a:r>
              <a:rPr lang="de-DE" sz="2800" b="1" spc="-4" dirty="0" smtClean="0">
                <a:latin typeface="Arial"/>
                <a:cs typeface="Arial"/>
              </a:rPr>
              <a:t> für Software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15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562482" y="463550"/>
            <a:ext cx="6053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 algn="ctr"/>
            <a:r>
              <a:rPr lang="de-DE" sz="2800" b="1" spc="-4" dirty="0" smtClean="0">
                <a:latin typeface="Arial"/>
                <a:cs typeface="Arial"/>
              </a:rPr>
              <a:t> Perspektiven auf Softwarequalität</a:t>
            </a:r>
            <a:endParaRPr lang="de-DE" sz="2800" b="1" spc="-4" dirty="0">
              <a:latin typeface="Arial"/>
              <a:cs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73150"/>
            <a:ext cx="9067800" cy="54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04800" y="1034693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Interessenskonflikte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Funktionalität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vs. Benutzbarkeit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	Je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überladener, um so schwerer zu erlernen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Funktionalität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vs. schnelle Entwicklung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	Viel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Funktionalität zu implementieren braucht Zeit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Kosten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vs. Robustheit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	Sparen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 Qualitätssicherung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Kosten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vs. Wiederverwendbarkeit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	Quick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dirty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Effizienz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vs. Portabilität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	Effizienz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durch Speziallösung für bestimmtes Betriebssystem, DBMS, ...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Abwärtskompatibilität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vs. Lesbarkeit</a:t>
            </a: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	Viele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Sonderfälle für Altversionen erschweren die Lesbarkeit</a:t>
            </a:r>
          </a:p>
        </p:txBody>
      </p:sp>
    </p:spTree>
    <p:extLst>
      <p:ext uri="{BB962C8B-B14F-4D97-AF65-F5344CB8AC3E}">
        <p14:creationId xmlns:p14="http://schemas.microsoft.com/office/powerpoint/2010/main" val="13262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39"/>
          <p:cNvSpPr txBox="1"/>
          <p:nvPr/>
        </p:nvSpPr>
        <p:spPr>
          <a:xfrm>
            <a:off x="1898207" y="817550"/>
            <a:ext cx="39578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3200" spc="1049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233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-18" dirty="0">
                <a:latin typeface="Verdana"/>
                <a:cs typeface="Verdana"/>
              </a:rPr>
              <a:t> 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127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1957" dirty="0">
                <a:latin typeface="Verdana"/>
                <a:cs typeface="Verdana"/>
              </a:rPr>
              <a:t>  </a:t>
            </a:r>
            <a:r>
              <a:rPr sz="3200" spc="869" dirty="0">
                <a:latin typeface="Verdana"/>
                <a:cs typeface="Verdana"/>
              </a:rPr>
              <a:t>  </a:t>
            </a:r>
            <a:r>
              <a:rPr sz="3200" spc="856" dirty="0">
                <a:latin typeface="Verdana"/>
                <a:cs typeface="Verdana"/>
              </a:rPr>
              <a:t> 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729241" y="6518269"/>
            <a:ext cx="217522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03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307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18" dirty="0">
                <a:latin typeface="Times New Roman"/>
                <a:cs typeface="Times New Roman"/>
              </a:rPr>
              <a:t> </a:t>
            </a:r>
            <a:r>
              <a:rPr sz="1200" spc="509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403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29" dirty="0">
                <a:latin typeface="Verdana"/>
                <a:cs typeface="Verdana"/>
              </a:rPr>
              <a:t> </a:t>
            </a:r>
            <a:r>
              <a:rPr sz="1200" spc="123" dirty="0">
                <a:latin typeface="Times New Roman"/>
                <a:cs typeface="Times New Roman"/>
              </a:rPr>
              <a:t> </a:t>
            </a:r>
            <a:r>
              <a:rPr sz="1200" spc="478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92" dirty="0">
                <a:latin typeface="Verdana"/>
                <a:cs typeface="Verdana"/>
              </a:rPr>
              <a:t> </a:t>
            </a:r>
            <a:r>
              <a:rPr sz="1200" spc="206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8294234" y="6356606"/>
            <a:ext cx="1189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47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101522" y="2759730"/>
            <a:ext cx="6823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 algn="ctr"/>
            <a:r>
              <a:rPr lang="de-DE" sz="2800" b="1" spc="-4" dirty="0" smtClean="0">
                <a:latin typeface="Arial"/>
                <a:cs typeface="Arial"/>
              </a:rPr>
              <a:t> Probleme in der Software Entwicklung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76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769995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29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8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h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60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 </a:t>
            </a:r>
            <a:r>
              <a:rPr sz="1800" b="1" spc="-229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r>
              <a:rPr sz="1800" b="1" spc="10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710" y="988740"/>
            <a:ext cx="7751429" cy="3436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704" y="4848299"/>
            <a:ext cx="6863715" cy="1299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Clr>
                <a:schemeClr val="tx1"/>
              </a:buClr>
              <a:buFont typeface="Verdana"/>
              <a:buChar char="•"/>
              <a:tabLst>
                <a:tab pos="241935" algn="l"/>
              </a:tabLst>
            </a:pPr>
            <a:r>
              <a:rPr sz="1400" spc="105" dirty="0">
                <a:solidFill>
                  <a:srgbClr val="FF0000"/>
                </a:solidFill>
                <a:latin typeface="Arial"/>
                <a:cs typeface="Arial"/>
              </a:rPr>
              <a:t>18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% </a:t>
            </a:r>
            <a:r>
              <a:rPr sz="1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spc="7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spc="8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spc="4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4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7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sz="1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spc="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spc="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1400" spc="-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1400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spc="-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spc="5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400" spc="-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spc="105" dirty="0">
                <a:solidFill>
                  <a:srgbClr val="FF0000"/>
                </a:solidFill>
                <a:latin typeface="Arial"/>
                <a:cs typeface="Arial"/>
              </a:rPr>
              <a:t>hn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400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spc="-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spc="5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spc="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spc="4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spc="-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400" spc="4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95" dirty="0">
                <a:solidFill>
                  <a:srgbClr val="FF0000"/>
                </a:solidFill>
                <a:latin typeface="Arial"/>
                <a:cs typeface="Arial"/>
              </a:rPr>
              <a:t>bn</a:t>
            </a:r>
            <a:r>
              <a:rPr sz="1400" spc="8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55" dirty="0" err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spc="80" dirty="0" err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spc="95" dirty="0" err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400" spc="55" dirty="0" err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80" dirty="0" err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dirty="0" err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spc="-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70" dirty="0" err="1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spc="25" dirty="0" err="1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105" dirty="0" err="1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spc="55" dirty="0" err="1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dirty="0" err="1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lang="de-DE" sz="14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lr>
                <a:schemeClr val="tx1"/>
              </a:buClr>
              <a:buFont typeface="Verdana"/>
              <a:buChar char="•"/>
              <a:tabLst>
                <a:tab pos="241935" algn="l"/>
              </a:tabLst>
            </a:pPr>
            <a:endParaRPr sz="1400" dirty="0">
              <a:latin typeface="Arial"/>
              <a:cs typeface="Arial"/>
            </a:endParaRPr>
          </a:p>
          <a:p>
            <a:pPr marL="240665" marR="64135" indent="-227965">
              <a:lnSpc>
                <a:spcPct val="101499"/>
              </a:lnSpc>
              <a:buClr>
                <a:schemeClr val="tx1"/>
              </a:buClr>
              <a:buFont typeface="Verdana"/>
              <a:buChar char="•"/>
              <a:tabLst>
                <a:tab pos="241935" algn="l"/>
              </a:tabLst>
            </a:pPr>
            <a:r>
              <a:rPr sz="1400" spc="105" dirty="0">
                <a:solidFill>
                  <a:srgbClr val="FFC000"/>
                </a:solidFill>
                <a:latin typeface="Arial"/>
                <a:cs typeface="Arial"/>
              </a:rPr>
              <a:t>53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% </a:t>
            </a:r>
            <a:r>
              <a:rPr sz="1400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1400" spc="70" dirty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1400" spc="80" dirty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1400" spc="4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r </a:t>
            </a:r>
            <a:r>
              <a:rPr sz="1400" spc="-1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1400" spc="70" dirty="0">
                <a:solidFill>
                  <a:srgbClr val="FFC000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- </a:t>
            </a:r>
            <a:r>
              <a:rPr sz="1400" spc="-1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sz="1400" spc="120" dirty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1400" spc="70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j</a:t>
            </a:r>
            <a:r>
              <a:rPr sz="1400" spc="-2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k</a:t>
            </a:r>
            <a:r>
              <a:rPr sz="1400" spc="-2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1400" spc="-229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400" spc="1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1400" spc="55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1400" spc="-229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1400" spc="-2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n </a:t>
            </a:r>
            <a:r>
              <a:rPr sz="1400" spc="-1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spc="45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1400" spc="25" dirty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h </a:t>
            </a:r>
            <a:r>
              <a:rPr sz="1400" spc="-1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C000"/>
                </a:solidFill>
                <a:latin typeface="Arial"/>
                <a:cs typeface="Arial"/>
              </a:rPr>
              <a:t>B</a:t>
            </a:r>
            <a:r>
              <a:rPr sz="1400" spc="5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400" spc="4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400" spc="105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spc="80" dirty="0">
                <a:solidFill>
                  <a:srgbClr val="FFC000"/>
                </a:solidFill>
                <a:latin typeface="Arial"/>
                <a:cs typeface="Arial"/>
              </a:rPr>
              <a:t>di</a:t>
            </a:r>
            <a:r>
              <a:rPr sz="1400" spc="95" dirty="0">
                <a:solidFill>
                  <a:srgbClr val="FFC000"/>
                </a:solidFill>
                <a:latin typeface="Arial"/>
                <a:cs typeface="Arial"/>
              </a:rPr>
              <a:t>g</a:t>
            </a:r>
            <a:r>
              <a:rPr sz="1400" spc="10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sz="1400" spc="95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g </a:t>
            </a:r>
            <a:r>
              <a:rPr sz="1400" spc="-1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400" spc="70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spc="105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400" spc="1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C000"/>
                </a:solidFill>
                <a:latin typeface="Arial"/>
                <a:cs typeface="Arial"/>
              </a:rPr>
              <a:t>B</a:t>
            </a:r>
            <a:r>
              <a:rPr sz="1400" spc="10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sz="1400" spc="95" dirty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1400" spc="80" dirty="0">
                <a:solidFill>
                  <a:srgbClr val="FFC000"/>
                </a:solidFill>
                <a:latin typeface="Arial"/>
                <a:cs typeface="Arial"/>
              </a:rPr>
              <a:t>g</a:t>
            </a:r>
            <a:r>
              <a:rPr sz="1400" spc="5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1400" spc="-2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- </a:t>
            </a:r>
            <a:r>
              <a:rPr sz="1400" spc="-1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sz="1400" spc="95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d </a:t>
            </a:r>
            <a:r>
              <a:rPr sz="1400" spc="-1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/ </a:t>
            </a:r>
            <a:r>
              <a:rPr sz="1400" spc="-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1400" spc="95" dirty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1400" spc="5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r </a:t>
            </a:r>
            <a:r>
              <a:rPr sz="1400" spc="5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1400" spc="5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1400" spc="-2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m</a:t>
            </a:r>
            <a:r>
              <a:rPr sz="1400" spc="-204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spc="95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spc="105" dirty="0">
                <a:solidFill>
                  <a:srgbClr val="FFC000"/>
                </a:solidFill>
                <a:latin typeface="Arial"/>
                <a:cs typeface="Arial"/>
              </a:rPr>
              <a:t>ü</a:t>
            </a:r>
            <a:r>
              <a:rPr sz="1400" spc="95" dirty="0">
                <a:solidFill>
                  <a:srgbClr val="FFC000"/>
                </a:solidFill>
                <a:latin typeface="Arial"/>
                <a:cs typeface="Arial"/>
              </a:rPr>
              <a:t>b</a:t>
            </a:r>
            <a:r>
              <a:rPr sz="1400" spc="4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1400" spc="-2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FFC000"/>
                </a:solidFill>
                <a:latin typeface="Arial"/>
                <a:cs typeface="Arial"/>
              </a:rPr>
              <a:t>sc</a:t>
            </a:r>
            <a:r>
              <a:rPr sz="1400" spc="105" dirty="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sz="1400" spc="120" dirty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1400" spc="4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400" spc="70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1400" spc="-229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FFC000"/>
                </a:solidFill>
                <a:latin typeface="Arial"/>
                <a:cs typeface="Arial"/>
              </a:rPr>
              <a:t>un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g </a:t>
            </a:r>
            <a:r>
              <a:rPr sz="1400" spc="-1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v</a:t>
            </a:r>
            <a:r>
              <a:rPr sz="1400" spc="-2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n </a:t>
            </a:r>
            <a:r>
              <a:rPr sz="1400" spc="-1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FFC000"/>
                </a:solidFill>
                <a:latin typeface="Arial"/>
                <a:cs typeface="Arial"/>
              </a:rPr>
              <a:t>ü</a:t>
            </a:r>
            <a:r>
              <a:rPr sz="1400" spc="80" dirty="0">
                <a:solidFill>
                  <a:srgbClr val="FFC000"/>
                </a:solidFill>
                <a:latin typeface="Arial"/>
                <a:cs typeface="Arial"/>
              </a:rPr>
              <a:t>b</a:t>
            </a:r>
            <a:r>
              <a:rPr sz="1400" spc="55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r </a:t>
            </a:r>
            <a:r>
              <a:rPr sz="1400" spc="-1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FFC000"/>
                </a:solidFill>
                <a:latin typeface="Arial"/>
                <a:cs typeface="Arial"/>
              </a:rPr>
              <a:t>5</a:t>
            </a:r>
            <a:r>
              <a:rPr sz="1400" spc="95" dirty="0">
                <a:solidFill>
                  <a:srgbClr val="FFC000"/>
                </a:solidFill>
                <a:latin typeface="Arial"/>
                <a:cs typeface="Arial"/>
              </a:rPr>
              <a:t>0</a:t>
            </a:r>
            <a:r>
              <a:rPr sz="1400" dirty="0" smtClean="0">
                <a:solidFill>
                  <a:srgbClr val="FFC000"/>
                </a:solidFill>
                <a:latin typeface="Arial"/>
                <a:cs typeface="Arial"/>
              </a:rPr>
              <a:t>%</a:t>
            </a:r>
            <a:endParaRPr lang="de-DE" sz="1400" dirty="0" smtClean="0">
              <a:solidFill>
                <a:srgbClr val="FFC000"/>
              </a:solidFill>
              <a:latin typeface="Arial"/>
              <a:cs typeface="Arial"/>
            </a:endParaRPr>
          </a:p>
          <a:p>
            <a:pPr marL="240665" marR="64135" indent="-227965">
              <a:lnSpc>
                <a:spcPct val="101499"/>
              </a:lnSpc>
              <a:buClr>
                <a:schemeClr val="tx1"/>
              </a:buClr>
              <a:buFont typeface="Verdana"/>
              <a:buChar char="•"/>
              <a:tabLst>
                <a:tab pos="241935" algn="l"/>
              </a:tabLst>
            </a:pPr>
            <a:endParaRPr sz="1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Clr>
                <a:schemeClr val="tx1"/>
              </a:buClr>
              <a:buFont typeface="Verdana"/>
              <a:buChar char="•"/>
              <a:tabLst>
                <a:tab pos="241935" algn="l"/>
              </a:tabLst>
            </a:pPr>
            <a:r>
              <a:rPr sz="1400" spc="105" dirty="0">
                <a:solidFill>
                  <a:srgbClr val="00B050"/>
                </a:solidFill>
                <a:latin typeface="Arial"/>
                <a:cs typeface="Arial"/>
              </a:rPr>
              <a:t>29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% </a:t>
            </a:r>
            <a:r>
              <a:rPr sz="1400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400" spc="7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400" spc="8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400" spc="4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r </a:t>
            </a:r>
            <a:r>
              <a:rPr sz="1400" spc="-15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400" spc="7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- </a:t>
            </a:r>
            <a:r>
              <a:rPr sz="1400" spc="-1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400" spc="12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400" spc="7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j</a:t>
            </a:r>
            <a:r>
              <a:rPr sz="1400" spc="-2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k</a:t>
            </a:r>
            <a:r>
              <a:rPr sz="1400" spc="-2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400" spc="-229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spc="1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n </a:t>
            </a:r>
            <a:r>
              <a:rPr sz="1400" spc="-19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"</a:t>
            </a:r>
            <a:r>
              <a:rPr sz="1400" spc="-2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400" spc="-2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1400" spc="-204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, </a:t>
            </a:r>
            <a:r>
              <a:rPr sz="1400" spc="-17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00B050"/>
                </a:solidFill>
                <a:latin typeface="Arial"/>
                <a:cs typeface="Arial"/>
              </a:rPr>
              <a:t>q</a:t>
            </a:r>
            <a:r>
              <a:rPr sz="1400" spc="105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400" spc="55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400" spc="7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400" spc="8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400" spc="-229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y </a:t>
            </a:r>
            <a:r>
              <a:rPr sz="1400" spc="-17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&amp;</a:t>
            </a:r>
            <a:r>
              <a:rPr sz="1400" spc="18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1400" spc="-19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400" spc="9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400" spc="5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400" spc="-2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" </a:t>
            </a:r>
            <a:r>
              <a:rPr sz="1400" spc="-1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400" spc="95" dirty="0">
                <a:solidFill>
                  <a:srgbClr val="00B050"/>
                </a:solidFill>
                <a:latin typeface="Arial"/>
                <a:cs typeface="Arial"/>
              </a:rPr>
              <a:t>bg</a:t>
            </a:r>
            <a:r>
              <a:rPr sz="1400" spc="4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400" spc="-2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400" spc="2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k</a:t>
            </a:r>
            <a:r>
              <a:rPr sz="1400" spc="-2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spc="8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t </a:t>
            </a:r>
            <a:r>
              <a:rPr sz="1400" spc="-1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400" spc="-254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400" spc="12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400" spc="95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400" spc="55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2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5934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30" dirty="0" smtClean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07762" y="6050279"/>
            <a:ext cx="895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1"/>
            <a:ext cx="9031184" cy="594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207762" y="6050279"/>
            <a:ext cx="895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81000" y="392247"/>
            <a:ext cx="82296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Unvollständige Anforderungen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 </a:t>
            </a:r>
            <a:r>
              <a:rPr lang="de-DE" dirty="0"/>
              <a:t>wenig Ressourcen bzw. falsche Schätzung benötigter Ressourcen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Unrealistische </a:t>
            </a:r>
            <a:r>
              <a:rPr lang="de-DE" dirty="0"/>
              <a:t>Zeit- und </a:t>
            </a:r>
            <a:r>
              <a:rPr lang="de-DE" dirty="0" smtClean="0"/>
              <a:t>Kostenpläne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schlechtes Projektmanagement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Häufige </a:t>
            </a:r>
            <a:r>
              <a:rPr lang="de-DE" dirty="0"/>
              <a:t>Änderung der Anforderungen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Qualitätsmängel </a:t>
            </a:r>
            <a:r>
              <a:rPr lang="de-DE" dirty="0"/>
              <a:t>bei extern vergebenen </a:t>
            </a:r>
            <a:r>
              <a:rPr lang="de-DE" dirty="0" smtClean="0"/>
              <a:t>Aufgaben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Pflege von </a:t>
            </a:r>
            <a:r>
              <a:rPr lang="de-DE" dirty="0" smtClean="0"/>
              <a:t>Altsystemen ist schwierig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Fehlende Planung (unklare Verantwortlichkeit)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Projekt </a:t>
            </a:r>
            <a:r>
              <a:rPr lang="de-DE" dirty="0"/>
              <a:t>wird nicht mehr </a:t>
            </a:r>
            <a:r>
              <a:rPr lang="de-DE" dirty="0" smtClean="0"/>
              <a:t>benötigt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Vielzahl an </a:t>
            </a:r>
            <a:r>
              <a:rPr lang="de-DE" dirty="0" smtClean="0"/>
              <a:t>anderen Dokumenten </a:t>
            </a:r>
            <a:r>
              <a:rPr lang="de-DE" dirty="0"/>
              <a:t>neben dem Source-Code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unrealistische </a:t>
            </a:r>
            <a:r>
              <a:rPr lang="de-DE" dirty="0"/>
              <a:t>oder unausgesprochene Projektziele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schlecht </a:t>
            </a:r>
            <a:r>
              <a:rPr lang="de-DE" dirty="0"/>
              <a:t>definierte </a:t>
            </a:r>
            <a:r>
              <a:rPr lang="de-DE" dirty="0" smtClean="0"/>
              <a:t>Anforderungen (unklare Zielvorstellung)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Komplexität und Lebensdauer von Software nimmt zu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nicht </a:t>
            </a:r>
            <a:r>
              <a:rPr lang="de-DE" dirty="0"/>
              <a:t>gemanagte Risiken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schlechte </a:t>
            </a:r>
            <a:r>
              <a:rPr lang="de-DE" dirty="0"/>
              <a:t>Kommunikation zwischen Kunden, Entwicklern und </a:t>
            </a:r>
            <a:r>
              <a:rPr lang="de-DE" dirty="0" smtClean="0"/>
              <a:t>Benutzern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Anwender nicht </a:t>
            </a:r>
            <a:r>
              <a:rPr lang="de-DE" dirty="0" smtClean="0"/>
              <a:t>involviert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Verwendung </a:t>
            </a:r>
            <a:r>
              <a:rPr lang="de-DE" dirty="0"/>
              <a:t>unausgereifter Technologie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Unfähigkeit</a:t>
            </a:r>
            <a:r>
              <a:rPr lang="de-DE" dirty="0"/>
              <a:t>, die Projektkomplexität in den Griff zu kriegen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nachlässige </a:t>
            </a:r>
            <a:r>
              <a:rPr lang="de-DE" dirty="0"/>
              <a:t>Entwicklungspraktiken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/>
              <a:t>politische“ Gründe der Beteiligten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kommerzieller</a:t>
            </a:r>
            <a:r>
              <a:rPr lang="en-US" dirty="0" smtClean="0"/>
              <a:t> </a:t>
            </a:r>
            <a:r>
              <a:rPr lang="en-US" dirty="0" err="1" smtClean="0"/>
              <a:t>Druck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Unvollständige</a:t>
            </a:r>
            <a:r>
              <a:rPr lang="en-US" dirty="0" smtClean="0"/>
              <a:t> </a:t>
            </a:r>
            <a:r>
              <a:rPr lang="en-US" dirty="0" err="1" smtClean="0"/>
              <a:t>Dokumentation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3" name="Rechteck 2"/>
          <p:cNvSpPr/>
          <p:nvPr/>
        </p:nvSpPr>
        <p:spPr>
          <a:xfrm>
            <a:off x="1744097" y="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b="1" dirty="0">
                <a:latin typeface="Arial"/>
                <a:cs typeface="Arial"/>
              </a:rPr>
              <a:t>U</a:t>
            </a:r>
            <a:r>
              <a:rPr lang="pt-BR" b="1" spc="-34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r</a:t>
            </a:r>
            <a:r>
              <a:rPr lang="pt-BR" b="1" spc="-305" dirty="0">
                <a:latin typeface="Arial"/>
                <a:cs typeface="Arial"/>
              </a:rPr>
              <a:t> </a:t>
            </a:r>
            <a:r>
              <a:rPr lang="pt-BR" b="1" spc="65" dirty="0">
                <a:latin typeface="Arial"/>
                <a:cs typeface="Arial"/>
              </a:rPr>
              <a:t>s</a:t>
            </a:r>
            <a:r>
              <a:rPr lang="pt-BR" b="1" dirty="0">
                <a:latin typeface="Arial"/>
                <a:cs typeface="Arial"/>
              </a:rPr>
              <a:t>a</a:t>
            </a:r>
            <a:r>
              <a:rPr lang="pt-BR" b="1" spc="-305" dirty="0">
                <a:latin typeface="Arial"/>
                <a:cs typeface="Arial"/>
              </a:rPr>
              <a:t> </a:t>
            </a:r>
            <a:r>
              <a:rPr lang="pt-BR" b="1" spc="55" dirty="0">
                <a:latin typeface="Arial"/>
                <a:cs typeface="Arial"/>
              </a:rPr>
              <a:t>c</a:t>
            </a:r>
            <a:r>
              <a:rPr lang="pt-BR" b="1" dirty="0">
                <a:latin typeface="Arial"/>
                <a:cs typeface="Arial"/>
              </a:rPr>
              <a:t>h</a:t>
            </a:r>
            <a:r>
              <a:rPr lang="pt-BR" b="1" spc="-32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e</a:t>
            </a:r>
            <a:r>
              <a:rPr lang="pt-BR" b="1" spc="-305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n </a:t>
            </a:r>
            <a:r>
              <a:rPr lang="pt-BR" b="1" spc="-21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f</a:t>
            </a:r>
            <a:r>
              <a:rPr lang="pt-BR" b="1" spc="-345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ü</a:t>
            </a:r>
            <a:r>
              <a:rPr lang="pt-BR" b="1" spc="-32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r </a:t>
            </a:r>
            <a:r>
              <a:rPr lang="pt-BR" b="1" spc="-190" dirty="0">
                <a:latin typeface="Arial"/>
                <a:cs typeface="Arial"/>
              </a:rPr>
              <a:t> </a:t>
            </a:r>
            <a:r>
              <a:rPr lang="pt-BR" b="1" spc="65" dirty="0">
                <a:latin typeface="Arial"/>
                <a:cs typeface="Arial"/>
              </a:rPr>
              <a:t>s</a:t>
            </a:r>
            <a:r>
              <a:rPr lang="pt-BR" b="1" spc="55" dirty="0">
                <a:latin typeface="Arial"/>
                <a:cs typeface="Arial"/>
              </a:rPr>
              <a:t>c</a:t>
            </a:r>
            <a:r>
              <a:rPr lang="pt-BR" b="1" dirty="0">
                <a:latin typeface="Arial"/>
                <a:cs typeface="Arial"/>
              </a:rPr>
              <a:t>h</a:t>
            </a:r>
            <a:r>
              <a:rPr lang="pt-BR" b="1" spc="-320" dirty="0">
                <a:latin typeface="Arial"/>
                <a:cs typeface="Arial"/>
              </a:rPr>
              <a:t> </a:t>
            </a:r>
            <a:r>
              <a:rPr lang="pt-BR" b="1" spc="110" dirty="0">
                <a:latin typeface="Arial"/>
                <a:cs typeface="Arial"/>
              </a:rPr>
              <a:t>l</a:t>
            </a:r>
            <a:r>
              <a:rPr lang="pt-BR" b="1" dirty="0">
                <a:latin typeface="Arial"/>
                <a:cs typeface="Arial"/>
              </a:rPr>
              <a:t>e</a:t>
            </a:r>
            <a:r>
              <a:rPr lang="pt-BR" b="1" spc="-305" dirty="0">
                <a:latin typeface="Arial"/>
                <a:cs typeface="Arial"/>
              </a:rPr>
              <a:t> </a:t>
            </a:r>
            <a:r>
              <a:rPr lang="pt-BR" b="1" spc="55" dirty="0">
                <a:latin typeface="Arial"/>
                <a:cs typeface="Arial"/>
              </a:rPr>
              <a:t>c</a:t>
            </a:r>
            <a:r>
              <a:rPr lang="pt-BR" b="1" dirty="0">
                <a:latin typeface="Arial"/>
                <a:cs typeface="Arial"/>
              </a:rPr>
              <a:t>h</a:t>
            </a:r>
            <a:r>
              <a:rPr lang="pt-BR" b="1" spc="-32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t</a:t>
            </a:r>
            <a:r>
              <a:rPr lang="pt-BR" b="1" spc="-285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e </a:t>
            </a:r>
            <a:r>
              <a:rPr lang="pt-BR" b="1" spc="-190" dirty="0">
                <a:latin typeface="Arial"/>
                <a:cs typeface="Arial"/>
              </a:rPr>
              <a:t> </a:t>
            </a:r>
            <a:r>
              <a:rPr lang="pt-BR" b="1" spc="80" dirty="0">
                <a:latin typeface="Arial"/>
                <a:cs typeface="Arial"/>
              </a:rPr>
              <a:t>S</a:t>
            </a:r>
            <a:r>
              <a:rPr lang="pt-BR" b="1" spc="135" dirty="0">
                <a:latin typeface="Arial"/>
                <a:cs typeface="Arial"/>
              </a:rPr>
              <a:t>o</a:t>
            </a:r>
            <a:r>
              <a:rPr lang="pt-BR" b="1" dirty="0">
                <a:latin typeface="Arial"/>
                <a:cs typeface="Arial"/>
              </a:rPr>
              <a:t>f</a:t>
            </a:r>
            <a:r>
              <a:rPr lang="pt-BR" b="1" spc="-345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t</a:t>
            </a:r>
            <a:r>
              <a:rPr lang="pt-BR" b="1" spc="-285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w</a:t>
            </a:r>
            <a:r>
              <a:rPr lang="pt-BR" b="1" spc="-14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a</a:t>
            </a:r>
            <a:r>
              <a:rPr lang="pt-BR" b="1" spc="-30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r</a:t>
            </a:r>
            <a:r>
              <a:rPr lang="pt-BR" b="1" spc="-305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e</a:t>
            </a:r>
            <a:r>
              <a:rPr lang="pt-BR" b="1" spc="-305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-</a:t>
            </a:r>
            <a:r>
              <a:rPr lang="pt-BR" b="1" spc="-240" dirty="0">
                <a:latin typeface="Arial"/>
                <a:cs typeface="Arial"/>
              </a:rPr>
              <a:t> </a:t>
            </a:r>
            <a:r>
              <a:rPr lang="pt-BR" b="1" spc="120" dirty="0">
                <a:latin typeface="Arial"/>
                <a:cs typeface="Arial"/>
              </a:rPr>
              <a:t>Q</a:t>
            </a:r>
            <a:r>
              <a:rPr lang="pt-BR" b="1" dirty="0">
                <a:latin typeface="Arial"/>
                <a:cs typeface="Arial"/>
              </a:rPr>
              <a:t>u</a:t>
            </a:r>
            <a:r>
              <a:rPr lang="pt-BR" b="1" spc="-32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a</a:t>
            </a:r>
            <a:r>
              <a:rPr lang="pt-BR" b="1" spc="-305" dirty="0">
                <a:latin typeface="Arial"/>
                <a:cs typeface="Arial"/>
              </a:rPr>
              <a:t> </a:t>
            </a:r>
            <a:r>
              <a:rPr lang="pt-BR" b="1" spc="110" dirty="0">
                <a:latin typeface="Arial"/>
                <a:cs typeface="Arial"/>
              </a:rPr>
              <a:t>li</a:t>
            </a:r>
            <a:r>
              <a:rPr lang="pt-BR" b="1" dirty="0">
                <a:latin typeface="Arial"/>
                <a:cs typeface="Arial"/>
              </a:rPr>
              <a:t>t</a:t>
            </a:r>
            <a:r>
              <a:rPr lang="pt-BR" b="1" spc="-285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ä</a:t>
            </a:r>
            <a:r>
              <a:rPr lang="pt-BR" b="1" spc="-290" dirty="0">
                <a:latin typeface="Arial"/>
                <a:cs typeface="Arial"/>
              </a:rPr>
              <a:t> </a:t>
            </a:r>
            <a:r>
              <a:rPr lang="pt-BR" b="1" dirty="0">
                <a:latin typeface="Arial"/>
                <a:cs typeface="Arial"/>
              </a:rPr>
              <a:t>t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886200" y="6193154"/>
            <a:ext cx="601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600" b="1" dirty="0" smtClean="0">
                <a:latin typeface="Arial"/>
                <a:cs typeface="Arial"/>
              </a:rPr>
              <a:t>-&gt; Ursachen in Organisation</a:t>
            </a:r>
            <a:r>
              <a:rPr lang="pt-BR" sz="1600" b="1" dirty="0" smtClean="0">
                <a:latin typeface="Arial"/>
                <a:cs typeface="Arial"/>
              </a:rPr>
              <a:t>, Technologie, Methodik</a:t>
            </a:r>
            <a:endParaRPr lang="pt-BR"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04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769995" cy="46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29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4374"/>
            <a:ext cx="8915400" cy="6018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7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7010908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2" name="Rechteck 1"/>
          <p:cNvSpPr/>
          <p:nvPr/>
        </p:nvSpPr>
        <p:spPr>
          <a:xfrm>
            <a:off x="2895600" y="2520950"/>
            <a:ext cx="3269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>
                <a:latin typeface="Arial"/>
                <a:cs typeface="Arial"/>
              </a:rPr>
              <a:t>Was ist Software?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39"/>
          <p:cNvSpPr txBox="1"/>
          <p:nvPr/>
        </p:nvSpPr>
        <p:spPr>
          <a:xfrm>
            <a:off x="1898207" y="817550"/>
            <a:ext cx="39578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3200" spc="1049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233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-18" dirty="0">
                <a:latin typeface="Verdana"/>
                <a:cs typeface="Verdana"/>
              </a:rPr>
              <a:t> 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127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1957" dirty="0">
                <a:latin typeface="Verdana"/>
                <a:cs typeface="Verdana"/>
              </a:rPr>
              <a:t>  </a:t>
            </a:r>
            <a:r>
              <a:rPr sz="3200" spc="869" dirty="0">
                <a:latin typeface="Verdana"/>
                <a:cs typeface="Verdana"/>
              </a:rPr>
              <a:t>  </a:t>
            </a:r>
            <a:r>
              <a:rPr sz="3200" spc="856" dirty="0">
                <a:latin typeface="Verdana"/>
                <a:cs typeface="Verdana"/>
              </a:rPr>
              <a:t> 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729241" y="6518269"/>
            <a:ext cx="217522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03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307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18" dirty="0">
                <a:latin typeface="Times New Roman"/>
                <a:cs typeface="Times New Roman"/>
              </a:rPr>
              <a:t> </a:t>
            </a:r>
            <a:r>
              <a:rPr sz="1200" spc="509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403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29" dirty="0">
                <a:latin typeface="Verdana"/>
                <a:cs typeface="Verdana"/>
              </a:rPr>
              <a:t> </a:t>
            </a:r>
            <a:r>
              <a:rPr sz="1200" spc="123" dirty="0">
                <a:latin typeface="Times New Roman"/>
                <a:cs typeface="Times New Roman"/>
              </a:rPr>
              <a:t> </a:t>
            </a:r>
            <a:r>
              <a:rPr sz="1200" spc="478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92" dirty="0">
                <a:latin typeface="Verdana"/>
                <a:cs typeface="Verdana"/>
              </a:rPr>
              <a:t> </a:t>
            </a:r>
            <a:r>
              <a:rPr sz="1200" spc="206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8294234" y="6356606"/>
            <a:ext cx="1189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47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993972" y="2520950"/>
            <a:ext cx="2867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 smtClean="0">
                <a:latin typeface="Arial"/>
                <a:cs typeface="Arial"/>
              </a:rPr>
              <a:t>Softwarekosten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1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8382508" cy="4433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29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25" dirty="0" err="1">
                <a:latin typeface="Arial"/>
                <a:cs typeface="Arial"/>
              </a:rPr>
              <a:t>c</a:t>
            </a:r>
            <a:r>
              <a:rPr sz="1400" spc="105" dirty="0" err="1">
                <a:latin typeface="Arial"/>
                <a:cs typeface="Arial"/>
              </a:rPr>
              <a:t>h</a:t>
            </a:r>
            <a:r>
              <a:rPr sz="1400" spc="95" dirty="0" err="1">
                <a:latin typeface="Arial"/>
                <a:cs typeface="Arial"/>
              </a:rPr>
              <a:t>n</a:t>
            </a:r>
            <a:r>
              <a:rPr sz="1400" spc="80" dirty="0" err="1">
                <a:latin typeface="Arial"/>
                <a:cs typeface="Arial"/>
              </a:rPr>
              <a:t>i</a:t>
            </a:r>
            <a:r>
              <a:rPr sz="1400" dirty="0" err="1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80" dirty="0">
                <a:latin typeface="Arial"/>
                <a:cs typeface="Arial"/>
              </a:rPr>
              <a:t>S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o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48"/>
              </a:spcBef>
            </a:pPr>
            <a:endParaRPr sz="130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304800" marR="268605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r>
              <a:rPr sz="1800" spc="-5" dirty="0" smtClean="0">
                <a:latin typeface="Arial"/>
                <a:cs typeface="Arial"/>
              </a:rPr>
              <a:t>Di</a:t>
            </a:r>
            <a:r>
              <a:rPr sz="1800" dirty="0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5" dirty="0">
                <a:latin typeface="Arial"/>
                <a:cs typeface="Arial"/>
              </a:rPr>
              <a:t> i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ung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endParaRPr lang="de-DE" sz="1800" spc="5" dirty="0" smtClean="0">
              <a:latin typeface="Arial"/>
              <a:cs typeface="Arial"/>
            </a:endParaRPr>
          </a:p>
          <a:p>
            <a:pPr marL="304800" marR="268605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endParaRPr lang="de-DE" spc="-10" dirty="0" smtClean="0">
              <a:latin typeface="Arial"/>
              <a:cs typeface="Arial"/>
            </a:endParaRPr>
          </a:p>
          <a:p>
            <a:pPr marL="304800" marR="268605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r>
              <a:rPr lang="de-DE" spc="-5" dirty="0" smtClean="0">
                <a:latin typeface="Arial"/>
                <a:cs typeface="Arial"/>
              </a:rPr>
              <a:t>Kosten für das </a:t>
            </a:r>
            <a:r>
              <a:rPr lang="de-DE" spc="-5" dirty="0" smtClean="0">
                <a:latin typeface="Arial"/>
                <a:cs typeface="Arial"/>
              </a:rPr>
              <a:t>Testen sind fast so hoch wie die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E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spc="25" dirty="0" smtClean="0">
                <a:latin typeface="Arial"/>
                <a:cs typeface="Arial"/>
              </a:rPr>
              <a:t>t</a:t>
            </a:r>
            <a:r>
              <a:rPr lang="de-DE" spc="-30" dirty="0" smtClean="0">
                <a:latin typeface="Arial"/>
                <a:cs typeface="Arial"/>
              </a:rPr>
              <a:t>w</a:t>
            </a:r>
            <a:r>
              <a:rPr lang="de-DE" spc="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ck</a:t>
            </a:r>
            <a:r>
              <a:rPr lang="de-DE" spc="-5" dirty="0" smtClean="0">
                <a:latin typeface="Arial"/>
                <a:cs typeface="Arial"/>
              </a:rPr>
              <a:t>l</a:t>
            </a:r>
            <a:r>
              <a:rPr lang="de-DE" spc="5" dirty="0" smtClean="0">
                <a:latin typeface="Arial"/>
                <a:cs typeface="Arial"/>
              </a:rPr>
              <a:t>un</a:t>
            </a:r>
            <a:r>
              <a:rPr lang="de-DE" spc="-10" dirty="0" smtClean="0">
                <a:latin typeface="Arial"/>
                <a:cs typeface="Arial"/>
              </a:rPr>
              <a:t>g</a:t>
            </a:r>
            <a:r>
              <a:rPr lang="de-DE" dirty="0" smtClean="0">
                <a:latin typeface="Arial"/>
                <a:cs typeface="Arial"/>
              </a:rPr>
              <a:t>sk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st</a:t>
            </a:r>
            <a:r>
              <a:rPr lang="de-DE" spc="-10" dirty="0" smtClean="0">
                <a:latin typeface="Arial"/>
                <a:cs typeface="Arial"/>
              </a:rPr>
              <a:t>en</a:t>
            </a:r>
            <a:endParaRPr lang="de-DE" dirty="0">
              <a:latin typeface="Arial"/>
              <a:cs typeface="Arial"/>
            </a:endParaRPr>
          </a:p>
          <a:p>
            <a:pPr marL="304800" marR="268605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endParaRPr lang="de-DE" spc="-10" dirty="0">
              <a:latin typeface="Arial"/>
              <a:cs typeface="Arial"/>
            </a:endParaRPr>
          </a:p>
          <a:p>
            <a:pPr marL="304800" marR="6350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r>
              <a:rPr lang="de-DE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5" dirty="0">
                <a:latin typeface="Arial"/>
                <a:cs typeface="Arial"/>
              </a:rPr>
              <a:t>ii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j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ch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25" dirty="0">
                <a:latin typeface="Arial"/>
                <a:cs typeface="Arial"/>
              </a:rPr>
              <a:t>T</a:t>
            </a:r>
            <a:r>
              <a:rPr lang="de-DE" spc="-15" dirty="0">
                <a:latin typeface="Arial"/>
                <a:cs typeface="Arial"/>
              </a:rPr>
              <a:t>y</a:t>
            </a:r>
            <a:r>
              <a:rPr lang="de-DE" dirty="0">
                <a:latin typeface="Arial"/>
                <a:cs typeface="Arial"/>
              </a:rPr>
              <a:t>p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s zu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2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ck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-15" dirty="0">
                <a:latin typeface="Arial"/>
                <a:cs typeface="Arial"/>
              </a:rPr>
              <a:t>y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ms,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5" dirty="0">
                <a:latin typeface="Arial"/>
                <a:cs typeface="Arial"/>
              </a:rPr>
              <a:t>o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na</a:t>
            </a:r>
            <a:r>
              <a:rPr lang="de-DE" spc="10" dirty="0">
                <a:latin typeface="Arial"/>
                <a:cs typeface="Arial"/>
              </a:rPr>
              <a:t>c</a:t>
            </a:r>
            <a:r>
              <a:rPr lang="de-DE" dirty="0">
                <a:latin typeface="Arial"/>
                <a:cs typeface="Arial"/>
              </a:rPr>
              <a:t>h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15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ng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dirty="0">
                <a:latin typeface="Arial"/>
                <a:cs typeface="Arial"/>
              </a:rPr>
              <a:t>yst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ttr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bu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2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rf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10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ce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und </a:t>
            </a:r>
            <a:r>
              <a:rPr lang="de-DE" spc="10" dirty="0" smtClean="0">
                <a:latin typeface="Arial"/>
                <a:cs typeface="Arial"/>
              </a:rPr>
              <a:t>S</a:t>
            </a:r>
            <a:r>
              <a:rPr lang="de-DE" spc="-25" dirty="0" smtClean="0">
                <a:latin typeface="Arial"/>
                <a:cs typeface="Arial"/>
              </a:rPr>
              <a:t>y</a:t>
            </a:r>
            <a:r>
              <a:rPr lang="de-DE" dirty="0" smtClean="0">
                <a:latin typeface="Arial"/>
                <a:cs typeface="Arial"/>
              </a:rPr>
              <a:t>st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m</a:t>
            </a:r>
            <a:r>
              <a:rPr lang="de-DE" spc="10" dirty="0" smtClean="0">
                <a:latin typeface="Arial"/>
                <a:cs typeface="Arial"/>
              </a:rPr>
              <a:t>z</a:t>
            </a:r>
            <a:r>
              <a:rPr lang="de-DE" spc="-10" dirty="0" smtClean="0">
                <a:latin typeface="Arial"/>
                <a:cs typeface="Arial"/>
              </a:rPr>
              <a:t>u</a:t>
            </a:r>
            <a:r>
              <a:rPr lang="de-DE" dirty="0" smtClean="0">
                <a:latin typeface="Arial"/>
                <a:cs typeface="Arial"/>
              </a:rPr>
              <a:t>v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5" dirty="0" smtClean="0">
                <a:latin typeface="Arial"/>
                <a:cs typeface="Arial"/>
              </a:rPr>
              <a:t>lä</a:t>
            </a:r>
            <a:r>
              <a:rPr lang="de-DE" dirty="0" smtClean="0">
                <a:latin typeface="Arial"/>
                <a:cs typeface="Arial"/>
              </a:rPr>
              <a:t>ss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g</a:t>
            </a:r>
            <a:r>
              <a:rPr lang="de-DE" dirty="0" smtClean="0">
                <a:latin typeface="Arial"/>
                <a:cs typeface="Arial"/>
              </a:rPr>
              <a:t>k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t</a:t>
            </a:r>
          </a:p>
          <a:p>
            <a:pPr>
              <a:lnSpc>
                <a:spcPts val="1800"/>
              </a:lnSpc>
              <a:buFont typeface="Arial"/>
              <a:buChar char="–"/>
            </a:pPr>
            <a:endParaRPr lang="de-DE" dirty="0"/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il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 K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i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5" dirty="0">
                <a:latin typeface="Arial"/>
                <a:cs typeface="Arial"/>
              </a:rPr>
              <a:t> a</a:t>
            </a:r>
            <a:r>
              <a:rPr lang="de-DE" spc="-10" dirty="0">
                <a:latin typeface="Arial"/>
                <a:cs typeface="Arial"/>
              </a:rPr>
              <a:t>bh</a:t>
            </a:r>
            <a:r>
              <a:rPr lang="de-DE" spc="5" dirty="0">
                <a:latin typeface="Arial"/>
                <a:cs typeface="Arial"/>
              </a:rPr>
              <a:t>ä</a:t>
            </a:r>
            <a:r>
              <a:rPr lang="de-DE" spc="-10" dirty="0">
                <a:latin typeface="Arial"/>
                <a:cs typeface="Arial"/>
              </a:rPr>
              <a:t>ng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m </a:t>
            </a:r>
            <a:r>
              <a:rPr lang="de-DE" spc="10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25" dirty="0">
                <a:latin typeface="Arial"/>
                <a:cs typeface="Arial"/>
              </a:rPr>
              <a:t>r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nde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V</a:t>
            </a:r>
            <a:r>
              <a:rPr lang="de-DE" spc="5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ge</a:t>
            </a:r>
            <a:r>
              <a:rPr lang="de-DE" spc="5" dirty="0" smtClean="0">
                <a:latin typeface="Arial"/>
                <a:cs typeface="Arial"/>
              </a:rPr>
              <a:t>h</a:t>
            </a:r>
            <a:r>
              <a:rPr lang="de-DE" spc="-10" dirty="0" smtClean="0">
                <a:latin typeface="Arial"/>
                <a:cs typeface="Arial"/>
              </a:rPr>
              <a:t>en</a:t>
            </a:r>
            <a:r>
              <a:rPr lang="de-DE" dirty="0" smtClean="0">
                <a:latin typeface="Arial"/>
                <a:cs typeface="Arial"/>
              </a:rPr>
              <a:t>sm</a:t>
            </a:r>
            <a:r>
              <a:rPr lang="de-DE" spc="5" dirty="0" smtClean="0">
                <a:latin typeface="Arial"/>
                <a:cs typeface="Arial"/>
              </a:rPr>
              <a:t>o</a:t>
            </a:r>
            <a:r>
              <a:rPr lang="de-DE" spc="-10" dirty="0" smtClean="0">
                <a:latin typeface="Arial"/>
                <a:cs typeface="Arial"/>
              </a:rPr>
              <a:t>d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spc="-5" dirty="0" smtClean="0">
                <a:latin typeface="Arial"/>
                <a:cs typeface="Arial"/>
              </a:rPr>
              <a:t>l</a:t>
            </a:r>
            <a:r>
              <a:rPr lang="de-DE" dirty="0" smtClean="0">
                <a:latin typeface="Arial"/>
                <a:cs typeface="Arial"/>
              </a:rPr>
              <a:t>l</a:t>
            </a:r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endParaRPr lang="de-DE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lang="de-DE" spc="-10" dirty="0" smtClean="0">
                <a:latin typeface="Arial"/>
                <a:cs typeface="Arial"/>
              </a:rPr>
              <a:t>Die Mehrzahl der </a:t>
            </a:r>
            <a:r>
              <a:rPr lang="de-DE" dirty="0" smtClean="0">
                <a:latin typeface="Arial"/>
                <a:cs typeface="Arial"/>
              </a:rPr>
              <a:t>S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ft</a:t>
            </a:r>
            <a:r>
              <a:rPr lang="de-DE" spc="-20" dirty="0" smtClean="0">
                <a:latin typeface="Arial"/>
                <a:cs typeface="Arial"/>
              </a:rPr>
              <a:t>w</a:t>
            </a:r>
            <a:r>
              <a:rPr lang="de-DE" spc="5" dirty="0" smtClean="0">
                <a:latin typeface="Arial"/>
                <a:cs typeface="Arial"/>
              </a:rPr>
              <a:t>a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spc="-10" dirty="0" smtClean="0">
                <a:latin typeface="Arial"/>
                <a:cs typeface="Arial"/>
              </a:rPr>
              <a:t>en</a:t>
            </a:r>
            <a:r>
              <a:rPr lang="de-DE" spc="25" dirty="0" smtClean="0">
                <a:latin typeface="Arial"/>
                <a:cs typeface="Arial"/>
              </a:rPr>
              <a:t>t</a:t>
            </a:r>
            <a:r>
              <a:rPr lang="de-DE" spc="-30" dirty="0" smtClean="0">
                <a:latin typeface="Arial"/>
                <a:cs typeface="Arial"/>
              </a:rPr>
              <a:t>w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c</a:t>
            </a:r>
            <a:r>
              <a:rPr lang="de-DE" spc="10" dirty="0" smtClean="0">
                <a:latin typeface="Arial"/>
                <a:cs typeface="Arial"/>
              </a:rPr>
              <a:t>k</a:t>
            </a:r>
            <a:r>
              <a:rPr lang="de-DE" spc="-5" dirty="0" smtClean="0">
                <a:latin typeface="Arial"/>
                <a:cs typeface="Arial"/>
              </a:rPr>
              <a:t>l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1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Pf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spc="-10" dirty="0">
                <a:latin typeface="Arial"/>
                <a:cs typeface="Arial"/>
              </a:rPr>
              <a:t>ea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be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20" dirty="0">
                <a:latin typeface="Arial"/>
                <a:cs typeface="Arial"/>
              </a:rPr>
              <a:t>c</a:t>
            </a:r>
            <a:r>
              <a:rPr lang="de-DE" spc="-10" dirty="0">
                <a:latin typeface="Arial"/>
                <a:cs typeface="Arial"/>
              </a:rPr>
              <a:t>hä</a:t>
            </a:r>
            <a:r>
              <a:rPr lang="de-DE" dirty="0">
                <a:latin typeface="Arial"/>
                <a:cs typeface="Arial"/>
              </a:rPr>
              <a:t>ft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dirty="0">
                <a:latin typeface="Arial"/>
                <a:cs typeface="Arial"/>
              </a:rPr>
              <a:t>t.</a:t>
            </a:r>
          </a:p>
          <a:p>
            <a:pPr marL="304800" marR="268605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86" y="117850"/>
            <a:ext cx="3465829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40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65" dirty="0" smtClean="0">
                <a:latin typeface="Arial"/>
                <a:cs typeface="Arial"/>
              </a:rPr>
              <a:t>E</a:t>
            </a:r>
            <a:r>
              <a:rPr sz="1400" spc="105" dirty="0" smtClean="0">
                <a:latin typeface="Arial"/>
                <a:cs typeface="Arial"/>
              </a:rPr>
              <a:t>n</a:t>
            </a:r>
            <a:r>
              <a:rPr sz="1400" spc="80" dirty="0" smtClean="0">
                <a:latin typeface="Arial"/>
                <a:cs typeface="Arial"/>
              </a:rPr>
              <a:t>gi</a:t>
            </a:r>
            <a:r>
              <a:rPr sz="1400" spc="105" dirty="0" smtClean="0">
                <a:latin typeface="Arial"/>
                <a:cs typeface="Arial"/>
              </a:rPr>
              <a:t>n</a:t>
            </a:r>
            <a:r>
              <a:rPr sz="1400" spc="45" dirty="0" smtClean="0">
                <a:latin typeface="Arial"/>
                <a:cs typeface="Arial"/>
              </a:rPr>
              <a:t>e</a:t>
            </a:r>
            <a:r>
              <a:rPr sz="1400" spc="55" dirty="0" smtClean="0">
                <a:latin typeface="Arial"/>
                <a:cs typeface="Arial"/>
              </a:rPr>
              <a:t>e</a:t>
            </a:r>
            <a:r>
              <a:rPr sz="1400" spc="120" dirty="0" smtClean="0">
                <a:latin typeface="Arial"/>
                <a:cs typeface="Arial"/>
              </a:rPr>
              <a:t>r</a:t>
            </a:r>
            <a:r>
              <a:rPr sz="1400" spc="80" dirty="0" smtClean="0">
                <a:latin typeface="Arial"/>
                <a:cs typeface="Arial"/>
              </a:rPr>
              <a:t>i</a:t>
            </a:r>
            <a:r>
              <a:rPr sz="1400" spc="95" dirty="0" smtClean="0">
                <a:latin typeface="Arial"/>
                <a:cs typeface="Arial"/>
              </a:rPr>
              <a:t>n</a:t>
            </a:r>
            <a:r>
              <a:rPr sz="1400" spc="85" dirty="0" smtClean="0">
                <a:latin typeface="Arial"/>
                <a:cs typeface="Arial"/>
              </a:rPr>
              <a:t>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78" y="768350"/>
            <a:ext cx="9163878" cy="510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7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998" y="1329567"/>
            <a:ext cx="8929999" cy="4205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092" y="117850"/>
            <a:ext cx="31038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 smtClean="0">
                <a:latin typeface="Arial"/>
                <a:cs typeface="Arial"/>
              </a:rPr>
              <a:t>S</a:t>
            </a:r>
            <a:r>
              <a:rPr sz="1400" spc="70" dirty="0" smtClean="0">
                <a:latin typeface="Arial"/>
                <a:cs typeface="Arial"/>
              </a:rPr>
              <a:t>o</a:t>
            </a:r>
            <a:r>
              <a:rPr sz="1400" spc="100" dirty="0" smtClean="0">
                <a:latin typeface="Arial"/>
                <a:cs typeface="Arial"/>
              </a:rPr>
              <a:t>f</a:t>
            </a:r>
            <a:r>
              <a:rPr sz="1400" dirty="0" smtClean="0">
                <a:latin typeface="Arial"/>
                <a:cs typeface="Arial"/>
              </a:rPr>
              <a:t>t</a:t>
            </a:r>
            <a:r>
              <a:rPr sz="1400" spc="-240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400" spc="-65" dirty="0" smtClean="0">
                <a:latin typeface="Arial"/>
                <a:cs typeface="Arial"/>
              </a:rPr>
              <a:t>E</a:t>
            </a:r>
            <a:r>
              <a:rPr sz="1400" spc="105" dirty="0" smtClean="0">
                <a:latin typeface="Arial"/>
                <a:cs typeface="Arial"/>
              </a:rPr>
              <a:t>n</a:t>
            </a:r>
            <a:r>
              <a:rPr sz="1400" spc="80" dirty="0" smtClean="0">
                <a:latin typeface="Arial"/>
                <a:cs typeface="Arial"/>
              </a:rPr>
              <a:t>gi</a:t>
            </a:r>
            <a:r>
              <a:rPr sz="1400" spc="105" dirty="0" smtClean="0">
                <a:latin typeface="Arial"/>
                <a:cs typeface="Arial"/>
              </a:rPr>
              <a:t>n</a:t>
            </a:r>
            <a:r>
              <a:rPr sz="1400" spc="45" dirty="0" smtClean="0">
                <a:latin typeface="Arial"/>
                <a:cs typeface="Arial"/>
              </a:rPr>
              <a:t>e</a:t>
            </a:r>
            <a:r>
              <a:rPr sz="1400" spc="55" dirty="0" smtClean="0">
                <a:latin typeface="Arial"/>
                <a:cs typeface="Arial"/>
              </a:rPr>
              <a:t>e</a:t>
            </a:r>
            <a:r>
              <a:rPr sz="1400" spc="120" dirty="0" smtClean="0">
                <a:latin typeface="Arial"/>
                <a:cs typeface="Arial"/>
              </a:rPr>
              <a:t>r</a:t>
            </a:r>
            <a:r>
              <a:rPr sz="1400" spc="80" dirty="0" smtClean="0">
                <a:latin typeface="Arial"/>
                <a:cs typeface="Arial"/>
              </a:rPr>
              <a:t>i</a:t>
            </a:r>
            <a:r>
              <a:rPr sz="1400" spc="95" dirty="0" smtClean="0">
                <a:latin typeface="Arial"/>
                <a:cs typeface="Arial"/>
              </a:rPr>
              <a:t>n</a:t>
            </a:r>
            <a:r>
              <a:rPr sz="1400" spc="80" dirty="0" smtClean="0">
                <a:latin typeface="Arial"/>
                <a:cs typeface="Arial"/>
              </a:rPr>
              <a:t>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92" y="577590"/>
            <a:ext cx="359282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V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 </a:t>
            </a:r>
            <a:r>
              <a:rPr sz="1800" b="1" spc="-2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spc="7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8692" y="5760718"/>
            <a:ext cx="6718934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Je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pä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ckt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eu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7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39"/>
          <p:cNvSpPr txBox="1"/>
          <p:nvPr/>
        </p:nvSpPr>
        <p:spPr>
          <a:xfrm>
            <a:off x="1898207" y="817550"/>
            <a:ext cx="39578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3200" spc="1049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233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-18" dirty="0">
                <a:latin typeface="Verdana"/>
                <a:cs typeface="Verdana"/>
              </a:rPr>
              <a:t> 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127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1957" dirty="0">
                <a:latin typeface="Verdana"/>
                <a:cs typeface="Verdana"/>
              </a:rPr>
              <a:t>  </a:t>
            </a:r>
            <a:r>
              <a:rPr sz="3200" spc="869" dirty="0">
                <a:latin typeface="Verdana"/>
                <a:cs typeface="Verdana"/>
              </a:rPr>
              <a:t>  </a:t>
            </a:r>
            <a:r>
              <a:rPr sz="3200" spc="856" dirty="0">
                <a:latin typeface="Verdana"/>
                <a:cs typeface="Verdana"/>
              </a:rPr>
              <a:t> 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729241" y="6518269"/>
            <a:ext cx="217522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03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307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18" dirty="0">
                <a:latin typeface="Times New Roman"/>
                <a:cs typeface="Times New Roman"/>
              </a:rPr>
              <a:t> </a:t>
            </a:r>
            <a:r>
              <a:rPr sz="1200" spc="509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403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29" dirty="0">
                <a:latin typeface="Verdana"/>
                <a:cs typeface="Verdana"/>
              </a:rPr>
              <a:t> </a:t>
            </a:r>
            <a:r>
              <a:rPr sz="1200" spc="123" dirty="0">
                <a:latin typeface="Times New Roman"/>
                <a:cs typeface="Times New Roman"/>
              </a:rPr>
              <a:t> </a:t>
            </a:r>
            <a:r>
              <a:rPr sz="1200" spc="478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92" dirty="0">
                <a:latin typeface="Verdana"/>
                <a:cs typeface="Verdana"/>
              </a:rPr>
              <a:t> </a:t>
            </a:r>
            <a:r>
              <a:rPr sz="1200" spc="206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8294234" y="6356606"/>
            <a:ext cx="1189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47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7200" y="692150"/>
            <a:ext cx="8382508" cy="3998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>
              <a:lnSpc>
                <a:spcPts val="1300"/>
              </a:lnSpc>
              <a:spcBef>
                <a:spcPts val="48"/>
              </a:spcBef>
            </a:pPr>
            <a:endParaRPr sz="130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304800" marR="268605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spc="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nd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gen seien </a:t>
            </a:r>
            <a:r>
              <a:rPr lang="de-DE" spc="-10" dirty="0" smtClean="0">
                <a:latin typeface="Arial"/>
                <a:cs typeface="Arial"/>
              </a:rPr>
              <a:t>gegeben:</a:t>
            </a:r>
          </a:p>
          <a:p>
            <a:pPr marL="304800" marR="268605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endParaRPr lang="de-DE" spc="-10" dirty="0">
              <a:latin typeface="Arial"/>
              <a:cs typeface="Arial"/>
            </a:endParaRPr>
          </a:p>
          <a:p>
            <a:pPr marL="762000" marR="268605" lvl="1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r>
              <a:rPr lang="de-DE" dirty="0">
                <a:latin typeface="Arial"/>
                <a:cs typeface="Arial"/>
              </a:rPr>
              <a:t>m</a:t>
            </a:r>
            <a:r>
              <a:rPr lang="de-DE" spc="-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spc="-5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spc="-5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e </a:t>
            </a:r>
            <a:r>
              <a:rPr lang="de-DE" spc="-6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rs</a:t>
            </a:r>
            <a:r>
              <a:rPr lang="de-DE" spc="5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n </a:t>
            </a:r>
            <a:r>
              <a:rPr lang="de-DE" spc="-60" dirty="0">
                <a:latin typeface="Arial"/>
                <a:cs typeface="Arial"/>
              </a:rPr>
              <a:t> </a:t>
            </a:r>
            <a:r>
              <a:rPr lang="de-DE" spc="-10" dirty="0" smtClean="0">
                <a:latin typeface="Arial"/>
                <a:cs typeface="Arial"/>
              </a:rPr>
              <a:t>entwickelt die Software</a:t>
            </a:r>
            <a:endParaRPr lang="de-DE" dirty="0">
              <a:latin typeface="Arial"/>
              <a:cs typeface="Arial"/>
            </a:endParaRPr>
          </a:p>
          <a:p>
            <a:pPr marL="762000" marR="268605" lvl="1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r>
              <a:rPr lang="de-DE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eh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rs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dirty="0" smtClean="0">
                <a:latin typeface="Arial"/>
                <a:cs typeface="Arial"/>
              </a:rPr>
              <a:t>Software</a:t>
            </a:r>
            <a:r>
              <a:rPr lang="de-DE" spc="25" dirty="0">
                <a:latin typeface="Arial"/>
                <a:cs typeface="Arial"/>
              </a:rPr>
              <a:t> </a:t>
            </a:r>
            <a:r>
              <a:rPr lang="de-DE" spc="25" dirty="0" smtClean="0">
                <a:latin typeface="Arial"/>
                <a:cs typeface="Arial"/>
              </a:rPr>
              <a:t>existiert</a:t>
            </a:r>
            <a:endParaRPr lang="de-DE" dirty="0">
              <a:latin typeface="Arial"/>
              <a:cs typeface="Arial"/>
            </a:endParaRPr>
          </a:p>
          <a:p>
            <a:pPr marL="304800" marR="268605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endParaRPr lang="de-DE" sz="1800" spc="-5" dirty="0" smtClean="0">
              <a:latin typeface="Arial"/>
              <a:cs typeface="Arial"/>
            </a:endParaRPr>
          </a:p>
          <a:p>
            <a:pPr marL="304800" marR="268605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r>
              <a:rPr lang="de-DE" sz="1800" spc="-5" dirty="0" smtClean="0">
                <a:latin typeface="Arial"/>
                <a:cs typeface="Arial"/>
              </a:rPr>
              <a:t>Software-Engineering soll helfen, diese Probleme nicht entstehen zu lassen oder zu beseitigen.</a:t>
            </a:r>
          </a:p>
          <a:p>
            <a:pPr marL="304800" marR="268605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endParaRPr lang="de-DE" sz="1800" spc="-5" dirty="0" smtClean="0">
              <a:latin typeface="Arial"/>
              <a:cs typeface="Arial"/>
            </a:endParaRPr>
          </a:p>
          <a:p>
            <a:pPr marL="304800" marR="268605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r>
              <a:rPr lang="de-DE" spc="-5" dirty="0">
                <a:latin typeface="Arial"/>
                <a:cs typeface="Arial"/>
              </a:rPr>
              <a:t>Was ist </a:t>
            </a:r>
            <a:r>
              <a:rPr lang="de-DE" spc="-5" dirty="0" smtClean="0">
                <a:latin typeface="Arial"/>
                <a:cs typeface="Arial"/>
              </a:rPr>
              <a:t>Software-Engineering?</a:t>
            </a:r>
          </a:p>
          <a:p>
            <a:pPr marL="304800" marR="268605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endParaRPr lang="de-DE" spc="-5" dirty="0" smtClean="0">
              <a:latin typeface="Arial"/>
              <a:cs typeface="Arial"/>
            </a:endParaRPr>
          </a:p>
          <a:p>
            <a:pPr marL="762000" marR="268605" lvl="1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endParaRPr lang="de-DE" spc="-10" dirty="0">
              <a:latin typeface="Arial"/>
              <a:cs typeface="Arial"/>
            </a:endParaRPr>
          </a:p>
          <a:p>
            <a:pPr marL="304800" marR="268605" indent="-289560">
              <a:lnSpc>
                <a:spcPct val="101099"/>
              </a:lnSpc>
              <a:buFont typeface="Arial"/>
              <a:buChar char="–"/>
              <a:tabLst>
                <a:tab pos="206375" algn="l"/>
              </a:tabLst>
            </a:pPr>
            <a:endParaRPr lang="de-DE" sz="18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8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1038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5" dirty="0" smtClean="0">
                <a:latin typeface="Arial"/>
                <a:cs typeface="Arial"/>
              </a:rPr>
              <a:t>W</a:t>
            </a:r>
            <a:r>
              <a:rPr sz="1400" spc="55" dirty="0" smtClean="0">
                <a:latin typeface="Arial"/>
                <a:cs typeface="Arial"/>
              </a:rPr>
              <a:t>a</a:t>
            </a: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120" dirty="0" smtClean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2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8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550"/>
            <a:ext cx="855279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7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1038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5" dirty="0" smtClean="0">
                <a:latin typeface="Arial"/>
                <a:cs typeface="Arial"/>
              </a:rPr>
              <a:t>W</a:t>
            </a:r>
            <a:r>
              <a:rPr sz="1400" spc="55" dirty="0" smtClean="0">
                <a:latin typeface="Arial"/>
                <a:cs typeface="Arial"/>
              </a:rPr>
              <a:t>a</a:t>
            </a: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120" dirty="0" smtClean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2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8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?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144000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26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80" y="117850"/>
            <a:ext cx="7925319" cy="5456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5" dirty="0" smtClean="0">
                <a:latin typeface="Arial"/>
                <a:cs typeface="Arial"/>
              </a:rPr>
              <a:t>W</a:t>
            </a:r>
            <a:r>
              <a:rPr sz="1400" spc="55" dirty="0" smtClean="0">
                <a:latin typeface="Arial"/>
                <a:cs typeface="Arial"/>
              </a:rPr>
              <a:t>a</a:t>
            </a: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120" dirty="0" smtClean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2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8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?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r>
              <a:rPr sz="1800" b="1" spc="110" dirty="0" err="1">
                <a:latin typeface="Arial"/>
                <a:cs typeface="Arial"/>
              </a:rPr>
              <a:t>i</a:t>
            </a:r>
            <a:r>
              <a:rPr sz="1800" b="1" spc="65" dirty="0" err="1">
                <a:latin typeface="Arial"/>
                <a:cs typeface="Arial"/>
              </a:rPr>
              <a:t>s</a:t>
            </a:r>
            <a:r>
              <a:rPr sz="1800" b="1" dirty="0" err="1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 </a:t>
            </a:r>
            <a:r>
              <a:rPr sz="1800" b="1" spc="80" dirty="0" err="1" smtClean="0">
                <a:latin typeface="Arial"/>
                <a:cs typeface="Arial"/>
              </a:rPr>
              <a:t>S</a:t>
            </a:r>
            <a:r>
              <a:rPr sz="1800" b="1" spc="135" dirty="0" err="1" smtClean="0">
                <a:latin typeface="Arial"/>
                <a:cs typeface="Arial"/>
              </a:rPr>
              <a:t>o</a:t>
            </a:r>
            <a:r>
              <a:rPr sz="1800" b="1" dirty="0" err="1" smtClean="0">
                <a:latin typeface="Arial"/>
                <a:cs typeface="Arial"/>
              </a:rPr>
              <a:t>f</a:t>
            </a:r>
            <a:r>
              <a:rPr sz="1800" b="1" spc="-34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 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4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750"/>
              </a:lnSpc>
              <a:spcBef>
                <a:spcPts val="4"/>
              </a:spcBef>
            </a:pPr>
            <a:endParaRPr sz="1750" dirty="0"/>
          </a:p>
          <a:p>
            <a:pPr>
              <a:lnSpc>
                <a:spcPts val="1800"/>
              </a:lnSpc>
            </a:pPr>
            <a:endParaRPr lang="de-DE" sz="1800" dirty="0" smtClean="0"/>
          </a:p>
          <a:p>
            <a:pPr>
              <a:lnSpc>
                <a:spcPts val="1800"/>
              </a:lnSpc>
            </a:pPr>
            <a:endParaRPr lang="de-DE" dirty="0"/>
          </a:p>
          <a:p>
            <a:pPr>
              <a:lnSpc>
                <a:spcPts val="1800"/>
              </a:lnSpc>
            </a:pPr>
            <a:endParaRPr lang="de-DE" sz="1800" dirty="0" smtClean="0"/>
          </a:p>
          <a:p>
            <a:pPr>
              <a:lnSpc>
                <a:spcPts val="1800"/>
              </a:lnSpc>
            </a:pPr>
            <a:endParaRPr lang="de-DE" dirty="0"/>
          </a:p>
          <a:p>
            <a:pPr>
              <a:lnSpc>
                <a:spcPts val="1800"/>
              </a:lnSpc>
            </a:pPr>
            <a:endParaRPr lang="de-DE" sz="1800" dirty="0" smtClean="0"/>
          </a:p>
          <a:p>
            <a:pPr>
              <a:lnSpc>
                <a:spcPts val="1800"/>
              </a:lnSpc>
            </a:pPr>
            <a:endParaRPr lang="de-DE" dirty="0"/>
          </a:p>
          <a:p>
            <a:pPr>
              <a:lnSpc>
                <a:spcPts val="1800"/>
              </a:lnSpc>
            </a:pPr>
            <a:endParaRPr lang="de-DE" sz="1800" dirty="0" smtClean="0"/>
          </a:p>
          <a:p>
            <a:pPr>
              <a:lnSpc>
                <a:spcPts val="1800"/>
              </a:lnSpc>
            </a:pPr>
            <a:endParaRPr lang="de-DE" dirty="0"/>
          </a:p>
          <a:p>
            <a:pPr>
              <a:lnSpc>
                <a:spcPts val="1800"/>
              </a:lnSpc>
            </a:pPr>
            <a:endParaRPr lang="de-DE" sz="1800" dirty="0" smtClean="0"/>
          </a:p>
          <a:p>
            <a:pPr>
              <a:lnSpc>
                <a:spcPts val="1800"/>
              </a:lnSpc>
            </a:pPr>
            <a:endParaRPr lang="de-DE" dirty="0"/>
          </a:p>
          <a:p>
            <a:pPr>
              <a:lnSpc>
                <a:spcPts val="1800"/>
              </a:lnSpc>
            </a:pPr>
            <a:endParaRPr lang="de-DE" sz="1800" dirty="0" smtClean="0"/>
          </a:p>
          <a:p>
            <a:pPr>
              <a:lnSpc>
                <a:spcPts val="1800"/>
              </a:lnSpc>
            </a:pPr>
            <a:endParaRPr lang="de-DE" sz="1800" dirty="0" smtClean="0"/>
          </a:p>
          <a:p>
            <a:pPr>
              <a:lnSpc>
                <a:spcPts val="1800"/>
              </a:lnSpc>
            </a:pPr>
            <a:endParaRPr sz="1800" dirty="0"/>
          </a:p>
          <a:p>
            <a:pPr marL="12700" marR="6350">
              <a:lnSpc>
                <a:spcPct val="117700"/>
              </a:lnSpc>
            </a:pPr>
            <a:r>
              <a:rPr sz="1750" spc="-10" dirty="0">
                <a:latin typeface="Arial"/>
                <a:cs typeface="Arial"/>
              </a:rPr>
              <a:t>S</a:t>
            </a:r>
            <a:r>
              <a:rPr sz="1750" spc="-5" dirty="0">
                <a:latin typeface="Arial"/>
                <a:cs typeface="Arial"/>
              </a:rPr>
              <a:t>o</a:t>
            </a:r>
            <a:r>
              <a:rPr sz="1750" spc="5" dirty="0">
                <a:latin typeface="Arial"/>
                <a:cs typeface="Arial"/>
              </a:rPr>
              <a:t>ft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-5" dirty="0">
                <a:latin typeface="Arial"/>
                <a:cs typeface="Arial"/>
              </a:rPr>
              <a:t>a</a:t>
            </a:r>
            <a:r>
              <a:rPr sz="1750" spc="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e </a:t>
            </a:r>
            <a:r>
              <a:rPr sz="1750" spc="-10" dirty="0">
                <a:latin typeface="Arial"/>
                <a:cs typeface="Arial"/>
              </a:rPr>
              <a:t>E</a:t>
            </a:r>
            <a:r>
              <a:rPr sz="1750" spc="-5" dirty="0">
                <a:latin typeface="Arial"/>
                <a:cs typeface="Arial"/>
              </a:rPr>
              <a:t>ng</a:t>
            </a:r>
            <a:r>
              <a:rPr sz="1750" spc="-10" dirty="0">
                <a:latin typeface="Arial"/>
                <a:cs typeface="Arial"/>
              </a:rPr>
              <a:t>i</a:t>
            </a:r>
            <a:r>
              <a:rPr sz="1750" spc="-5" dirty="0">
                <a:latin typeface="Arial"/>
                <a:cs typeface="Arial"/>
              </a:rPr>
              <a:t>nee</a:t>
            </a:r>
            <a:r>
              <a:rPr sz="1750" spc="5" dirty="0">
                <a:latin typeface="Arial"/>
                <a:cs typeface="Arial"/>
              </a:rPr>
              <a:t>r</a:t>
            </a:r>
            <a:r>
              <a:rPr sz="1750" spc="-10" dirty="0">
                <a:latin typeface="Arial"/>
                <a:cs typeface="Arial"/>
              </a:rPr>
              <a:t>i</a:t>
            </a:r>
            <a:r>
              <a:rPr sz="1750" spc="-5" dirty="0">
                <a:latin typeface="Arial"/>
                <a:cs typeface="Arial"/>
              </a:rPr>
              <a:t>n</a:t>
            </a:r>
            <a:r>
              <a:rPr sz="1750" dirty="0">
                <a:latin typeface="Arial"/>
                <a:cs typeface="Arial"/>
              </a:rPr>
              <a:t>g </a:t>
            </a:r>
            <a:r>
              <a:rPr sz="1750" spc="-10" dirty="0">
                <a:latin typeface="Arial"/>
                <a:cs typeface="Arial"/>
              </a:rPr>
              <a:t>i</a:t>
            </a:r>
            <a:r>
              <a:rPr sz="1750" dirty="0">
                <a:latin typeface="Arial"/>
                <a:cs typeface="Arial"/>
              </a:rPr>
              <a:t>st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de</a:t>
            </a:r>
            <a:r>
              <a:rPr sz="1750" dirty="0">
                <a:latin typeface="Arial"/>
                <a:cs typeface="Arial"/>
              </a:rPr>
              <a:t>r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-10" dirty="0" err="1">
                <a:latin typeface="Arial"/>
                <a:cs typeface="Arial"/>
              </a:rPr>
              <a:t>E</a:t>
            </a:r>
            <a:r>
              <a:rPr sz="1750" spc="-20" dirty="0" err="1">
                <a:latin typeface="Arial"/>
                <a:cs typeface="Arial"/>
              </a:rPr>
              <a:t>i</a:t>
            </a:r>
            <a:r>
              <a:rPr sz="1750" spc="-5" dirty="0" err="1">
                <a:latin typeface="Arial"/>
                <a:cs typeface="Arial"/>
              </a:rPr>
              <a:t>n</a:t>
            </a:r>
            <a:r>
              <a:rPr sz="1750" dirty="0" err="1">
                <a:latin typeface="Arial"/>
                <a:cs typeface="Arial"/>
              </a:rPr>
              <a:t>s</a:t>
            </a:r>
            <a:r>
              <a:rPr sz="1750" spc="-5" dirty="0" err="1">
                <a:latin typeface="Arial"/>
                <a:cs typeface="Arial"/>
              </a:rPr>
              <a:t>a</a:t>
            </a:r>
            <a:r>
              <a:rPr sz="1750" spc="5" dirty="0" err="1">
                <a:latin typeface="Arial"/>
                <a:cs typeface="Arial"/>
              </a:rPr>
              <a:t>t</a:t>
            </a:r>
            <a:r>
              <a:rPr sz="1750" dirty="0" err="1">
                <a:latin typeface="Arial"/>
                <a:cs typeface="Arial"/>
              </a:rPr>
              <a:t>z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lang="de-DE" sz="1750" spc="5" dirty="0" smtClean="0">
                <a:latin typeface="Arial"/>
                <a:cs typeface="Arial"/>
              </a:rPr>
              <a:t>von </a:t>
            </a:r>
            <a:r>
              <a:rPr sz="1750" spc="5" dirty="0" err="1" smtClean="0">
                <a:latin typeface="Arial"/>
                <a:cs typeface="Arial"/>
              </a:rPr>
              <a:t>M</a:t>
            </a:r>
            <a:r>
              <a:rPr sz="1750" spc="-5" dirty="0" err="1" smtClean="0">
                <a:latin typeface="Arial"/>
                <a:cs typeface="Arial"/>
              </a:rPr>
              <a:t>e</a:t>
            </a:r>
            <a:r>
              <a:rPr sz="1750" spc="5" dirty="0" err="1" smtClean="0">
                <a:latin typeface="Arial"/>
                <a:cs typeface="Arial"/>
              </a:rPr>
              <a:t>t</a:t>
            </a:r>
            <a:r>
              <a:rPr sz="1750" spc="-5" dirty="0" err="1" smtClean="0">
                <a:latin typeface="Arial"/>
                <a:cs typeface="Arial"/>
              </a:rPr>
              <a:t>hoden</a:t>
            </a:r>
            <a:r>
              <a:rPr sz="1750" dirty="0" smtClean="0">
                <a:latin typeface="Arial"/>
                <a:cs typeface="Arial"/>
              </a:rPr>
              <a:t>,</a:t>
            </a:r>
            <a:r>
              <a:rPr sz="1750" spc="-15" dirty="0" smtClean="0">
                <a:latin typeface="Arial"/>
                <a:cs typeface="Arial"/>
              </a:rPr>
              <a:t> </a:t>
            </a:r>
            <a:r>
              <a:rPr sz="1750" dirty="0" err="1" smtClean="0">
                <a:latin typeface="Arial"/>
                <a:cs typeface="Arial"/>
              </a:rPr>
              <a:t>W</a:t>
            </a:r>
            <a:r>
              <a:rPr sz="1750" spc="-5" dirty="0" err="1" smtClean="0">
                <a:latin typeface="Arial"/>
                <a:cs typeface="Arial"/>
              </a:rPr>
              <a:t>e</a:t>
            </a:r>
            <a:r>
              <a:rPr sz="1750" spc="5" dirty="0" err="1" smtClean="0">
                <a:latin typeface="Arial"/>
                <a:cs typeface="Arial"/>
              </a:rPr>
              <a:t>r</a:t>
            </a:r>
            <a:r>
              <a:rPr sz="1750" dirty="0" err="1" smtClean="0">
                <a:latin typeface="Arial"/>
                <a:cs typeface="Arial"/>
              </a:rPr>
              <a:t>kz</a:t>
            </a:r>
            <a:r>
              <a:rPr sz="1750" spc="-5" dirty="0" err="1" smtClean="0">
                <a:latin typeface="Arial"/>
                <a:cs typeface="Arial"/>
              </a:rPr>
              <a:t>eug</a:t>
            </a:r>
            <a:r>
              <a:rPr sz="1750" dirty="0" err="1" smtClean="0">
                <a:latin typeface="Arial"/>
                <a:cs typeface="Arial"/>
              </a:rPr>
              <a:t>e</a:t>
            </a:r>
            <a:r>
              <a:rPr lang="de-DE" sz="1750" dirty="0" smtClean="0">
                <a:latin typeface="Arial"/>
                <a:cs typeface="Arial"/>
              </a:rPr>
              <a:t>n</a:t>
            </a:r>
            <a:r>
              <a:rPr sz="1750" dirty="0" smtClean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und </a:t>
            </a:r>
            <a:r>
              <a:rPr sz="1750" spc="-10" dirty="0">
                <a:latin typeface="Arial"/>
                <a:cs typeface="Arial"/>
              </a:rPr>
              <a:t>V</a:t>
            </a:r>
            <a:r>
              <a:rPr sz="1750" spc="-5" dirty="0">
                <a:latin typeface="Arial"/>
                <a:cs typeface="Arial"/>
              </a:rPr>
              <a:t>o</a:t>
            </a:r>
            <a:r>
              <a:rPr sz="1750" spc="5" dirty="0">
                <a:latin typeface="Arial"/>
                <a:cs typeface="Arial"/>
              </a:rPr>
              <a:t>r</a:t>
            </a:r>
            <a:r>
              <a:rPr sz="1750" spc="-5" dirty="0">
                <a:latin typeface="Arial"/>
                <a:cs typeface="Arial"/>
              </a:rPr>
              <a:t>gehen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5" dirty="0">
                <a:latin typeface="Arial"/>
                <a:cs typeface="Arial"/>
              </a:rPr>
              <a:t>m</a:t>
            </a:r>
            <a:r>
              <a:rPr sz="1750" spc="-5" dirty="0">
                <a:latin typeface="Arial"/>
                <a:cs typeface="Arial"/>
              </a:rPr>
              <a:t>ode</a:t>
            </a:r>
            <a:r>
              <a:rPr sz="1750" spc="-10" dirty="0">
                <a:latin typeface="Arial"/>
                <a:cs typeface="Arial"/>
              </a:rPr>
              <a:t>ll</a:t>
            </a:r>
            <a:r>
              <a:rPr sz="1750" dirty="0">
                <a:latin typeface="Arial"/>
                <a:cs typeface="Arial"/>
              </a:rPr>
              <a:t>e z</a:t>
            </a:r>
            <a:r>
              <a:rPr sz="1750" spc="-5" dirty="0">
                <a:latin typeface="Arial"/>
                <a:cs typeface="Arial"/>
              </a:rPr>
              <a:t>u</a:t>
            </a:r>
            <a:r>
              <a:rPr sz="1750" dirty="0">
                <a:latin typeface="Arial"/>
                <a:cs typeface="Arial"/>
              </a:rPr>
              <a:t>m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s</a:t>
            </a:r>
            <a:r>
              <a:rPr sz="1750" spc="5" dirty="0">
                <a:latin typeface="Arial"/>
                <a:cs typeface="Arial"/>
              </a:rPr>
              <a:t>t</a:t>
            </a:r>
            <a:r>
              <a:rPr sz="1750" spc="-5" dirty="0">
                <a:latin typeface="Arial"/>
                <a:cs typeface="Arial"/>
              </a:rPr>
              <a:t>e</a:t>
            </a:r>
            <a:r>
              <a:rPr sz="1750" spc="-10" dirty="0">
                <a:latin typeface="Arial"/>
                <a:cs typeface="Arial"/>
              </a:rPr>
              <a:t>ll</a:t>
            </a:r>
            <a:r>
              <a:rPr sz="1750" spc="-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n </a:t>
            </a:r>
            <a:r>
              <a:rPr sz="1750" spc="-5" dirty="0">
                <a:latin typeface="Arial"/>
                <a:cs typeface="Arial"/>
              </a:rPr>
              <a:t>un</a:t>
            </a:r>
            <a:r>
              <a:rPr sz="1750" dirty="0">
                <a:latin typeface="Arial"/>
                <a:cs typeface="Arial"/>
              </a:rPr>
              <a:t>d </a:t>
            </a:r>
            <a:r>
              <a:rPr sz="1750" spc="-10" dirty="0">
                <a:latin typeface="Arial"/>
                <a:cs typeface="Arial"/>
              </a:rPr>
              <a:t>B</a:t>
            </a:r>
            <a:r>
              <a:rPr sz="1750" spc="-5" dirty="0">
                <a:latin typeface="Arial"/>
                <a:cs typeface="Arial"/>
              </a:rPr>
              <a:t>e</a:t>
            </a:r>
            <a:r>
              <a:rPr sz="1750" spc="5" dirty="0">
                <a:latin typeface="Arial"/>
                <a:cs typeface="Arial"/>
              </a:rPr>
              <a:t>tr</a:t>
            </a:r>
            <a:r>
              <a:rPr sz="1750" spc="-5" dirty="0">
                <a:latin typeface="Arial"/>
                <a:cs typeface="Arial"/>
              </a:rPr>
              <a:t>e</a:t>
            </a:r>
            <a:r>
              <a:rPr sz="1750" spc="-10" dirty="0">
                <a:latin typeface="Arial"/>
                <a:cs typeface="Arial"/>
              </a:rPr>
              <a:t>i</a:t>
            </a:r>
            <a:r>
              <a:rPr sz="1750" spc="-5" dirty="0">
                <a:latin typeface="Arial"/>
                <a:cs typeface="Arial"/>
              </a:rPr>
              <a:t>be</a:t>
            </a:r>
            <a:r>
              <a:rPr sz="1750" dirty="0">
                <a:latin typeface="Arial"/>
                <a:cs typeface="Arial"/>
              </a:rPr>
              <a:t>n v</a:t>
            </a:r>
            <a:r>
              <a:rPr sz="1750" spc="-5" dirty="0">
                <a:latin typeface="Arial"/>
                <a:cs typeface="Arial"/>
              </a:rPr>
              <a:t>o</a:t>
            </a:r>
            <a:r>
              <a:rPr sz="1750" dirty="0">
                <a:latin typeface="Arial"/>
                <a:cs typeface="Arial"/>
              </a:rPr>
              <a:t>n </a:t>
            </a:r>
            <a:r>
              <a:rPr sz="1750" spc="-10" dirty="0">
                <a:latin typeface="Arial"/>
                <a:cs typeface="Arial"/>
              </a:rPr>
              <a:t>S</a:t>
            </a:r>
            <a:r>
              <a:rPr sz="1750" spc="-5" dirty="0">
                <a:latin typeface="Arial"/>
                <a:cs typeface="Arial"/>
              </a:rPr>
              <a:t>o</a:t>
            </a:r>
            <a:r>
              <a:rPr sz="1750" spc="5" dirty="0">
                <a:latin typeface="Arial"/>
                <a:cs typeface="Arial"/>
              </a:rPr>
              <a:t>ft</a:t>
            </a:r>
            <a:r>
              <a:rPr sz="1750" spc="-10" dirty="0">
                <a:latin typeface="Arial"/>
                <a:cs typeface="Arial"/>
              </a:rPr>
              <a:t>w</a:t>
            </a:r>
            <a:r>
              <a:rPr sz="1750" spc="-5" dirty="0">
                <a:latin typeface="Arial"/>
                <a:cs typeface="Arial"/>
              </a:rPr>
              <a:t>a</a:t>
            </a:r>
            <a:r>
              <a:rPr sz="1750" spc="-10" dirty="0">
                <a:latin typeface="Arial"/>
                <a:cs typeface="Arial"/>
              </a:rPr>
              <a:t>r</a:t>
            </a:r>
            <a:r>
              <a:rPr sz="1750" dirty="0">
                <a:latin typeface="Arial"/>
                <a:cs typeface="Arial"/>
              </a:rPr>
              <a:t>e </a:t>
            </a:r>
            <a:r>
              <a:rPr sz="1750" spc="5" dirty="0">
                <a:latin typeface="Arial"/>
                <a:cs typeface="Arial"/>
              </a:rPr>
              <a:t>m</a:t>
            </a:r>
            <a:r>
              <a:rPr sz="1750" spc="-10" dirty="0">
                <a:latin typeface="Arial"/>
                <a:cs typeface="Arial"/>
              </a:rPr>
              <a:t>i</a:t>
            </a:r>
            <a:r>
              <a:rPr sz="1750" dirty="0">
                <a:latin typeface="Arial"/>
                <a:cs typeface="Arial"/>
              </a:rPr>
              <a:t>t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d</a:t>
            </a:r>
            <a:r>
              <a:rPr sz="1750" spc="-15" dirty="0">
                <a:latin typeface="Arial"/>
                <a:cs typeface="Arial"/>
              </a:rPr>
              <a:t>e</a:t>
            </a:r>
            <a:r>
              <a:rPr sz="1750" dirty="0">
                <a:latin typeface="Arial"/>
                <a:cs typeface="Arial"/>
              </a:rPr>
              <a:t>m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-5" dirty="0" err="1">
                <a:latin typeface="Arial"/>
                <a:cs typeface="Arial"/>
              </a:rPr>
              <a:t>Z</a:t>
            </a:r>
            <a:r>
              <a:rPr sz="1750" spc="-10" dirty="0" err="1">
                <a:latin typeface="Arial"/>
                <a:cs typeface="Arial"/>
              </a:rPr>
              <a:t>i</a:t>
            </a:r>
            <a:r>
              <a:rPr sz="1750" spc="-5" dirty="0" err="1">
                <a:latin typeface="Arial"/>
                <a:cs typeface="Arial"/>
              </a:rPr>
              <a:t>e</a:t>
            </a:r>
            <a:r>
              <a:rPr sz="1750" spc="-10" dirty="0" err="1">
                <a:latin typeface="Arial"/>
                <a:cs typeface="Arial"/>
              </a:rPr>
              <a:t>l</a:t>
            </a:r>
            <a:r>
              <a:rPr sz="1750" spc="-10" dirty="0" smtClean="0">
                <a:latin typeface="Arial"/>
                <a:cs typeface="Arial"/>
              </a:rPr>
              <a:t>,</a:t>
            </a:r>
            <a:r>
              <a:rPr lang="de-DE" sz="1750" spc="-10" dirty="0">
                <a:latin typeface="Arial"/>
                <a:cs typeface="Arial"/>
              </a:rPr>
              <a:t> die  Softwarekosten  bei  der  Entwicklung,  Wartung  und Erweiterung von Programmsystemen zu </a:t>
            </a:r>
            <a:r>
              <a:rPr lang="de-DE" sz="1750" spc="-10" dirty="0" smtClean="0">
                <a:latin typeface="Arial"/>
                <a:cs typeface="Arial"/>
              </a:rPr>
              <a:t>senken und gleichzeitig eine hohe Qualität zu erreichen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ts val="1700"/>
              </a:lnSpc>
            </a:pPr>
            <a:endParaRPr sz="1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1" y="1301750"/>
            <a:ext cx="86391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1038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80" dirty="0" smtClean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W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2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8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086" y="577590"/>
            <a:ext cx="45021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800" b="1" spc="60" dirty="0" smtClean="0">
                <a:latin typeface="Arial"/>
                <a:cs typeface="Arial"/>
              </a:rPr>
              <a:t>Ziele des Software Engineerings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111" y="1125537"/>
            <a:ext cx="814628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marR="2138680" indent="-575945">
              <a:lnSpc>
                <a:spcPts val="2020"/>
              </a:lnSpc>
              <a:buFont typeface="Arial"/>
              <a:buChar char="–"/>
              <a:tabLst>
                <a:tab pos="264160" algn="l"/>
              </a:tabLst>
            </a:pPr>
            <a:r>
              <a:rPr sz="1800" dirty="0">
                <a:latin typeface="Arial"/>
                <a:cs typeface="Arial"/>
              </a:rPr>
              <a:t>Sc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 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g </a:t>
            </a:r>
            <a:r>
              <a:rPr sz="1800" spc="-10" dirty="0">
                <a:latin typeface="Arial"/>
                <a:cs typeface="Arial"/>
              </a:rPr>
              <a:t> 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odu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s (E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ung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dirty="0">
                <a:latin typeface="Arial"/>
                <a:cs typeface="Arial"/>
              </a:rPr>
              <a:t>kt)</a:t>
            </a:r>
          </a:p>
          <a:p>
            <a:pPr>
              <a:lnSpc>
                <a:spcPts val="1050"/>
              </a:lnSpc>
              <a:spcBef>
                <a:spcPts val="18"/>
              </a:spcBef>
              <a:buFont typeface="Arial"/>
              <a:buChar char="–"/>
            </a:pPr>
            <a:endParaRPr sz="1050" dirty="0"/>
          </a:p>
          <a:p>
            <a:pPr marL="588645" marR="2443480" indent="-575945">
              <a:lnSpc>
                <a:spcPts val="2030"/>
              </a:lnSpc>
              <a:buFont typeface="Arial"/>
              <a:buChar char="–"/>
              <a:tabLst>
                <a:tab pos="294640" algn="l"/>
                <a:tab pos="1531620" algn="l"/>
                <a:tab pos="2017395" algn="l"/>
                <a:tab pos="3341370" algn="l"/>
              </a:tabLst>
            </a:pP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spc="5" dirty="0" err="1" smtClean="0">
                <a:latin typeface="Arial"/>
                <a:cs typeface="Arial"/>
              </a:rPr>
              <a:t>h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g</a:t>
            </a:r>
            <a:r>
              <a:rPr lang="de-DE" sz="1800" dirty="0" smtClean="0">
                <a:latin typeface="Arial"/>
                <a:cs typeface="Arial"/>
              </a:rPr>
              <a:t> </a:t>
            </a:r>
            <a:r>
              <a:rPr sz="1800" spc="-10" dirty="0" smtClean="0">
                <a:latin typeface="Arial"/>
                <a:cs typeface="Arial"/>
              </a:rPr>
              <a:t>de</a:t>
            </a:r>
            <a:r>
              <a:rPr sz="1800" dirty="0" smtClean="0">
                <a:latin typeface="Arial"/>
                <a:cs typeface="Arial"/>
              </a:rPr>
              <a:t>r</a:t>
            </a:r>
            <a:r>
              <a:rPr lang="de-DE" sz="1800" dirty="0" smtClean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ge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de</a:t>
            </a:r>
            <a:r>
              <a:rPr sz="1800" dirty="0" err="1" smtClean="0">
                <a:latin typeface="Arial"/>
                <a:cs typeface="Arial"/>
              </a:rPr>
              <a:t>rt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	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dirty="0">
                <a:latin typeface="Arial"/>
                <a:cs typeface="Arial"/>
              </a:rPr>
              <a:t>tsm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rkm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 (Q</a:t>
            </a:r>
            <a:r>
              <a:rPr sz="1800" spc="-10" dirty="0">
                <a:latin typeface="Arial"/>
                <a:cs typeface="Arial"/>
              </a:rPr>
              <a:t>ua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dirty="0">
                <a:latin typeface="Arial"/>
                <a:cs typeface="Arial"/>
              </a:rPr>
              <a:t>tss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ung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kt)</a:t>
            </a:r>
          </a:p>
          <a:p>
            <a:pPr>
              <a:lnSpc>
                <a:spcPts val="1050"/>
              </a:lnSpc>
              <a:spcBef>
                <a:spcPts val="3"/>
              </a:spcBef>
              <a:buFont typeface="Arial"/>
              <a:buChar char="–"/>
            </a:pPr>
            <a:endParaRPr sz="1050" dirty="0"/>
          </a:p>
          <a:p>
            <a:pPr marL="588010" marR="3992879" indent="-575310">
              <a:lnSpc>
                <a:spcPts val="2030"/>
              </a:lnSpc>
              <a:buFont typeface="Arial"/>
              <a:buChar char="–"/>
              <a:tabLst>
                <a:tab pos="389255" algn="l"/>
                <a:tab pos="1857375" algn="l"/>
              </a:tabLst>
            </a:pP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-10" dirty="0" err="1" smtClean="0">
                <a:latin typeface="Arial"/>
                <a:cs typeface="Arial"/>
              </a:rPr>
              <a:t>on</a:t>
            </a:r>
            <a:r>
              <a:rPr sz="1800" dirty="0" err="1" smtClean="0">
                <a:latin typeface="Arial"/>
                <a:cs typeface="Arial"/>
              </a:rPr>
              <a:t>tr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5" dirty="0" err="1" smtClean="0">
                <a:latin typeface="Arial"/>
                <a:cs typeface="Arial"/>
              </a:rPr>
              <a:t>l</a:t>
            </a:r>
            <a:r>
              <a:rPr sz="1800" spc="-5" dirty="0" err="1" smtClean="0">
                <a:latin typeface="Arial"/>
                <a:cs typeface="Arial"/>
              </a:rPr>
              <a:t>li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b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 (M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pe</a:t>
            </a:r>
            <a:r>
              <a:rPr sz="1800" dirty="0">
                <a:latin typeface="Arial"/>
                <a:cs typeface="Arial"/>
              </a:rPr>
              <a:t>kt)</a:t>
            </a:r>
          </a:p>
          <a:p>
            <a:pPr>
              <a:lnSpc>
                <a:spcPts val="1000"/>
              </a:lnSpc>
              <a:spcBef>
                <a:spcPts val="41"/>
              </a:spcBef>
              <a:buFont typeface="Arial"/>
              <a:buChar char="–"/>
            </a:pPr>
            <a:endParaRPr sz="1000" dirty="0"/>
          </a:p>
          <a:p>
            <a:pPr marL="588645" marR="6350" indent="-575945">
              <a:lnSpc>
                <a:spcPts val="2030"/>
              </a:lnSpc>
              <a:buFont typeface="Arial"/>
              <a:buChar char="–"/>
              <a:tabLst>
                <a:tab pos="276860" algn="l"/>
                <a:tab pos="1849755" algn="l"/>
                <a:tab pos="2316480" algn="l"/>
                <a:tab pos="3686175" algn="l"/>
                <a:tab pos="5412740" algn="l"/>
              </a:tabLst>
            </a:pP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10" dirty="0" err="1" smtClean="0">
                <a:latin typeface="Arial"/>
                <a:cs typeface="Arial"/>
              </a:rPr>
              <a:t>c</a:t>
            </a:r>
            <a:r>
              <a:rPr sz="1800" spc="-10" dirty="0" err="1" smtClean="0">
                <a:latin typeface="Arial"/>
                <a:cs typeface="Arial"/>
              </a:rPr>
              <a:t>he</a:t>
            </a:r>
            <a:r>
              <a:rPr sz="1800" dirty="0" err="1" smtClean="0">
                <a:latin typeface="Arial"/>
                <a:cs typeface="Arial"/>
              </a:rPr>
              <a:t>rst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l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5" dirty="0" err="1" smtClean="0">
                <a:latin typeface="Arial"/>
                <a:cs typeface="Arial"/>
              </a:rPr>
              <a:t>u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g</a:t>
            </a:r>
            <a:r>
              <a:rPr lang="de-DE" sz="1800" dirty="0" smtClean="0">
                <a:latin typeface="Arial"/>
                <a:cs typeface="Arial"/>
              </a:rPr>
              <a:t> </a:t>
            </a:r>
            <a:r>
              <a:rPr sz="1800" spc="-10" dirty="0" smtClean="0">
                <a:latin typeface="Arial"/>
                <a:cs typeface="Arial"/>
              </a:rPr>
              <a:t>de</a:t>
            </a:r>
            <a:r>
              <a:rPr sz="1800" dirty="0" smtClean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sz="1800" spc="5" dirty="0" err="1" smtClean="0">
                <a:latin typeface="Arial"/>
                <a:cs typeface="Arial"/>
              </a:rPr>
              <a:t>W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rt</a:t>
            </a:r>
            <a:r>
              <a:rPr sz="1800" spc="5" dirty="0" err="1" smtClean="0">
                <a:latin typeface="Arial"/>
                <a:cs typeface="Arial"/>
              </a:rPr>
              <a:t>b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rk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dirty="0" smtClean="0">
                <a:latin typeface="Arial"/>
                <a:cs typeface="Arial"/>
              </a:rPr>
              <a:t>,</a:t>
            </a:r>
            <a:r>
              <a:rPr lang="de-DE" sz="180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25" dirty="0" err="1" smtClean="0">
                <a:latin typeface="Arial"/>
                <a:cs typeface="Arial"/>
              </a:rPr>
              <a:t>r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ba</a:t>
            </a:r>
            <a:r>
              <a:rPr sz="1800" dirty="0" err="1" smtClean="0">
                <a:latin typeface="Arial"/>
                <a:cs typeface="Arial"/>
              </a:rPr>
              <a:t>rk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,	</a:t>
            </a:r>
            <a:r>
              <a:rPr sz="1800" spc="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ba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 (</a:t>
            </a:r>
            <a:r>
              <a:rPr sz="1800" spc="5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-10" dirty="0">
                <a:latin typeface="Arial"/>
                <a:cs typeface="Arial"/>
              </a:rPr>
              <a:t>ung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kt)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304800" y="3701281"/>
            <a:ext cx="8382511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80" dirty="0">
                <a:latin typeface="Arial"/>
                <a:cs typeface="Arial"/>
              </a:rPr>
              <a:t>S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 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 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  <a:spcBef>
                <a:spcPts val="96"/>
              </a:spcBef>
            </a:pPr>
            <a:endParaRPr sz="1800" dirty="0"/>
          </a:p>
          <a:p>
            <a:pPr marL="278765" indent="-254000">
              <a:lnSpc>
                <a:spcPct val="100000"/>
              </a:lnSpc>
              <a:buFont typeface="Arial"/>
              <a:buChar char="–"/>
              <a:tabLst>
                <a:tab pos="279400" algn="l"/>
              </a:tabLst>
            </a:pP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p</a:t>
            </a:r>
            <a:r>
              <a:rPr sz="1800" spc="5" dirty="0" err="1" smtClean="0">
                <a:latin typeface="Arial"/>
                <a:cs typeface="Arial"/>
              </a:rPr>
              <a:t>u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kt</a:t>
            </a:r>
            <a:r>
              <a:rPr lang="de-DE" sz="1800" dirty="0" smtClean="0">
                <a:latin typeface="Arial"/>
                <a:cs typeface="Arial"/>
              </a:rPr>
              <a:t> (Kundenzufriedenheit, Sicherheit)</a:t>
            </a:r>
            <a:endParaRPr sz="1800" dirty="0">
              <a:latin typeface="Arial"/>
              <a:cs typeface="Arial"/>
            </a:endParaRPr>
          </a:p>
          <a:p>
            <a:pPr marL="278765" indent="-25400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279400" algn="l"/>
              </a:tabLst>
            </a:pPr>
            <a:r>
              <a:rPr sz="1800" spc="-10" dirty="0">
                <a:latin typeface="Arial"/>
                <a:cs typeface="Arial"/>
              </a:rPr>
              <a:t>ba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5" dirty="0">
                <a:latin typeface="Arial"/>
                <a:cs typeface="Arial"/>
              </a:rPr>
              <a:t> 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lang="de-DE" sz="1800" spc="5" dirty="0" smtClean="0">
                <a:latin typeface="Arial"/>
                <a:cs typeface="Arial"/>
              </a:rPr>
              <a:t>(agilen) </a:t>
            </a:r>
            <a:r>
              <a:rPr sz="1800" dirty="0" err="1" smtClean="0">
                <a:latin typeface="Arial"/>
                <a:cs typeface="Arial"/>
              </a:rPr>
              <a:t>V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g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10" dirty="0" err="1" smtClean="0">
                <a:latin typeface="Arial"/>
                <a:cs typeface="Arial"/>
              </a:rPr>
              <a:t>h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sm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5" dirty="0" err="1" smtClean="0">
                <a:latin typeface="Arial"/>
                <a:cs typeface="Arial"/>
              </a:rPr>
              <a:t>de</a:t>
            </a:r>
            <a:r>
              <a:rPr sz="1800" spc="-5" dirty="0" err="1" smtClean="0">
                <a:latin typeface="Arial"/>
                <a:cs typeface="Arial"/>
              </a:rPr>
              <a:t>ll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  <a:p>
            <a:pPr marL="278765" indent="-25400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279400" algn="l"/>
              </a:tabLst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m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t</a:t>
            </a:r>
            <a:r>
              <a:rPr sz="1800" spc="5" dirty="0" err="1">
                <a:latin typeface="Arial"/>
                <a:cs typeface="Arial"/>
              </a:rPr>
              <a:t>h</a:t>
            </a:r>
            <a:r>
              <a:rPr sz="1800" spc="-10" dirty="0" err="1">
                <a:latin typeface="Arial"/>
                <a:cs typeface="Arial"/>
              </a:rPr>
              <a:t>od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spc="10" dirty="0" err="1">
                <a:latin typeface="Arial"/>
                <a:cs typeface="Arial"/>
              </a:rPr>
              <a:t>c</a:t>
            </a:r>
            <a:r>
              <a:rPr sz="1800" dirty="0" err="1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du</a:t>
            </a:r>
            <a:r>
              <a:rPr sz="1800" dirty="0" err="1" smtClean="0">
                <a:latin typeface="Arial"/>
                <a:cs typeface="Arial"/>
              </a:rPr>
              <a:t>rc</a:t>
            </a:r>
            <a:r>
              <a:rPr sz="1800" spc="5" dirty="0" err="1" smtClean="0">
                <a:latin typeface="Arial"/>
                <a:cs typeface="Arial"/>
              </a:rPr>
              <a:t>h</a:t>
            </a:r>
            <a:r>
              <a:rPr sz="1800" spc="-10" dirty="0" err="1" smtClean="0">
                <a:latin typeface="Arial"/>
                <a:cs typeface="Arial"/>
              </a:rPr>
              <a:t>ge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5" dirty="0" err="1" smtClean="0">
                <a:latin typeface="Arial"/>
                <a:cs typeface="Arial"/>
              </a:rPr>
              <a:t>ü</a:t>
            </a:r>
            <a:r>
              <a:rPr sz="1800" spc="-10" dirty="0" err="1" smtClean="0">
                <a:latin typeface="Arial"/>
                <a:cs typeface="Arial"/>
              </a:rPr>
              <a:t>h</a:t>
            </a:r>
            <a:r>
              <a:rPr sz="1800" dirty="0" err="1" smtClean="0">
                <a:latin typeface="Arial"/>
                <a:cs typeface="Arial"/>
              </a:rPr>
              <a:t>rt</a:t>
            </a:r>
            <a:r>
              <a:rPr lang="de-DE" sz="1800" dirty="0" smtClean="0">
                <a:latin typeface="Arial"/>
                <a:cs typeface="Arial"/>
              </a:rPr>
              <a:t> (OOA/OOD mit UML)</a:t>
            </a:r>
            <a:endParaRPr sz="1800" dirty="0">
              <a:latin typeface="Arial"/>
              <a:cs typeface="Arial"/>
            </a:endParaRPr>
          </a:p>
          <a:p>
            <a:pPr marL="278765" indent="-25400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279400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e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kz</a:t>
            </a:r>
            <a:r>
              <a:rPr sz="1800" spc="-10" dirty="0">
                <a:latin typeface="Arial"/>
                <a:cs typeface="Arial"/>
              </a:rPr>
              <a:t>eu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B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rrsc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ät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32"/>
              </a:spcBef>
            </a:pPr>
            <a:endParaRPr sz="1100" dirty="0"/>
          </a:p>
          <a:p>
            <a:pPr>
              <a:lnSpc>
                <a:spcPts val="1800"/>
              </a:lnSpc>
            </a:pPr>
            <a:endParaRPr sz="1800" dirty="0"/>
          </a:p>
          <a:p>
            <a:pPr>
              <a:lnSpc>
                <a:spcPts val="1800"/>
              </a:lnSpc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4012565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Rechteck 3"/>
          <p:cNvSpPr/>
          <p:nvPr/>
        </p:nvSpPr>
        <p:spPr>
          <a:xfrm>
            <a:off x="2608117" y="2996797"/>
            <a:ext cx="3466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 smtClean="0">
                <a:latin typeface="Arial"/>
                <a:cs typeface="Arial"/>
              </a:rPr>
              <a:t>Zusammenfassung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5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52467" y="477965"/>
            <a:ext cx="4415333" cy="6081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800" y="117850"/>
            <a:ext cx="3103880" cy="75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80" dirty="0" smtClean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W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2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t 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 err="1">
                <a:latin typeface="Arial"/>
                <a:cs typeface="Arial"/>
              </a:rPr>
              <a:t>a</a:t>
            </a:r>
            <a:r>
              <a:rPr sz="1400" dirty="0" err="1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 smtClean="0">
                <a:latin typeface="Arial"/>
                <a:cs typeface="Arial"/>
              </a:rPr>
              <a:t>e</a:t>
            </a:r>
            <a:r>
              <a:rPr lang="de-DE" sz="1400" spc="160" dirty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900"/>
              </a:lnSpc>
              <a:spcBef>
                <a:spcPts val="28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 </a:t>
            </a:r>
            <a:r>
              <a:rPr sz="1800" b="1" spc="-165" dirty="0">
                <a:latin typeface="Arial"/>
                <a:cs typeface="Arial"/>
              </a:rPr>
              <a:t> </a:t>
            </a:r>
            <a:r>
              <a:rPr sz="1800" b="1" spc="80" dirty="0">
                <a:latin typeface="Arial"/>
                <a:cs typeface="Arial"/>
              </a:rPr>
              <a:t>S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602" y="1073150"/>
            <a:ext cx="4147397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8345" marR="6350" indent="-716280">
              <a:lnSpc>
                <a:spcPts val="1939"/>
              </a:lnSpc>
            </a:pPr>
            <a:r>
              <a:rPr sz="1800" spc="90" dirty="0" smtClean="0">
                <a:latin typeface="Arial"/>
                <a:cs typeface="Arial"/>
              </a:rPr>
              <a:t>D</a:t>
            </a:r>
            <a:r>
              <a:rPr lang="de-DE" spc="75" dirty="0" err="1" smtClean="0">
                <a:latin typeface="Arial"/>
                <a:cs typeface="Arial"/>
              </a:rPr>
              <a:t>ie</a:t>
            </a:r>
            <a:r>
              <a:rPr lang="de-DE" spc="75" dirty="0" smtClean="0">
                <a:latin typeface="Arial"/>
                <a:cs typeface="Arial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</a:t>
            </a:r>
            <a:r>
              <a:rPr sz="1800" spc="90" dirty="0" smtClean="0">
                <a:latin typeface="Arial"/>
                <a:cs typeface="Arial"/>
              </a:rPr>
              <a:t>o</a:t>
            </a:r>
            <a:r>
              <a:rPr sz="1800" spc="135" dirty="0" smtClean="0">
                <a:latin typeface="Arial"/>
                <a:cs typeface="Arial"/>
              </a:rPr>
              <a:t>f</a:t>
            </a:r>
            <a:r>
              <a:rPr sz="1800" dirty="0" smtClean="0">
                <a:latin typeface="Arial"/>
                <a:cs typeface="Arial"/>
              </a:rPr>
              <a:t>t</a:t>
            </a:r>
            <a:r>
              <a:rPr sz="1800" spc="-29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75" dirty="0" smtClean="0">
                <a:latin typeface="Arial"/>
                <a:cs typeface="Arial"/>
              </a:rPr>
              <a:t>a</a:t>
            </a:r>
            <a:r>
              <a:rPr sz="1800" dirty="0" smtClean="0">
                <a:latin typeface="Arial"/>
                <a:cs typeface="Arial"/>
              </a:rPr>
              <a:t>r</a:t>
            </a:r>
            <a:r>
              <a:rPr sz="1800" spc="55" dirty="0" smtClean="0">
                <a:latin typeface="Arial"/>
                <a:cs typeface="Arial"/>
              </a:rPr>
              <a:t>e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spc="-160" dirty="0" smtClean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i</a:t>
            </a:r>
            <a:r>
              <a:rPr sz="1800" spc="3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nu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114" dirty="0">
                <a:latin typeface="Arial"/>
                <a:cs typeface="Arial"/>
              </a:rPr>
              <a:t>d</a:t>
            </a:r>
            <a:r>
              <a:rPr sz="1800" spc="10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35" dirty="0" smtClean="0">
                <a:latin typeface="Arial"/>
                <a:cs typeface="Arial"/>
              </a:rPr>
              <a:t>S</a:t>
            </a:r>
            <a:r>
              <a:rPr sz="1800" spc="114" dirty="0" smtClean="0">
                <a:latin typeface="Arial"/>
                <a:cs typeface="Arial"/>
              </a:rPr>
              <a:t>p</a:t>
            </a:r>
            <a:r>
              <a:rPr sz="1800" spc="100" dirty="0" smtClean="0">
                <a:latin typeface="Arial"/>
                <a:cs typeface="Arial"/>
              </a:rPr>
              <a:t>i</a:t>
            </a:r>
            <a:r>
              <a:rPr sz="1800" dirty="0" smtClean="0">
                <a:latin typeface="Arial"/>
                <a:cs typeface="Arial"/>
              </a:rPr>
              <a:t>t</a:t>
            </a:r>
            <a:r>
              <a:rPr sz="1800" spc="-295" dirty="0" smtClean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z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d</a:t>
            </a:r>
            <a:r>
              <a:rPr sz="1800" spc="6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65" dirty="0" err="1" smtClean="0">
                <a:latin typeface="Arial"/>
                <a:cs typeface="Arial"/>
              </a:rPr>
              <a:t>E</a:t>
            </a:r>
            <a:r>
              <a:rPr sz="1800" spc="100" dirty="0" err="1" smtClean="0">
                <a:latin typeface="Arial"/>
                <a:cs typeface="Arial"/>
              </a:rPr>
              <a:t>i</a:t>
            </a:r>
            <a:r>
              <a:rPr sz="1800" spc="35" dirty="0" err="1" smtClean="0">
                <a:latin typeface="Arial"/>
                <a:cs typeface="Arial"/>
              </a:rPr>
              <a:t>s</a:t>
            </a:r>
            <a:r>
              <a:rPr sz="1800" spc="114" dirty="0" err="1" smtClean="0">
                <a:latin typeface="Arial"/>
                <a:cs typeface="Arial"/>
              </a:rPr>
              <a:t>b</a:t>
            </a:r>
            <a:r>
              <a:rPr sz="1800" spc="6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114" dirty="0" err="1" smtClean="0">
                <a:latin typeface="Arial"/>
                <a:cs typeface="Arial"/>
              </a:rPr>
              <a:t>g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lang="de-DE" sz="1800" dirty="0" smtClean="0">
                <a:latin typeface="Arial"/>
                <a:cs typeface="Arial"/>
              </a:rPr>
              <a:t> des Software-Produkts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4563" y="2044695"/>
            <a:ext cx="972819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1670"/>
              </a:lnSpc>
            </a:pPr>
            <a:r>
              <a:rPr sz="1500" b="1" spc="65" dirty="0">
                <a:latin typeface="Arial"/>
                <a:cs typeface="Arial"/>
              </a:rPr>
              <a:t>S</a:t>
            </a:r>
            <a:r>
              <a:rPr sz="1500" b="1" spc="114" dirty="0">
                <a:latin typeface="Arial"/>
                <a:cs typeface="Arial"/>
              </a:rPr>
              <a:t>o</a:t>
            </a:r>
            <a:r>
              <a:rPr sz="1500" b="1" dirty="0">
                <a:latin typeface="Arial"/>
                <a:cs typeface="Arial"/>
              </a:rPr>
              <a:t>f</a:t>
            </a:r>
            <a:r>
              <a:rPr sz="1500" b="1" spc="-28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</a:t>
            </a:r>
            <a:r>
              <a:rPr sz="1500" b="1" spc="-2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w</a:t>
            </a:r>
            <a:r>
              <a:rPr sz="1500" b="1" spc="-1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</a:t>
            </a:r>
            <a:r>
              <a:rPr sz="1500" b="1" spc="-254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r</a:t>
            </a:r>
            <a:r>
              <a:rPr sz="1500" b="1" spc="-26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 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4171" y="2624324"/>
            <a:ext cx="1026794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s- dok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ntat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4956" y="2849876"/>
            <a:ext cx="73850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nh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6863" y="3310125"/>
            <a:ext cx="74803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ste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- p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otot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pen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97856" y="3307015"/>
            <a:ext cx="56515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1699"/>
              </a:lnSpc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7356" y="3989890"/>
            <a:ext cx="1051560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marR="6350" indent="-1905">
              <a:lnSpc>
                <a:spcPct val="1133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Ko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ns-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0163" y="4180329"/>
            <a:ext cx="101917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4171" y="4605525"/>
            <a:ext cx="94297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stem besch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99964" y="4681725"/>
            <a:ext cx="56007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odukt Sup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18863" y="5062726"/>
            <a:ext cx="88265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Bed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nun</a:t>
            </a:r>
            <a:r>
              <a:rPr sz="1200" spc="-10" dirty="0">
                <a:latin typeface="Arial"/>
                <a:cs typeface="Arial"/>
              </a:rPr>
              <a:t>g</a:t>
            </a:r>
            <a:r>
              <a:rPr sz="1200" dirty="0">
                <a:latin typeface="Arial"/>
                <a:cs typeface="Arial"/>
              </a:rPr>
              <a:t>s- ha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dbü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her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381000" y="1957387"/>
            <a:ext cx="3585382" cy="4347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lang="de-DE" sz="2000" spc="-4" dirty="0" smtClean="0">
                <a:latin typeface="Arial"/>
                <a:cs typeface="Arial"/>
              </a:rPr>
              <a:t>S</a:t>
            </a:r>
            <a:r>
              <a:rPr lang="de-DE" sz="2000" spc="-9" dirty="0" smtClean="0">
                <a:latin typeface="Arial"/>
                <a:cs typeface="Arial"/>
              </a:rPr>
              <a:t>o</a:t>
            </a:r>
            <a:r>
              <a:rPr lang="de-DE" sz="2000" dirty="0" smtClean="0">
                <a:latin typeface="Arial"/>
                <a:cs typeface="Arial"/>
              </a:rPr>
              <a:t>f</a:t>
            </a:r>
            <a:r>
              <a:rPr lang="de-DE" sz="2000" spc="13" dirty="0" smtClean="0">
                <a:latin typeface="Arial"/>
                <a:cs typeface="Arial"/>
              </a:rPr>
              <a:t>t</a:t>
            </a:r>
            <a:r>
              <a:rPr lang="de-DE" sz="2000" spc="-26" dirty="0" smtClean="0">
                <a:latin typeface="Arial"/>
                <a:cs typeface="Arial"/>
              </a:rPr>
              <a:t>w</a:t>
            </a:r>
            <a:r>
              <a:rPr lang="de-DE" sz="2000" spc="-9" dirty="0" smtClean="0">
                <a:latin typeface="Arial"/>
                <a:cs typeface="Arial"/>
              </a:rPr>
              <a:t>a</a:t>
            </a:r>
            <a:r>
              <a:rPr lang="de-DE" sz="2000" spc="9" dirty="0" smtClean="0">
                <a:latin typeface="Arial"/>
                <a:cs typeface="Arial"/>
              </a:rPr>
              <a:t>r</a:t>
            </a:r>
            <a:r>
              <a:rPr lang="de-DE" sz="2000" dirty="0" smtClean="0">
                <a:latin typeface="Arial"/>
                <a:cs typeface="Arial"/>
              </a:rPr>
              <a:t>e</a:t>
            </a:r>
            <a:r>
              <a:rPr lang="de-DE" sz="2000" spc="-4" dirty="0" smtClean="0">
                <a:latin typeface="Arial"/>
                <a:cs typeface="Arial"/>
              </a:rPr>
              <a:t> </a:t>
            </a:r>
            <a:r>
              <a:rPr lang="de-DE" sz="2000" spc="-4" dirty="0">
                <a:latin typeface="Arial"/>
                <a:cs typeface="Arial"/>
              </a:rPr>
              <a:t>is</a:t>
            </a:r>
            <a:r>
              <a:rPr lang="de-DE" sz="2000" dirty="0">
                <a:latin typeface="Arial"/>
                <a:cs typeface="Arial"/>
              </a:rPr>
              <a:t>t</a:t>
            </a:r>
            <a:r>
              <a:rPr lang="de-DE" sz="2000" spc="4" dirty="0">
                <a:latin typeface="Arial"/>
                <a:cs typeface="Arial"/>
              </a:rPr>
              <a:t> 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spc="4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n</a:t>
            </a:r>
            <a:r>
              <a:rPr lang="de-DE" sz="2000" spc="-4" dirty="0">
                <a:latin typeface="Arial"/>
                <a:cs typeface="Arial"/>
              </a:rPr>
              <a:t> </a:t>
            </a:r>
            <a:r>
              <a:rPr lang="de-DE" sz="2000" spc="-9" dirty="0">
                <a:latin typeface="Arial"/>
                <a:cs typeface="Arial"/>
              </a:rPr>
              <a:t>u</a:t>
            </a:r>
            <a:r>
              <a:rPr lang="de-DE" sz="2000" spc="-4" dirty="0">
                <a:latin typeface="Arial"/>
                <a:cs typeface="Arial"/>
              </a:rPr>
              <a:t>m</a:t>
            </a:r>
            <a:r>
              <a:rPr lang="de-DE" sz="2000" dirty="0">
                <a:latin typeface="Arial"/>
                <a:cs typeface="Arial"/>
              </a:rPr>
              <a:t>f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-4" dirty="0">
                <a:latin typeface="Arial"/>
                <a:cs typeface="Arial"/>
              </a:rPr>
              <a:t>ss</a:t>
            </a:r>
            <a:r>
              <a:rPr lang="de-DE" sz="2000" spc="-9" dirty="0">
                <a:latin typeface="Arial"/>
                <a:cs typeface="Arial"/>
              </a:rPr>
              <a:t>en</a:t>
            </a:r>
            <a:r>
              <a:rPr lang="de-DE" sz="2000" spc="4" dirty="0">
                <a:latin typeface="Arial"/>
                <a:cs typeface="Arial"/>
              </a:rPr>
              <a:t>d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spc="9" dirty="0">
                <a:latin typeface="Arial"/>
                <a:cs typeface="Arial"/>
              </a:rPr>
              <a:t>r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r </a:t>
            </a:r>
            <a:r>
              <a:rPr lang="de-DE" sz="2000" spc="-4" dirty="0">
                <a:latin typeface="Arial"/>
                <a:cs typeface="Arial"/>
              </a:rPr>
              <a:t>B</a:t>
            </a:r>
            <a:r>
              <a:rPr lang="de-DE" sz="2000" spc="-9" dirty="0">
                <a:latin typeface="Arial"/>
                <a:cs typeface="Arial"/>
              </a:rPr>
              <a:t>eg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-4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ff</a:t>
            </a:r>
            <a:r>
              <a:rPr lang="de-DE" sz="2000" spc="4" dirty="0">
                <a:latin typeface="Arial"/>
                <a:cs typeface="Arial"/>
              </a:rPr>
              <a:t> 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-4" dirty="0">
                <a:latin typeface="Arial"/>
                <a:cs typeface="Arial"/>
              </a:rPr>
              <a:t>l</a:t>
            </a:r>
            <a:r>
              <a:rPr lang="de-DE" sz="2000" dirty="0">
                <a:latin typeface="Arial"/>
                <a:cs typeface="Arial"/>
              </a:rPr>
              <a:t>s „</a:t>
            </a:r>
            <a:r>
              <a:rPr lang="de-DE" sz="2000" spc="-4" dirty="0">
                <a:latin typeface="Arial"/>
                <a:cs typeface="Arial"/>
              </a:rPr>
              <a:t>P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-9" dirty="0">
                <a:latin typeface="Arial"/>
                <a:cs typeface="Arial"/>
              </a:rPr>
              <a:t>og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-4" dirty="0">
                <a:latin typeface="Arial"/>
                <a:cs typeface="Arial"/>
              </a:rPr>
              <a:t>mm</a:t>
            </a:r>
            <a:r>
              <a:rPr lang="de-DE" sz="2000" dirty="0">
                <a:latin typeface="Arial"/>
                <a:cs typeface="Arial"/>
              </a:rPr>
              <a:t>“</a:t>
            </a:r>
          </a:p>
          <a:p>
            <a:pPr>
              <a:lnSpc>
                <a:spcPts val="1843"/>
              </a:lnSpc>
              <a:spcBef>
                <a:spcPts val="63"/>
              </a:spcBef>
            </a:pPr>
            <a:endParaRPr lang="de-DE" sz="2000" dirty="0"/>
          </a:p>
          <a:p>
            <a:pPr marL="312039" indent="-300895">
              <a:buFont typeface="Arial"/>
              <a:buChar char="•"/>
              <a:tabLst>
                <a:tab pos="312039" algn="l"/>
              </a:tabLst>
            </a:pPr>
            <a:r>
              <a:rPr lang="de-DE" sz="2000" spc="-4" dirty="0">
                <a:latin typeface="Arial"/>
                <a:cs typeface="Arial"/>
              </a:rPr>
              <a:t>S</a:t>
            </a:r>
            <a:r>
              <a:rPr lang="de-DE" sz="2000" spc="-9" dirty="0">
                <a:latin typeface="Arial"/>
                <a:cs typeface="Arial"/>
              </a:rPr>
              <a:t>o</a:t>
            </a:r>
            <a:r>
              <a:rPr lang="de-DE" sz="2000" dirty="0">
                <a:latin typeface="Arial"/>
                <a:cs typeface="Arial"/>
              </a:rPr>
              <a:t>f</a:t>
            </a:r>
            <a:r>
              <a:rPr lang="de-DE" sz="2000" spc="13" dirty="0">
                <a:latin typeface="Arial"/>
                <a:cs typeface="Arial"/>
              </a:rPr>
              <a:t>t</a:t>
            </a:r>
            <a:r>
              <a:rPr lang="de-DE" sz="2000" spc="-26" dirty="0">
                <a:latin typeface="Arial"/>
                <a:cs typeface="Arial"/>
              </a:rPr>
              <a:t>w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9" dirty="0">
                <a:latin typeface="Arial"/>
                <a:cs typeface="Arial"/>
              </a:rPr>
              <a:t>r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4" dirty="0">
                <a:latin typeface="Arial"/>
                <a:cs typeface="Arial"/>
              </a:rPr>
              <a:t> </a:t>
            </a:r>
            <a:r>
              <a:rPr lang="de-DE" sz="2000" spc="-9" dirty="0">
                <a:latin typeface="Arial"/>
                <a:cs typeface="Arial"/>
              </a:rPr>
              <a:t>be</a:t>
            </a:r>
            <a:r>
              <a:rPr lang="de-DE" sz="2000" spc="-4" dirty="0">
                <a:latin typeface="Arial"/>
                <a:cs typeface="Arial"/>
              </a:rPr>
              <a:t>s</a:t>
            </a:r>
            <a:r>
              <a:rPr lang="de-DE" sz="2000" dirty="0">
                <a:latin typeface="Arial"/>
                <a:cs typeface="Arial"/>
              </a:rPr>
              <a:t>t</a:t>
            </a:r>
            <a:r>
              <a:rPr lang="de-DE" sz="2000" spc="4" dirty="0">
                <a:latin typeface="Arial"/>
                <a:cs typeface="Arial"/>
              </a:rPr>
              <a:t>e</a:t>
            </a:r>
            <a:r>
              <a:rPr lang="de-DE" sz="2000" spc="-9" dirty="0">
                <a:latin typeface="Arial"/>
                <a:cs typeface="Arial"/>
              </a:rPr>
              <a:t>h</a:t>
            </a:r>
            <a:r>
              <a:rPr lang="de-DE" sz="2000" dirty="0">
                <a:latin typeface="Arial"/>
                <a:cs typeface="Arial"/>
              </a:rPr>
              <a:t>t</a:t>
            </a:r>
            <a:r>
              <a:rPr lang="de-DE" sz="2000" spc="4" dirty="0">
                <a:latin typeface="Arial"/>
                <a:cs typeface="Arial"/>
              </a:rPr>
              <a:t> </a:t>
            </a:r>
            <a:r>
              <a:rPr lang="de-DE" sz="2000" spc="-9" dirty="0">
                <a:latin typeface="Arial"/>
                <a:cs typeface="Arial"/>
              </a:rPr>
              <a:t>eben</a:t>
            </a:r>
            <a:r>
              <a:rPr lang="de-DE" sz="2000" dirty="0">
                <a:latin typeface="Arial"/>
                <a:cs typeface="Arial"/>
              </a:rPr>
              <a:t>f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4" dirty="0">
                <a:latin typeface="Arial"/>
                <a:cs typeface="Arial"/>
              </a:rPr>
              <a:t>l</a:t>
            </a:r>
            <a:r>
              <a:rPr lang="de-DE" sz="2000" spc="-4" dirty="0">
                <a:latin typeface="Arial"/>
                <a:cs typeface="Arial"/>
              </a:rPr>
              <a:t>l</a:t>
            </a:r>
            <a:r>
              <a:rPr lang="de-DE" sz="2000" dirty="0">
                <a:latin typeface="Arial"/>
                <a:cs typeface="Arial"/>
              </a:rPr>
              <a:t>s 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4" dirty="0">
                <a:latin typeface="Arial"/>
                <a:cs typeface="Arial"/>
              </a:rPr>
              <a:t>u</a:t>
            </a:r>
            <a:r>
              <a:rPr lang="de-DE" sz="2000" dirty="0">
                <a:latin typeface="Arial"/>
                <a:cs typeface="Arial"/>
              </a:rPr>
              <a:t>s </a:t>
            </a:r>
            <a:r>
              <a:rPr lang="de-DE" sz="2000" spc="-9" dirty="0">
                <a:latin typeface="Arial"/>
                <a:cs typeface="Arial"/>
              </a:rPr>
              <a:t>de</a:t>
            </a:r>
            <a:r>
              <a:rPr lang="de-DE" sz="2000" dirty="0">
                <a:latin typeface="Arial"/>
                <a:cs typeface="Arial"/>
              </a:rPr>
              <a:t>r </a:t>
            </a:r>
            <a:r>
              <a:rPr lang="de-DE" sz="2000" spc="-4" dirty="0">
                <a:latin typeface="Arial"/>
                <a:cs typeface="Arial"/>
              </a:rPr>
              <a:t>z</a:t>
            </a:r>
            <a:r>
              <a:rPr lang="de-DE" sz="2000" spc="-9" dirty="0">
                <a:latin typeface="Arial"/>
                <a:cs typeface="Arial"/>
              </a:rPr>
              <a:t>uge</a:t>
            </a:r>
            <a:r>
              <a:rPr lang="de-DE" sz="2000" spc="4" dirty="0">
                <a:latin typeface="Arial"/>
                <a:cs typeface="Arial"/>
              </a:rPr>
              <a:t>h</a:t>
            </a:r>
            <a:r>
              <a:rPr lang="de-DE" sz="2000" spc="-9" dirty="0">
                <a:latin typeface="Arial"/>
                <a:cs typeface="Arial"/>
              </a:rPr>
              <a:t>ö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4" dirty="0">
                <a:latin typeface="Arial"/>
                <a:cs typeface="Arial"/>
              </a:rPr>
              <a:t>i</a:t>
            </a:r>
            <a:r>
              <a:rPr lang="de-DE" sz="2000" spc="-9" dirty="0">
                <a:latin typeface="Arial"/>
                <a:cs typeface="Arial"/>
              </a:rPr>
              <a:t>ge</a:t>
            </a:r>
            <a:r>
              <a:rPr lang="de-DE" sz="2000" dirty="0">
                <a:latin typeface="Arial"/>
                <a:cs typeface="Arial"/>
              </a:rPr>
              <a:t>n</a:t>
            </a:r>
            <a:r>
              <a:rPr lang="de-DE" sz="2000" spc="-4" dirty="0">
                <a:latin typeface="Arial"/>
                <a:cs typeface="Arial"/>
              </a:rPr>
              <a:t> D</a:t>
            </a:r>
            <a:r>
              <a:rPr lang="de-DE" sz="2000" spc="-9" dirty="0">
                <a:latin typeface="Arial"/>
                <a:cs typeface="Arial"/>
              </a:rPr>
              <a:t>o</a:t>
            </a:r>
            <a:r>
              <a:rPr lang="de-DE" sz="2000" spc="9" dirty="0">
                <a:latin typeface="Arial"/>
                <a:cs typeface="Arial"/>
              </a:rPr>
              <a:t>k</a:t>
            </a:r>
            <a:r>
              <a:rPr lang="de-DE" sz="2000" spc="-9" dirty="0">
                <a:latin typeface="Arial"/>
                <a:cs typeface="Arial"/>
              </a:rPr>
              <a:t>u</a:t>
            </a:r>
            <a:r>
              <a:rPr lang="de-DE" sz="2000" spc="-4" dirty="0">
                <a:latin typeface="Arial"/>
                <a:cs typeface="Arial"/>
              </a:rPr>
              <a:t>m</a:t>
            </a:r>
            <a:r>
              <a:rPr lang="de-DE" sz="2000" spc="-9" dirty="0">
                <a:latin typeface="Arial"/>
                <a:cs typeface="Arial"/>
              </a:rPr>
              <a:t>en</a:t>
            </a:r>
            <a:r>
              <a:rPr lang="de-DE" sz="2000" spc="13" dirty="0">
                <a:latin typeface="Arial"/>
                <a:cs typeface="Arial"/>
              </a:rPr>
              <a:t>t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dirty="0">
                <a:latin typeface="Arial"/>
                <a:cs typeface="Arial"/>
              </a:rPr>
              <a:t>t</a:t>
            </a:r>
            <a:r>
              <a:rPr lang="de-DE" sz="2000" spc="-4" dirty="0">
                <a:latin typeface="Arial"/>
                <a:cs typeface="Arial"/>
              </a:rPr>
              <a:t>i</a:t>
            </a:r>
            <a:r>
              <a:rPr lang="de-DE" sz="2000" spc="-9" dirty="0">
                <a:latin typeface="Arial"/>
                <a:cs typeface="Arial"/>
              </a:rPr>
              <a:t>o</a:t>
            </a:r>
            <a:r>
              <a:rPr lang="de-DE" sz="2000" dirty="0">
                <a:latin typeface="Arial"/>
                <a:cs typeface="Arial"/>
              </a:rPr>
              <a:t>n</a:t>
            </a:r>
          </a:p>
          <a:p>
            <a:pPr>
              <a:lnSpc>
                <a:spcPts val="1843"/>
              </a:lnSpc>
              <a:spcBef>
                <a:spcPts val="53"/>
              </a:spcBef>
              <a:buFont typeface="Arial"/>
              <a:buChar char="•"/>
            </a:pPr>
            <a:endParaRPr lang="de-DE" sz="2000" dirty="0"/>
          </a:p>
          <a:p>
            <a:pPr marL="312039" marR="5572" indent="-300895">
              <a:buFont typeface="Arial"/>
              <a:buChar char="•"/>
              <a:tabLst>
                <a:tab pos="312039" algn="l"/>
              </a:tabLst>
            </a:pPr>
            <a:r>
              <a:rPr lang="de-DE" sz="2000" spc="-4" dirty="0">
                <a:latin typeface="Arial"/>
                <a:cs typeface="Arial"/>
              </a:rPr>
              <a:t>S</a:t>
            </a:r>
            <a:r>
              <a:rPr lang="de-DE" sz="2000" spc="-9" dirty="0">
                <a:latin typeface="Arial"/>
                <a:cs typeface="Arial"/>
              </a:rPr>
              <a:t>o</a:t>
            </a:r>
            <a:r>
              <a:rPr lang="de-DE" sz="2000" dirty="0">
                <a:latin typeface="Arial"/>
                <a:cs typeface="Arial"/>
              </a:rPr>
              <a:t>f</a:t>
            </a:r>
            <a:r>
              <a:rPr lang="de-DE" sz="2000" spc="13" dirty="0">
                <a:latin typeface="Arial"/>
                <a:cs typeface="Arial"/>
              </a:rPr>
              <a:t>t</a:t>
            </a:r>
            <a:r>
              <a:rPr lang="de-DE" sz="2000" spc="-26" dirty="0">
                <a:latin typeface="Arial"/>
                <a:cs typeface="Arial"/>
              </a:rPr>
              <a:t>w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9" dirty="0">
                <a:latin typeface="Arial"/>
                <a:cs typeface="Arial"/>
              </a:rPr>
              <a:t>r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4" dirty="0">
                <a:latin typeface="Arial"/>
                <a:cs typeface="Arial"/>
              </a:rPr>
              <a:t> </a:t>
            </a:r>
            <a:r>
              <a:rPr lang="de-DE" sz="2000" spc="-9" dirty="0" smtClean="0">
                <a:latin typeface="Arial"/>
                <a:cs typeface="Arial"/>
              </a:rPr>
              <a:t>ent</a:t>
            </a:r>
            <a:r>
              <a:rPr lang="de-DE" sz="2000" spc="4" dirty="0" smtClean="0">
                <a:latin typeface="Arial"/>
                <a:cs typeface="Arial"/>
              </a:rPr>
              <a:t>h</a:t>
            </a:r>
            <a:r>
              <a:rPr lang="de-DE" sz="2000" spc="-9" dirty="0" smtClean="0">
                <a:latin typeface="Arial"/>
                <a:cs typeface="Arial"/>
              </a:rPr>
              <a:t>ä</a:t>
            </a:r>
            <a:r>
              <a:rPr lang="de-DE" sz="2000" spc="4" dirty="0" smtClean="0">
                <a:latin typeface="Arial"/>
                <a:cs typeface="Arial"/>
              </a:rPr>
              <a:t>l</a:t>
            </a:r>
            <a:r>
              <a:rPr lang="de-DE" sz="2000" dirty="0" smtClean="0">
                <a:latin typeface="Arial"/>
                <a:cs typeface="Arial"/>
              </a:rPr>
              <a:t>t</a:t>
            </a:r>
            <a:r>
              <a:rPr lang="de-DE" sz="2000" spc="4" dirty="0" smtClean="0">
                <a:latin typeface="Arial"/>
                <a:cs typeface="Arial"/>
              </a:rPr>
              <a:t> 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-4" dirty="0">
                <a:latin typeface="Arial"/>
                <a:cs typeface="Arial"/>
              </a:rPr>
              <a:t>ll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4" dirty="0">
                <a:latin typeface="Arial"/>
                <a:cs typeface="Arial"/>
              </a:rPr>
              <a:t> </a:t>
            </a:r>
            <a:r>
              <a:rPr lang="de-DE" sz="2000" spc="-4" dirty="0" smtClean="0">
                <a:latin typeface="Arial"/>
                <a:cs typeface="Arial"/>
              </a:rPr>
              <a:t>El</a:t>
            </a:r>
            <a:r>
              <a:rPr lang="de-DE" sz="2000" spc="-9" dirty="0" smtClean="0">
                <a:latin typeface="Arial"/>
                <a:cs typeface="Arial"/>
              </a:rPr>
              <a:t>e</a:t>
            </a:r>
            <a:r>
              <a:rPr lang="de-DE" sz="2000" spc="-4" dirty="0" smtClean="0">
                <a:latin typeface="Arial"/>
                <a:cs typeface="Arial"/>
              </a:rPr>
              <a:t>m</a:t>
            </a:r>
            <a:r>
              <a:rPr lang="de-DE" sz="2000" spc="4" dirty="0" smtClean="0">
                <a:latin typeface="Arial"/>
                <a:cs typeface="Arial"/>
              </a:rPr>
              <a:t>e</a:t>
            </a:r>
            <a:r>
              <a:rPr lang="de-DE" sz="2000" spc="-9" dirty="0" smtClean="0">
                <a:latin typeface="Arial"/>
                <a:cs typeface="Arial"/>
              </a:rPr>
              <a:t>n</a:t>
            </a:r>
            <a:r>
              <a:rPr lang="de-DE" sz="2000" dirty="0" smtClean="0">
                <a:latin typeface="Arial"/>
                <a:cs typeface="Arial"/>
              </a:rPr>
              <a:t>te,</a:t>
            </a:r>
            <a:r>
              <a:rPr lang="de-DE" sz="2000" spc="9" dirty="0" smtClean="0">
                <a:latin typeface="Arial"/>
                <a:cs typeface="Arial"/>
              </a:rPr>
              <a:t> </a:t>
            </a:r>
            <a:r>
              <a:rPr lang="de-DE" sz="2000" spc="-9" dirty="0">
                <a:latin typeface="Arial"/>
                <a:cs typeface="Arial"/>
              </a:rPr>
              <a:t>d</a:t>
            </a:r>
            <a:r>
              <a:rPr lang="de-DE" sz="2000" spc="-4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4" dirty="0">
                <a:latin typeface="Arial"/>
                <a:cs typeface="Arial"/>
              </a:rPr>
              <a:t> </a:t>
            </a:r>
            <a:r>
              <a:rPr lang="de-DE" sz="2000" dirty="0">
                <a:latin typeface="Arial"/>
                <a:cs typeface="Arial"/>
              </a:rPr>
              <a:t>f</a:t>
            </a:r>
            <a:r>
              <a:rPr lang="de-DE" sz="2000" spc="-9" dirty="0">
                <a:latin typeface="Arial"/>
                <a:cs typeface="Arial"/>
              </a:rPr>
              <a:t>ü</a:t>
            </a:r>
            <a:r>
              <a:rPr lang="de-DE" sz="2000" dirty="0">
                <a:latin typeface="Arial"/>
                <a:cs typeface="Arial"/>
              </a:rPr>
              <a:t>r </a:t>
            </a:r>
            <a:r>
              <a:rPr lang="de-DE" sz="2000" spc="-9" dirty="0">
                <a:latin typeface="Arial"/>
                <a:cs typeface="Arial"/>
              </a:rPr>
              <a:t>de</a:t>
            </a:r>
            <a:r>
              <a:rPr lang="de-DE" sz="2000" dirty="0">
                <a:latin typeface="Arial"/>
                <a:cs typeface="Arial"/>
              </a:rPr>
              <a:t>n</a:t>
            </a:r>
            <a:r>
              <a:rPr lang="de-DE" sz="2000" spc="-4" dirty="0">
                <a:latin typeface="Arial"/>
                <a:cs typeface="Arial"/>
              </a:rPr>
              <a:t> B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spc="13" dirty="0">
                <a:latin typeface="Arial"/>
                <a:cs typeface="Arial"/>
              </a:rPr>
              <a:t>t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-4" dirty="0">
                <a:latin typeface="Arial"/>
                <a:cs typeface="Arial"/>
              </a:rPr>
              <a:t>i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b</a:t>
            </a:r>
            <a:r>
              <a:rPr lang="de-DE" sz="2000" spc="-4" dirty="0">
                <a:latin typeface="Arial"/>
                <a:cs typeface="Arial"/>
              </a:rPr>
              <a:t> </a:t>
            </a:r>
            <a:r>
              <a:rPr lang="de-DE" sz="2000" spc="-9" dirty="0">
                <a:latin typeface="Arial"/>
                <a:cs typeface="Arial"/>
              </a:rPr>
              <a:t>no</a:t>
            </a:r>
            <a:r>
              <a:rPr lang="de-DE" sz="2000" spc="22" dirty="0">
                <a:latin typeface="Arial"/>
                <a:cs typeface="Arial"/>
              </a:rPr>
              <a:t>t</a:t>
            </a:r>
            <a:r>
              <a:rPr lang="de-DE" sz="2000" spc="-26" dirty="0">
                <a:latin typeface="Arial"/>
                <a:cs typeface="Arial"/>
              </a:rPr>
              <a:t>w</a:t>
            </a:r>
            <a:r>
              <a:rPr lang="de-DE" sz="2000" spc="4" dirty="0">
                <a:latin typeface="Arial"/>
                <a:cs typeface="Arial"/>
              </a:rPr>
              <a:t>e</a:t>
            </a:r>
            <a:r>
              <a:rPr lang="de-DE" sz="2000" spc="-9" dirty="0">
                <a:latin typeface="Arial"/>
                <a:cs typeface="Arial"/>
              </a:rPr>
              <a:t>n</a:t>
            </a:r>
            <a:r>
              <a:rPr lang="de-DE" sz="2000" spc="4" dirty="0">
                <a:latin typeface="Arial"/>
                <a:cs typeface="Arial"/>
              </a:rPr>
              <a:t>d</a:t>
            </a:r>
            <a:r>
              <a:rPr lang="de-DE" sz="2000" spc="-4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g</a:t>
            </a:r>
            <a:r>
              <a:rPr lang="de-DE" sz="2000" spc="9" dirty="0">
                <a:latin typeface="Arial"/>
                <a:cs typeface="Arial"/>
              </a:rPr>
              <a:t> </a:t>
            </a:r>
            <a:r>
              <a:rPr lang="de-DE" sz="2000" spc="-4" dirty="0">
                <a:latin typeface="Arial"/>
                <a:cs typeface="Arial"/>
              </a:rPr>
              <a:t>si</a:t>
            </a:r>
            <a:r>
              <a:rPr lang="de-DE" sz="2000" spc="-9" dirty="0">
                <a:latin typeface="Arial"/>
                <a:cs typeface="Arial"/>
              </a:rPr>
              <a:t>nd</a:t>
            </a:r>
            <a:r>
              <a:rPr lang="de-DE" sz="2000" dirty="0">
                <a:latin typeface="Arial"/>
                <a:cs typeface="Arial"/>
              </a:rPr>
              <a:t>.</a:t>
            </a:r>
            <a:r>
              <a:rPr lang="de-DE" sz="2000" spc="4" dirty="0">
                <a:latin typeface="Arial"/>
                <a:cs typeface="Arial"/>
              </a:rPr>
              <a:t> </a:t>
            </a:r>
            <a:r>
              <a:rPr lang="de-DE" sz="2000" spc="-4" dirty="0">
                <a:latin typeface="Arial"/>
                <a:cs typeface="Arial"/>
              </a:rPr>
              <a:t>z</a:t>
            </a:r>
            <a:r>
              <a:rPr lang="de-DE" sz="2000" dirty="0">
                <a:latin typeface="Arial"/>
                <a:cs typeface="Arial"/>
              </a:rPr>
              <a:t>.</a:t>
            </a:r>
            <a:r>
              <a:rPr lang="de-DE" sz="2000" spc="-4" dirty="0">
                <a:latin typeface="Arial"/>
                <a:cs typeface="Arial"/>
              </a:rPr>
              <a:t>B</a:t>
            </a:r>
            <a:r>
              <a:rPr lang="de-DE" sz="2000" dirty="0">
                <a:latin typeface="Arial"/>
                <a:cs typeface="Arial"/>
              </a:rPr>
              <a:t>. </a:t>
            </a:r>
            <a:r>
              <a:rPr lang="de-DE" sz="2000" spc="-4" dirty="0">
                <a:latin typeface="Arial"/>
                <a:cs typeface="Arial"/>
              </a:rPr>
              <a:t>D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dirty="0">
                <a:latin typeface="Arial"/>
                <a:cs typeface="Arial"/>
              </a:rPr>
              <a:t>t</a:t>
            </a:r>
            <a:r>
              <a:rPr lang="de-DE" sz="2000" spc="-9" dirty="0">
                <a:latin typeface="Arial"/>
                <a:cs typeface="Arial"/>
              </a:rPr>
              <a:t>en</a:t>
            </a:r>
            <a:r>
              <a:rPr lang="de-DE" sz="2000" spc="4" dirty="0">
                <a:latin typeface="Arial"/>
                <a:cs typeface="Arial"/>
              </a:rPr>
              <a:t>b</a:t>
            </a:r>
            <a:r>
              <a:rPr lang="de-DE" sz="2000" spc="-9" dirty="0">
                <a:latin typeface="Arial"/>
                <a:cs typeface="Arial"/>
              </a:rPr>
              <a:t>an</a:t>
            </a:r>
            <a:r>
              <a:rPr lang="de-DE" sz="2000" spc="-4" dirty="0">
                <a:latin typeface="Arial"/>
                <a:cs typeface="Arial"/>
              </a:rPr>
              <a:t>ksk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4" dirty="0">
                <a:latin typeface="Arial"/>
                <a:cs typeface="Arial"/>
              </a:rPr>
              <a:t>i</a:t>
            </a:r>
            <a:r>
              <a:rPr lang="de-DE" sz="2000" spc="-9" dirty="0">
                <a:latin typeface="Arial"/>
                <a:cs typeface="Arial"/>
              </a:rPr>
              <a:t>p</a:t>
            </a:r>
            <a:r>
              <a:rPr lang="de-DE" sz="2000" dirty="0">
                <a:latin typeface="Arial"/>
                <a:cs typeface="Arial"/>
              </a:rPr>
              <a:t>t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,</a:t>
            </a:r>
            <a:r>
              <a:rPr lang="de-DE" sz="2000" spc="4" dirty="0">
                <a:latin typeface="Arial"/>
                <a:cs typeface="Arial"/>
              </a:rPr>
              <a:t> </a:t>
            </a:r>
            <a:r>
              <a:rPr lang="de-DE" sz="2000" spc="-4" dirty="0">
                <a:latin typeface="Arial"/>
                <a:cs typeface="Arial"/>
              </a:rPr>
              <a:t>D</a:t>
            </a:r>
            <a:r>
              <a:rPr lang="de-DE" sz="2000" spc="-9" dirty="0">
                <a:latin typeface="Arial"/>
                <a:cs typeface="Arial"/>
              </a:rPr>
              <a:t>o</a:t>
            </a:r>
            <a:r>
              <a:rPr lang="de-DE" sz="2000" spc="-4" dirty="0">
                <a:latin typeface="Arial"/>
                <a:cs typeface="Arial"/>
              </a:rPr>
              <a:t>k</a:t>
            </a:r>
            <a:r>
              <a:rPr lang="de-DE" sz="2000" spc="-9" dirty="0">
                <a:latin typeface="Arial"/>
                <a:cs typeface="Arial"/>
              </a:rPr>
              <a:t>u</a:t>
            </a:r>
            <a:r>
              <a:rPr lang="de-DE" sz="2000" spc="-4" dirty="0">
                <a:latin typeface="Arial"/>
                <a:cs typeface="Arial"/>
              </a:rPr>
              <a:t>m</a:t>
            </a:r>
            <a:r>
              <a:rPr lang="de-DE" sz="2000" spc="-9" dirty="0">
                <a:latin typeface="Arial"/>
                <a:cs typeface="Arial"/>
              </a:rPr>
              <a:t>en</a:t>
            </a:r>
            <a:r>
              <a:rPr lang="de-DE" sz="2000" spc="13" dirty="0">
                <a:latin typeface="Arial"/>
                <a:cs typeface="Arial"/>
              </a:rPr>
              <a:t>t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dirty="0">
                <a:latin typeface="Arial"/>
                <a:cs typeface="Arial"/>
              </a:rPr>
              <a:t>t</a:t>
            </a:r>
            <a:r>
              <a:rPr lang="de-DE" sz="2000" spc="-4" dirty="0">
                <a:latin typeface="Arial"/>
                <a:cs typeface="Arial"/>
              </a:rPr>
              <a:t>i</a:t>
            </a:r>
            <a:r>
              <a:rPr lang="de-DE" sz="2000" spc="-9" dirty="0">
                <a:latin typeface="Arial"/>
                <a:cs typeface="Arial"/>
              </a:rPr>
              <a:t>on</a:t>
            </a:r>
            <a:r>
              <a:rPr lang="de-DE" sz="2000" dirty="0">
                <a:latin typeface="Arial"/>
                <a:cs typeface="Arial"/>
              </a:rPr>
              <a:t>,</a:t>
            </a:r>
            <a:r>
              <a:rPr lang="de-DE" sz="2000" spc="4" dirty="0">
                <a:latin typeface="Arial"/>
                <a:cs typeface="Arial"/>
              </a:rPr>
              <a:t> </a:t>
            </a:r>
            <a:r>
              <a:rPr lang="de-DE" sz="2000" spc="-4" dirty="0">
                <a:latin typeface="Arial"/>
                <a:cs typeface="Arial"/>
              </a:rPr>
              <a:t>B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tr</a:t>
            </a:r>
            <a:r>
              <a:rPr lang="de-DE" sz="2000" spc="-4" dirty="0">
                <a:latin typeface="Arial"/>
                <a:cs typeface="Arial"/>
              </a:rPr>
              <a:t>i</a:t>
            </a:r>
            <a:r>
              <a:rPr lang="de-DE" sz="2000" spc="-9" dirty="0">
                <a:latin typeface="Arial"/>
                <a:cs typeface="Arial"/>
              </a:rPr>
              <a:t>eb</a:t>
            </a:r>
            <a:r>
              <a:rPr lang="de-DE" sz="2000" spc="9" dirty="0">
                <a:latin typeface="Arial"/>
                <a:cs typeface="Arial"/>
              </a:rPr>
              <a:t>s</a:t>
            </a:r>
            <a:r>
              <a:rPr lang="de-DE" sz="2000" spc="-9" dirty="0">
                <a:latin typeface="Arial"/>
                <a:cs typeface="Arial"/>
              </a:rPr>
              <a:t>han</a:t>
            </a:r>
            <a:r>
              <a:rPr lang="de-DE" sz="2000" spc="4" dirty="0">
                <a:latin typeface="Arial"/>
                <a:cs typeface="Arial"/>
              </a:rPr>
              <a:t>d</a:t>
            </a:r>
            <a:r>
              <a:rPr lang="de-DE" sz="2000" spc="-9" dirty="0">
                <a:latin typeface="Arial"/>
                <a:cs typeface="Arial"/>
              </a:rPr>
              <a:t>bü</a:t>
            </a:r>
            <a:r>
              <a:rPr lang="de-DE" sz="2000" spc="-4" dirty="0">
                <a:latin typeface="Arial"/>
                <a:cs typeface="Arial"/>
              </a:rPr>
              <a:t>c</a:t>
            </a:r>
            <a:r>
              <a:rPr lang="de-DE" sz="2000" spc="4" dirty="0">
                <a:latin typeface="Arial"/>
                <a:cs typeface="Arial"/>
              </a:rPr>
              <a:t>h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r,</a:t>
            </a:r>
            <a:r>
              <a:rPr lang="de-DE" sz="2000" spc="4" dirty="0">
                <a:latin typeface="Arial"/>
                <a:cs typeface="Arial"/>
              </a:rPr>
              <a:t> </a:t>
            </a:r>
            <a:r>
              <a:rPr lang="de-DE" sz="2000" spc="-9" dirty="0">
                <a:latin typeface="Arial"/>
                <a:cs typeface="Arial"/>
              </a:rPr>
              <a:t>u</a:t>
            </a:r>
            <a:r>
              <a:rPr lang="de-DE" sz="2000" spc="9" dirty="0">
                <a:latin typeface="Arial"/>
                <a:cs typeface="Arial"/>
              </a:rPr>
              <a:t>s</a:t>
            </a:r>
            <a:r>
              <a:rPr lang="de-DE" sz="2000" spc="-26" dirty="0">
                <a:latin typeface="Arial"/>
                <a:cs typeface="Arial"/>
              </a:rPr>
              <a:t>w</a:t>
            </a:r>
            <a:r>
              <a:rPr lang="de-DE" sz="2000" dirty="0">
                <a:latin typeface="Arial"/>
                <a:cs typeface="Arial"/>
              </a:rPr>
              <a:t>.</a:t>
            </a:r>
          </a:p>
          <a:p>
            <a:pPr>
              <a:lnSpc>
                <a:spcPts val="1843"/>
              </a:lnSpc>
              <a:spcBef>
                <a:spcPts val="63"/>
              </a:spcBef>
              <a:buFont typeface="Arial"/>
              <a:buChar char="•"/>
            </a:pPr>
            <a:endParaRPr lang="de-DE" sz="2000" dirty="0"/>
          </a:p>
          <a:p>
            <a:pPr>
              <a:lnSpc>
                <a:spcPts val="1843"/>
              </a:lnSpc>
              <a:spcBef>
                <a:spcPts val="32"/>
              </a:spcBef>
              <a:buFont typeface="Arial"/>
              <a:buChar char="•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9096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17850"/>
            <a:ext cx="8382508" cy="6359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85" dirty="0" smtClean="0">
                <a:latin typeface="Arial"/>
                <a:cs typeface="Arial"/>
              </a:rPr>
              <a:t> </a:t>
            </a:r>
            <a:r>
              <a:rPr sz="1400" spc="100" dirty="0">
                <a:latin typeface="Arial"/>
                <a:cs typeface="Arial"/>
              </a:rPr>
              <a:t>Z</a:t>
            </a:r>
            <a:r>
              <a:rPr sz="1400" spc="105" dirty="0">
                <a:latin typeface="Arial"/>
                <a:cs typeface="Arial"/>
              </a:rPr>
              <a:t>u</a:t>
            </a:r>
            <a:r>
              <a:rPr sz="1400" spc="25" dirty="0">
                <a:latin typeface="Arial"/>
                <a:cs typeface="Arial"/>
              </a:rPr>
              <a:t>s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spc="45" dirty="0">
                <a:latin typeface="Arial"/>
                <a:cs typeface="Arial"/>
              </a:rPr>
              <a:t>a</a:t>
            </a:r>
            <a:r>
              <a:rPr sz="1400" spc="25" dirty="0">
                <a:latin typeface="Arial"/>
                <a:cs typeface="Arial"/>
              </a:rPr>
              <a:t>ss</a:t>
            </a:r>
            <a:r>
              <a:rPr sz="1400" spc="105" dirty="0">
                <a:latin typeface="Arial"/>
                <a:cs typeface="Arial"/>
              </a:rPr>
              <a:t>un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400"/>
              </a:lnSpc>
              <a:spcBef>
                <a:spcPts val="24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800" b="1" spc="145" dirty="0">
                <a:latin typeface="Arial"/>
                <a:cs typeface="Arial"/>
              </a:rPr>
              <a:t>Z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40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ss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  <a:p>
            <a:pPr marL="304800" marR="6350" indent="-289560">
              <a:lnSpc>
                <a:spcPts val="2020"/>
              </a:lnSpc>
              <a:buFont typeface="Arial"/>
              <a:buChar char="–"/>
              <a:tabLst>
                <a:tab pos="215900" algn="l"/>
              </a:tabLst>
            </a:pPr>
            <a:r>
              <a:rPr sz="1800" dirty="0" smtClean="0">
                <a:latin typeface="Arial"/>
                <a:cs typeface="Arial"/>
              </a:rPr>
              <a:t>S</a:t>
            </a:r>
            <a:r>
              <a:rPr sz="1800" spc="-10" dirty="0" smtClean="0">
                <a:latin typeface="Arial"/>
                <a:cs typeface="Arial"/>
              </a:rPr>
              <a:t>o</a:t>
            </a:r>
            <a:r>
              <a:rPr sz="1800" dirty="0" smtClean="0">
                <a:latin typeface="Arial"/>
                <a:cs typeface="Arial"/>
              </a:rPr>
              <a:t>f</a:t>
            </a:r>
            <a:r>
              <a:rPr sz="1800" spc="25" dirty="0" smtClean="0">
                <a:latin typeface="Arial"/>
                <a:cs typeface="Arial"/>
              </a:rPr>
              <a:t>t</a:t>
            </a:r>
            <a:r>
              <a:rPr sz="1800" spc="-30" dirty="0" smtClean="0">
                <a:latin typeface="Arial"/>
                <a:cs typeface="Arial"/>
              </a:rPr>
              <a:t>w</a:t>
            </a:r>
            <a:r>
              <a:rPr sz="1800" spc="-10" dirty="0" smtClean="0">
                <a:latin typeface="Arial"/>
                <a:cs typeface="Arial"/>
              </a:rPr>
              <a:t>a</a:t>
            </a:r>
            <a:r>
              <a:rPr sz="1800" dirty="0" smtClean="0">
                <a:latin typeface="Arial"/>
                <a:cs typeface="Arial"/>
              </a:rPr>
              <a:t>re</a:t>
            </a:r>
            <a:r>
              <a:rPr sz="1800" spc="70" dirty="0" smtClean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eu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-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sz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-10" dirty="0">
                <a:latin typeface="Arial"/>
                <a:cs typeface="Arial"/>
              </a:rPr>
              <a:t>en de</a:t>
            </a:r>
            <a:r>
              <a:rPr sz="1800" dirty="0">
                <a:latin typeface="Arial"/>
                <a:cs typeface="Arial"/>
              </a:rPr>
              <a:t>r 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e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be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spc="10" dirty="0" err="1">
                <a:latin typeface="Arial"/>
                <a:cs typeface="Arial"/>
              </a:rPr>
              <a:t>c</a:t>
            </a:r>
            <a:r>
              <a:rPr sz="1800" spc="-10" dirty="0" err="1">
                <a:latin typeface="Arial"/>
                <a:cs typeface="Arial"/>
              </a:rPr>
              <a:t>hä</a:t>
            </a:r>
            <a:r>
              <a:rPr sz="1800" dirty="0" err="1">
                <a:latin typeface="Arial"/>
                <a:cs typeface="Arial"/>
              </a:rPr>
              <a:t>ft</a:t>
            </a:r>
            <a:r>
              <a:rPr sz="1800" spc="-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g</a:t>
            </a:r>
            <a:r>
              <a:rPr sz="1800" dirty="0" err="1">
                <a:latin typeface="Arial"/>
                <a:cs typeface="Arial"/>
              </a:rPr>
              <a:t>t</a:t>
            </a:r>
            <a:r>
              <a:rPr sz="1800" dirty="0" smtClean="0">
                <a:latin typeface="Arial"/>
                <a:cs typeface="Arial"/>
              </a:rPr>
              <a:t>.</a:t>
            </a:r>
            <a:endParaRPr lang="de-DE" sz="1800" dirty="0" smtClean="0">
              <a:latin typeface="Arial"/>
              <a:cs typeface="Arial"/>
            </a:endParaRPr>
          </a:p>
          <a:p>
            <a:pPr marL="304800" marR="6350" indent="-289560">
              <a:lnSpc>
                <a:spcPts val="2020"/>
              </a:lnSpc>
              <a:buFont typeface="Arial"/>
              <a:buChar char="–"/>
              <a:tabLst>
                <a:tab pos="215900" algn="l"/>
              </a:tabLst>
            </a:pPr>
            <a:endParaRPr lang="de-DE" dirty="0" smtClean="0">
              <a:latin typeface="Arial"/>
              <a:cs typeface="Arial"/>
            </a:endParaRPr>
          </a:p>
          <a:p>
            <a:pPr marL="304800" marR="6350" indent="-289560">
              <a:lnSpc>
                <a:spcPts val="2020"/>
              </a:lnSpc>
              <a:buFont typeface="Arial"/>
              <a:buChar char="–"/>
              <a:tabLst>
                <a:tab pos="215900" algn="l"/>
              </a:tabLst>
            </a:pPr>
            <a:r>
              <a:rPr lang="de-DE" dirty="0" smtClean="0">
                <a:latin typeface="Arial"/>
                <a:cs typeface="Arial"/>
              </a:rPr>
              <a:t>Z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l </a:t>
            </a:r>
            <a:r>
              <a:rPr lang="de-DE" spc="5" dirty="0" smtClean="0">
                <a:latin typeface="Arial"/>
                <a:cs typeface="Arial"/>
              </a:rPr>
              <a:t>d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s S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15" dirty="0" smtClean="0">
                <a:latin typeface="Arial"/>
                <a:cs typeface="Arial"/>
              </a:rPr>
              <a:t>t</a:t>
            </a:r>
            <a:r>
              <a:rPr lang="de-DE" spc="-30" dirty="0" smtClean="0">
                <a:latin typeface="Arial"/>
                <a:cs typeface="Arial"/>
              </a:rPr>
              <a:t>w</a:t>
            </a:r>
            <a:r>
              <a:rPr lang="de-DE" spc="5" dirty="0" smtClean="0">
                <a:latin typeface="Arial"/>
                <a:cs typeface="Arial"/>
              </a:rPr>
              <a:t>a</a:t>
            </a:r>
            <a:r>
              <a:rPr lang="de-DE" dirty="0" smtClean="0">
                <a:latin typeface="Arial"/>
                <a:cs typeface="Arial"/>
              </a:rPr>
              <a:t>re E</a:t>
            </a:r>
            <a:r>
              <a:rPr lang="de-DE" spc="5" dirty="0" smtClean="0">
                <a:latin typeface="Arial"/>
                <a:cs typeface="Arial"/>
              </a:rPr>
              <a:t>n</a:t>
            </a:r>
            <a:r>
              <a:rPr lang="de-DE" spc="-10" dirty="0" smtClean="0">
                <a:latin typeface="Arial"/>
                <a:cs typeface="Arial"/>
              </a:rPr>
              <a:t>g</a:t>
            </a:r>
            <a:r>
              <a:rPr lang="de-DE" spc="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nee</a:t>
            </a:r>
            <a:r>
              <a:rPr lang="de-DE" spc="10" dirty="0" smtClean="0">
                <a:latin typeface="Arial"/>
                <a:cs typeface="Arial"/>
              </a:rPr>
              <a:t>r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ng</a:t>
            </a:r>
            <a:r>
              <a:rPr lang="de-DE" dirty="0" smtClean="0">
                <a:latin typeface="Arial"/>
                <a:cs typeface="Arial"/>
              </a:rPr>
              <a:t>s </a:t>
            </a:r>
            <a:r>
              <a:rPr lang="de-DE" dirty="0">
                <a:latin typeface="Arial"/>
                <a:cs typeface="Arial"/>
              </a:rPr>
              <a:t>ist die Erreichung einer </a:t>
            </a:r>
            <a:r>
              <a:rPr lang="de-DE" dirty="0" smtClean="0">
                <a:latin typeface="Arial"/>
                <a:cs typeface="Arial"/>
              </a:rPr>
              <a:t>hohen 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q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spc="-5" dirty="0">
                <a:latin typeface="Arial"/>
                <a:cs typeface="Arial"/>
              </a:rPr>
              <a:t>li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ä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un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ni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n.</a:t>
            </a:r>
            <a:endParaRPr lang="de-DE" dirty="0">
              <a:latin typeface="Arial"/>
              <a:cs typeface="Arial"/>
            </a:endParaRPr>
          </a:p>
          <a:p>
            <a:pPr marL="304800" marR="6350" indent="-289560">
              <a:lnSpc>
                <a:spcPts val="2020"/>
              </a:lnSpc>
              <a:buFont typeface="Arial"/>
              <a:buChar char="–"/>
              <a:tabLst>
                <a:tab pos="215900" algn="l"/>
              </a:tabLst>
            </a:pPr>
            <a:endParaRPr lang="de-DE" dirty="0">
              <a:latin typeface="Arial"/>
              <a:cs typeface="Arial"/>
            </a:endParaRPr>
          </a:p>
          <a:p>
            <a:pPr marL="304800" marR="6350" indent="-289560">
              <a:lnSpc>
                <a:spcPts val="2020"/>
              </a:lnSpc>
              <a:buFont typeface="Arial"/>
              <a:buChar char="–"/>
              <a:tabLst>
                <a:tab pos="215900" algn="l"/>
              </a:tabLst>
            </a:pPr>
            <a:r>
              <a:rPr lang="de-DE" spc="-5" dirty="0" smtClean="0">
                <a:latin typeface="Arial"/>
                <a:cs typeface="Arial"/>
              </a:rPr>
              <a:t>Software </a:t>
            </a:r>
            <a:r>
              <a:rPr lang="de-DE" spc="10" dirty="0">
                <a:latin typeface="Arial"/>
                <a:cs typeface="Arial"/>
              </a:rPr>
              <a:t>E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ee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70" dirty="0">
                <a:latin typeface="Arial"/>
                <a:cs typeface="Arial"/>
              </a:rPr>
              <a:t> </a:t>
            </a:r>
            <a:r>
              <a:rPr lang="de-DE" spc="-5" dirty="0" smtClean="0">
                <a:latin typeface="Arial"/>
                <a:cs typeface="Arial"/>
              </a:rPr>
              <a:t>ist mehr als Technik und befasst </a:t>
            </a:r>
            <a:r>
              <a:rPr lang="de-DE" spc="-5" dirty="0">
                <a:latin typeface="Arial"/>
                <a:cs typeface="Arial"/>
              </a:rPr>
              <a:t>sich mit </a:t>
            </a:r>
            <a:r>
              <a:rPr lang="de-DE" spc="-5" dirty="0" smtClean="0">
                <a:latin typeface="Arial"/>
                <a:cs typeface="Arial"/>
              </a:rPr>
              <a:t>Konzepten, Methoden </a:t>
            </a:r>
            <a:r>
              <a:rPr lang="de-DE" spc="-5" dirty="0">
                <a:latin typeface="Arial"/>
                <a:cs typeface="Arial"/>
              </a:rPr>
              <a:t>und Werkzeugen für die professionelle Softwareentwicklung</a:t>
            </a:r>
          </a:p>
          <a:p>
            <a:pPr marL="304800" marR="637540" indent="-289560">
              <a:lnSpc>
                <a:spcPct val="101099"/>
              </a:lnSpc>
              <a:spcBef>
                <a:spcPts val="1610"/>
              </a:spcBef>
              <a:buFont typeface="Arial"/>
              <a:buChar char="–"/>
              <a:tabLst>
                <a:tab pos="206375" algn="l"/>
              </a:tabLst>
            </a:pP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5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10" dirty="0" err="1" smtClean="0">
                <a:latin typeface="Arial"/>
                <a:cs typeface="Arial"/>
              </a:rPr>
              <a:t>p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5" dirty="0" err="1" smtClean="0">
                <a:latin typeface="Arial"/>
                <a:cs typeface="Arial"/>
              </a:rPr>
              <a:t>d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kte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au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Pr</a:t>
            </a:r>
            <a:r>
              <a:rPr sz="1800" spc="5" dirty="0" err="1" smtClean="0">
                <a:latin typeface="Arial"/>
                <a:cs typeface="Arial"/>
              </a:rPr>
              <a:t>o</a:t>
            </a:r>
            <a:r>
              <a:rPr sz="1800" spc="-10" dirty="0" err="1" smtClean="0">
                <a:latin typeface="Arial"/>
                <a:cs typeface="Arial"/>
              </a:rPr>
              <a:t>g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10" dirty="0" err="1" smtClean="0">
                <a:latin typeface="Arial"/>
                <a:cs typeface="Arial"/>
              </a:rPr>
              <a:t>m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der </a:t>
            </a:r>
            <a:r>
              <a:rPr lang="de-DE" sz="1800" spc="-10" dirty="0" smtClean="0">
                <a:latin typeface="Arial"/>
                <a:cs typeface="Arial"/>
              </a:rPr>
              <a:t>Do</a:t>
            </a: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spc="10" dirty="0" err="1" smtClean="0">
                <a:latin typeface="Arial"/>
                <a:cs typeface="Arial"/>
              </a:rPr>
              <a:t>m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10" dirty="0" err="1" smtClean="0">
                <a:latin typeface="Arial"/>
                <a:cs typeface="Arial"/>
              </a:rPr>
              <a:t>n</a:t>
            </a:r>
            <a:endParaRPr lang="de-DE" sz="1800" spc="5" dirty="0" smtClean="0">
              <a:latin typeface="Arial"/>
              <a:cs typeface="Arial"/>
            </a:endParaRPr>
          </a:p>
          <a:p>
            <a:pPr marL="304800" marR="537845" indent="-289560">
              <a:lnSpc>
                <a:spcPct val="103699"/>
              </a:lnSpc>
              <a:spcBef>
                <a:spcPts val="1610"/>
              </a:spcBef>
              <a:buFont typeface="Arial"/>
              <a:buChar char="–"/>
              <a:tabLst>
                <a:tab pos="206375" algn="l"/>
              </a:tabLst>
            </a:pPr>
            <a:r>
              <a:rPr lang="de-DE" spc="-5" dirty="0" smtClean="0">
                <a:latin typeface="Arial"/>
                <a:cs typeface="Arial"/>
              </a:rPr>
              <a:t>Software </a:t>
            </a:r>
            <a:r>
              <a:rPr lang="de-DE" spc="-5" dirty="0">
                <a:latin typeface="Arial"/>
                <a:cs typeface="Arial"/>
              </a:rPr>
              <a:t>Ingenieure arbeiten i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ea</a:t>
            </a:r>
            <a:r>
              <a:rPr lang="de-DE" dirty="0">
                <a:latin typeface="Arial"/>
                <a:cs typeface="Arial"/>
              </a:rPr>
              <a:t>ms in Software Projekten </a:t>
            </a:r>
            <a:r>
              <a:rPr lang="de-DE" spc="-10" dirty="0">
                <a:latin typeface="Arial"/>
                <a:cs typeface="Arial"/>
              </a:rPr>
              <a:t>me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ho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sch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und </a:t>
            </a:r>
            <a:r>
              <a:rPr lang="de-DE" spc="5" dirty="0" smtClean="0">
                <a:latin typeface="Arial"/>
                <a:cs typeface="Arial"/>
              </a:rPr>
              <a:t>strukturiert und kommunizieren mit Kunden und Teammitgliedern</a:t>
            </a:r>
          </a:p>
          <a:p>
            <a:pPr marL="304800" marR="537845" indent="-289560">
              <a:lnSpc>
                <a:spcPct val="103699"/>
              </a:lnSpc>
              <a:spcBef>
                <a:spcPts val="1610"/>
              </a:spcBef>
              <a:buFont typeface="Arial"/>
              <a:buChar char="–"/>
              <a:tabLst>
                <a:tab pos="206375" algn="l"/>
              </a:tabLst>
            </a:pPr>
            <a:r>
              <a:rPr lang="de-DE" spc="-5" dirty="0">
                <a:latin typeface="Arial"/>
                <a:cs typeface="Arial"/>
              </a:rPr>
              <a:t>Software Ingenieure </a:t>
            </a:r>
            <a:r>
              <a:rPr lang="de-DE" spc="-5" dirty="0" smtClean="0">
                <a:latin typeface="Arial"/>
                <a:cs typeface="Arial"/>
              </a:rPr>
              <a:t>b</a:t>
            </a:r>
            <a:r>
              <a:rPr lang="de-DE" dirty="0" smtClean="0">
                <a:latin typeface="Arial"/>
                <a:cs typeface="Arial"/>
              </a:rPr>
              <a:t>eherrschen die </a:t>
            </a:r>
            <a:r>
              <a:rPr lang="de-DE" dirty="0">
                <a:latin typeface="Arial"/>
                <a:cs typeface="Arial"/>
              </a:rPr>
              <a:t>Technik und lassen sich nicht von der Technik </a:t>
            </a:r>
            <a:r>
              <a:rPr lang="de-DE" dirty="0" smtClean="0">
                <a:latin typeface="Arial"/>
                <a:cs typeface="Arial"/>
              </a:rPr>
              <a:t>beherrschen</a:t>
            </a:r>
            <a:endParaRPr lang="de-DE" sz="1800" spc="-5" dirty="0" smtClean="0">
              <a:latin typeface="Arial"/>
              <a:cs typeface="Arial"/>
            </a:endParaRPr>
          </a:p>
          <a:p>
            <a:pPr marL="304800" marR="537845" indent="-289560">
              <a:lnSpc>
                <a:spcPct val="103699"/>
              </a:lnSpc>
              <a:spcBef>
                <a:spcPts val="1610"/>
              </a:spcBef>
              <a:buFont typeface="Arial"/>
              <a:buChar char="–"/>
              <a:tabLst>
                <a:tab pos="206375" algn="l"/>
              </a:tabLst>
            </a:pPr>
            <a:r>
              <a:rPr sz="1800" spc="-5" dirty="0" smtClean="0">
                <a:latin typeface="Arial"/>
                <a:cs typeface="Arial"/>
              </a:rPr>
              <a:t>D</a:t>
            </a:r>
            <a:r>
              <a:rPr sz="1800" spc="-10" dirty="0" smtClean="0">
                <a:latin typeface="Arial"/>
                <a:cs typeface="Arial"/>
              </a:rPr>
              <a:t>e</a:t>
            </a:r>
            <a:r>
              <a:rPr sz="1800" dirty="0" smtClean="0">
                <a:latin typeface="Arial"/>
                <a:cs typeface="Arial"/>
              </a:rPr>
              <a:t>r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au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Phasen</a:t>
            </a:r>
            <a:r>
              <a:rPr sz="1800" dirty="0" smtClean="0">
                <a:latin typeface="Arial"/>
                <a:cs typeface="Arial"/>
              </a:rPr>
              <a:t>,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10" dirty="0">
                <a:latin typeface="Arial"/>
                <a:cs typeface="Arial"/>
              </a:rPr>
              <a:t>der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od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kts 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lang="de-DE" sz="1800" spc="5" dirty="0" smtClean="0">
                <a:latin typeface="Arial"/>
                <a:cs typeface="Arial"/>
              </a:rPr>
              <a:t>Die grundlegenden Phasen 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d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eg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tun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nd </a:t>
            </a:r>
            <a:r>
              <a:rPr sz="1800" spc="5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ck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ung</a:t>
            </a:r>
            <a:r>
              <a:rPr sz="18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8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250825" y="1073150"/>
            <a:ext cx="41878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  <a:lvl2pPr indent="1588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r>
              <a:rPr lang="de-DE" altLang="de-DE" dirty="0"/>
              <a:t>Danke für Ihre Aufmerksamkeit.</a:t>
            </a:r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Tx/>
              <a:buNone/>
            </a:pPr>
            <a:r>
              <a:rPr lang="de-DE" altLang="de-DE" dirty="0"/>
              <a:t>Fragen, Wünsche, Anregungen?</a:t>
            </a:r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3550"/>
            <a:ext cx="4114800" cy="608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0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39"/>
          <p:cNvSpPr txBox="1"/>
          <p:nvPr/>
        </p:nvSpPr>
        <p:spPr>
          <a:xfrm>
            <a:off x="1898207" y="2570150"/>
            <a:ext cx="39578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3200" spc="1049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233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-18" dirty="0">
                <a:latin typeface="Verdana"/>
                <a:cs typeface="Verdana"/>
              </a:rPr>
              <a:t> 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127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1957" dirty="0">
                <a:latin typeface="Verdana"/>
                <a:cs typeface="Verdana"/>
              </a:rPr>
              <a:t>  </a:t>
            </a:r>
            <a:r>
              <a:rPr sz="3200" spc="869" dirty="0">
                <a:latin typeface="Verdana"/>
                <a:cs typeface="Verdana"/>
              </a:rPr>
              <a:t>  </a:t>
            </a:r>
            <a:r>
              <a:rPr sz="3200" spc="856" dirty="0">
                <a:latin typeface="Verdana"/>
                <a:cs typeface="Verdana"/>
              </a:rPr>
              <a:t> 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729241" y="6518269"/>
            <a:ext cx="217522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03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307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18" dirty="0">
                <a:latin typeface="Times New Roman"/>
                <a:cs typeface="Times New Roman"/>
              </a:rPr>
              <a:t> </a:t>
            </a:r>
            <a:r>
              <a:rPr sz="1200" spc="509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403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29" dirty="0">
                <a:latin typeface="Verdana"/>
                <a:cs typeface="Verdana"/>
              </a:rPr>
              <a:t> </a:t>
            </a:r>
            <a:r>
              <a:rPr sz="1200" spc="123" dirty="0">
                <a:latin typeface="Times New Roman"/>
                <a:cs typeface="Times New Roman"/>
              </a:rPr>
              <a:t> </a:t>
            </a:r>
            <a:r>
              <a:rPr sz="1200" spc="478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92" dirty="0">
                <a:latin typeface="Verdana"/>
                <a:cs typeface="Verdana"/>
              </a:rPr>
              <a:t> </a:t>
            </a:r>
            <a:r>
              <a:rPr sz="1200" spc="206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8294234" y="6356606"/>
            <a:ext cx="1189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47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0" name="object 277"/>
          <p:cNvSpPr txBox="1"/>
          <p:nvPr/>
        </p:nvSpPr>
        <p:spPr>
          <a:xfrm>
            <a:off x="457200" y="2292350"/>
            <a:ext cx="5160891" cy="3568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t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spc="10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100"/>
              </a:lnSpc>
              <a:spcBef>
                <a:spcPts val="54"/>
              </a:spcBef>
            </a:pPr>
            <a:endParaRPr sz="2100" dirty="0"/>
          </a:p>
          <a:p>
            <a:pPr marL="12700" marR="445134">
              <a:lnSpc>
                <a:spcPct val="100800"/>
              </a:lnSpc>
            </a:pPr>
            <a:r>
              <a:rPr sz="1800" spc="-5" dirty="0">
                <a:latin typeface="Arial"/>
                <a:cs typeface="Arial"/>
              </a:rPr>
              <a:t>Ei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</a:t>
            </a:r>
            <a:r>
              <a:rPr sz="1800" i="1" dirty="0">
                <a:latin typeface="Arial"/>
                <a:cs typeface="Arial"/>
              </a:rPr>
              <a:t>of</a:t>
            </a:r>
            <a:r>
              <a:rPr sz="1800" i="1" spc="-25" dirty="0">
                <a:latin typeface="Arial"/>
                <a:cs typeface="Arial"/>
              </a:rPr>
              <a:t>t</a:t>
            </a:r>
            <a:r>
              <a:rPr sz="1800" i="1" spc="35" dirty="0">
                <a:latin typeface="Arial"/>
                <a:cs typeface="Arial"/>
              </a:rPr>
              <a:t>w</a:t>
            </a:r>
            <a:r>
              <a:rPr sz="1800" i="1" spc="-10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i="1" spc="-10" dirty="0">
                <a:latin typeface="Arial"/>
                <a:cs typeface="Arial"/>
              </a:rPr>
              <a:t>esys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-10" dirty="0">
                <a:latin typeface="Arial"/>
                <a:cs typeface="Arial"/>
              </a:rPr>
              <a:t>e</a:t>
            </a:r>
            <a:r>
              <a:rPr sz="1800" i="1" dirty="0">
                <a:latin typeface="Arial"/>
                <a:cs typeface="Arial"/>
              </a:rPr>
              <a:t>m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S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de</a:t>
            </a:r>
            <a:r>
              <a:rPr sz="1800" spc="-5" dirty="0" err="1">
                <a:latin typeface="Arial"/>
                <a:cs typeface="Arial"/>
              </a:rPr>
              <a:t>ss</a:t>
            </a:r>
            <a:r>
              <a:rPr sz="1800" spc="5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B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s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and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smtClean="0">
                <a:latin typeface="Arial"/>
                <a:cs typeface="Arial"/>
              </a:rPr>
              <a:t>)</a:t>
            </a:r>
            <a:r>
              <a:rPr sz="1800" spc="5" dirty="0" smtClean="0">
                <a:latin typeface="Arial"/>
                <a:cs typeface="Arial"/>
              </a:rPr>
              <a:t>u</a:t>
            </a:r>
            <a:r>
              <a:rPr sz="1800" spc="-10" dirty="0" smtClean="0">
                <a:latin typeface="Arial"/>
                <a:cs typeface="Arial"/>
              </a:rPr>
              <a:t>n</a:t>
            </a:r>
            <a:r>
              <a:rPr sz="1800" dirty="0" smtClean="0">
                <a:latin typeface="Arial"/>
                <a:cs typeface="Arial"/>
              </a:rPr>
              <a:t>d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5" dirty="0" err="1">
                <a:latin typeface="Arial"/>
                <a:cs typeface="Arial"/>
              </a:rPr>
              <a:t>El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spc="-5" dirty="0" err="1">
                <a:latin typeface="Arial"/>
                <a:cs typeface="Arial"/>
              </a:rPr>
              <a:t>m</a:t>
            </a:r>
            <a:r>
              <a:rPr sz="1800" spc="5" dirty="0" err="1">
                <a:latin typeface="Arial"/>
                <a:cs typeface="Arial"/>
              </a:rPr>
              <a:t>e</a:t>
            </a:r>
            <a:r>
              <a:rPr sz="1800" spc="-10" dirty="0" err="1">
                <a:latin typeface="Arial"/>
                <a:cs typeface="Arial"/>
              </a:rPr>
              <a:t>n</a:t>
            </a:r>
            <a:r>
              <a:rPr sz="1800" dirty="0" err="1">
                <a:latin typeface="Arial"/>
                <a:cs typeface="Arial"/>
              </a:rPr>
              <a:t>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au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(„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ne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“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een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ic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)</a:t>
            </a:r>
          </a:p>
          <a:p>
            <a:pPr>
              <a:lnSpc>
                <a:spcPts val="1800"/>
              </a:lnSpc>
            </a:pPr>
            <a:endParaRPr sz="1800" dirty="0"/>
          </a:p>
          <a:p>
            <a:pPr>
              <a:lnSpc>
                <a:spcPts val="2000"/>
              </a:lnSpc>
              <a:spcBef>
                <a:spcPts val="88"/>
              </a:spcBef>
            </a:pPr>
            <a:endParaRPr sz="2000" dirty="0"/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t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100"/>
              </a:lnSpc>
              <a:spcBef>
                <a:spcPts val="72"/>
              </a:spcBef>
            </a:pPr>
            <a:endParaRPr sz="2100" dirty="0"/>
          </a:p>
          <a:p>
            <a:pPr marL="355600" marR="6350" indent="-3429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</a:t>
            </a:r>
            <a:r>
              <a:rPr sz="1800" i="1" dirty="0">
                <a:latin typeface="Arial"/>
                <a:cs typeface="Arial"/>
              </a:rPr>
              <a:t>of</a:t>
            </a:r>
            <a:r>
              <a:rPr sz="1800" i="1" spc="-25" dirty="0">
                <a:latin typeface="Arial"/>
                <a:cs typeface="Arial"/>
              </a:rPr>
              <a:t>t</a:t>
            </a:r>
            <a:r>
              <a:rPr sz="1800" i="1" spc="35" dirty="0">
                <a:latin typeface="Arial"/>
                <a:cs typeface="Arial"/>
              </a:rPr>
              <a:t>w</a:t>
            </a:r>
            <a:r>
              <a:rPr sz="1800" i="1" spc="-10" dirty="0">
                <a:latin typeface="Arial"/>
                <a:cs typeface="Arial"/>
              </a:rPr>
              <a:t>a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i="1" spc="-10" dirty="0">
                <a:latin typeface="Arial"/>
                <a:cs typeface="Arial"/>
              </a:rPr>
              <a:t>ep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i="1" dirty="0">
                <a:latin typeface="Arial"/>
                <a:cs typeface="Arial"/>
              </a:rPr>
              <a:t>odu</a:t>
            </a:r>
            <a:r>
              <a:rPr sz="1800" i="1" spc="-10" dirty="0">
                <a:latin typeface="Arial"/>
                <a:cs typeface="Arial"/>
              </a:rPr>
              <a:t>k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fü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endParaRPr lang="de-DE" spc="-5" dirty="0" smtClean="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</a:pPr>
            <a:r>
              <a:rPr sz="1800" spc="-5" dirty="0" err="1" smtClean="0">
                <a:latin typeface="Arial"/>
                <a:cs typeface="Arial"/>
              </a:rPr>
              <a:t>A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ftr</a:t>
            </a:r>
            <a:r>
              <a:rPr sz="1800" spc="-10" dirty="0" err="1" smtClean="0">
                <a:latin typeface="Arial"/>
                <a:cs typeface="Arial"/>
              </a:rPr>
              <a:t>agge</a:t>
            </a:r>
            <a:r>
              <a:rPr sz="1800" spc="5" dirty="0" err="1" smtClean="0">
                <a:latin typeface="Arial"/>
                <a:cs typeface="Arial"/>
              </a:rPr>
              <a:t>b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-5" dirty="0" err="1">
                <a:latin typeface="Arial"/>
                <a:cs typeface="Arial"/>
              </a:rPr>
              <a:t>s</a:t>
            </a:r>
            <a:r>
              <a:rPr sz="1800" dirty="0" err="1">
                <a:latin typeface="Arial"/>
                <a:cs typeface="Arial"/>
              </a:rPr>
              <a:t>t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spc="-5" dirty="0" err="1">
                <a:latin typeface="Arial"/>
                <a:cs typeface="Arial"/>
              </a:rPr>
              <a:t>ll</a:t>
            </a:r>
            <a:r>
              <a:rPr sz="1800" spc="15" dirty="0" err="1">
                <a:latin typeface="Arial"/>
                <a:cs typeface="Arial"/>
              </a:rPr>
              <a:t>t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spc="-15" dirty="0" err="1" smtClean="0">
                <a:latin typeface="Arial"/>
                <a:cs typeface="Arial"/>
              </a:rPr>
              <a:t>y</a:t>
            </a: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m</a:t>
            </a:r>
            <a:endParaRPr lang="de-DE" sz="1800" dirty="0" smtClean="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(</a:t>
            </a:r>
            <a:r>
              <a:rPr sz="1800" spc="-5" dirty="0" smtClean="0">
                <a:latin typeface="Arial"/>
                <a:cs typeface="Arial"/>
              </a:rPr>
              <a:t>„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dirty="0">
                <a:latin typeface="Arial"/>
                <a:cs typeface="Arial"/>
              </a:rPr>
              <a:t>uß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“ 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ht)</a:t>
            </a:r>
          </a:p>
        </p:txBody>
      </p:sp>
      <p:sp>
        <p:nvSpPr>
          <p:cNvPr id="281" name="object 3"/>
          <p:cNvSpPr/>
          <p:nvPr/>
        </p:nvSpPr>
        <p:spPr>
          <a:xfrm>
            <a:off x="5111497" y="2368550"/>
            <a:ext cx="3880103" cy="3880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77018" y="463550"/>
            <a:ext cx="8766982" cy="1874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lang="de-DE" sz="2000" b="1" spc="-4" dirty="0" smtClean="0">
                <a:latin typeface="Arial"/>
                <a:cs typeface="Arial"/>
              </a:rPr>
              <a:t>Was ist Software?</a:t>
            </a:r>
          </a:p>
          <a:p>
            <a:pPr marL="11144"/>
            <a:endParaRPr lang="de-DE" sz="2000" spc="-4" dirty="0" smtClean="0">
              <a:latin typeface="Arial"/>
              <a:cs typeface="Arial"/>
            </a:endParaRPr>
          </a:p>
          <a:p>
            <a:pPr>
              <a:lnSpc>
                <a:spcPts val="1843"/>
              </a:lnSpc>
              <a:spcBef>
                <a:spcPts val="63"/>
              </a:spcBef>
            </a:pPr>
            <a:endParaRPr sz="2000" dirty="0"/>
          </a:p>
          <a:p>
            <a:pPr marL="312039" marR="182765" indent="-300895" algn="just">
              <a:buFont typeface="Arial"/>
              <a:buChar char="•"/>
              <a:tabLst>
                <a:tab pos="312039" algn="l"/>
              </a:tabLst>
            </a:pPr>
            <a:r>
              <a:rPr dirty="0" smtClean="0">
                <a:latin typeface="Arial"/>
                <a:cs typeface="Arial"/>
              </a:rPr>
              <a:t>„</a:t>
            </a:r>
            <a:r>
              <a:rPr spc="-4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r</a:t>
            </a:r>
            <a:r>
              <a:rPr spc="-9" dirty="0">
                <a:latin typeface="Arial"/>
                <a:cs typeface="Arial"/>
              </a:rPr>
              <a:t>og</a:t>
            </a:r>
            <a:r>
              <a:rPr spc="9" dirty="0">
                <a:latin typeface="Arial"/>
                <a:cs typeface="Arial"/>
              </a:rPr>
              <a:t>r</a:t>
            </a:r>
            <a:r>
              <a:rPr spc="-9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mm</a:t>
            </a:r>
            <a:r>
              <a:rPr spc="-9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,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z</a:t>
            </a:r>
            <a:r>
              <a:rPr spc="-9" dirty="0">
                <a:latin typeface="Arial"/>
                <a:cs typeface="Arial"/>
              </a:rPr>
              <a:t>uge</a:t>
            </a:r>
            <a:r>
              <a:rPr spc="4" dirty="0">
                <a:latin typeface="Arial"/>
                <a:cs typeface="Arial"/>
              </a:rPr>
              <a:t>hö</a:t>
            </a:r>
            <a:r>
              <a:rPr dirty="0">
                <a:latin typeface="Arial"/>
                <a:cs typeface="Arial"/>
              </a:rPr>
              <a:t>r</a:t>
            </a:r>
            <a:r>
              <a:rPr spc="-4" dirty="0">
                <a:latin typeface="Arial"/>
                <a:cs typeface="Arial"/>
              </a:rPr>
              <a:t>i</a:t>
            </a:r>
            <a:r>
              <a:rPr spc="-9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4" dirty="0" err="1">
                <a:latin typeface="Arial"/>
                <a:cs typeface="Arial"/>
              </a:rPr>
              <a:t>D</a:t>
            </a:r>
            <a:r>
              <a:rPr spc="-9" dirty="0" err="1">
                <a:latin typeface="Arial"/>
                <a:cs typeface="Arial"/>
              </a:rPr>
              <a:t>a</a:t>
            </a:r>
            <a:r>
              <a:rPr dirty="0" err="1">
                <a:latin typeface="Arial"/>
                <a:cs typeface="Arial"/>
              </a:rPr>
              <a:t>t</a:t>
            </a:r>
            <a:r>
              <a:rPr spc="4" dirty="0" err="1">
                <a:latin typeface="Arial"/>
                <a:cs typeface="Arial"/>
              </a:rPr>
              <a:t>e</a:t>
            </a:r>
            <a:r>
              <a:rPr dirty="0" err="1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9" dirty="0" smtClean="0">
                <a:latin typeface="Arial"/>
                <a:cs typeface="Arial"/>
              </a:rPr>
              <a:t>un</a:t>
            </a:r>
            <a:r>
              <a:rPr dirty="0" smtClean="0">
                <a:latin typeface="Arial"/>
                <a:cs typeface="Arial"/>
              </a:rPr>
              <a:t>d</a:t>
            </a:r>
            <a:r>
              <a:rPr lang="de-DE" spc="9" dirty="0">
                <a:latin typeface="Arial"/>
                <a:cs typeface="Arial"/>
              </a:rPr>
              <a:t> </a:t>
            </a:r>
            <a:r>
              <a:rPr spc="4" dirty="0" err="1" smtClean="0">
                <a:latin typeface="Arial"/>
                <a:cs typeface="Arial"/>
              </a:rPr>
              <a:t>D</a:t>
            </a:r>
            <a:r>
              <a:rPr spc="-9" dirty="0" err="1" smtClean="0">
                <a:latin typeface="Arial"/>
                <a:cs typeface="Arial"/>
              </a:rPr>
              <a:t>o</a:t>
            </a:r>
            <a:r>
              <a:rPr spc="-4" dirty="0" err="1" smtClean="0">
                <a:latin typeface="Arial"/>
                <a:cs typeface="Arial"/>
              </a:rPr>
              <a:t>k</a:t>
            </a:r>
            <a:r>
              <a:rPr spc="-9" dirty="0" err="1" smtClean="0">
                <a:latin typeface="Arial"/>
                <a:cs typeface="Arial"/>
              </a:rPr>
              <a:t>u</a:t>
            </a:r>
            <a:r>
              <a:rPr spc="-4" dirty="0" err="1" smtClean="0">
                <a:latin typeface="Arial"/>
                <a:cs typeface="Arial"/>
              </a:rPr>
              <a:t>m</a:t>
            </a:r>
            <a:r>
              <a:rPr spc="-9" dirty="0" err="1" smtClean="0">
                <a:latin typeface="Arial"/>
                <a:cs typeface="Arial"/>
              </a:rPr>
              <a:t>en</a:t>
            </a:r>
            <a:r>
              <a:rPr dirty="0" err="1" smtClean="0">
                <a:latin typeface="Arial"/>
                <a:cs typeface="Arial"/>
              </a:rPr>
              <a:t>t</a:t>
            </a:r>
            <a:r>
              <a:rPr spc="-9" dirty="0" err="1" smtClean="0">
                <a:latin typeface="Arial"/>
                <a:cs typeface="Arial"/>
              </a:rPr>
              <a:t>a</a:t>
            </a:r>
            <a:r>
              <a:rPr dirty="0" err="1" smtClean="0">
                <a:latin typeface="Arial"/>
                <a:cs typeface="Arial"/>
              </a:rPr>
              <a:t>t</a:t>
            </a:r>
            <a:r>
              <a:rPr spc="4" dirty="0" err="1" smtClean="0">
                <a:latin typeface="Arial"/>
                <a:cs typeface="Arial"/>
              </a:rPr>
              <a:t>i</a:t>
            </a:r>
            <a:r>
              <a:rPr spc="-9" dirty="0" err="1" smtClean="0">
                <a:latin typeface="Arial"/>
                <a:cs typeface="Arial"/>
              </a:rPr>
              <a:t>on</a:t>
            </a:r>
            <a:r>
              <a:rPr spc="4" dirty="0" err="1" smtClean="0">
                <a:latin typeface="Arial"/>
                <a:cs typeface="Arial"/>
              </a:rPr>
              <a:t>e</a:t>
            </a:r>
            <a:r>
              <a:rPr spc="-9" dirty="0" err="1" smtClean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, </a:t>
            </a:r>
            <a:r>
              <a:rPr spc="-9" dirty="0">
                <a:latin typeface="Arial"/>
                <a:cs typeface="Arial"/>
              </a:rPr>
              <a:t>d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 </a:t>
            </a:r>
            <a:r>
              <a:rPr spc="-4" dirty="0">
                <a:latin typeface="Arial"/>
                <a:cs typeface="Arial"/>
              </a:rPr>
              <a:t>z</a:t>
            </a:r>
            <a:r>
              <a:rPr spc="-9"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s</a:t>
            </a:r>
            <a:r>
              <a:rPr spc="-9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m</a:t>
            </a:r>
            <a:r>
              <a:rPr spc="9" dirty="0">
                <a:latin typeface="Arial"/>
                <a:cs typeface="Arial"/>
              </a:rPr>
              <a:t>m</a:t>
            </a:r>
            <a:r>
              <a:rPr spc="-9" dirty="0">
                <a:latin typeface="Arial"/>
                <a:cs typeface="Arial"/>
              </a:rPr>
              <a:t>enge</a:t>
            </a:r>
            <a:r>
              <a:rPr dirty="0">
                <a:latin typeface="Arial"/>
                <a:cs typeface="Arial"/>
              </a:rPr>
              <a:t>f</a:t>
            </a:r>
            <a:r>
              <a:rPr spc="-9"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ss</a:t>
            </a:r>
            <a:r>
              <a:rPr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4" dirty="0">
                <a:latin typeface="Arial"/>
                <a:cs typeface="Arial"/>
              </a:rPr>
              <a:t>la</a:t>
            </a:r>
            <a:r>
              <a:rPr spc="-9" dirty="0">
                <a:latin typeface="Arial"/>
                <a:cs typeface="Arial"/>
              </a:rPr>
              <a:t>uben</a:t>
            </a:r>
            <a:r>
              <a:rPr dirty="0">
                <a:latin typeface="Arial"/>
                <a:cs typeface="Arial"/>
              </a:rPr>
              <a:t>,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mi</a:t>
            </a:r>
            <a:r>
              <a:rPr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Hil</a:t>
            </a:r>
            <a:r>
              <a:rPr dirty="0">
                <a:latin typeface="Arial"/>
                <a:cs typeface="Arial"/>
              </a:rPr>
              <a:t>fe</a:t>
            </a:r>
            <a:r>
              <a:rPr spc="9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i</a:t>
            </a:r>
            <a:r>
              <a:rPr spc="-9" dirty="0">
                <a:latin typeface="Arial"/>
                <a:cs typeface="Arial"/>
              </a:rPr>
              <a:t>ne</a:t>
            </a:r>
            <a:r>
              <a:rPr dirty="0">
                <a:latin typeface="Arial"/>
                <a:cs typeface="Arial"/>
              </a:rPr>
              <a:t>s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9"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m</a:t>
            </a:r>
            <a:r>
              <a:rPr spc="-9" dirty="0">
                <a:latin typeface="Arial"/>
                <a:cs typeface="Arial"/>
              </a:rPr>
              <a:t>pu</a:t>
            </a:r>
            <a:r>
              <a:rPr dirty="0">
                <a:latin typeface="Arial"/>
                <a:cs typeface="Arial"/>
              </a:rPr>
              <a:t>t</a:t>
            </a:r>
            <a:r>
              <a:rPr spc="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rs </a:t>
            </a:r>
            <a:r>
              <a:rPr spc="-4" dirty="0">
                <a:latin typeface="Arial"/>
                <a:cs typeface="Arial"/>
              </a:rPr>
              <a:t>A</a:t>
            </a:r>
            <a:r>
              <a:rPr spc="-9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f</a:t>
            </a:r>
            <a:r>
              <a:rPr spc="-9" dirty="0">
                <a:latin typeface="Arial"/>
                <a:cs typeface="Arial"/>
              </a:rPr>
              <a:t>gabe</a:t>
            </a:r>
            <a:r>
              <a:rPr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 z</a:t>
            </a:r>
            <a:r>
              <a:rPr dirty="0">
                <a:latin typeface="Arial"/>
                <a:cs typeface="Arial"/>
              </a:rPr>
              <a:t>u </a:t>
            </a:r>
            <a:r>
              <a:rPr spc="-9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-4" dirty="0">
                <a:latin typeface="Arial"/>
                <a:cs typeface="Arial"/>
              </a:rPr>
              <a:t>l</a:t>
            </a:r>
            <a:r>
              <a:rPr spc="-9"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d</a:t>
            </a:r>
            <a:r>
              <a:rPr spc="-4" dirty="0">
                <a:latin typeface="Arial"/>
                <a:cs typeface="Arial"/>
              </a:rPr>
              <a:t>i</a:t>
            </a:r>
            <a:r>
              <a:rPr spc="-9" dirty="0">
                <a:latin typeface="Arial"/>
                <a:cs typeface="Arial"/>
              </a:rPr>
              <a:t>g</a:t>
            </a:r>
            <a:r>
              <a:rPr spc="4" dirty="0">
                <a:latin typeface="Arial"/>
                <a:cs typeface="Arial"/>
              </a:rPr>
              <a:t>e</a:t>
            </a:r>
            <a:r>
              <a:rPr spc="-9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.“</a:t>
            </a:r>
          </a:p>
          <a:p>
            <a:pPr>
              <a:lnSpc>
                <a:spcPts val="1843"/>
              </a:lnSpc>
              <a:spcBef>
                <a:spcPts val="47"/>
              </a:spcBef>
              <a:buFont typeface="Arial"/>
              <a:buChar char="•"/>
            </a:pPr>
            <a:endParaRPr sz="2000" dirty="0"/>
          </a:p>
          <a:p>
            <a:pPr>
              <a:lnSpc>
                <a:spcPts val="1843"/>
              </a:lnSpc>
              <a:spcBef>
                <a:spcPts val="32"/>
              </a:spcBef>
              <a:buFont typeface="Arial"/>
              <a:buChar char="•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8566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3103880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30" dirty="0" smtClean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65" dirty="0" smtClean="0">
                <a:latin typeface="Arial"/>
                <a:cs typeface="Arial"/>
              </a:rPr>
              <a:t>E</a:t>
            </a:r>
            <a:r>
              <a:rPr sz="1400" spc="105" dirty="0" smtClean="0">
                <a:latin typeface="Arial"/>
                <a:cs typeface="Arial"/>
              </a:rPr>
              <a:t>n</a:t>
            </a:r>
            <a:r>
              <a:rPr sz="1400" spc="80" dirty="0" smtClean="0">
                <a:latin typeface="Arial"/>
                <a:cs typeface="Arial"/>
              </a:rPr>
              <a:t>gi</a:t>
            </a:r>
            <a:r>
              <a:rPr sz="1400" spc="105" dirty="0" smtClean="0">
                <a:latin typeface="Arial"/>
                <a:cs typeface="Arial"/>
              </a:rPr>
              <a:t>n</a:t>
            </a:r>
            <a:r>
              <a:rPr sz="1400" spc="45" dirty="0" smtClean="0">
                <a:latin typeface="Arial"/>
                <a:cs typeface="Arial"/>
              </a:rPr>
              <a:t>e</a:t>
            </a:r>
            <a:r>
              <a:rPr sz="1400" spc="65" dirty="0" smtClean="0">
                <a:latin typeface="Arial"/>
                <a:cs typeface="Arial"/>
              </a:rPr>
              <a:t>e</a:t>
            </a:r>
            <a:r>
              <a:rPr sz="1400" spc="120" dirty="0" smtClean="0">
                <a:latin typeface="Arial"/>
                <a:cs typeface="Arial"/>
              </a:rPr>
              <a:t>r</a:t>
            </a:r>
            <a:r>
              <a:rPr sz="1400" spc="80" dirty="0" smtClean="0">
                <a:latin typeface="Arial"/>
                <a:cs typeface="Arial"/>
              </a:rPr>
              <a:t>i</a:t>
            </a:r>
            <a:r>
              <a:rPr sz="1400" spc="95" dirty="0" smtClean="0">
                <a:latin typeface="Arial"/>
                <a:cs typeface="Arial"/>
              </a:rPr>
              <a:t>n</a:t>
            </a:r>
            <a:r>
              <a:rPr sz="1400" spc="80" dirty="0" smtClean="0">
                <a:latin typeface="Arial"/>
                <a:cs typeface="Arial"/>
              </a:rPr>
              <a:t>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4"/>
              </a:spcBef>
            </a:pPr>
            <a:endParaRPr sz="100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969149"/>
            <a:ext cx="8611344" cy="4847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  <a:buFont typeface="Arial"/>
              <a:buChar char="–"/>
              <a:tabLst>
                <a:tab pos="203835" algn="l"/>
              </a:tabLst>
            </a:pPr>
            <a:endParaRPr lang="de-DE" sz="1800" spc="10" dirty="0" smtClean="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buFont typeface="Arial"/>
              <a:buChar char="–"/>
              <a:tabLst>
                <a:tab pos="203835" algn="l"/>
              </a:tabLst>
            </a:pP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spc="-25" dirty="0" err="1" smtClean="0">
                <a:latin typeface="Arial"/>
                <a:cs typeface="Arial"/>
              </a:rPr>
              <a:t>y</a:t>
            </a:r>
            <a:r>
              <a:rPr sz="1800" dirty="0" err="1" smtClean="0">
                <a:latin typeface="Arial"/>
                <a:cs typeface="Arial"/>
              </a:rPr>
              <a:t>st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m</a:t>
            </a: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20" dirty="0" err="1" smtClean="0">
                <a:latin typeface="Arial"/>
                <a:cs typeface="Arial"/>
              </a:rPr>
              <a:t>w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re</a:t>
            </a:r>
            <a:r>
              <a:rPr lang="de-DE" sz="1800" dirty="0" smtClean="0">
                <a:latin typeface="Arial"/>
                <a:cs typeface="Arial"/>
              </a:rPr>
              <a:t> (z.B</a:t>
            </a:r>
            <a:r>
              <a:rPr lang="de-DE" dirty="0" smtClean="0">
                <a:latin typeface="Arial"/>
                <a:cs typeface="Arial"/>
              </a:rPr>
              <a:t>. Betriebssystem)</a:t>
            </a:r>
            <a:endParaRPr lang="de-DE" sz="1800" dirty="0" smtClean="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buFont typeface="Arial"/>
              <a:buChar char="–"/>
              <a:tabLst>
                <a:tab pos="203835" algn="l"/>
              </a:tabLst>
            </a:pPr>
            <a:endParaRPr lang="de-DE" sz="1800" dirty="0" smtClean="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buFont typeface="Arial"/>
              <a:buChar char="–"/>
              <a:tabLst>
                <a:tab pos="203835" algn="l"/>
              </a:tabLst>
            </a:pPr>
            <a:r>
              <a:rPr lang="de-DE" dirty="0" smtClean="0">
                <a:latin typeface="Arial"/>
                <a:cs typeface="Arial"/>
              </a:rPr>
              <a:t>A</a:t>
            </a:r>
            <a:r>
              <a:rPr lang="de-DE" spc="15" dirty="0" smtClean="0">
                <a:latin typeface="Arial"/>
                <a:cs typeface="Arial"/>
              </a:rPr>
              <a:t>n</a:t>
            </a:r>
            <a:r>
              <a:rPr lang="de-DE" spc="-30" dirty="0" smtClean="0">
                <a:latin typeface="Arial"/>
                <a:cs typeface="Arial"/>
              </a:rPr>
              <a:t>w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spc="5" dirty="0" smtClean="0">
                <a:latin typeface="Arial"/>
                <a:cs typeface="Arial"/>
              </a:rPr>
              <a:t>n</a:t>
            </a:r>
            <a:r>
              <a:rPr lang="de-DE" spc="-10" dirty="0" smtClean="0">
                <a:latin typeface="Arial"/>
                <a:cs typeface="Arial"/>
              </a:rPr>
              <a:t>d</a:t>
            </a:r>
            <a:r>
              <a:rPr lang="de-DE" spc="5" dirty="0" smtClean="0">
                <a:latin typeface="Arial"/>
                <a:cs typeface="Arial"/>
              </a:rPr>
              <a:t>u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spc="5" dirty="0" smtClean="0">
                <a:latin typeface="Arial"/>
                <a:cs typeface="Arial"/>
              </a:rPr>
              <a:t>g</a:t>
            </a:r>
            <a:r>
              <a:rPr lang="de-DE" dirty="0" smtClean="0">
                <a:latin typeface="Arial"/>
                <a:cs typeface="Arial"/>
              </a:rPr>
              <a:t>ss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15" dirty="0" smtClean="0">
                <a:latin typeface="Arial"/>
                <a:cs typeface="Arial"/>
              </a:rPr>
              <a:t>t</a:t>
            </a:r>
            <a:r>
              <a:rPr lang="de-DE" spc="-30" dirty="0" smtClean="0">
                <a:latin typeface="Arial"/>
                <a:cs typeface="Arial"/>
              </a:rPr>
              <a:t>w</a:t>
            </a:r>
            <a:r>
              <a:rPr lang="de-DE" spc="5" dirty="0" smtClean="0">
                <a:latin typeface="Arial"/>
                <a:cs typeface="Arial"/>
              </a:rPr>
              <a:t>a</a:t>
            </a:r>
            <a:r>
              <a:rPr lang="de-DE" dirty="0" smtClean="0">
                <a:latin typeface="Arial"/>
                <a:cs typeface="Arial"/>
              </a:rPr>
              <a:t>re (z.B. Büroanwendungen, Office)</a:t>
            </a:r>
          </a:p>
          <a:p>
            <a:pPr marL="12700">
              <a:lnSpc>
                <a:spcPts val="2110"/>
              </a:lnSpc>
              <a:buFont typeface="Arial"/>
              <a:buChar char="–"/>
              <a:tabLst>
                <a:tab pos="203835" algn="l"/>
              </a:tabLst>
            </a:pPr>
            <a:endParaRPr sz="1800" dirty="0">
              <a:latin typeface="Arial"/>
              <a:cs typeface="Arial"/>
            </a:endParaRPr>
          </a:p>
          <a:p>
            <a:pPr marL="12700" marR="6350">
              <a:lnSpc>
                <a:spcPts val="2060"/>
              </a:lnSpc>
              <a:buFont typeface="Arial"/>
              <a:buChar char="–"/>
              <a:tabLst>
                <a:tab pos="221615" algn="l"/>
              </a:tabLst>
            </a:pPr>
            <a:r>
              <a:rPr sz="1800" dirty="0" err="1" smtClean="0">
                <a:latin typeface="Arial"/>
                <a:cs typeface="Arial"/>
              </a:rPr>
              <a:t>St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10" dirty="0" err="1" smtClean="0">
                <a:latin typeface="Arial"/>
                <a:cs typeface="Arial"/>
              </a:rPr>
              <a:t>da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d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ft</a:t>
            </a:r>
            <a:r>
              <a:rPr sz="1800" spc="-20" dirty="0" err="1" smtClean="0">
                <a:latin typeface="Arial"/>
                <a:cs typeface="Arial"/>
              </a:rPr>
              <a:t>w</a:t>
            </a:r>
            <a:r>
              <a:rPr sz="1800" spc="5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5" dirty="0" err="1" smtClean="0">
                <a:latin typeface="Arial"/>
                <a:cs typeface="Arial"/>
              </a:rPr>
              <a:t>e</a:t>
            </a:r>
            <a:r>
              <a:rPr lang="de-DE" sz="1800" spc="-5" dirty="0" smtClean="0">
                <a:latin typeface="Arial"/>
                <a:cs typeface="Arial"/>
              </a:rPr>
              <a:t> (anpassbare Software für anonyme Kunden, z.B. SAP)</a:t>
            </a:r>
          </a:p>
          <a:p>
            <a:pPr marL="12700" marR="6350">
              <a:lnSpc>
                <a:spcPts val="2060"/>
              </a:lnSpc>
              <a:buFont typeface="Arial"/>
              <a:buChar char="–"/>
              <a:tabLst>
                <a:tab pos="221615" algn="l"/>
              </a:tabLst>
            </a:pPr>
            <a:endParaRPr lang="de-DE" sz="1800" spc="-5" dirty="0" smtClean="0">
              <a:latin typeface="Arial"/>
              <a:cs typeface="Arial"/>
            </a:endParaRPr>
          </a:p>
          <a:p>
            <a:pPr marL="12700" marR="6350">
              <a:lnSpc>
                <a:spcPts val="2060"/>
              </a:lnSpc>
              <a:buFont typeface="Arial"/>
              <a:buChar char="–"/>
              <a:tabLst>
                <a:tab pos="221615" algn="l"/>
              </a:tabLst>
            </a:pPr>
            <a:r>
              <a:rPr sz="1800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nd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v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5" dirty="0" err="1" smtClean="0">
                <a:latin typeface="Arial"/>
                <a:cs typeface="Arial"/>
              </a:rPr>
              <a:t>d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spc="5" dirty="0" err="1" smtClean="0">
                <a:latin typeface="Arial"/>
                <a:cs typeface="Arial"/>
              </a:rPr>
              <a:t>a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10" dirty="0" err="1" smtClean="0">
                <a:latin typeface="Arial"/>
                <a:cs typeface="Arial"/>
              </a:rPr>
              <a:t>s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spc="-30" dirty="0" err="1" smtClean="0">
                <a:latin typeface="Arial"/>
                <a:cs typeface="Arial"/>
              </a:rPr>
              <a:t>w</a:t>
            </a:r>
            <a:r>
              <a:rPr sz="1800" spc="5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endParaRPr lang="de-DE" sz="1800" spc="-10" dirty="0" smtClean="0">
              <a:latin typeface="Arial"/>
              <a:cs typeface="Arial"/>
            </a:endParaRPr>
          </a:p>
          <a:p>
            <a:pPr marL="469900" marR="6350" lvl="1">
              <a:lnSpc>
                <a:spcPts val="2060"/>
              </a:lnSpc>
              <a:buFont typeface="Arial"/>
              <a:buChar char="–"/>
              <a:tabLst>
                <a:tab pos="221615" algn="l"/>
              </a:tabLst>
            </a:pPr>
            <a:r>
              <a:rPr lang="de-DE" spc="-10" dirty="0">
                <a:latin typeface="Arial"/>
                <a:cs typeface="Arial"/>
              </a:rPr>
              <a:t>Speziell für einen Kunden/Auftraggeber entwickelte Software</a:t>
            </a:r>
          </a:p>
          <a:p>
            <a:pPr marL="469900" marR="6350" lvl="1">
              <a:lnSpc>
                <a:spcPts val="2060"/>
              </a:lnSpc>
              <a:buFont typeface="Arial"/>
              <a:buChar char="–"/>
              <a:tabLst>
                <a:tab pos="221615" algn="l"/>
              </a:tabLst>
            </a:pPr>
            <a:r>
              <a:rPr lang="de-DE" spc="-10" dirty="0">
                <a:latin typeface="Arial"/>
                <a:cs typeface="Arial"/>
              </a:rPr>
              <a:t>Exakt auf die Bedürfnisse des Kunden </a:t>
            </a:r>
            <a:r>
              <a:rPr lang="de-DE" spc="-10" dirty="0" err="1">
                <a:latin typeface="Arial"/>
                <a:cs typeface="Arial"/>
              </a:rPr>
              <a:t>zugeschneidertes</a:t>
            </a:r>
            <a:r>
              <a:rPr lang="de-DE" spc="-10" dirty="0">
                <a:latin typeface="Arial"/>
                <a:cs typeface="Arial"/>
              </a:rPr>
              <a:t> Produkt</a:t>
            </a:r>
          </a:p>
          <a:p>
            <a:pPr marL="469900" marR="6350" lvl="1">
              <a:lnSpc>
                <a:spcPts val="2060"/>
              </a:lnSpc>
              <a:buFont typeface="Arial"/>
              <a:buChar char="–"/>
              <a:tabLst>
                <a:tab pos="221615" algn="l"/>
              </a:tabLst>
            </a:pPr>
            <a:r>
              <a:rPr lang="de-DE" spc="-10" dirty="0">
                <a:latin typeface="Arial"/>
                <a:cs typeface="Arial"/>
              </a:rPr>
              <a:t>Relativ zeitaufwändige und teure Entwicklung</a:t>
            </a:r>
          </a:p>
          <a:p>
            <a:pPr marL="469900" marR="6350" lvl="1">
              <a:lnSpc>
                <a:spcPts val="2060"/>
              </a:lnSpc>
              <a:buFont typeface="Arial"/>
              <a:buChar char="–"/>
              <a:tabLst>
                <a:tab pos="221615" algn="l"/>
              </a:tabLst>
            </a:pPr>
            <a:r>
              <a:rPr lang="de-DE" spc="-10" dirty="0" smtClean="0">
                <a:latin typeface="Arial"/>
                <a:cs typeface="Arial"/>
              </a:rPr>
              <a:t>Typische </a:t>
            </a:r>
            <a:r>
              <a:rPr lang="de-DE" spc="-10" dirty="0">
                <a:latin typeface="Arial"/>
                <a:cs typeface="Arial"/>
              </a:rPr>
              <a:t>Beispiele: </a:t>
            </a:r>
            <a:r>
              <a:rPr lang="de-DE" spc="-10" dirty="0" smtClean="0">
                <a:latin typeface="Arial"/>
                <a:cs typeface="Arial"/>
              </a:rPr>
              <a:t>Software </a:t>
            </a:r>
            <a:r>
              <a:rPr lang="de-DE" spc="-10" dirty="0">
                <a:latin typeface="Arial"/>
                <a:cs typeface="Arial"/>
              </a:rPr>
              <a:t>zur Unterstützung </a:t>
            </a:r>
            <a:r>
              <a:rPr lang="de-DE" spc="-10" dirty="0" smtClean="0">
                <a:latin typeface="Arial"/>
                <a:cs typeface="Arial"/>
              </a:rPr>
              <a:t>spezieller Geschäftsprozesse </a:t>
            </a:r>
            <a:endParaRPr lang="de-DE" spc="-10" dirty="0">
              <a:latin typeface="Arial"/>
              <a:cs typeface="Arial"/>
            </a:endParaRPr>
          </a:p>
          <a:p>
            <a:pPr marL="12700" marR="8255">
              <a:lnSpc>
                <a:spcPts val="2050"/>
              </a:lnSpc>
              <a:spcBef>
                <a:spcPts val="1400"/>
              </a:spcBef>
              <a:buFont typeface="Arial"/>
              <a:buChar char="–"/>
              <a:tabLst>
                <a:tab pos="408305" algn="l"/>
                <a:tab pos="2433955" algn="l"/>
                <a:tab pos="3571240" algn="l"/>
                <a:tab pos="3971925" algn="l"/>
                <a:tab pos="4663440" algn="l"/>
                <a:tab pos="5774055" algn="l"/>
                <a:tab pos="6696075" algn="l"/>
                <a:tab pos="7325359" algn="l"/>
              </a:tabLst>
            </a:pPr>
            <a:r>
              <a:rPr lang="de-DE" sz="1800" spc="-10" dirty="0" smtClean="0">
                <a:latin typeface="Arial"/>
                <a:cs typeface="Arial"/>
              </a:rPr>
              <a:t>Eingebettete </a:t>
            </a:r>
            <a:r>
              <a:rPr lang="de-DE" spc="-10" dirty="0">
                <a:latin typeface="Arial"/>
                <a:cs typeface="Arial"/>
              </a:rPr>
              <a:t>Systeme (Steuerungssoftware für </a:t>
            </a:r>
            <a:r>
              <a:rPr lang="de-DE" spc="-10" dirty="0" smtClean="0">
                <a:latin typeface="Arial"/>
                <a:cs typeface="Arial"/>
              </a:rPr>
              <a:t>Geräte)</a:t>
            </a:r>
            <a:endParaRPr lang="de-DE" sz="1800" spc="-10" dirty="0" smtClean="0">
              <a:latin typeface="Arial"/>
              <a:cs typeface="Arial"/>
            </a:endParaRPr>
          </a:p>
          <a:p>
            <a:pPr marL="12700" marR="8255">
              <a:lnSpc>
                <a:spcPts val="2050"/>
              </a:lnSpc>
              <a:spcBef>
                <a:spcPts val="1400"/>
              </a:spcBef>
              <a:buFont typeface="Arial"/>
              <a:buChar char="–"/>
              <a:tabLst>
                <a:tab pos="408305" algn="l"/>
                <a:tab pos="2433955" algn="l"/>
                <a:tab pos="3571240" algn="l"/>
                <a:tab pos="3971925" algn="l"/>
                <a:tab pos="4663440" algn="l"/>
                <a:tab pos="5774055" algn="l"/>
                <a:tab pos="6696075" algn="l"/>
                <a:tab pos="7325359" algn="l"/>
              </a:tabLst>
            </a:pPr>
            <a:r>
              <a:rPr lang="de-DE" spc="-10" dirty="0" err="1">
                <a:latin typeface="Arial"/>
                <a:cs typeface="Arial"/>
              </a:rPr>
              <a:t>Echzeitsysteme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10" dirty="0" smtClean="0">
                <a:latin typeface="Arial"/>
                <a:cs typeface="Arial"/>
              </a:rPr>
              <a:t>(z.B</a:t>
            </a:r>
            <a:r>
              <a:rPr lang="de-DE" spc="-10" dirty="0">
                <a:latin typeface="Arial"/>
                <a:cs typeface="Arial"/>
              </a:rPr>
              <a:t>. Flugüberwachung und Kraftwerkssteuerung)</a:t>
            </a:r>
          </a:p>
          <a:p>
            <a:pPr marL="12700" marR="8255">
              <a:lnSpc>
                <a:spcPts val="2050"/>
              </a:lnSpc>
              <a:spcBef>
                <a:spcPts val="1400"/>
              </a:spcBef>
              <a:buFont typeface="Arial"/>
              <a:buChar char="–"/>
              <a:tabLst>
                <a:tab pos="408305" algn="l"/>
                <a:tab pos="2433955" algn="l"/>
                <a:tab pos="3571240" algn="l"/>
                <a:tab pos="3971925" algn="l"/>
                <a:tab pos="4663440" algn="l"/>
                <a:tab pos="5774055" algn="l"/>
                <a:tab pos="6696075" algn="l"/>
                <a:tab pos="7325359" algn="l"/>
              </a:tabLst>
            </a:pPr>
            <a:r>
              <a:rPr lang="de-DE" spc="-10" dirty="0" smtClean="0">
                <a:latin typeface="Arial"/>
                <a:cs typeface="Arial"/>
              </a:rPr>
              <a:t>Informationssysteme </a:t>
            </a:r>
            <a:r>
              <a:rPr lang="de-DE" spc="-10" dirty="0" smtClean="0">
                <a:latin typeface="Arial"/>
                <a:cs typeface="Arial"/>
              </a:rPr>
              <a:t>(datenbankgestützte </a:t>
            </a:r>
            <a:r>
              <a:rPr lang="de-DE" spc="-10" dirty="0">
                <a:latin typeface="Arial"/>
                <a:cs typeface="Arial"/>
              </a:rPr>
              <a:t>Verwaltung von </a:t>
            </a:r>
            <a:r>
              <a:rPr lang="de-DE" spc="-10" dirty="0" smtClean="0">
                <a:latin typeface="Arial"/>
                <a:cs typeface="Arial"/>
              </a:rPr>
              <a:t>Information), oft webbasiert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553720" y="692150"/>
            <a:ext cx="31038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800" b="1" dirty="0" smtClean="0">
                <a:latin typeface="Arial"/>
                <a:cs typeface="Arial"/>
              </a:rPr>
              <a:t>Arten von </a:t>
            </a:r>
            <a:r>
              <a:rPr sz="1800" b="1" spc="80" dirty="0" err="1" smtClean="0">
                <a:latin typeface="Arial"/>
                <a:cs typeface="Arial"/>
              </a:rPr>
              <a:t>S</a:t>
            </a:r>
            <a:r>
              <a:rPr sz="1800" b="1" spc="135" dirty="0" err="1" smtClean="0">
                <a:latin typeface="Arial"/>
                <a:cs typeface="Arial"/>
              </a:rPr>
              <a:t>o</a:t>
            </a:r>
            <a:r>
              <a:rPr sz="1800" b="1" dirty="0" err="1" smtClean="0">
                <a:latin typeface="Arial"/>
                <a:cs typeface="Arial"/>
              </a:rPr>
              <a:t>f</a:t>
            </a:r>
            <a:r>
              <a:rPr sz="1800" b="1" spc="-34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2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39"/>
          <p:cNvSpPr txBox="1"/>
          <p:nvPr/>
        </p:nvSpPr>
        <p:spPr>
          <a:xfrm>
            <a:off x="1898207" y="817550"/>
            <a:ext cx="39578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3200" spc="1049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233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-18" dirty="0">
                <a:latin typeface="Verdana"/>
                <a:cs typeface="Verdana"/>
              </a:rPr>
              <a:t> 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850" dirty="0">
                <a:latin typeface="Verdana"/>
                <a:cs typeface="Verdana"/>
              </a:rPr>
              <a:t> </a:t>
            </a:r>
            <a:r>
              <a:rPr sz="3200" spc="763" dirty="0">
                <a:latin typeface="Verdana"/>
                <a:cs typeface="Verdana"/>
              </a:rPr>
              <a:t> </a:t>
            </a:r>
            <a:r>
              <a:rPr sz="3200" spc="527" dirty="0">
                <a:latin typeface="Verdana"/>
                <a:cs typeface="Verdana"/>
              </a:rPr>
              <a:t> </a:t>
            </a:r>
            <a:r>
              <a:rPr sz="3200" spc="127" dirty="0">
                <a:latin typeface="Verdana"/>
                <a:cs typeface="Verdana"/>
              </a:rPr>
              <a:t> 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1957" dirty="0">
                <a:latin typeface="Verdana"/>
                <a:cs typeface="Verdana"/>
              </a:rPr>
              <a:t>  </a:t>
            </a:r>
            <a:r>
              <a:rPr sz="3200" spc="869" dirty="0">
                <a:latin typeface="Verdana"/>
                <a:cs typeface="Verdana"/>
              </a:rPr>
              <a:t>  </a:t>
            </a:r>
            <a:r>
              <a:rPr sz="3200" spc="856" dirty="0">
                <a:latin typeface="Verdana"/>
                <a:cs typeface="Verdana"/>
              </a:rPr>
              <a:t> 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729241" y="6518269"/>
            <a:ext cx="217522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03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307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18" dirty="0">
                <a:latin typeface="Times New Roman"/>
                <a:cs typeface="Times New Roman"/>
              </a:rPr>
              <a:t> </a:t>
            </a:r>
            <a:r>
              <a:rPr sz="1200" spc="509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r>
              <a:rPr sz="1200" spc="9" dirty="0">
                <a:latin typeface="Verdana"/>
                <a:cs typeface="Verdana"/>
              </a:rPr>
              <a:t> 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403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29" dirty="0">
                <a:latin typeface="Verdana"/>
                <a:cs typeface="Verdana"/>
              </a:rPr>
              <a:t> </a:t>
            </a:r>
            <a:r>
              <a:rPr sz="1200" spc="123" dirty="0">
                <a:latin typeface="Times New Roman"/>
                <a:cs typeface="Times New Roman"/>
              </a:rPr>
              <a:t> </a:t>
            </a:r>
            <a:r>
              <a:rPr sz="1200" spc="478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-4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spc="-92" dirty="0">
                <a:latin typeface="Verdana"/>
                <a:cs typeface="Verdana"/>
              </a:rPr>
              <a:t> </a:t>
            </a:r>
            <a:r>
              <a:rPr sz="1200" spc="206" dirty="0">
                <a:latin typeface="Verdana"/>
                <a:cs typeface="Verdana"/>
              </a:rPr>
              <a:t> </a:t>
            </a:r>
            <a:r>
              <a:rPr sz="1200" spc="338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298" dirty="0">
                <a:latin typeface="Verdana"/>
                <a:cs typeface="Verdana"/>
              </a:rPr>
              <a:t> </a:t>
            </a:r>
            <a:r>
              <a:rPr sz="1200" spc="88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8294234" y="6356606"/>
            <a:ext cx="1189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/>
            <a:r>
              <a:rPr sz="1200" spc="347" dirty="0">
                <a:latin typeface="Verdana"/>
                <a:cs typeface="Verdana"/>
              </a:rPr>
              <a:t> 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42"/>
          <p:cNvSpPr txBox="1"/>
          <p:nvPr/>
        </p:nvSpPr>
        <p:spPr>
          <a:xfrm>
            <a:off x="76200" y="817550"/>
            <a:ext cx="8991600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44">
              <a:tabLst>
                <a:tab pos="169393" algn="l"/>
              </a:tabLst>
            </a:pPr>
            <a:r>
              <a:rPr lang="de-DE" sz="2000" b="1" spc="-4" dirty="0" smtClean="0">
                <a:latin typeface="Arial"/>
                <a:cs typeface="Arial"/>
              </a:rPr>
              <a:t>Eigenschaften von </a:t>
            </a:r>
            <a:r>
              <a:rPr sz="2000" b="1" spc="-4" dirty="0" smtClean="0">
                <a:latin typeface="Arial"/>
                <a:cs typeface="Arial"/>
              </a:rPr>
              <a:t>S</a:t>
            </a:r>
            <a:r>
              <a:rPr sz="2000" b="1" dirty="0" smtClean="0">
                <a:latin typeface="Arial"/>
                <a:cs typeface="Arial"/>
              </a:rPr>
              <a:t>of</a:t>
            </a:r>
            <a:r>
              <a:rPr sz="2000" b="1" spc="-22" dirty="0" smtClean="0">
                <a:latin typeface="Arial"/>
                <a:cs typeface="Arial"/>
              </a:rPr>
              <a:t>t</a:t>
            </a:r>
            <a:r>
              <a:rPr sz="2000" b="1" spc="31" dirty="0" smtClean="0">
                <a:latin typeface="Arial"/>
                <a:cs typeface="Arial"/>
              </a:rPr>
              <a:t>w</a:t>
            </a:r>
            <a:r>
              <a:rPr sz="2000" b="1" spc="-9" dirty="0" smtClean="0">
                <a:latin typeface="Arial"/>
                <a:cs typeface="Arial"/>
              </a:rPr>
              <a:t>a</a:t>
            </a:r>
            <a:r>
              <a:rPr sz="2000" b="1" spc="-4" dirty="0" smtClean="0">
                <a:latin typeface="Arial"/>
                <a:cs typeface="Arial"/>
              </a:rPr>
              <a:t>r</a:t>
            </a:r>
            <a:r>
              <a:rPr sz="2000" b="1" dirty="0" smtClean="0">
                <a:latin typeface="Arial"/>
                <a:cs typeface="Arial"/>
              </a:rPr>
              <a:t>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1448"/>
              </a:lnSpc>
              <a:spcBef>
                <a:spcPts val="16"/>
              </a:spcBef>
              <a:buFont typeface="Arial"/>
              <a:buChar char="•"/>
            </a:pPr>
            <a:endParaRPr sz="2000" dirty="0"/>
          </a:p>
          <a:p>
            <a:pPr>
              <a:lnSpc>
                <a:spcPts val="1580"/>
              </a:lnSpc>
              <a:buFont typeface="Arial"/>
              <a:buChar char="•"/>
            </a:pPr>
            <a:endParaRPr sz="2000" dirty="0"/>
          </a:p>
          <a:p>
            <a:pPr marL="473631" lvl="1" indent="-148219">
              <a:buFont typeface="Arial"/>
              <a:buChar char="•"/>
              <a:tabLst>
                <a:tab pos="474188" algn="l"/>
              </a:tabLst>
            </a:pPr>
            <a:r>
              <a:rPr sz="2000" spc="-4" dirty="0">
                <a:latin typeface="Arial"/>
                <a:cs typeface="Arial"/>
              </a:rPr>
              <a:t>S</a:t>
            </a:r>
            <a:r>
              <a:rPr sz="2000" spc="-9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13" dirty="0">
                <a:latin typeface="Arial"/>
                <a:cs typeface="Arial"/>
              </a:rPr>
              <a:t>t</a:t>
            </a:r>
            <a:r>
              <a:rPr sz="2000" spc="-26" dirty="0">
                <a:latin typeface="Arial"/>
                <a:cs typeface="Arial"/>
              </a:rPr>
              <a:t>w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spc="9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" dirty="0">
                <a:latin typeface="Arial"/>
                <a:cs typeface="Arial"/>
              </a:rPr>
              <a:t> k</a:t>
            </a:r>
            <a:r>
              <a:rPr sz="2000" spc="-9" dirty="0">
                <a:latin typeface="Arial"/>
                <a:cs typeface="Arial"/>
              </a:rPr>
              <a:t>an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9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m</a:t>
            </a:r>
            <a:r>
              <a:rPr sz="2000" spc="-9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18" dirty="0">
                <a:latin typeface="Arial"/>
                <a:cs typeface="Arial"/>
              </a:rPr>
              <a:t> </a:t>
            </a:r>
            <a:r>
              <a:rPr lang="de-DE" sz="2000" spc="18" dirty="0" smtClean="0">
                <a:latin typeface="Arial"/>
                <a:cs typeface="Arial"/>
              </a:rPr>
              <a:t>nicht</a:t>
            </a:r>
            <a:r>
              <a:rPr sz="2000" spc="-4" dirty="0" smtClean="0">
                <a:latin typeface="Arial"/>
                <a:cs typeface="Arial"/>
              </a:rPr>
              <a:t> </a:t>
            </a:r>
            <a:r>
              <a:rPr sz="2000" spc="-9" dirty="0" err="1" smtClean="0">
                <a:latin typeface="Arial"/>
                <a:cs typeface="Arial"/>
              </a:rPr>
              <a:t>an</a:t>
            </a:r>
            <a:r>
              <a:rPr sz="2000" dirty="0" err="1" smtClean="0">
                <a:latin typeface="Arial"/>
                <a:cs typeface="Arial"/>
              </a:rPr>
              <a:t>f</a:t>
            </a:r>
            <a:r>
              <a:rPr sz="2000" spc="4" dirty="0" err="1" smtClean="0">
                <a:latin typeface="Arial"/>
                <a:cs typeface="Arial"/>
              </a:rPr>
              <a:t>a</a:t>
            </a:r>
            <a:r>
              <a:rPr sz="2000" spc="-4" dirty="0" err="1" smtClean="0">
                <a:latin typeface="Arial"/>
                <a:cs typeface="Arial"/>
              </a:rPr>
              <a:t>ss</a:t>
            </a:r>
            <a:r>
              <a:rPr sz="2000" spc="-9" dirty="0" err="1" smtClean="0">
                <a:latin typeface="Arial"/>
                <a:cs typeface="Arial"/>
              </a:rPr>
              <a:t>e</a:t>
            </a:r>
            <a:r>
              <a:rPr sz="2000" dirty="0" err="1" smtClean="0">
                <a:latin typeface="Arial"/>
                <a:cs typeface="Arial"/>
              </a:rPr>
              <a:t>n</a:t>
            </a:r>
            <a:r>
              <a:rPr lang="de-DE" sz="2000" dirty="0">
                <a:latin typeface="Arial"/>
                <a:cs typeface="Arial"/>
              </a:rPr>
              <a:t>:</a:t>
            </a:r>
            <a:r>
              <a:rPr lang="de-DE" sz="2000" dirty="0" smtClean="0">
                <a:latin typeface="Arial"/>
                <a:cs typeface="Arial"/>
              </a:rPr>
              <a:t> Software ist immateriell</a:t>
            </a:r>
            <a:endParaRPr sz="2000" dirty="0">
              <a:latin typeface="Arial"/>
              <a:cs typeface="Arial"/>
            </a:endParaRPr>
          </a:p>
          <a:p>
            <a:pPr marL="473631" lvl="1" indent="-148219">
              <a:spcBef>
                <a:spcPts val="566"/>
              </a:spcBef>
              <a:buFont typeface="Arial"/>
              <a:buChar char="•"/>
              <a:tabLst>
                <a:tab pos="474188" algn="l"/>
              </a:tabLst>
            </a:pPr>
            <a:r>
              <a:rPr sz="2000" spc="-4" dirty="0" err="1" smtClean="0">
                <a:latin typeface="Arial"/>
                <a:cs typeface="Arial"/>
              </a:rPr>
              <a:t>E</a:t>
            </a:r>
            <a:r>
              <a:rPr sz="2000" spc="-9" dirty="0" err="1" smtClean="0">
                <a:latin typeface="Arial"/>
                <a:cs typeface="Arial"/>
              </a:rPr>
              <a:t>n</a:t>
            </a:r>
            <a:r>
              <a:rPr sz="2000" spc="13" dirty="0" err="1" smtClean="0">
                <a:latin typeface="Arial"/>
                <a:cs typeface="Arial"/>
              </a:rPr>
              <a:t>t</a:t>
            </a:r>
            <a:r>
              <a:rPr sz="2000" spc="-26" dirty="0" err="1" smtClean="0">
                <a:latin typeface="Arial"/>
                <a:cs typeface="Arial"/>
              </a:rPr>
              <a:t>w</a:t>
            </a:r>
            <a:r>
              <a:rPr sz="2000" spc="4" dirty="0" err="1" smtClean="0">
                <a:latin typeface="Arial"/>
                <a:cs typeface="Arial"/>
              </a:rPr>
              <a:t>i</a:t>
            </a:r>
            <a:r>
              <a:rPr sz="2000" spc="-4" dirty="0" err="1" smtClean="0">
                <a:latin typeface="Arial"/>
                <a:cs typeface="Arial"/>
              </a:rPr>
              <a:t>ckl</a:t>
            </a:r>
            <a:r>
              <a:rPr sz="2000" spc="4" dirty="0" err="1" smtClean="0">
                <a:latin typeface="Arial"/>
                <a:cs typeface="Arial"/>
              </a:rPr>
              <a:t>u</a:t>
            </a:r>
            <a:r>
              <a:rPr sz="2000" spc="-9" dirty="0" err="1" smtClean="0">
                <a:latin typeface="Arial"/>
                <a:cs typeface="Arial"/>
              </a:rPr>
              <a:t>ng</a:t>
            </a:r>
            <a:r>
              <a:rPr sz="2000" spc="-4" dirty="0" err="1" smtClean="0">
                <a:latin typeface="Arial"/>
                <a:cs typeface="Arial"/>
              </a:rPr>
              <a:t>s</a:t>
            </a:r>
            <a:r>
              <a:rPr sz="2000" dirty="0" err="1" smtClean="0">
                <a:latin typeface="Arial"/>
                <a:cs typeface="Arial"/>
              </a:rPr>
              <a:t>f</a:t>
            </a:r>
            <a:r>
              <a:rPr sz="2000" spc="4" dirty="0" err="1" smtClean="0">
                <a:latin typeface="Arial"/>
                <a:cs typeface="Arial"/>
              </a:rPr>
              <a:t>o</a:t>
            </a:r>
            <a:r>
              <a:rPr sz="2000" dirty="0" err="1" smtClean="0">
                <a:latin typeface="Arial"/>
                <a:cs typeface="Arial"/>
              </a:rPr>
              <a:t>rt</a:t>
            </a:r>
            <a:r>
              <a:rPr sz="2000" spc="-4" dirty="0" err="1" smtClean="0">
                <a:latin typeface="Arial"/>
                <a:cs typeface="Arial"/>
              </a:rPr>
              <a:t>sc</a:t>
            </a:r>
            <a:r>
              <a:rPr sz="2000" spc="-9" dirty="0" err="1" smtClean="0">
                <a:latin typeface="Arial"/>
                <a:cs typeface="Arial"/>
              </a:rPr>
              <a:t>h</a:t>
            </a:r>
            <a:r>
              <a:rPr sz="2000" dirty="0" err="1" smtClean="0">
                <a:latin typeface="Arial"/>
                <a:cs typeface="Arial"/>
              </a:rPr>
              <a:t>r</a:t>
            </a:r>
            <a:r>
              <a:rPr sz="2000" spc="-4" dirty="0" err="1" smtClean="0">
                <a:latin typeface="Arial"/>
                <a:cs typeface="Arial"/>
              </a:rPr>
              <a:t>i</a:t>
            </a:r>
            <a:r>
              <a:rPr sz="2000" dirty="0" err="1" smtClean="0">
                <a:latin typeface="Arial"/>
                <a:cs typeface="Arial"/>
              </a:rPr>
              <a:t>tt</a:t>
            </a:r>
            <a:r>
              <a:rPr sz="2000" spc="4" dirty="0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is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n</a:t>
            </a:r>
            <a:r>
              <a:rPr sz="2000" spc="-4" dirty="0">
                <a:latin typeface="Arial"/>
                <a:cs typeface="Arial"/>
              </a:rPr>
              <a:t>ic</a:t>
            </a:r>
            <a:r>
              <a:rPr sz="2000" spc="-9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4" dirty="0">
                <a:latin typeface="Arial"/>
                <a:cs typeface="Arial"/>
              </a:rPr>
              <a:t> </a:t>
            </a:r>
            <a:r>
              <a:rPr sz="2000" spc="-9" dirty="0" err="1">
                <a:latin typeface="Arial"/>
                <a:cs typeface="Arial"/>
              </a:rPr>
              <a:t>ob</a:t>
            </a:r>
            <a:r>
              <a:rPr sz="2000" spc="-4" dirty="0" err="1">
                <a:latin typeface="Arial"/>
                <a:cs typeface="Arial"/>
              </a:rPr>
              <a:t>j</a:t>
            </a:r>
            <a:r>
              <a:rPr sz="2000" spc="-9" dirty="0" err="1">
                <a:latin typeface="Arial"/>
                <a:cs typeface="Arial"/>
              </a:rPr>
              <a:t>e</a:t>
            </a:r>
            <a:r>
              <a:rPr sz="2000" spc="-4" dirty="0" err="1">
                <a:latin typeface="Arial"/>
                <a:cs typeface="Arial"/>
              </a:rPr>
              <a:t>k</a:t>
            </a:r>
            <a:r>
              <a:rPr sz="2000" dirty="0" err="1">
                <a:latin typeface="Arial"/>
                <a:cs typeface="Arial"/>
              </a:rPr>
              <a:t>t</a:t>
            </a:r>
            <a:r>
              <a:rPr sz="2000" spc="-4" dirty="0" err="1">
                <a:latin typeface="Arial"/>
                <a:cs typeface="Arial"/>
              </a:rPr>
              <a:t>i</a:t>
            </a:r>
            <a:r>
              <a:rPr sz="2000" dirty="0" err="1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4" dirty="0" err="1" smtClean="0">
                <a:latin typeface="Arial"/>
                <a:cs typeface="Arial"/>
              </a:rPr>
              <a:t>m</a:t>
            </a:r>
            <a:r>
              <a:rPr sz="2000" spc="-9" dirty="0" err="1" smtClean="0">
                <a:latin typeface="Arial"/>
                <a:cs typeface="Arial"/>
              </a:rPr>
              <a:t>e</a:t>
            </a:r>
            <a:r>
              <a:rPr sz="2000" spc="-4" dirty="0" err="1" smtClean="0">
                <a:latin typeface="Arial"/>
                <a:cs typeface="Arial"/>
              </a:rPr>
              <a:t>s</a:t>
            </a:r>
            <a:r>
              <a:rPr sz="2000" spc="9" dirty="0" err="1" smtClean="0">
                <a:latin typeface="Arial"/>
                <a:cs typeface="Arial"/>
              </a:rPr>
              <a:t>s</a:t>
            </a:r>
            <a:r>
              <a:rPr sz="2000" spc="-9" dirty="0" err="1" smtClean="0">
                <a:latin typeface="Arial"/>
                <a:cs typeface="Arial"/>
              </a:rPr>
              <a:t>ba</a:t>
            </a:r>
            <a:r>
              <a:rPr sz="2000" dirty="0" err="1" smtClean="0">
                <a:latin typeface="Arial"/>
                <a:cs typeface="Arial"/>
              </a:rPr>
              <a:t>r</a:t>
            </a:r>
            <a:endParaRPr lang="de-DE" sz="2000" dirty="0" smtClean="0">
              <a:latin typeface="Arial"/>
              <a:cs typeface="Arial"/>
            </a:endParaRPr>
          </a:p>
          <a:p>
            <a:pPr marL="473631" lvl="1" indent="-148219">
              <a:spcBef>
                <a:spcPts val="566"/>
              </a:spcBef>
              <a:buFont typeface="Arial"/>
              <a:buChar char="•"/>
              <a:tabLst>
                <a:tab pos="474188" algn="l"/>
              </a:tabLst>
            </a:pPr>
            <a:r>
              <a:rPr lang="de-DE" sz="2000" spc="-4" dirty="0">
                <a:latin typeface="Arial"/>
                <a:cs typeface="Arial"/>
              </a:rPr>
              <a:t>A</a:t>
            </a:r>
            <a:r>
              <a:rPr lang="de-DE" sz="2000" spc="-9" dirty="0">
                <a:latin typeface="Arial"/>
                <a:cs typeface="Arial"/>
              </a:rPr>
              <a:t>nde</a:t>
            </a:r>
            <a:r>
              <a:rPr lang="de-DE" sz="2000" dirty="0">
                <a:latin typeface="Arial"/>
                <a:cs typeface="Arial"/>
              </a:rPr>
              <a:t>rs 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-4" dirty="0">
                <a:latin typeface="Arial"/>
                <a:cs typeface="Arial"/>
              </a:rPr>
              <a:t>l</a:t>
            </a:r>
            <a:r>
              <a:rPr lang="de-DE" sz="2000" dirty="0">
                <a:latin typeface="Arial"/>
                <a:cs typeface="Arial"/>
              </a:rPr>
              <a:t>s </a:t>
            </a:r>
            <a:r>
              <a:rPr lang="de-DE" sz="2000" spc="-4" dirty="0">
                <a:latin typeface="Arial"/>
                <a:cs typeface="Arial"/>
              </a:rPr>
              <a:t>m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13" dirty="0">
                <a:latin typeface="Arial"/>
                <a:cs typeface="Arial"/>
              </a:rPr>
              <a:t>t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-4" dirty="0">
                <a:latin typeface="Arial"/>
                <a:cs typeface="Arial"/>
              </a:rPr>
              <a:t>i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spc="4" dirty="0">
                <a:latin typeface="Arial"/>
                <a:cs typeface="Arial"/>
              </a:rPr>
              <a:t>l</a:t>
            </a:r>
            <a:r>
              <a:rPr lang="de-DE" sz="2000" spc="-4" dirty="0">
                <a:latin typeface="Arial"/>
                <a:cs typeface="Arial"/>
              </a:rPr>
              <a:t>l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4" dirty="0">
                <a:latin typeface="Arial"/>
                <a:cs typeface="Arial"/>
              </a:rPr>
              <a:t> P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-9" dirty="0">
                <a:latin typeface="Arial"/>
                <a:cs typeface="Arial"/>
              </a:rPr>
              <a:t>o</a:t>
            </a:r>
            <a:r>
              <a:rPr lang="de-DE" sz="2000" spc="4" dirty="0">
                <a:latin typeface="Arial"/>
                <a:cs typeface="Arial"/>
              </a:rPr>
              <a:t>d</a:t>
            </a:r>
            <a:r>
              <a:rPr lang="de-DE" sz="2000" spc="-9" dirty="0">
                <a:latin typeface="Arial"/>
                <a:cs typeface="Arial"/>
              </a:rPr>
              <a:t>u</a:t>
            </a:r>
            <a:r>
              <a:rPr lang="de-DE" sz="2000" spc="-4" dirty="0">
                <a:latin typeface="Arial"/>
                <a:cs typeface="Arial"/>
              </a:rPr>
              <a:t>k</a:t>
            </a:r>
            <a:r>
              <a:rPr lang="de-DE" sz="2000" dirty="0">
                <a:latin typeface="Arial"/>
                <a:cs typeface="Arial"/>
              </a:rPr>
              <a:t>te</a:t>
            </a:r>
            <a:r>
              <a:rPr lang="de-DE" sz="2000" spc="-4" dirty="0">
                <a:latin typeface="Arial"/>
                <a:cs typeface="Arial"/>
              </a:rPr>
              <a:t> v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-4" dirty="0">
                <a:latin typeface="Arial"/>
                <a:cs typeface="Arial"/>
              </a:rPr>
              <a:t>sc</a:t>
            </a:r>
            <a:r>
              <a:rPr lang="de-DE" sz="2000" spc="-9" dirty="0">
                <a:latin typeface="Arial"/>
                <a:cs typeface="Arial"/>
              </a:rPr>
              <a:t>h</a:t>
            </a:r>
            <a:r>
              <a:rPr lang="de-DE" sz="2000" spc="-4" dirty="0">
                <a:latin typeface="Arial"/>
                <a:cs typeface="Arial"/>
              </a:rPr>
              <a:t>l</a:t>
            </a:r>
            <a:r>
              <a:rPr lang="de-DE" sz="2000" spc="4" dirty="0">
                <a:latin typeface="Arial"/>
                <a:cs typeface="Arial"/>
              </a:rPr>
              <a:t>e</a:t>
            </a:r>
            <a:r>
              <a:rPr lang="de-DE" sz="2000" spc="-4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ßt</a:t>
            </a:r>
            <a:r>
              <a:rPr lang="de-DE" sz="2000" spc="4" dirty="0">
                <a:latin typeface="Arial"/>
                <a:cs typeface="Arial"/>
              </a:rPr>
              <a:t> </a:t>
            </a:r>
            <a:r>
              <a:rPr lang="de-DE" sz="2000" spc="-4" dirty="0">
                <a:latin typeface="Arial"/>
                <a:cs typeface="Arial"/>
              </a:rPr>
              <a:t>S</a:t>
            </a:r>
            <a:r>
              <a:rPr lang="de-DE" sz="2000" spc="-9" dirty="0">
                <a:latin typeface="Arial"/>
                <a:cs typeface="Arial"/>
              </a:rPr>
              <a:t>o</a:t>
            </a:r>
            <a:r>
              <a:rPr lang="de-DE" sz="2000" dirty="0">
                <a:latin typeface="Arial"/>
                <a:cs typeface="Arial"/>
              </a:rPr>
              <a:t>f</a:t>
            </a:r>
            <a:r>
              <a:rPr lang="de-DE" sz="2000" spc="13" dirty="0">
                <a:latin typeface="Arial"/>
                <a:cs typeface="Arial"/>
              </a:rPr>
              <a:t>t</a:t>
            </a:r>
            <a:r>
              <a:rPr lang="de-DE" sz="2000" spc="-26" dirty="0">
                <a:latin typeface="Arial"/>
                <a:cs typeface="Arial"/>
              </a:rPr>
              <a:t>w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9" dirty="0">
                <a:latin typeface="Arial"/>
                <a:cs typeface="Arial"/>
              </a:rPr>
              <a:t>r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4" dirty="0">
                <a:latin typeface="Arial"/>
                <a:cs typeface="Arial"/>
              </a:rPr>
              <a:t> </a:t>
            </a:r>
            <a:r>
              <a:rPr lang="de-DE" sz="2000" spc="-9" dirty="0" smtClean="0">
                <a:latin typeface="Arial"/>
                <a:cs typeface="Arial"/>
              </a:rPr>
              <a:t>n</a:t>
            </a:r>
            <a:r>
              <a:rPr lang="de-DE" sz="2000" spc="-4" dirty="0" smtClean="0">
                <a:latin typeface="Arial"/>
                <a:cs typeface="Arial"/>
              </a:rPr>
              <a:t>ic</a:t>
            </a:r>
            <a:r>
              <a:rPr lang="de-DE" sz="2000" spc="-9" dirty="0" smtClean="0">
                <a:latin typeface="Arial"/>
                <a:cs typeface="Arial"/>
              </a:rPr>
              <a:t>h</a:t>
            </a:r>
            <a:r>
              <a:rPr lang="de-DE" sz="2000" dirty="0" smtClean="0">
                <a:latin typeface="Arial"/>
                <a:cs typeface="Arial"/>
              </a:rPr>
              <a:t>t</a:t>
            </a:r>
          </a:p>
          <a:p>
            <a:pPr marL="473631" lvl="1" indent="-148219">
              <a:spcBef>
                <a:spcPts val="579"/>
              </a:spcBef>
              <a:buFont typeface="Arial"/>
              <a:buChar char="•"/>
              <a:tabLst>
                <a:tab pos="474188" algn="l"/>
              </a:tabLst>
            </a:pPr>
            <a:r>
              <a:rPr lang="de-DE" sz="2000" spc="-4" dirty="0">
                <a:latin typeface="Arial"/>
                <a:cs typeface="Arial"/>
              </a:rPr>
              <a:t>S</a:t>
            </a:r>
            <a:r>
              <a:rPr lang="de-DE" sz="2000" spc="-9" dirty="0">
                <a:latin typeface="Arial"/>
                <a:cs typeface="Arial"/>
              </a:rPr>
              <a:t>o</a:t>
            </a:r>
            <a:r>
              <a:rPr lang="de-DE" sz="2000" dirty="0">
                <a:latin typeface="Arial"/>
                <a:cs typeface="Arial"/>
              </a:rPr>
              <a:t>f</a:t>
            </a:r>
            <a:r>
              <a:rPr lang="de-DE" sz="2000" spc="13" dirty="0">
                <a:latin typeface="Arial"/>
                <a:cs typeface="Arial"/>
              </a:rPr>
              <a:t>t</a:t>
            </a:r>
            <a:r>
              <a:rPr lang="de-DE" sz="2000" spc="-26" dirty="0">
                <a:latin typeface="Arial"/>
                <a:cs typeface="Arial"/>
              </a:rPr>
              <a:t>w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9" dirty="0">
                <a:latin typeface="Arial"/>
                <a:cs typeface="Arial"/>
              </a:rPr>
              <a:t>r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4" dirty="0">
                <a:latin typeface="Arial"/>
                <a:cs typeface="Arial"/>
              </a:rPr>
              <a:t> v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-4" dirty="0">
                <a:latin typeface="Arial"/>
                <a:cs typeface="Arial"/>
              </a:rPr>
              <a:t>s</a:t>
            </a:r>
            <a:r>
              <a:rPr lang="de-DE" sz="2000" spc="9" dirty="0">
                <a:latin typeface="Arial"/>
                <a:cs typeface="Arial"/>
              </a:rPr>
              <a:t>c</a:t>
            </a:r>
            <a:r>
              <a:rPr lang="de-DE" sz="2000" spc="-9" dirty="0">
                <a:latin typeface="Arial"/>
                <a:cs typeface="Arial"/>
              </a:rPr>
              <a:t>h</a:t>
            </a:r>
            <a:r>
              <a:rPr lang="de-DE" sz="2000" spc="-4" dirty="0">
                <a:latin typeface="Arial"/>
                <a:cs typeface="Arial"/>
              </a:rPr>
              <a:t>l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spc="-4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ßt</a:t>
            </a:r>
            <a:r>
              <a:rPr lang="de-DE" sz="2000" spc="4" dirty="0">
                <a:latin typeface="Arial"/>
                <a:cs typeface="Arial"/>
              </a:rPr>
              <a:t> </a:t>
            </a:r>
            <a:r>
              <a:rPr lang="de-DE" sz="2000" spc="18" dirty="0">
                <a:latin typeface="Arial"/>
                <a:cs typeface="Arial"/>
              </a:rPr>
              <a:t>z</a:t>
            </a:r>
            <a:r>
              <a:rPr lang="de-DE" sz="2000" spc="-26" dirty="0">
                <a:latin typeface="Arial"/>
                <a:cs typeface="Arial"/>
              </a:rPr>
              <a:t>w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dirty="0">
                <a:latin typeface="Arial"/>
                <a:cs typeface="Arial"/>
              </a:rPr>
              <a:t>r </a:t>
            </a:r>
            <a:r>
              <a:rPr lang="de-DE" sz="2000" spc="-9" dirty="0">
                <a:latin typeface="Arial"/>
                <a:cs typeface="Arial"/>
              </a:rPr>
              <a:t>n</a:t>
            </a:r>
            <a:r>
              <a:rPr lang="de-DE" sz="2000" spc="-4" dirty="0">
                <a:latin typeface="Arial"/>
                <a:cs typeface="Arial"/>
              </a:rPr>
              <a:t>i</a:t>
            </a:r>
            <a:r>
              <a:rPr lang="de-DE" sz="2000" spc="9" dirty="0">
                <a:latin typeface="Arial"/>
                <a:cs typeface="Arial"/>
              </a:rPr>
              <a:t>c</a:t>
            </a:r>
            <a:r>
              <a:rPr lang="de-DE" sz="2000" spc="-9" dirty="0">
                <a:latin typeface="Arial"/>
                <a:cs typeface="Arial"/>
              </a:rPr>
              <a:t>h</a:t>
            </a:r>
            <a:r>
              <a:rPr lang="de-DE" sz="2000" dirty="0">
                <a:latin typeface="Arial"/>
                <a:cs typeface="Arial"/>
              </a:rPr>
              <a:t>t,</a:t>
            </a:r>
            <a:r>
              <a:rPr lang="de-DE" sz="2000" spc="4" dirty="0">
                <a:latin typeface="Arial"/>
                <a:cs typeface="Arial"/>
              </a:rPr>
              <a:t> 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-4" dirty="0">
                <a:latin typeface="Arial"/>
                <a:cs typeface="Arial"/>
              </a:rPr>
              <a:t>l</a:t>
            </a:r>
            <a:r>
              <a:rPr lang="de-DE" sz="2000" dirty="0">
                <a:latin typeface="Arial"/>
                <a:cs typeface="Arial"/>
              </a:rPr>
              <a:t>t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rt</a:t>
            </a:r>
            <a:r>
              <a:rPr lang="de-DE" sz="2000" spc="4" dirty="0">
                <a:latin typeface="Arial"/>
                <a:cs typeface="Arial"/>
              </a:rPr>
              <a:t> </a:t>
            </a:r>
            <a:r>
              <a:rPr lang="de-DE" sz="2000" spc="-9" dirty="0">
                <a:latin typeface="Arial"/>
                <a:cs typeface="Arial"/>
              </a:rPr>
              <a:t>abe</a:t>
            </a:r>
            <a:r>
              <a:rPr lang="de-DE" sz="2000" dirty="0">
                <a:latin typeface="Arial"/>
                <a:cs typeface="Arial"/>
              </a:rPr>
              <a:t>r </a:t>
            </a:r>
            <a:r>
              <a:rPr lang="de-DE" sz="2000" spc="-9" dirty="0">
                <a:latin typeface="Arial"/>
                <a:cs typeface="Arial"/>
              </a:rPr>
              <a:t>denno</a:t>
            </a:r>
            <a:r>
              <a:rPr lang="de-DE" sz="2000" spc="9" dirty="0">
                <a:latin typeface="Arial"/>
                <a:cs typeface="Arial"/>
              </a:rPr>
              <a:t>c</a:t>
            </a:r>
            <a:r>
              <a:rPr lang="de-DE" sz="2000" dirty="0">
                <a:latin typeface="Arial"/>
                <a:cs typeface="Arial"/>
              </a:rPr>
              <a:t>h</a:t>
            </a:r>
          </a:p>
          <a:p>
            <a:pPr marL="930831" lvl="2" indent="-148219">
              <a:spcBef>
                <a:spcPts val="566"/>
              </a:spcBef>
              <a:buFont typeface="Arial"/>
              <a:buChar char="•"/>
              <a:tabLst>
                <a:tab pos="474188" algn="l"/>
              </a:tabLst>
            </a:pPr>
            <a:r>
              <a:rPr lang="de-DE" sz="2000" spc="-4" dirty="0">
                <a:latin typeface="Arial"/>
                <a:cs typeface="Arial"/>
              </a:rPr>
              <a:t>Di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4" dirty="0">
                <a:latin typeface="Arial"/>
                <a:cs typeface="Arial"/>
              </a:rPr>
              <a:t> Um</a:t>
            </a:r>
            <a:r>
              <a:rPr lang="de-DE" sz="2000" spc="4" dirty="0">
                <a:latin typeface="Arial"/>
                <a:cs typeface="Arial"/>
              </a:rPr>
              <a:t>g</a:t>
            </a:r>
            <a:r>
              <a:rPr lang="de-DE" sz="2000" spc="-9" dirty="0">
                <a:latin typeface="Arial"/>
                <a:cs typeface="Arial"/>
              </a:rPr>
              <a:t>eb</a:t>
            </a:r>
            <a:r>
              <a:rPr lang="de-DE" sz="2000" spc="4" dirty="0">
                <a:latin typeface="Arial"/>
                <a:cs typeface="Arial"/>
              </a:rPr>
              <a:t>u</a:t>
            </a:r>
            <a:r>
              <a:rPr lang="de-DE" sz="2000" spc="-9" dirty="0">
                <a:latin typeface="Arial"/>
                <a:cs typeface="Arial"/>
              </a:rPr>
              <a:t>n</a:t>
            </a:r>
            <a:r>
              <a:rPr lang="de-DE" sz="2000" spc="4" dirty="0">
                <a:latin typeface="Arial"/>
                <a:cs typeface="Arial"/>
              </a:rPr>
              <a:t>g</a:t>
            </a:r>
            <a:r>
              <a:rPr lang="de-DE" sz="2000" dirty="0">
                <a:latin typeface="Arial"/>
                <a:cs typeface="Arial"/>
              </a:rPr>
              <a:t>,</a:t>
            </a:r>
            <a:r>
              <a:rPr lang="de-DE" sz="2000" spc="4" dirty="0">
                <a:latin typeface="Arial"/>
                <a:cs typeface="Arial"/>
              </a:rPr>
              <a:t> </a:t>
            </a:r>
            <a:r>
              <a:rPr lang="de-DE" sz="2000" spc="-4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n</a:t>
            </a:r>
            <a:r>
              <a:rPr lang="de-DE" sz="2000" spc="-4" dirty="0">
                <a:latin typeface="Arial"/>
                <a:cs typeface="Arial"/>
              </a:rPr>
              <a:t> </a:t>
            </a:r>
            <a:r>
              <a:rPr lang="de-DE" sz="2000" spc="-9" dirty="0">
                <a:latin typeface="Arial"/>
                <a:cs typeface="Arial"/>
              </a:rPr>
              <a:t>de</a:t>
            </a:r>
            <a:r>
              <a:rPr lang="de-DE" sz="2000" dirty="0">
                <a:latin typeface="Arial"/>
                <a:cs typeface="Arial"/>
              </a:rPr>
              <a:t>r </a:t>
            </a:r>
            <a:r>
              <a:rPr lang="de-DE" sz="2000" spc="-4" dirty="0">
                <a:latin typeface="Arial"/>
                <a:cs typeface="Arial"/>
              </a:rPr>
              <a:t>S</a:t>
            </a:r>
            <a:r>
              <a:rPr lang="de-DE" sz="2000" spc="-9" dirty="0">
                <a:latin typeface="Arial"/>
                <a:cs typeface="Arial"/>
              </a:rPr>
              <a:t>o</a:t>
            </a:r>
            <a:r>
              <a:rPr lang="de-DE" sz="2000" dirty="0">
                <a:latin typeface="Arial"/>
                <a:cs typeface="Arial"/>
              </a:rPr>
              <a:t>f</a:t>
            </a:r>
            <a:r>
              <a:rPr lang="de-DE" sz="2000" spc="13" dirty="0">
                <a:latin typeface="Arial"/>
                <a:cs typeface="Arial"/>
              </a:rPr>
              <a:t>t</a:t>
            </a:r>
            <a:r>
              <a:rPr lang="de-DE" sz="2000" spc="-26" dirty="0">
                <a:latin typeface="Arial"/>
                <a:cs typeface="Arial"/>
              </a:rPr>
              <a:t>w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9" dirty="0">
                <a:latin typeface="Arial"/>
                <a:cs typeface="Arial"/>
              </a:rPr>
              <a:t>r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4" dirty="0">
                <a:latin typeface="Arial"/>
                <a:cs typeface="Arial"/>
              </a:rPr>
              <a:t> 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spc="-4" dirty="0">
                <a:latin typeface="Arial"/>
                <a:cs typeface="Arial"/>
              </a:rPr>
              <a:t>i</a:t>
            </a:r>
            <a:r>
              <a:rPr lang="de-DE" sz="2000" spc="-9" dirty="0">
                <a:latin typeface="Arial"/>
                <a:cs typeface="Arial"/>
              </a:rPr>
              <a:t>n</a:t>
            </a:r>
            <a:r>
              <a:rPr lang="de-DE" sz="2000" spc="4" dirty="0">
                <a:latin typeface="Arial"/>
                <a:cs typeface="Arial"/>
              </a:rPr>
              <a:t>g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spc="-4" dirty="0">
                <a:latin typeface="Arial"/>
                <a:cs typeface="Arial"/>
              </a:rPr>
              <a:t>s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t</a:t>
            </a:r>
            <a:r>
              <a:rPr lang="de-DE" sz="2000" spc="-4" dirty="0">
                <a:latin typeface="Arial"/>
                <a:cs typeface="Arial"/>
              </a:rPr>
              <a:t>z</a:t>
            </a:r>
            <a:r>
              <a:rPr lang="de-DE" sz="2000" dirty="0">
                <a:latin typeface="Arial"/>
                <a:cs typeface="Arial"/>
              </a:rPr>
              <a:t>t</a:t>
            </a:r>
            <a:r>
              <a:rPr lang="de-DE" sz="2000" spc="13" dirty="0">
                <a:latin typeface="Arial"/>
                <a:cs typeface="Arial"/>
              </a:rPr>
              <a:t> </a:t>
            </a:r>
            <a:r>
              <a:rPr lang="de-DE" sz="2000" spc="-26" dirty="0">
                <a:latin typeface="Arial"/>
                <a:cs typeface="Arial"/>
              </a:rPr>
              <a:t>w</a:t>
            </a:r>
            <a:r>
              <a:rPr lang="de-DE" sz="2000" spc="18" dirty="0">
                <a:latin typeface="Arial"/>
                <a:cs typeface="Arial"/>
              </a:rPr>
              <a:t>i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-9" dirty="0">
                <a:latin typeface="Arial"/>
                <a:cs typeface="Arial"/>
              </a:rPr>
              <a:t>d</a:t>
            </a:r>
            <a:r>
              <a:rPr lang="de-DE" sz="2000" dirty="0">
                <a:latin typeface="Arial"/>
                <a:cs typeface="Arial"/>
              </a:rPr>
              <a:t>,</a:t>
            </a:r>
            <a:r>
              <a:rPr lang="de-DE" sz="2000" spc="4" dirty="0">
                <a:latin typeface="Arial"/>
                <a:cs typeface="Arial"/>
              </a:rPr>
              <a:t> </a:t>
            </a:r>
            <a:r>
              <a:rPr lang="de-DE" sz="2000" spc="-9" dirty="0">
                <a:latin typeface="Arial"/>
                <a:cs typeface="Arial"/>
              </a:rPr>
              <a:t>ände</a:t>
            </a:r>
            <a:r>
              <a:rPr lang="de-DE" sz="2000" dirty="0">
                <a:latin typeface="Arial"/>
                <a:cs typeface="Arial"/>
              </a:rPr>
              <a:t>rt</a:t>
            </a:r>
            <a:r>
              <a:rPr lang="de-DE" sz="2000" spc="4" dirty="0">
                <a:latin typeface="Arial"/>
                <a:cs typeface="Arial"/>
              </a:rPr>
              <a:t> </a:t>
            </a:r>
            <a:r>
              <a:rPr lang="de-DE" sz="2000" spc="-4" dirty="0">
                <a:latin typeface="Arial"/>
                <a:cs typeface="Arial"/>
              </a:rPr>
              <a:t>sic</a:t>
            </a:r>
            <a:r>
              <a:rPr lang="de-DE" sz="2000" dirty="0">
                <a:latin typeface="Arial"/>
                <a:cs typeface="Arial"/>
              </a:rPr>
              <a:t>h</a:t>
            </a:r>
            <a:r>
              <a:rPr lang="de-DE" sz="2000" spc="9" dirty="0">
                <a:latin typeface="Arial"/>
                <a:cs typeface="Arial"/>
              </a:rPr>
              <a:t> </a:t>
            </a:r>
            <a:r>
              <a:rPr lang="de-DE" sz="2000" spc="-4" dirty="0" smtClean="0">
                <a:latin typeface="Arial"/>
                <a:cs typeface="Arial"/>
              </a:rPr>
              <a:t>s</a:t>
            </a:r>
            <a:r>
              <a:rPr lang="de-DE" sz="2000" dirty="0" smtClean="0">
                <a:latin typeface="Arial"/>
                <a:cs typeface="Arial"/>
              </a:rPr>
              <a:t>t</a:t>
            </a:r>
            <a:r>
              <a:rPr lang="de-DE" sz="2000" spc="-9" dirty="0" smtClean="0">
                <a:latin typeface="Arial"/>
                <a:cs typeface="Arial"/>
              </a:rPr>
              <a:t>än</a:t>
            </a:r>
            <a:r>
              <a:rPr lang="de-DE" sz="2000" spc="4" dirty="0" smtClean="0">
                <a:latin typeface="Arial"/>
                <a:cs typeface="Arial"/>
              </a:rPr>
              <a:t>d</a:t>
            </a:r>
            <a:r>
              <a:rPr lang="de-DE" sz="2000" spc="-4" dirty="0" smtClean="0">
                <a:latin typeface="Arial"/>
                <a:cs typeface="Arial"/>
              </a:rPr>
              <a:t>i</a:t>
            </a:r>
            <a:r>
              <a:rPr lang="de-DE" sz="2000" dirty="0" smtClean="0">
                <a:latin typeface="Arial"/>
                <a:cs typeface="Arial"/>
              </a:rPr>
              <a:t>g</a:t>
            </a:r>
            <a:endParaRPr lang="de-DE" sz="2000" dirty="0">
              <a:latin typeface="Arial"/>
              <a:cs typeface="Arial"/>
            </a:endParaRPr>
          </a:p>
          <a:p>
            <a:pPr marL="930831" lvl="2" indent="-148219">
              <a:spcBef>
                <a:spcPts val="579"/>
              </a:spcBef>
              <a:buFont typeface="Arial"/>
              <a:buChar char="•"/>
              <a:tabLst>
                <a:tab pos="474188" algn="l"/>
              </a:tabLst>
            </a:pPr>
            <a:r>
              <a:rPr lang="de-DE" sz="2000" spc="-4" dirty="0">
                <a:latin typeface="Arial"/>
                <a:cs typeface="Arial"/>
              </a:rPr>
              <a:t>S</a:t>
            </a:r>
            <a:r>
              <a:rPr lang="de-DE" sz="2000" spc="-9" dirty="0">
                <a:latin typeface="Arial"/>
                <a:cs typeface="Arial"/>
              </a:rPr>
              <a:t>o</a:t>
            </a:r>
            <a:r>
              <a:rPr lang="de-DE" sz="2000" dirty="0">
                <a:latin typeface="Arial"/>
                <a:cs typeface="Arial"/>
              </a:rPr>
              <a:t>f</a:t>
            </a:r>
            <a:r>
              <a:rPr lang="de-DE" sz="2000" spc="13" dirty="0">
                <a:latin typeface="Arial"/>
                <a:cs typeface="Arial"/>
              </a:rPr>
              <a:t>t</a:t>
            </a:r>
            <a:r>
              <a:rPr lang="de-DE" sz="2000" spc="-26" dirty="0">
                <a:latin typeface="Arial"/>
                <a:cs typeface="Arial"/>
              </a:rPr>
              <a:t>w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9" dirty="0">
                <a:latin typeface="Arial"/>
                <a:cs typeface="Arial"/>
              </a:rPr>
              <a:t>r</a:t>
            </a:r>
            <a:r>
              <a:rPr lang="de-DE" sz="2000" dirty="0">
                <a:latin typeface="Arial"/>
                <a:cs typeface="Arial"/>
              </a:rPr>
              <a:t>e</a:t>
            </a:r>
            <a:r>
              <a:rPr lang="de-DE" sz="2000" spc="-4" dirty="0">
                <a:latin typeface="Arial"/>
                <a:cs typeface="Arial"/>
              </a:rPr>
              <a:t> m</a:t>
            </a:r>
            <a:r>
              <a:rPr lang="de-DE" sz="2000" spc="-9" dirty="0">
                <a:latin typeface="Arial"/>
                <a:cs typeface="Arial"/>
              </a:rPr>
              <a:t>u</a:t>
            </a:r>
            <a:r>
              <a:rPr lang="de-DE" sz="2000" spc="-4" dirty="0">
                <a:latin typeface="Arial"/>
                <a:cs typeface="Arial"/>
              </a:rPr>
              <a:t>s</a:t>
            </a:r>
            <a:r>
              <a:rPr lang="de-DE" sz="2000" dirty="0">
                <a:latin typeface="Arial"/>
                <a:cs typeface="Arial"/>
              </a:rPr>
              <a:t>s</a:t>
            </a:r>
            <a:r>
              <a:rPr lang="de-DE" sz="2000" spc="13" dirty="0">
                <a:latin typeface="Arial"/>
                <a:cs typeface="Arial"/>
              </a:rPr>
              <a:t> </a:t>
            </a:r>
            <a:r>
              <a:rPr lang="de-DE" sz="2000" spc="-9" dirty="0">
                <a:latin typeface="Arial"/>
                <a:cs typeface="Arial"/>
              </a:rPr>
              <a:t>dahe</a:t>
            </a:r>
            <a:r>
              <a:rPr lang="de-DE" sz="2000" dirty="0">
                <a:latin typeface="Arial"/>
                <a:cs typeface="Arial"/>
              </a:rPr>
              <a:t>r </a:t>
            </a:r>
            <a:r>
              <a:rPr lang="de-DE" sz="2000" spc="-9" dirty="0">
                <a:latin typeface="Arial"/>
                <a:cs typeface="Arial"/>
              </a:rPr>
              <a:t>d</a:t>
            </a:r>
            <a:r>
              <a:rPr lang="de-DE" sz="2000" spc="4" dirty="0">
                <a:latin typeface="Arial"/>
                <a:cs typeface="Arial"/>
              </a:rPr>
              <a:t>i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spc="-4" dirty="0">
                <a:latin typeface="Arial"/>
                <a:cs typeface="Arial"/>
              </a:rPr>
              <a:t>s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n</a:t>
            </a:r>
            <a:r>
              <a:rPr lang="de-DE" sz="2000" spc="9" dirty="0">
                <a:latin typeface="Arial"/>
                <a:cs typeface="Arial"/>
              </a:rPr>
              <a:t> </a:t>
            </a:r>
            <a:r>
              <a:rPr lang="de-DE" sz="2000" spc="-4" dirty="0">
                <a:latin typeface="Arial"/>
                <a:cs typeface="Arial"/>
              </a:rPr>
              <a:t>Ä</a:t>
            </a:r>
            <a:r>
              <a:rPr lang="de-DE" sz="2000" spc="-9" dirty="0">
                <a:latin typeface="Arial"/>
                <a:cs typeface="Arial"/>
              </a:rPr>
              <a:t>nde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4" dirty="0">
                <a:latin typeface="Arial"/>
                <a:cs typeface="Arial"/>
              </a:rPr>
              <a:t>u</a:t>
            </a:r>
            <a:r>
              <a:rPr lang="de-DE" sz="2000" spc="-9" dirty="0">
                <a:latin typeface="Arial"/>
                <a:cs typeface="Arial"/>
              </a:rPr>
              <a:t>ng</a:t>
            </a:r>
            <a:r>
              <a:rPr lang="de-DE" sz="2000" spc="4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n</a:t>
            </a:r>
            <a:r>
              <a:rPr lang="de-DE" sz="2000" spc="-4" dirty="0">
                <a:latin typeface="Arial"/>
                <a:cs typeface="Arial"/>
              </a:rPr>
              <a:t> i</a:t>
            </a:r>
            <a:r>
              <a:rPr lang="de-DE" sz="2000" spc="9" dirty="0">
                <a:latin typeface="Arial"/>
                <a:cs typeface="Arial"/>
              </a:rPr>
              <a:t>m</a:t>
            </a:r>
            <a:r>
              <a:rPr lang="de-DE" sz="2000" spc="-4" dirty="0">
                <a:latin typeface="Arial"/>
                <a:cs typeface="Arial"/>
              </a:rPr>
              <a:t>m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r</a:t>
            </a:r>
            <a:r>
              <a:rPr lang="de-DE" sz="2000" spc="13" dirty="0">
                <a:latin typeface="Arial"/>
                <a:cs typeface="Arial"/>
              </a:rPr>
              <a:t> </a:t>
            </a:r>
            <a:r>
              <a:rPr lang="de-DE" sz="2000" spc="-26" dirty="0">
                <a:latin typeface="Arial"/>
                <a:cs typeface="Arial"/>
              </a:rPr>
              <a:t>w</a:t>
            </a:r>
            <a:r>
              <a:rPr lang="de-DE" sz="2000" spc="4" dirty="0">
                <a:latin typeface="Arial"/>
                <a:cs typeface="Arial"/>
              </a:rPr>
              <a:t>i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spc="4" dirty="0">
                <a:latin typeface="Arial"/>
                <a:cs typeface="Arial"/>
              </a:rPr>
              <a:t>d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r </a:t>
            </a:r>
            <a:r>
              <a:rPr lang="de-DE" sz="2000" spc="-9" dirty="0">
                <a:latin typeface="Arial"/>
                <a:cs typeface="Arial"/>
              </a:rPr>
              <a:t>a</a:t>
            </a:r>
            <a:r>
              <a:rPr lang="de-DE" sz="2000" spc="4" dirty="0">
                <a:latin typeface="Arial"/>
                <a:cs typeface="Arial"/>
              </a:rPr>
              <a:t>n</a:t>
            </a:r>
            <a:r>
              <a:rPr lang="de-DE" sz="2000" spc="-9" dirty="0">
                <a:latin typeface="Arial"/>
                <a:cs typeface="Arial"/>
              </a:rPr>
              <a:t>gepa</a:t>
            </a:r>
            <a:r>
              <a:rPr lang="de-DE" sz="2000" spc="-4" dirty="0">
                <a:latin typeface="Arial"/>
                <a:cs typeface="Arial"/>
              </a:rPr>
              <a:t>ss</a:t>
            </a:r>
            <a:r>
              <a:rPr lang="de-DE" sz="2000" dirty="0">
                <a:latin typeface="Arial"/>
                <a:cs typeface="Arial"/>
              </a:rPr>
              <a:t>t</a:t>
            </a:r>
            <a:r>
              <a:rPr lang="de-DE" sz="2000" spc="26" dirty="0">
                <a:latin typeface="Arial"/>
                <a:cs typeface="Arial"/>
              </a:rPr>
              <a:t> </a:t>
            </a:r>
            <a:r>
              <a:rPr lang="de-DE" sz="2000" spc="-26" dirty="0">
                <a:latin typeface="Arial"/>
                <a:cs typeface="Arial"/>
              </a:rPr>
              <a:t>w</a:t>
            </a:r>
            <a:r>
              <a:rPr lang="de-DE" sz="2000" spc="-9" dirty="0">
                <a:latin typeface="Arial"/>
                <a:cs typeface="Arial"/>
              </a:rPr>
              <a:t>e</a:t>
            </a:r>
            <a:r>
              <a:rPr lang="de-DE" sz="2000" spc="9" dirty="0">
                <a:latin typeface="Arial"/>
                <a:cs typeface="Arial"/>
              </a:rPr>
              <a:t>r</a:t>
            </a:r>
            <a:r>
              <a:rPr lang="de-DE" sz="2000" spc="-9" dirty="0">
                <a:latin typeface="Arial"/>
                <a:cs typeface="Arial"/>
              </a:rPr>
              <a:t>d</a:t>
            </a:r>
            <a:r>
              <a:rPr lang="de-DE" sz="2000" spc="4" dirty="0">
                <a:latin typeface="Arial"/>
                <a:cs typeface="Arial"/>
              </a:rPr>
              <a:t>e</a:t>
            </a:r>
            <a:r>
              <a:rPr lang="de-DE" sz="2000" dirty="0"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7010908" cy="45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2" name="Rechteck 1"/>
          <p:cNvSpPr/>
          <p:nvPr/>
        </p:nvSpPr>
        <p:spPr>
          <a:xfrm>
            <a:off x="2872425" y="2520950"/>
            <a:ext cx="3223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 smtClean="0">
                <a:latin typeface="Arial"/>
                <a:cs typeface="Arial"/>
              </a:rPr>
              <a:t>Software Projekte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9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2195</Words>
  <Application>Microsoft Office PowerPoint</Application>
  <PresentationFormat>Benutzerdefiniert</PresentationFormat>
  <Paragraphs>446</Paragraphs>
  <Slides>51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8" baseType="lpstr"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jbrunsmann</dc:creator>
  <cp:lastModifiedBy>joerg</cp:lastModifiedBy>
  <cp:revision>247</cp:revision>
  <dcterms:created xsi:type="dcterms:W3CDTF">2013-10-08T09:49:40Z</dcterms:created>
  <dcterms:modified xsi:type="dcterms:W3CDTF">2017-10-19T12:50:34Z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2013-10-08T00:00:00Z</vt:filetime>
  </property>
  <property fmtid="{D5CDD505-2E9C-101B-9397-08002B2CF9AE}" pid="3" name="LastSaved">
    <vt:filetime>2013-10-08T00:00:00Z</vt:filetime>
  </property>
</Properties>
</file>