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4" r:id="rId2"/>
    <p:sldId id="624" r:id="rId3"/>
    <p:sldId id="625" r:id="rId4"/>
    <p:sldId id="572" r:id="rId5"/>
    <p:sldId id="505" r:id="rId6"/>
    <p:sldId id="619" r:id="rId7"/>
    <p:sldId id="620" r:id="rId8"/>
    <p:sldId id="622" r:id="rId9"/>
    <p:sldId id="621" r:id="rId10"/>
    <p:sldId id="623" r:id="rId11"/>
    <p:sldId id="315" r:id="rId12"/>
  </p:sldIdLst>
  <p:sldSz cx="9144000" cy="6870700"/>
  <p:notesSz cx="9144000" cy="6870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4" d="100"/>
          <a:sy n="64" d="100"/>
        </p:scale>
        <p:origin x="135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B37EC-7DD8-4E19-B3EB-CE5D9E11D240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5938"/>
            <a:ext cx="3429000" cy="2576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63900"/>
            <a:ext cx="7315200" cy="30908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262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262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227E3-939D-4F11-9D2E-D85BA75AC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5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8431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0532" y="605022"/>
            <a:ext cx="7742934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1865" y="1388359"/>
            <a:ext cx="7840269" cy="407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691629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635750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 txBox="1"/>
          <p:nvPr/>
        </p:nvSpPr>
        <p:spPr>
          <a:xfrm>
            <a:off x="2620646" y="3073400"/>
            <a:ext cx="4313555" cy="433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1830" algn="l"/>
              </a:tabLst>
            </a:pPr>
            <a:r>
              <a:rPr sz="2800" b="1" spc="105" dirty="0" smtClean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2800" b="1" spc="105" dirty="0" smtClean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2800" b="1" spc="-25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2800" b="1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2800" b="1" spc="-20" dirty="0" err="1" smtClean="0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1676400" y="1286929"/>
            <a:ext cx="5029200" cy="1067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57200"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hho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d </a:t>
            </a: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r>
              <a:rPr sz="1400" b="1" dirty="0" err="1" smtClean="0">
                <a:latin typeface="Arial"/>
                <a:cs typeface="Arial"/>
              </a:rPr>
              <a:t>S</a:t>
            </a:r>
            <a:r>
              <a:rPr sz="1400" b="1" spc="-10" dirty="0" err="1" smtClean="0">
                <a:latin typeface="Arial"/>
                <a:cs typeface="Arial"/>
              </a:rPr>
              <a:t>o</a:t>
            </a:r>
            <a:r>
              <a:rPr sz="1400" b="1" dirty="0" err="1" smtClean="0">
                <a:latin typeface="Arial"/>
                <a:cs typeface="Arial"/>
              </a:rPr>
              <a:t>f</a:t>
            </a:r>
            <a:r>
              <a:rPr sz="1400" b="1" spc="-15" dirty="0" err="1" smtClean="0">
                <a:latin typeface="Arial"/>
                <a:cs typeface="Arial"/>
              </a:rPr>
              <a:t>t</a:t>
            </a:r>
            <a:r>
              <a:rPr sz="1400" b="1" spc="20" dirty="0" err="1" smtClean="0">
                <a:latin typeface="Arial"/>
                <a:cs typeface="Arial"/>
              </a:rPr>
              <a:t>w</a:t>
            </a:r>
            <a:r>
              <a:rPr sz="1400" b="1" spc="-15" dirty="0" err="1" smtClean="0">
                <a:latin typeface="Arial"/>
                <a:cs typeface="Arial"/>
              </a:rPr>
              <a:t>a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dirty="0" err="1" smtClean="0">
                <a:latin typeface="Arial"/>
                <a:cs typeface="Arial"/>
              </a:rPr>
              <a:t>e</a:t>
            </a:r>
            <a:r>
              <a:rPr sz="1400" b="1" spc="-15" dirty="0" err="1" smtClean="0">
                <a:latin typeface="Arial"/>
                <a:cs typeface="Arial"/>
              </a:rPr>
              <a:t>t</a:t>
            </a:r>
            <a:r>
              <a:rPr sz="1400" b="1" spc="-5" dirty="0" err="1" smtClean="0">
                <a:latin typeface="Arial"/>
                <a:cs typeface="Arial"/>
              </a:rPr>
              <a:t>e</a:t>
            </a:r>
            <a:r>
              <a:rPr sz="1400" b="1" dirty="0" err="1" smtClean="0">
                <a:latin typeface="Arial"/>
                <a:cs typeface="Arial"/>
              </a:rPr>
              <a:t>c</a:t>
            </a:r>
            <a:r>
              <a:rPr sz="1400" b="1" spc="-10" dirty="0" err="1" smtClean="0">
                <a:latin typeface="Arial"/>
                <a:cs typeface="Arial"/>
              </a:rPr>
              <a:t>hn</a:t>
            </a:r>
            <a:r>
              <a:rPr sz="1400" b="1" spc="5" dirty="0" err="1" smtClean="0">
                <a:latin typeface="Arial"/>
                <a:cs typeface="Arial"/>
              </a:rPr>
              <a:t>i</a:t>
            </a:r>
            <a:r>
              <a:rPr sz="1400" b="1" dirty="0" err="1" smtClean="0">
                <a:latin typeface="Arial"/>
                <a:cs typeface="Arial"/>
              </a:rPr>
              <a:t>k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dirty="0" err="1" smtClean="0">
                <a:latin typeface="Arial"/>
                <a:cs typeface="Arial"/>
              </a:rPr>
              <a:t>P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spc="-10" dirty="0" err="1" smtClean="0">
                <a:latin typeface="Arial"/>
                <a:cs typeface="Arial"/>
              </a:rPr>
              <a:t>og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dirty="0" err="1" smtClean="0">
                <a:latin typeface="Arial"/>
                <a:cs typeface="Arial"/>
              </a:rPr>
              <a:t>am</a:t>
            </a:r>
            <a:r>
              <a:rPr sz="1400" b="1" spc="-15" dirty="0" err="1" smtClean="0">
                <a:latin typeface="Arial"/>
                <a:cs typeface="Arial"/>
              </a:rPr>
              <a:t>m</a:t>
            </a:r>
            <a:r>
              <a:rPr sz="1400" b="1" spc="5" dirty="0" err="1" smtClean="0">
                <a:latin typeface="Arial"/>
                <a:cs typeface="Arial"/>
              </a:rPr>
              <a:t>i</a:t>
            </a:r>
            <a:r>
              <a:rPr sz="1400" b="1" spc="-15" dirty="0" err="1" smtClean="0">
                <a:latin typeface="Arial"/>
                <a:cs typeface="Arial"/>
              </a:rPr>
              <a:t>e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spc="-20" dirty="0" err="1" smtClean="0">
                <a:latin typeface="Arial"/>
                <a:cs typeface="Arial"/>
              </a:rPr>
              <a:t>u</a:t>
            </a:r>
            <a:r>
              <a:rPr sz="1400" b="1" spc="-10" dirty="0" err="1" smtClean="0">
                <a:latin typeface="Arial"/>
                <a:cs typeface="Arial"/>
              </a:rPr>
              <a:t>n</a:t>
            </a:r>
            <a:r>
              <a:rPr sz="1400" b="1" dirty="0" err="1" smtClean="0">
                <a:latin typeface="Arial"/>
                <a:cs typeface="Arial"/>
              </a:rPr>
              <a:t>g</a:t>
            </a: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565785" algn="ctr">
              <a:lnSpc>
                <a:spcPct val="100000"/>
              </a:lnSpc>
              <a:spcBef>
                <a:spcPts val="15"/>
              </a:spcBef>
            </a:pP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f. </a:t>
            </a:r>
            <a:r>
              <a:rPr sz="1300" spc="-10" dirty="0">
                <a:latin typeface="Arial"/>
                <a:cs typeface="Arial"/>
              </a:rPr>
              <a:t>Dr.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ö</a:t>
            </a:r>
            <a:r>
              <a:rPr sz="1300" spc="-10" dirty="0">
                <a:latin typeface="Arial"/>
                <a:cs typeface="Arial"/>
              </a:rPr>
              <a:t>rg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Bru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mann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381000" y="4191337"/>
            <a:ext cx="8305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941830" algn="l"/>
              </a:tabLst>
            </a:pP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 Kapitel 4: </a:t>
            </a:r>
          </a:p>
          <a:p>
            <a:pPr marL="12700" algn="ctr">
              <a:lnSpc>
                <a:spcPct val="100000"/>
              </a:lnSpc>
              <a:tabLst>
                <a:tab pos="1941830" algn="l"/>
              </a:tabLst>
            </a:pP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Agile Workflows und Tools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9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13278"/>
            <a:ext cx="8839200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eer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lang="de-DE" dirty="0" smtClean="0">
                <a:latin typeface="Arial"/>
                <a:cs typeface="Arial"/>
              </a:rPr>
              <a:t>.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4800" y="539750"/>
            <a:ext cx="8839200" cy="5432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de-DE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Server stellen einen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zentralen Ort dar, an dem der aktuelle Stand 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(in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von Testergebnissen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und kompilierten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Artefakten)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einsehbar ist.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Alle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Prozesse innerhalb eines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laufen vollautomatisch ab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und somit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können Fehler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durch falsche, ausgelassene oder vertauschte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Prozess-Schritte ausgeschlossen werden. 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zentraler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stellt eine isolierte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Umgebung dar, sodass es nicht dazu kommen kann, dass die Software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aufgrund unterschiedlicher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Konfiguration auf einem Entwickler-Rechner funktioniert (bzw.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Tests erfolgreich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sind) und auf einem anderen nicht.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Wenn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also der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-Server erfolgreich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ist und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 Entwickler-Rechner nicht, muss es sich um eine Fehlkonfiguration des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Entwicklers handeln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da die des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-Servers im Optimalfall möglichst nah an 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eines Produktivsystems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liegt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Über das Kompilieren und Testen hinaus werden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-Server auch zur Durchführung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verwendet. 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Beispiele: Jenkins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und Travis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250825" y="1073151"/>
            <a:ext cx="4187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Tx/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82550"/>
            <a:ext cx="4884879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3549"/>
            <a:ext cx="6858000" cy="61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13278"/>
            <a:ext cx="8839200" cy="3521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eer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Wiederholung der letzten Vorlesung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Die </a:t>
            </a:r>
            <a:r>
              <a:rPr lang="de-DE" dirty="0">
                <a:latin typeface="Arial"/>
                <a:cs typeface="Arial"/>
              </a:rPr>
              <a:t>agile </a:t>
            </a:r>
            <a:r>
              <a:rPr lang="de-DE" dirty="0" smtClean="0">
                <a:latin typeface="Arial"/>
                <a:cs typeface="Arial"/>
              </a:rPr>
              <a:t>Vorgehensmodelle XP, </a:t>
            </a:r>
            <a:r>
              <a:rPr lang="de-DE" dirty="0" err="1" smtClean="0">
                <a:latin typeface="Arial"/>
                <a:cs typeface="Arial"/>
              </a:rPr>
              <a:t>Scrum</a:t>
            </a:r>
            <a:r>
              <a:rPr lang="de-DE" dirty="0" smtClean="0">
                <a:latin typeface="Arial"/>
                <a:cs typeface="Arial"/>
              </a:rPr>
              <a:t> und Kanban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User Stories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err="1" smtClean="0">
                <a:latin typeface="Arial"/>
                <a:cs typeface="Arial"/>
              </a:rPr>
              <a:t>Mockups</a:t>
            </a:r>
            <a:endParaRPr lang="de-DE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endParaRPr lang="de-DE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e-DE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8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13278"/>
            <a:ext cx="8839200" cy="6070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eer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lang="de-DE" b="1" dirty="0" err="1" smtClean="0">
                <a:latin typeface="Arial"/>
                <a:cs typeface="Arial"/>
              </a:rPr>
              <a:t>Continuous</a:t>
            </a:r>
            <a:r>
              <a:rPr lang="de-DE" b="1" dirty="0" smtClean="0">
                <a:latin typeface="Arial"/>
                <a:cs typeface="Arial"/>
              </a:rPr>
              <a:t> </a:t>
            </a:r>
            <a:r>
              <a:rPr lang="de-DE" b="1" dirty="0">
                <a:latin typeface="Arial"/>
                <a:cs typeface="Arial"/>
              </a:rPr>
              <a:t>Integration</a:t>
            </a:r>
            <a:endParaRPr lang="de-DE" sz="1800" b="1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Traditionell wird bei der Softwareentwicklung die Integration am Ende eines </a:t>
            </a:r>
            <a:r>
              <a:rPr lang="de-DE" dirty="0" smtClean="0">
                <a:latin typeface="Arial"/>
                <a:cs typeface="Arial"/>
              </a:rPr>
              <a:t>Projektes stattfinden</a:t>
            </a:r>
            <a:r>
              <a:rPr lang="de-DE" dirty="0">
                <a:latin typeface="Arial"/>
                <a:cs typeface="Arial"/>
              </a:rPr>
              <a:t>. Je nach Projektgröße und Komplexität liegt die Dauer der Integrationsphase </a:t>
            </a:r>
            <a:r>
              <a:rPr lang="de-DE" dirty="0" smtClean="0">
                <a:latin typeface="Arial"/>
                <a:cs typeface="Arial"/>
              </a:rPr>
              <a:t>im Bereich </a:t>
            </a:r>
            <a:r>
              <a:rPr lang="de-DE" dirty="0">
                <a:latin typeface="Arial"/>
                <a:cs typeface="Arial"/>
              </a:rPr>
              <a:t>Wochen oder Monate.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err="1">
                <a:latin typeface="Arial"/>
                <a:cs typeface="Arial"/>
              </a:rPr>
              <a:t>Continuous</a:t>
            </a:r>
            <a:r>
              <a:rPr lang="de-DE" dirty="0">
                <a:latin typeface="Arial"/>
                <a:cs typeface="Arial"/>
              </a:rPr>
              <a:t> Integration (CI) bedeutet, dass zwei Entwickler unabhängig von </a:t>
            </a:r>
            <a:r>
              <a:rPr lang="de-DE" dirty="0" smtClean="0">
                <a:latin typeface="Arial"/>
                <a:cs typeface="Arial"/>
              </a:rPr>
              <a:t>einander Software </a:t>
            </a:r>
            <a:r>
              <a:rPr lang="de-DE" dirty="0">
                <a:latin typeface="Arial"/>
                <a:cs typeface="Arial"/>
              </a:rPr>
              <a:t>schreiben können, jedoch für </a:t>
            </a:r>
            <a:r>
              <a:rPr lang="de-DE" dirty="0" smtClean="0">
                <a:latin typeface="Arial"/>
                <a:cs typeface="Arial"/>
              </a:rPr>
              <a:t>dasselbe </a:t>
            </a:r>
            <a:r>
              <a:rPr lang="de-DE" dirty="0">
                <a:latin typeface="Arial"/>
                <a:cs typeface="Arial"/>
              </a:rPr>
              <a:t>Produkt. Dies geschieht durch </a:t>
            </a:r>
            <a:r>
              <a:rPr lang="de-DE" dirty="0" smtClean="0">
                <a:latin typeface="Arial"/>
                <a:cs typeface="Arial"/>
              </a:rPr>
              <a:t>ständige und </a:t>
            </a:r>
            <a:r>
              <a:rPr lang="de-DE" dirty="0">
                <a:latin typeface="Arial"/>
                <a:cs typeface="Arial"/>
              </a:rPr>
              <a:t>regelmäßige Integration in ein "</a:t>
            </a:r>
            <a:r>
              <a:rPr lang="de-DE" dirty="0" err="1">
                <a:latin typeface="Arial"/>
                <a:cs typeface="Arial"/>
              </a:rPr>
              <a:t>source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repository</a:t>
            </a:r>
            <a:r>
              <a:rPr lang="de-DE" dirty="0">
                <a:latin typeface="Arial"/>
                <a:cs typeface="Arial"/>
              </a:rPr>
              <a:t>".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In dem "</a:t>
            </a:r>
            <a:r>
              <a:rPr lang="de-DE" dirty="0" err="1">
                <a:latin typeface="Arial"/>
                <a:cs typeface="Arial"/>
              </a:rPr>
              <a:t>source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repository</a:t>
            </a:r>
            <a:r>
              <a:rPr lang="de-DE" dirty="0">
                <a:latin typeface="Arial"/>
                <a:cs typeface="Arial"/>
              </a:rPr>
              <a:t>" werden die einzelnen </a:t>
            </a:r>
            <a:r>
              <a:rPr lang="de-DE" dirty="0" smtClean="0">
                <a:latin typeface="Arial"/>
                <a:cs typeface="Arial"/>
              </a:rPr>
              <a:t>Inkremente </a:t>
            </a:r>
            <a:r>
              <a:rPr lang="de-DE" dirty="0">
                <a:latin typeface="Arial"/>
                <a:cs typeface="Arial"/>
              </a:rPr>
              <a:t>mehrere </a:t>
            </a:r>
            <a:r>
              <a:rPr lang="de-DE" dirty="0" smtClean="0">
                <a:latin typeface="Arial"/>
                <a:cs typeface="Arial"/>
              </a:rPr>
              <a:t>Entwickler zusammengeführt </a:t>
            </a:r>
            <a:r>
              <a:rPr lang="de-DE" dirty="0">
                <a:latin typeface="Arial"/>
                <a:cs typeface="Arial"/>
              </a:rPr>
              <a:t>und können durch einen </a:t>
            </a:r>
            <a:r>
              <a:rPr lang="de-DE" dirty="0" smtClean="0">
                <a:latin typeface="Arial"/>
                <a:cs typeface="Arial"/>
              </a:rPr>
              <a:t>CI-Server </a:t>
            </a:r>
            <a:r>
              <a:rPr lang="de-DE" dirty="0">
                <a:latin typeface="Arial"/>
                <a:cs typeface="Arial"/>
              </a:rPr>
              <a:t>integriert werden.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Grundvoraussetzung hierfür, ist das jeder Entwickler neben seinem Produktiv-Code </a:t>
            </a:r>
            <a:r>
              <a:rPr lang="de-DE" dirty="0" smtClean="0">
                <a:latin typeface="Arial"/>
                <a:cs typeface="Arial"/>
              </a:rPr>
              <a:t>auch Tests </a:t>
            </a:r>
            <a:r>
              <a:rPr lang="de-DE" dirty="0">
                <a:latin typeface="Arial"/>
                <a:cs typeface="Arial"/>
              </a:rPr>
              <a:t>entwickelt. </a:t>
            </a:r>
            <a:endParaRPr lang="de-DE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Diese </a:t>
            </a:r>
            <a:r>
              <a:rPr lang="de-DE" dirty="0">
                <a:latin typeface="Arial"/>
                <a:cs typeface="Arial"/>
              </a:rPr>
              <a:t>Tests werden durch den </a:t>
            </a:r>
            <a:r>
              <a:rPr lang="de-DE" dirty="0" smtClean="0">
                <a:latin typeface="Arial"/>
                <a:cs typeface="Arial"/>
              </a:rPr>
              <a:t>CI-Server </a:t>
            </a:r>
            <a:r>
              <a:rPr lang="de-DE" dirty="0">
                <a:latin typeface="Arial"/>
                <a:cs typeface="Arial"/>
              </a:rPr>
              <a:t>ausgeführt um sicher zu </a:t>
            </a:r>
            <a:r>
              <a:rPr lang="de-DE" dirty="0" smtClean="0">
                <a:latin typeface="Arial"/>
                <a:cs typeface="Arial"/>
              </a:rPr>
              <a:t>stellen, dass </a:t>
            </a:r>
            <a:r>
              <a:rPr lang="de-DE" dirty="0">
                <a:latin typeface="Arial"/>
                <a:cs typeface="Arial"/>
              </a:rPr>
              <a:t>die einzelnen </a:t>
            </a:r>
            <a:r>
              <a:rPr lang="de-DE" dirty="0" smtClean="0">
                <a:latin typeface="Arial"/>
                <a:cs typeface="Arial"/>
              </a:rPr>
              <a:t>Inkremente </a:t>
            </a:r>
            <a:r>
              <a:rPr lang="de-DE" dirty="0">
                <a:latin typeface="Arial"/>
                <a:cs typeface="Arial"/>
              </a:rPr>
              <a:t>funktionsfähig bleiben. </a:t>
            </a:r>
            <a:endParaRPr lang="de-DE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Das </a:t>
            </a:r>
            <a:r>
              <a:rPr lang="de-DE" dirty="0">
                <a:latin typeface="Arial"/>
                <a:cs typeface="Arial"/>
              </a:rPr>
              <a:t>Ergebnis des </a:t>
            </a:r>
            <a:r>
              <a:rPr lang="de-DE" dirty="0" smtClean="0">
                <a:latin typeface="Arial"/>
                <a:cs typeface="Arial"/>
              </a:rPr>
              <a:t>CI-Servers </a:t>
            </a:r>
            <a:r>
              <a:rPr lang="de-DE" dirty="0">
                <a:latin typeface="Arial"/>
                <a:cs typeface="Arial"/>
              </a:rPr>
              <a:t>wird </a:t>
            </a:r>
            <a:r>
              <a:rPr lang="de-DE" dirty="0" smtClean="0">
                <a:latin typeface="Arial"/>
                <a:cs typeface="Arial"/>
              </a:rPr>
              <a:t>an die </a:t>
            </a:r>
            <a:r>
              <a:rPr lang="de-DE" dirty="0">
                <a:latin typeface="Arial"/>
                <a:cs typeface="Arial"/>
              </a:rPr>
              <a:t>jeweiligen Entwickler zurück </a:t>
            </a:r>
            <a:r>
              <a:rPr lang="de-DE" dirty="0" smtClean="0">
                <a:latin typeface="Arial"/>
                <a:cs typeface="Arial"/>
              </a:rPr>
              <a:t>gegeben, so dass Fehler </a:t>
            </a:r>
            <a:r>
              <a:rPr lang="de-DE" dirty="0">
                <a:latin typeface="Arial"/>
                <a:cs typeface="Arial"/>
              </a:rPr>
              <a:t>sofort behoben </a:t>
            </a:r>
            <a:r>
              <a:rPr lang="de-DE" dirty="0" smtClean="0">
                <a:latin typeface="Arial"/>
                <a:cs typeface="Arial"/>
              </a:rPr>
              <a:t>werden können.</a:t>
            </a:r>
            <a:endParaRPr lang="de-DE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Das folgende Bild veranschaulicht den geschilderten Prozess</a:t>
            </a:r>
            <a:r>
              <a:rPr lang="de-DE" dirty="0" smtClean="0">
                <a:latin typeface="Arial"/>
                <a:cs typeface="Arial"/>
              </a:rPr>
              <a:t>.</a:t>
            </a: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3550"/>
            <a:ext cx="8653961" cy="365898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8661" y="4502150"/>
            <a:ext cx="883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Der integrierte Code, ist durch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Integration nicht bereit in Produktion zu gehen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, da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zwar die Komponenten mit einander funktionieren, allerdings das Produkt (die Software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) noch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in einer "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-like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" getestet und verifiziert wurde.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Der Vorteil von CI ist, dass die Integration zum täglichen Geschäft wird. Eine "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Big-Bang„ Integration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am Ende einer Entwicklung wird vermieden.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CI ist zwingend notwendig um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durchführen zu können</a:t>
            </a:r>
          </a:p>
        </p:txBody>
      </p:sp>
    </p:spTree>
    <p:extLst>
      <p:ext uri="{BB962C8B-B14F-4D97-AF65-F5344CB8AC3E}">
        <p14:creationId xmlns:p14="http://schemas.microsoft.com/office/powerpoint/2010/main" val="16048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13278"/>
            <a:ext cx="8839200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eer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lang="de-DE" dirty="0" smtClean="0">
                <a:latin typeface="Arial"/>
                <a:cs typeface="Arial"/>
              </a:rPr>
              <a:t>.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04800" y="113278"/>
            <a:ext cx="8839200" cy="4352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400" spc="5" dirty="0"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sz="1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eer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endParaRPr lang="de-DE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Unter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versteht man, neben allen beschriebenen Schritten von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Integration,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der integrierte Quelltext automatisiert auf verschiedenen Umgebungen getestet wird.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Typischerweise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sind diese Umgebungen sehr ähnlich zu einer potentiellen Produktiv-Umgebung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diesem Zusammenhang wird das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Deployen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Testen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 den verschiedenen Umgebungen als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" bezeichnet.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nach Projekt, Team oder Organisation können unterschiedlich viele Umgebungen existieren.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folgende Bild veranschaulicht diesen Prozess: </a:t>
            </a:r>
          </a:p>
        </p:txBody>
      </p:sp>
    </p:spTree>
    <p:extLst>
      <p:ext uri="{BB962C8B-B14F-4D97-AF65-F5344CB8AC3E}">
        <p14:creationId xmlns:p14="http://schemas.microsoft.com/office/powerpoint/2010/main" val="5207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350"/>
            <a:ext cx="8458200" cy="550068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-76200" y="3974227"/>
            <a:ext cx="5257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Hier gibt es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drei Umgebungen (Development, Test,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die durchlaufen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werden, bevor es in die Produktiv-Umgebung geht.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 jeder Umgebung wird der Quelltext unterschiedlich getestet.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Mit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jeder erfolgreich durchlaufenen Umgebung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wächst die Wahrscheinlichkeit,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dass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der Quelltext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auch in der Produktiv-Umgebung lauffähig sein wird </a:t>
            </a:r>
          </a:p>
        </p:txBody>
      </p:sp>
    </p:spTree>
    <p:extLst>
      <p:ext uri="{BB962C8B-B14F-4D97-AF65-F5344CB8AC3E}">
        <p14:creationId xmlns:p14="http://schemas.microsoft.com/office/powerpoint/2010/main" val="30099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381000" y="539750"/>
            <a:ext cx="8839200" cy="5488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de-DE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geht noch einen Schritt weiter und automatisiert ebenfalls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die Übergabe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 die Produktion.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Jeder einzelne Commit eines Entwickler kann potentiell automatisiert in 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Produktion ankommen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Voraussetzung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hierfür ist der erfolgreiche Durchlauf aller bisher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aufgeführten Schritte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 den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Integration und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Zusammengefasst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muss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der Commit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bzw. der Mehrwert oder das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Inkrement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erfolgreich integriert worden sein und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alle Tests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 allen implementierten Umgebungen bestehen.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Anschließend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muss nicht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mehr entschieden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werden, ob der Mehrwert in der Produktion verwendet werden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kann.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Dies geschieht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ebenfalls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automatisiert.</a:t>
            </a:r>
          </a:p>
          <a:p>
            <a:pPr marL="266700" indent="-254000"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Das folgende Bild veranschaulicht diesen Prozess: 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13278"/>
            <a:ext cx="8839200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eer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endParaRPr lang="de-DE" dirty="0">
              <a:latin typeface="Arial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9350"/>
            <a:ext cx="8839200" cy="42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675</Words>
  <Application>Microsoft Office PowerPoint</Application>
  <PresentationFormat>Benutzerdefiniert</PresentationFormat>
  <Paragraphs>68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joerg</cp:lastModifiedBy>
  <cp:revision>251</cp:revision>
  <dcterms:created xsi:type="dcterms:W3CDTF">2013-10-10T17:26:03Z</dcterms:created>
  <dcterms:modified xsi:type="dcterms:W3CDTF">2017-11-09T16:41:33Z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2013-10-10T00:00:00Z</vt:filetime>
  </property>
  <property fmtid="{D5CDD505-2E9C-101B-9397-08002B2CF9AE}" pid="3" name="LastSaved">
    <vt:filetime>2013-10-10T00:00:00Z</vt:filetime>
  </property>
</Properties>
</file>