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321" r:id="rId2"/>
    <p:sldId id="444" r:id="rId3"/>
    <p:sldId id="564" r:id="rId4"/>
    <p:sldId id="536" r:id="rId5"/>
    <p:sldId id="446" r:id="rId6"/>
    <p:sldId id="567" r:id="rId7"/>
    <p:sldId id="463" r:id="rId8"/>
    <p:sldId id="518" r:id="rId9"/>
    <p:sldId id="519" r:id="rId10"/>
    <p:sldId id="520" r:id="rId11"/>
    <p:sldId id="522" r:id="rId12"/>
    <p:sldId id="524" r:id="rId13"/>
    <p:sldId id="529" r:id="rId14"/>
    <p:sldId id="530" r:id="rId15"/>
    <p:sldId id="531" r:id="rId16"/>
    <p:sldId id="533" r:id="rId17"/>
    <p:sldId id="401" r:id="rId18"/>
    <p:sldId id="464" r:id="rId19"/>
    <p:sldId id="488" r:id="rId20"/>
    <p:sldId id="504" r:id="rId21"/>
    <p:sldId id="586" r:id="rId22"/>
    <p:sldId id="587" r:id="rId23"/>
    <p:sldId id="588" r:id="rId24"/>
    <p:sldId id="589" r:id="rId25"/>
    <p:sldId id="590" r:id="rId26"/>
    <p:sldId id="591" r:id="rId27"/>
    <p:sldId id="592" r:id="rId28"/>
    <p:sldId id="593" r:id="rId29"/>
    <p:sldId id="594" r:id="rId30"/>
    <p:sldId id="595" r:id="rId31"/>
    <p:sldId id="596" r:id="rId32"/>
    <p:sldId id="548" r:id="rId33"/>
    <p:sldId id="549" r:id="rId34"/>
    <p:sldId id="565" r:id="rId35"/>
    <p:sldId id="538" r:id="rId36"/>
    <p:sldId id="541" r:id="rId37"/>
    <p:sldId id="568" r:id="rId38"/>
    <p:sldId id="580" r:id="rId39"/>
    <p:sldId id="581" r:id="rId40"/>
    <p:sldId id="582" r:id="rId41"/>
    <p:sldId id="583" r:id="rId42"/>
    <p:sldId id="584" r:id="rId43"/>
    <p:sldId id="585" r:id="rId44"/>
    <p:sldId id="377" r:id="rId45"/>
    <p:sldId id="553" r:id="rId46"/>
    <p:sldId id="563" r:id="rId47"/>
    <p:sldId id="557" r:id="rId48"/>
    <p:sldId id="489" r:id="rId49"/>
    <p:sldId id="490" r:id="rId50"/>
    <p:sldId id="555" r:id="rId51"/>
    <p:sldId id="556" r:id="rId52"/>
    <p:sldId id="380" r:id="rId53"/>
    <p:sldId id="381" r:id="rId54"/>
    <p:sldId id="499" r:id="rId55"/>
    <p:sldId id="481" r:id="rId56"/>
    <p:sldId id="496" r:id="rId57"/>
    <p:sldId id="558" r:id="rId58"/>
    <p:sldId id="559" r:id="rId59"/>
    <p:sldId id="560" r:id="rId60"/>
    <p:sldId id="443" r:id="rId61"/>
    <p:sldId id="320" r:id="rId62"/>
    <p:sldId id="322" r:id="rId63"/>
  </p:sldIdLst>
  <p:sldSz cx="9144000" cy="6985000"/>
  <p:notesSz cx="9144000" cy="6985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>
      <p:cViewPr varScale="1">
        <p:scale>
          <a:sx n="63" d="100"/>
          <a:sy n="63" d="100"/>
        </p:scale>
        <p:origin x="1516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92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92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5568C-F5DF-4CA4-B216-05EAF679C912}" type="datetimeFigureOut">
              <a:rPr lang="de-DE" smtClean="0"/>
              <a:t>16.11.2017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23875"/>
            <a:ext cx="3429000" cy="2619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3317875"/>
            <a:ext cx="7315200" cy="3143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634163"/>
            <a:ext cx="3962400" cy="349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80013" y="6634163"/>
            <a:ext cx="3962400" cy="349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C2CE1-806A-44F4-A13B-171BE35CE8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782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C2CE1-806A-44F4-A13B-171BE35CE86F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037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C2CE1-806A-44F4-A13B-171BE35CE86F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2965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9917"/>
            <a:ext cx="7772400" cy="14428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7592"/>
            <a:ext cx="6400799" cy="1717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09092" y="6544055"/>
            <a:ext cx="921385" cy="19494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0" dirty="0"/>
              <a:t>F</a:t>
            </a:r>
            <a:r>
              <a:rPr dirty="0"/>
              <a:t>H</a:t>
            </a:r>
            <a:r>
              <a:rPr spc="120" dirty="0"/>
              <a:t> </a:t>
            </a:r>
            <a:r>
              <a:rPr spc="25" dirty="0"/>
              <a:t>B</a:t>
            </a:r>
            <a:r>
              <a:rPr spc="55" dirty="0"/>
              <a:t>i</a:t>
            </a:r>
            <a:r>
              <a:rPr spc="50" dirty="0"/>
              <a:t>e</a:t>
            </a:r>
            <a:r>
              <a:rPr spc="55" dirty="0"/>
              <a:t>l</a:t>
            </a:r>
            <a:r>
              <a:rPr spc="50" dirty="0"/>
              <a:t>e</a:t>
            </a:r>
            <a:r>
              <a:rPr spc="85" dirty="0"/>
              <a:t>f</a:t>
            </a:r>
            <a:r>
              <a:rPr spc="50" dirty="0"/>
              <a:t>e</a:t>
            </a:r>
            <a:r>
              <a:rPr spc="55" dirty="0"/>
              <a:t>l</a:t>
            </a:r>
            <a:r>
              <a:rPr dirty="0"/>
              <a:t>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89751"/>
            <a:ext cx="2103120" cy="34353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42874" y="6554723"/>
            <a:ext cx="346075" cy="194945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‹Nr.›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80261"/>
            <a:ext cx="3977640" cy="4534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80261"/>
            <a:ext cx="3977640" cy="4534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83752" y="369071"/>
            <a:ext cx="8385169" cy="368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827"/>
            <a:ext cx="8229599" cy="10993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80261"/>
            <a:ext cx="8229599" cy="4534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8" name="Textfeld 7"/>
          <p:cNvSpPr txBox="1"/>
          <p:nvPr userDrawn="1"/>
        </p:nvSpPr>
        <p:spPr>
          <a:xfrm>
            <a:off x="0" y="6789737"/>
            <a:ext cx="9144000" cy="28416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de-DE" sz="1050" dirty="0" smtClean="0">
                <a:latin typeface="Arial" charset="0"/>
                <a:cs typeface="Arial" charset="0"/>
              </a:rPr>
              <a:t>FH Bielefeld |</a:t>
            </a:r>
            <a:r>
              <a:rPr lang="de-DE" sz="1050" baseline="0" dirty="0" smtClean="0">
                <a:latin typeface="Arial" charset="0"/>
                <a:cs typeface="Arial" charset="0"/>
              </a:rPr>
              <a:t> Software Engineering</a:t>
            </a:r>
            <a:r>
              <a:rPr lang="de-DE" sz="1050" dirty="0" smtClean="0">
                <a:latin typeface="Arial" charset="0"/>
                <a:cs typeface="Arial" charset="0"/>
              </a:rPr>
              <a:t> </a:t>
            </a:r>
            <a:r>
              <a:rPr lang="de-DE" sz="1050" dirty="0"/>
              <a:t>| Seite </a:t>
            </a:r>
            <a:fld id="{11C3E0AA-6F4E-4283-A3B9-C30E22792DAB}" type="slidenum">
              <a:rPr lang="de-DE" sz="1050"/>
              <a:pPr algn="ctr">
                <a:defRPr/>
              </a:pPr>
              <a:t>‹Nr.›</a:t>
            </a:fld>
            <a:endParaRPr lang="de-DE" sz="1050" dirty="0"/>
          </a:p>
          <a:p>
            <a:pPr algn="ctr">
              <a:defRPr/>
            </a:pPr>
            <a:endParaRPr lang="de-DE" sz="800" dirty="0">
              <a:latin typeface="Arial" charset="0"/>
              <a:cs typeface="+mn-cs"/>
            </a:endParaRPr>
          </a:p>
        </p:txBody>
      </p:sp>
      <p:sp>
        <p:nvSpPr>
          <p:cNvPr id="9" name="object 2"/>
          <p:cNvSpPr/>
          <p:nvPr userDrawn="1"/>
        </p:nvSpPr>
        <p:spPr>
          <a:xfrm>
            <a:off x="454031" y="6733858"/>
            <a:ext cx="8385169" cy="368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jp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620648" y="3345313"/>
            <a:ext cx="4313555" cy="438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41830" algn="l"/>
              </a:tabLst>
            </a:pPr>
            <a:r>
              <a:rPr sz="2800" b="1" spc="105" dirty="0" smtClean="0">
                <a:solidFill>
                  <a:srgbClr val="000082"/>
                </a:solidFill>
                <a:latin typeface="Arial"/>
                <a:cs typeface="Arial"/>
              </a:rPr>
              <a:t>S</a:t>
            </a:r>
            <a:r>
              <a:rPr lang="de-DE" sz="2800" b="1" spc="105" dirty="0" smtClean="0">
                <a:solidFill>
                  <a:srgbClr val="000082"/>
                </a:solidFill>
                <a:latin typeface="Arial"/>
                <a:cs typeface="Arial"/>
              </a:rPr>
              <a:t>oft</a:t>
            </a:r>
            <a:r>
              <a:rPr sz="2800" b="1" spc="-25" dirty="0" smtClean="0">
                <a:solidFill>
                  <a:srgbClr val="000082"/>
                </a:solidFill>
                <a:latin typeface="Arial"/>
                <a:cs typeface="Arial"/>
              </a:rPr>
              <a:t>w</a:t>
            </a:r>
            <a:r>
              <a:rPr sz="2800" b="1" spc="-20" dirty="0" smtClean="0">
                <a:solidFill>
                  <a:srgbClr val="000082"/>
                </a:solidFill>
                <a:latin typeface="Arial"/>
                <a:cs typeface="Arial"/>
              </a:rPr>
              <a:t>a</a:t>
            </a:r>
            <a:r>
              <a:rPr sz="2800" b="1" spc="-15" dirty="0" smtClean="0">
                <a:solidFill>
                  <a:srgbClr val="000082"/>
                </a:solidFill>
                <a:latin typeface="Arial"/>
                <a:cs typeface="Arial"/>
              </a:rPr>
              <a:t>r</a:t>
            </a:r>
            <a:r>
              <a:rPr sz="2800" b="1" spc="-20" dirty="0" smtClean="0">
                <a:solidFill>
                  <a:srgbClr val="000082"/>
                </a:solidFill>
                <a:latin typeface="Arial"/>
                <a:cs typeface="Arial"/>
              </a:rPr>
              <a:t>e</a:t>
            </a:r>
            <a:r>
              <a:rPr lang="de-DE" sz="2800" b="1" dirty="0" smtClean="0">
                <a:solidFill>
                  <a:srgbClr val="000082"/>
                </a:solidFill>
                <a:latin typeface="Arial"/>
                <a:cs typeface="Arial"/>
              </a:rPr>
              <a:t> </a:t>
            </a:r>
            <a:r>
              <a:rPr sz="2800" b="1" spc="20" dirty="0" smtClean="0">
                <a:solidFill>
                  <a:srgbClr val="000082"/>
                </a:solidFill>
                <a:latin typeface="Arial"/>
                <a:cs typeface="Arial"/>
              </a:rPr>
              <a:t>E</a:t>
            </a:r>
            <a:r>
              <a:rPr sz="2800" b="1" spc="-20" dirty="0" smtClean="0">
                <a:solidFill>
                  <a:srgbClr val="000082"/>
                </a:solidFill>
                <a:latin typeface="Arial"/>
                <a:cs typeface="Arial"/>
              </a:rPr>
              <a:t>n</a:t>
            </a:r>
            <a:r>
              <a:rPr lang="de-DE" sz="2800" b="1" spc="-20" dirty="0" err="1" smtClean="0">
                <a:solidFill>
                  <a:srgbClr val="000082"/>
                </a:solidFill>
                <a:latin typeface="Arial"/>
                <a:cs typeface="Arial"/>
              </a:rPr>
              <a:t>gineering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1676400" y="1301124"/>
            <a:ext cx="5029200" cy="1079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457200" algn="ctr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F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hho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h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5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hu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spc="5" dirty="0">
                <a:latin typeface="Arial"/>
                <a:cs typeface="Arial"/>
              </a:rPr>
              <a:t>i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spc="-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f</a:t>
            </a:r>
            <a:r>
              <a:rPr sz="1400" b="1" spc="-15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d </a:t>
            </a:r>
            <a:endParaRPr lang="de-DE" sz="1400" b="1" dirty="0" smtClean="0">
              <a:latin typeface="Arial"/>
              <a:cs typeface="Arial"/>
            </a:endParaRPr>
          </a:p>
          <a:p>
            <a:pPr marL="12700" marR="6350" indent="457200" algn="ctr">
              <a:lnSpc>
                <a:spcPct val="100000"/>
              </a:lnSpc>
            </a:pPr>
            <a:endParaRPr lang="de-DE" sz="1400" b="1" dirty="0" smtClean="0">
              <a:latin typeface="Arial"/>
              <a:cs typeface="Arial"/>
            </a:endParaRPr>
          </a:p>
          <a:p>
            <a:pPr marL="12700" marR="6350" indent="457200" algn="ctr">
              <a:lnSpc>
                <a:spcPct val="100000"/>
              </a:lnSpc>
            </a:pPr>
            <a:r>
              <a:rPr sz="1400" b="1" dirty="0" err="1" smtClean="0">
                <a:latin typeface="Arial"/>
                <a:cs typeface="Arial"/>
              </a:rPr>
              <a:t>S</a:t>
            </a:r>
            <a:r>
              <a:rPr sz="1400" b="1" spc="-10" dirty="0" err="1" smtClean="0">
                <a:latin typeface="Arial"/>
                <a:cs typeface="Arial"/>
              </a:rPr>
              <a:t>o</a:t>
            </a:r>
            <a:r>
              <a:rPr sz="1400" b="1" dirty="0" err="1" smtClean="0">
                <a:latin typeface="Arial"/>
                <a:cs typeface="Arial"/>
              </a:rPr>
              <a:t>f</a:t>
            </a:r>
            <a:r>
              <a:rPr sz="1400" b="1" spc="-15" dirty="0" err="1" smtClean="0">
                <a:latin typeface="Arial"/>
                <a:cs typeface="Arial"/>
              </a:rPr>
              <a:t>t</a:t>
            </a:r>
            <a:r>
              <a:rPr sz="1400" b="1" spc="20" dirty="0" err="1" smtClean="0">
                <a:latin typeface="Arial"/>
                <a:cs typeface="Arial"/>
              </a:rPr>
              <a:t>w</a:t>
            </a:r>
            <a:r>
              <a:rPr sz="1400" b="1" spc="-15" dirty="0" err="1" smtClean="0">
                <a:latin typeface="Arial"/>
                <a:cs typeface="Arial"/>
              </a:rPr>
              <a:t>a</a:t>
            </a:r>
            <a:r>
              <a:rPr sz="1400" b="1" spc="5" dirty="0" err="1" smtClean="0">
                <a:latin typeface="Arial"/>
                <a:cs typeface="Arial"/>
              </a:rPr>
              <a:t>r</a:t>
            </a:r>
            <a:r>
              <a:rPr sz="1400" b="1" dirty="0" err="1" smtClean="0">
                <a:latin typeface="Arial"/>
                <a:cs typeface="Arial"/>
              </a:rPr>
              <a:t>e</a:t>
            </a:r>
            <a:r>
              <a:rPr sz="1400" b="1" spc="-15" dirty="0" err="1" smtClean="0">
                <a:latin typeface="Arial"/>
                <a:cs typeface="Arial"/>
              </a:rPr>
              <a:t>t</a:t>
            </a:r>
            <a:r>
              <a:rPr sz="1400" b="1" spc="-5" dirty="0" err="1" smtClean="0">
                <a:latin typeface="Arial"/>
                <a:cs typeface="Arial"/>
              </a:rPr>
              <a:t>e</a:t>
            </a:r>
            <a:r>
              <a:rPr sz="1400" b="1" dirty="0" err="1" smtClean="0">
                <a:latin typeface="Arial"/>
                <a:cs typeface="Arial"/>
              </a:rPr>
              <a:t>c</a:t>
            </a:r>
            <a:r>
              <a:rPr sz="1400" b="1" spc="-10" dirty="0" err="1" smtClean="0">
                <a:latin typeface="Arial"/>
                <a:cs typeface="Arial"/>
              </a:rPr>
              <a:t>hn</a:t>
            </a:r>
            <a:r>
              <a:rPr sz="1400" b="1" spc="5" dirty="0" err="1" smtClean="0">
                <a:latin typeface="Arial"/>
                <a:cs typeface="Arial"/>
              </a:rPr>
              <a:t>i</a:t>
            </a:r>
            <a:r>
              <a:rPr sz="1400" b="1" dirty="0" err="1" smtClean="0">
                <a:latin typeface="Arial"/>
                <a:cs typeface="Arial"/>
              </a:rPr>
              <a:t>k</a:t>
            </a:r>
            <a:r>
              <a:rPr sz="1400" b="1" spc="5" dirty="0" smtClean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u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d </a:t>
            </a:r>
            <a:r>
              <a:rPr sz="1400" b="1" dirty="0" err="1" smtClean="0">
                <a:latin typeface="Arial"/>
                <a:cs typeface="Arial"/>
              </a:rPr>
              <a:t>P</a:t>
            </a:r>
            <a:r>
              <a:rPr sz="1400" b="1" spc="5" dirty="0" err="1" smtClean="0">
                <a:latin typeface="Arial"/>
                <a:cs typeface="Arial"/>
              </a:rPr>
              <a:t>r</a:t>
            </a:r>
            <a:r>
              <a:rPr sz="1400" b="1" spc="-10" dirty="0" err="1" smtClean="0">
                <a:latin typeface="Arial"/>
                <a:cs typeface="Arial"/>
              </a:rPr>
              <a:t>og</a:t>
            </a:r>
            <a:r>
              <a:rPr sz="1400" b="1" spc="5" dirty="0" err="1" smtClean="0">
                <a:latin typeface="Arial"/>
                <a:cs typeface="Arial"/>
              </a:rPr>
              <a:t>r</a:t>
            </a:r>
            <a:r>
              <a:rPr sz="1400" b="1" dirty="0" err="1" smtClean="0">
                <a:latin typeface="Arial"/>
                <a:cs typeface="Arial"/>
              </a:rPr>
              <a:t>am</a:t>
            </a:r>
            <a:r>
              <a:rPr sz="1400" b="1" spc="-15" dirty="0" err="1" smtClean="0">
                <a:latin typeface="Arial"/>
                <a:cs typeface="Arial"/>
              </a:rPr>
              <a:t>m</a:t>
            </a:r>
            <a:r>
              <a:rPr sz="1400" b="1" spc="5" dirty="0" err="1" smtClean="0">
                <a:latin typeface="Arial"/>
                <a:cs typeface="Arial"/>
              </a:rPr>
              <a:t>i</a:t>
            </a:r>
            <a:r>
              <a:rPr sz="1400" b="1" spc="-15" dirty="0" err="1" smtClean="0">
                <a:latin typeface="Arial"/>
                <a:cs typeface="Arial"/>
              </a:rPr>
              <a:t>e</a:t>
            </a:r>
            <a:r>
              <a:rPr sz="1400" b="1" spc="5" dirty="0" err="1" smtClean="0">
                <a:latin typeface="Arial"/>
                <a:cs typeface="Arial"/>
              </a:rPr>
              <a:t>r</a:t>
            </a:r>
            <a:r>
              <a:rPr sz="1400" b="1" spc="-20" dirty="0" err="1" smtClean="0">
                <a:latin typeface="Arial"/>
                <a:cs typeface="Arial"/>
              </a:rPr>
              <a:t>u</a:t>
            </a:r>
            <a:r>
              <a:rPr sz="1400" b="1" spc="-10" dirty="0" err="1" smtClean="0">
                <a:latin typeface="Arial"/>
                <a:cs typeface="Arial"/>
              </a:rPr>
              <a:t>n</a:t>
            </a:r>
            <a:r>
              <a:rPr sz="1400" b="1" dirty="0" err="1" smtClean="0">
                <a:latin typeface="Arial"/>
                <a:cs typeface="Arial"/>
              </a:rPr>
              <a:t>g</a:t>
            </a:r>
            <a:endParaRPr lang="de-DE" sz="1400" b="1" dirty="0" smtClean="0">
              <a:latin typeface="Arial"/>
              <a:cs typeface="Arial"/>
            </a:endParaRPr>
          </a:p>
          <a:p>
            <a:pPr marL="12700" marR="6350" indent="457200" algn="ctr"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 marL="565785" algn="ctr">
              <a:lnSpc>
                <a:spcPct val="100000"/>
              </a:lnSpc>
              <a:spcBef>
                <a:spcPts val="15"/>
              </a:spcBef>
            </a:pPr>
            <a:r>
              <a:rPr sz="1300" spc="-10" dirty="0">
                <a:latin typeface="Arial"/>
                <a:cs typeface="Arial"/>
              </a:rPr>
              <a:t>Pr</a:t>
            </a:r>
            <a:r>
              <a:rPr sz="1300" spc="-15" dirty="0">
                <a:latin typeface="Arial"/>
                <a:cs typeface="Arial"/>
              </a:rPr>
              <a:t>o</a:t>
            </a:r>
            <a:r>
              <a:rPr sz="1300" spc="-5" dirty="0">
                <a:latin typeface="Arial"/>
                <a:cs typeface="Arial"/>
              </a:rPr>
              <a:t>f. </a:t>
            </a:r>
            <a:r>
              <a:rPr sz="1300" spc="-10" dirty="0">
                <a:latin typeface="Arial"/>
                <a:cs typeface="Arial"/>
              </a:rPr>
              <a:t>Dr.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J</a:t>
            </a:r>
            <a:r>
              <a:rPr sz="1300" spc="-15" dirty="0">
                <a:latin typeface="Arial"/>
                <a:cs typeface="Arial"/>
              </a:rPr>
              <a:t>ö</a:t>
            </a:r>
            <a:r>
              <a:rPr sz="1300" spc="-10" dirty="0">
                <a:latin typeface="Arial"/>
                <a:cs typeface="Arial"/>
              </a:rPr>
              <a:t>rg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Bru</a:t>
            </a:r>
            <a:r>
              <a:rPr sz="1300" spc="-15" dirty="0">
                <a:latin typeface="Arial"/>
                <a:cs typeface="Arial"/>
              </a:rPr>
              <a:t>n</a:t>
            </a:r>
            <a:r>
              <a:rPr sz="1300" dirty="0">
                <a:latin typeface="Arial"/>
                <a:cs typeface="Arial"/>
              </a:rPr>
              <a:t>s</a:t>
            </a:r>
            <a:r>
              <a:rPr sz="1300" spc="-10" dirty="0">
                <a:latin typeface="Arial"/>
                <a:cs typeface="Arial"/>
              </a:rPr>
              <a:t>mann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1219201" y="4112242"/>
            <a:ext cx="6629400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1941830" algn="l"/>
              </a:tabLst>
            </a:pPr>
            <a:r>
              <a:rPr lang="de-DE" sz="2200" b="1" spc="105" dirty="0" smtClean="0">
                <a:solidFill>
                  <a:srgbClr val="000082"/>
                </a:solidFill>
                <a:latin typeface="Arial"/>
                <a:cs typeface="Arial"/>
              </a:rPr>
              <a:t> Kapitel 6. Anforderungsanalyse mit </a:t>
            </a:r>
          </a:p>
          <a:p>
            <a:pPr marL="12700" algn="ctr">
              <a:lnSpc>
                <a:spcPct val="100000"/>
              </a:lnSpc>
              <a:tabLst>
                <a:tab pos="1941830" algn="l"/>
              </a:tabLst>
            </a:pPr>
            <a:r>
              <a:rPr lang="de-DE" sz="2200" b="1" spc="105" dirty="0" smtClean="0">
                <a:solidFill>
                  <a:srgbClr val="000082"/>
                </a:solidFill>
                <a:latin typeface="Arial"/>
                <a:cs typeface="Arial"/>
              </a:rPr>
              <a:t>UML-</a:t>
            </a:r>
            <a:r>
              <a:rPr lang="de-DE" sz="2200" b="1" spc="105" dirty="0" err="1" smtClean="0">
                <a:solidFill>
                  <a:srgbClr val="000082"/>
                </a:solidFill>
                <a:latin typeface="Arial"/>
                <a:cs typeface="Arial"/>
              </a:rPr>
              <a:t>Use</a:t>
            </a:r>
            <a:r>
              <a:rPr lang="de-DE" sz="2200" b="1" spc="105" dirty="0" smtClean="0">
                <a:solidFill>
                  <a:srgbClr val="000082"/>
                </a:solidFill>
                <a:latin typeface="Arial"/>
                <a:cs typeface="Arial"/>
              </a:rPr>
              <a:t> Case Diagramm, Satzschablone </a:t>
            </a:r>
            <a:r>
              <a:rPr lang="de-DE" sz="2200" b="1" spc="105" dirty="0">
                <a:solidFill>
                  <a:srgbClr val="000082"/>
                </a:solidFill>
                <a:latin typeface="Arial"/>
                <a:cs typeface="Arial"/>
              </a:rPr>
              <a:t>und textueller </a:t>
            </a:r>
            <a:r>
              <a:rPr lang="de-DE" sz="2200" b="1" spc="105" dirty="0" err="1">
                <a:solidFill>
                  <a:srgbClr val="000082"/>
                </a:solidFill>
                <a:latin typeface="Arial"/>
                <a:cs typeface="Arial"/>
              </a:rPr>
              <a:t>Use</a:t>
            </a:r>
            <a:r>
              <a:rPr lang="de-DE" sz="2200" b="1" spc="105" dirty="0">
                <a:solidFill>
                  <a:srgbClr val="000082"/>
                </a:solidFill>
                <a:latin typeface="Arial"/>
                <a:cs typeface="Arial"/>
              </a:rPr>
              <a:t> Case Definition</a:t>
            </a:r>
            <a:endParaRPr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559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18036" y="2573669"/>
            <a:ext cx="210184" cy="26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1727" y="3692523"/>
            <a:ext cx="210820" cy="26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9092" y="113278"/>
            <a:ext cx="8611108" cy="1746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65" dirty="0" smtClean="0">
                <a:latin typeface="Arial"/>
                <a:cs typeface="Arial"/>
              </a:rPr>
              <a:t>W</a:t>
            </a:r>
            <a:r>
              <a:rPr sz="1400" spc="55" dirty="0" smtClean="0">
                <a:latin typeface="Arial"/>
                <a:cs typeface="Arial"/>
              </a:rPr>
              <a:t>a</a:t>
            </a:r>
            <a:r>
              <a:rPr sz="1400" dirty="0" smtClean="0">
                <a:latin typeface="Arial"/>
                <a:cs typeface="Arial"/>
              </a:rPr>
              <a:t>s</a:t>
            </a:r>
            <a:r>
              <a:rPr sz="1400" spc="130" dirty="0" smtClean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s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d 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A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5" dirty="0">
                <a:latin typeface="Arial"/>
                <a:cs typeface="Arial"/>
              </a:rPr>
              <a:t>f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95" dirty="0">
                <a:latin typeface="Arial"/>
                <a:cs typeface="Arial"/>
              </a:rPr>
              <a:t>d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105" dirty="0">
                <a:latin typeface="Arial"/>
                <a:cs typeface="Arial"/>
              </a:rPr>
              <a:t>un</a:t>
            </a:r>
            <a:r>
              <a:rPr sz="1400" spc="80" dirty="0">
                <a:latin typeface="Arial"/>
                <a:cs typeface="Arial"/>
              </a:rPr>
              <a:t>g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?</a:t>
            </a:r>
          </a:p>
          <a:p>
            <a:pPr>
              <a:lnSpc>
                <a:spcPts val="1900"/>
              </a:lnSpc>
              <a:spcBef>
                <a:spcPts val="76"/>
              </a:spcBef>
            </a:pPr>
            <a:endParaRPr sz="1900" dirty="0"/>
          </a:p>
          <a:p>
            <a:pPr marL="12700">
              <a:lnSpc>
                <a:spcPct val="100000"/>
              </a:lnSpc>
            </a:pPr>
            <a:r>
              <a:rPr sz="1800" b="1" spc="9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 </a:t>
            </a:r>
            <a:r>
              <a:rPr sz="1800" b="1" spc="-2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v</a:t>
            </a:r>
            <a:r>
              <a:rPr sz="1800" b="1" spc="-340" dirty="0">
                <a:latin typeface="Arial"/>
                <a:cs typeface="Arial"/>
              </a:rPr>
              <a:t> </a:t>
            </a:r>
            <a:r>
              <a:rPr sz="1800" b="1" spc="13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 </a:t>
            </a:r>
            <a:r>
              <a:rPr sz="1800" b="1" spc="-210" dirty="0">
                <a:latin typeface="Arial"/>
                <a:cs typeface="Arial"/>
              </a:rPr>
              <a:t> </a:t>
            </a:r>
            <a:r>
              <a:rPr sz="1800" b="1" spc="10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spc="13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30" dirty="0">
                <a:latin typeface="Arial"/>
                <a:cs typeface="Arial"/>
              </a:rPr>
              <a:t> </a:t>
            </a:r>
            <a:r>
              <a:rPr sz="1800" b="1" spc="145" dirty="0">
                <a:latin typeface="Arial"/>
                <a:cs typeface="Arial"/>
              </a:rPr>
              <a:t>g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1300"/>
              </a:lnSpc>
              <a:spcBef>
                <a:spcPts val="48"/>
              </a:spcBef>
            </a:pPr>
            <a:endParaRPr sz="1300" dirty="0"/>
          </a:p>
          <a:p>
            <a:pPr marL="266700" indent="-254000">
              <a:lnSpc>
                <a:spcPct val="100000"/>
              </a:lnSpc>
              <a:buClr>
                <a:schemeClr val="tx1"/>
              </a:buClr>
              <a:buFont typeface="Arial"/>
              <a:buChar char="–"/>
              <a:tabLst>
                <a:tab pos="267335" algn="l"/>
              </a:tabLst>
            </a:pPr>
            <a:r>
              <a:rPr lang="de-DE" dirty="0" err="1">
                <a:latin typeface="Arial"/>
                <a:cs typeface="Arial"/>
              </a:rPr>
              <a:t>F</a:t>
            </a:r>
            <a:r>
              <a:rPr sz="1800" spc="-10" dirty="0" err="1" smtClean="0">
                <a:latin typeface="Arial"/>
                <a:cs typeface="Arial"/>
              </a:rPr>
              <a:t>un</a:t>
            </a:r>
            <a:r>
              <a:rPr sz="1800" dirty="0" err="1" smtClean="0">
                <a:latin typeface="Arial"/>
                <a:cs typeface="Arial"/>
              </a:rPr>
              <a:t>kt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spc="-10" dirty="0" err="1" smtClean="0">
                <a:latin typeface="Arial"/>
                <a:cs typeface="Arial"/>
              </a:rPr>
              <a:t>o</a:t>
            </a:r>
            <a:r>
              <a:rPr sz="1800" spc="5" dirty="0" err="1" smtClean="0">
                <a:latin typeface="Arial"/>
                <a:cs typeface="Arial"/>
              </a:rPr>
              <a:t>n</a:t>
            </a:r>
            <a:r>
              <a:rPr sz="1800" spc="-10" dirty="0" err="1" smtClean="0">
                <a:latin typeface="Arial"/>
                <a:cs typeface="Arial"/>
              </a:rPr>
              <a:t>a</a:t>
            </a:r>
            <a:r>
              <a:rPr sz="1800" spc="-5" dirty="0" err="1" smtClean="0">
                <a:latin typeface="Arial"/>
                <a:cs typeface="Arial"/>
              </a:rPr>
              <a:t>l</a:t>
            </a:r>
            <a:r>
              <a:rPr sz="1800" spc="5" dirty="0" err="1" smtClean="0">
                <a:latin typeface="Arial"/>
                <a:cs typeface="Arial"/>
              </a:rPr>
              <a:t>e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A</a:t>
            </a:r>
            <a:r>
              <a:rPr sz="1800" spc="-10" dirty="0" err="1" smtClean="0">
                <a:latin typeface="Arial"/>
                <a:cs typeface="Arial"/>
              </a:rPr>
              <a:t>n</a:t>
            </a:r>
            <a:r>
              <a:rPr sz="1800" dirty="0" err="1" smtClean="0">
                <a:latin typeface="Arial"/>
                <a:cs typeface="Arial"/>
              </a:rPr>
              <a:t>f</a:t>
            </a:r>
            <a:r>
              <a:rPr sz="1800" spc="-10" dirty="0" err="1" smtClean="0">
                <a:latin typeface="Arial"/>
                <a:cs typeface="Arial"/>
              </a:rPr>
              <a:t>o</a:t>
            </a:r>
            <a:r>
              <a:rPr sz="1800" dirty="0" err="1" smtClean="0">
                <a:latin typeface="Arial"/>
                <a:cs typeface="Arial"/>
              </a:rPr>
              <a:t>r</a:t>
            </a:r>
            <a:r>
              <a:rPr sz="1800" spc="-10" dirty="0" err="1" smtClean="0">
                <a:latin typeface="Arial"/>
                <a:cs typeface="Arial"/>
              </a:rPr>
              <a:t>de</a:t>
            </a:r>
            <a:r>
              <a:rPr sz="1800" spc="10" dirty="0" err="1" smtClean="0">
                <a:latin typeface="Arial"/>
                <a:cs typeface="Arial"/>
              </a:rPr>
              <a:t>r</a:t>
            </a:r>
            <a:r>
              <a:rPr sz="1800" spc="-10" dirty="0" err="1" smtClean="0">
                <a:latin typeface="Arial"/>
                <a:cs typeface="Arial"/>
              </a:rPr>
              <a:t>u</a:t>
            </a:r>
            <a:r>
              <a:rPr sz="1800" spc="5" dirty="0" err="1" smtClean="0">
                <a:latin typeface="Arial"/>
                <a:cs typeface="Arial"/>
              </a:rPr>
              <a:t>n</a:t>
            </a:r>
            <a:r>
              <a:rPr sz="1800" spc="-10" dirty="0" err="1" smtClean="0">
                <a:latin typeface="Arial"/>
                <a:cs typeface="Arial"/>
              </a:rPr>
              <a:t>g</a:t>
            </a:r>
            <a:r>
              <a:rPr sz="1800" spc="5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n</a:t>
            </a:r>
            <a:r>
              <a:rPr lang="de-DE" sz="1800" dirty="0" smtClean="0">
                <a:latin typeface="Arial"/>
                <a:cs typeface="Arial"/>
              </a:rPr>
              <a:t>: </a:t>
            </a:r>
            <a:r>
              <a:rPr lang="de-DE" spc="5" dirty="0">
                <a:latin typeface="Arial"/>
                <a:cs typeface="Arial"/>
              </a:rPr>
              <a:t>w</a:t>
            </a:r>
            <a:r>
              <a:rPr sz="1800" spc="-10" dirty="0" smtClean="0">
                <a:latin typeface="Arial"/>
                <a:cs typeface="Arial"/>
              </a:rPr>
              <a:t>a</a:t>
            </a:r>
            <a:r>
              <a:rPr sz="1800" dirty="0" smtClean="0">
                <a:latin typeface="Arial"/>
                <a:cs typeface="Arial"/>
              </a:rPr>
              <a:t>s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 </a:t>
            </a:r>
            <a:r>
              <a:rPr sz="1800" spc="-10" dirty="0">
                <a:latin typeface="Arial"/>
                <a:cs typeface="Arial"/>
              </a:rPr>
              <a:t>da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10" dirty="0">
                <a:latin typeface="Arial"/>
                <a:cs typeface="Arial"/>
              </a:rPr>
              <a:t>z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spc="25" dirty="0">
                <a:latin typeface="Arial"/>
                <a:cs typeface="Arial"/>
              </a:rPr>
              <a:t>t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10" dirty="0">
                <a:latin typeface="Arial"/>
                <a:cs typeface="Arial"/>
              </a:rPr>
              <a:t>k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nd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25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st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 t</a:t>
            </a:r>
            <a:r>
              <a:rPr sz="1800" spc="-10" dirty="0">
                <a:latin typeface="Arial"/>
                <a:cs typeface="Arial"/>
              </a:rPr>
              <a:t>un?</a:t>
            </a:r>
            <a:endParaRPr sz="1800" dirty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buClr>
                <a:schemeClr val="tx1"/>
              </a:buClr>
              <a:buFont typeface="Arial"/>
              <a:buChar char="–"/>
              <a:tabLst>
                <a:tab pos="267335" algn="l"/>
              </a:tabLst>
            </a:pPr>
            <a:r>
              <a:rPr lang="de-DE" spc="-10" dirty="0">
                <a:latin typeface="Arial"/>
                <a:cs typeface="Arial"/>
              </a:rPr>
              <a:t>N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dirty="0" err="1" smtClean="0">
                <a:latin typeface="Arial"/>
                <a:cs typeface="Arial"/>
              </a:rPr>
              <a:t>c</a:t>
            </a:r>
            <a:r>
              <a:rPr sz="1800" spc="-10" dirty="0" err="1" smtClean="0">
                <a:latin typeface="Arial"/>
                <a:cs typeface="Arial"/>
              </a:rPr>
              <a:t>h</a:t>
            </a:r>
            <a:r>
              <a:rPr sz="1800" dirty="0" err="1" smtClean="0">
                <a:latin typeface="Arial"/>
                <a:cs typeface="Arial"/>
              </a:rPr>
              <a:t>t</a:t>
            </a:r>
            <a:r>
              <a:rPr lang="de-DE" sz="1800" dirty="0" smtClean="0">
                <a:latin typeface="Arial"/>
                <a:cs typeface="Arial"/>
              </a:rPr>
              <a:t>-</a:t>
            </a:r>
            <a:r>
              <a:rPr sz="1800" dirty="0" err="1" smtClean="0">
                <a:latin typeface="Arial"/>
                <a:cs typeface="Arial"/>
              </a:rPr>
              <a:t>f</a:t>
            </a:r>
            <a:r>
              <a:rPr sz="1800" spc="-10" dirty="0" err="1" smtClean="0">
                <a:latin typeface="Arial"/>
                <a:cs typeface="Arial"/>
              </a:rPr>
              <a:t>un</a:t>
            </a:r>
            <a:r>
              <a:rPr sz="1800" dirty="0" err="1" smtClean="0">
                <a:latin typeface="Arial"/>
                <a:cs typeface="Arial"/>
              </a:rPr>
              <a:t>kt</a:t>
            </a:r>
            <a:r>
              <a:rPr sz="1800" spc="5" dirty="0" err="1" smtClean="0">
                <a:latin typeface="Arial"/>
                <a:cs typeface="Arial"/>
              </a:rPr>
              <a:t>i</a:t>
            </a:r>
            <a:r>
              <a:rPr sz="1800" spc="-10" dirty="0" err="1" smtClean="0">
                <a:latin typeface="Arial"/>
                <a:cs typeface="Arial"/>
              </a:rPr>
              <a:t>o</a:t>
            </a:r>
            <a:r>
              <a:rPr sz="1800" spc="5" dirty="0" err="1" smtClean="0">
                <a:latin typeface="Arial"/>
                <a:cs typeface="Arial"/>
              </a:rPr>
              <a:t>n</a:t>
            </a:r>
            <a:r>
              <a:rPr sz="1800" spc="-10" dirty="0" err="1" smtClean="0">
                <a:latin typeface="Arial"/>
                <a:cs typeface="Arial"/>
              </a:rPr>
              <a:t>a</a:t>
            </a:r>
            <a:r>
              <a:rPr sz="1800" spc="-5" dirty="0" err="1" smtClean="0">
                <a:latin typeface="Arial"/>
                <a:cs typeface="Arial"/>
              </a:rPr>
              <a:t>l</a:t>
            </a:r>
            <a:r>
              <a:rPr sz="1800" spc="5" dirty="0" err="1" smtClean="0">
                <a:latin typeface="Arial"/>
                <a:cs typeface="Arial"/>
              </a:rPr>
              <a:t>e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A</a:t>
            </a:r>
            <a:r>
              <a:rPr sz="1800" spc="-10" dirty="0" err="1" smtClean="0">
                <a:latin typeface="Arial"/>
                <a:cs typeface="Arial"/>
              </a:rPr>
              <a:t>n</a:t>
            </a:r>
            <a:r>
              <a:rPr sz="1800" dirty="0" err="1" smtClean="0">
                <a:latin typeface="Arial"/>
                <a:cs typeface="Arial"/>
              </a:rPr>
              <a:t>f</a:t>
            </a:r>
            <a:r>
              <a:rPr sz="1800" spc="-10" dirty="0" err="1" smtClean="0">
                <a:latin typeface="Arial"/>
                <a:cs typeface="Arial"/>
              </a:rPr>
              <a:t>o</a:t>
            </a:r>
            <a:r>
              <a:rPr sz="1800" dirty="0" err="1" smtClean="0">
                <a:latin typeface="Arial"/>
                <a:cs typeface="Arial"/>
              </a:rPr>
              <a:t>r</a:t>
            </a:r>
            <a:r>
              <a:rPr sz="1800" spc="5" dirty="0" err="1" smtClean="0">
                <a:latin typeface="Arial"/>
                <a:cs typeface="Arial"/>
              </a:rPr>
              <a:t>d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r</a:t>
            </a:r>
            <a:r>
              <a:rPr sz="1800" spc="5" dirty="0" err="1" smtClean="0">
                <a:latin typeface="Arial"/>
                <a:cs typeface="Arial"/>
              </a:rPr>
              <a:t>u</a:t>
            </a:r>
            <a:r>
              <a:rPr sz="1800" spc="-10" dirty="0" err="1" smtClean="0">
                <a:latin typeface="Arial"/>
                <a:cs typeface="Arial"/>
              </a:rPr>
              <a:t>ng</a:t>
            </a:r>
            <a:r>
              <a:rPr sz="1800" spc="5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n</a:t>
            </a:r>
            <a:r>
              <a:rPr lang="de-DE" sz="1800" dirty="0" smtClean="0">
                <a:latin typeface="Arial"/>
                <a:cs typeface="Arial"/>
              </a:rPr>
              <a:t>: w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spc="-5" dirty="0" err="1" smtClean="0">
                <a:latin typeface="Arial"/>
                <a:cs typeface="Arial"/>
              </a:rPr>
              <a:t>l</a:t>
            </a:r>
            <a:r>
              <a:rPr sz="1800" dirty="0" err="1" smtClean="0">
                <a:latin typeface="Arial"/>
                <a:cs typeface="Arial"/>
              </a:rPr>
              <a:t>c</a:t>
            </a:r>
            <a:r>
              <a:rPr sz="1800" spc="-10" dirty="0" err="1" smtClean="0">
                <a:latin typeface="Arial"/>
                <a:cs typeface="Arial"/>
              </a:rPr>
              <a:t>h</a:t>
            </a:r>
            <a:r>
              <a:rPr sz="1800" dirty="0" err="1" smtClean="0">
                <a:latin typeface="Arial"/>
                <a:cs typeface="Arial"/>
              </a:rPr>
              <a:t>e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sc</a:t>
            </a:r>
            <a:r>
              <a:rPr sz="1800" spc="-10" dirty="0">
                <a:latin typeface="Arial"/>
                <a:cs typeface="Arial"/>
              </a:rPr>
              <a:t>ha</a:t>
            </a:r>
            <a:r>
              <a:rPr sz="1800" dirty="0">
                <a:latin typeface="Arial"/>
                <a:cs typeface="Arial"/>
              </a:rPr>
              <a:t>ft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 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 zu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spc="25" dirty="0">
                <a:latin typeface="Arial"/>
                <a:cs typeface="Arial"/>
              </a:rPr>
              <a:t>t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10" dirty="0">
                <a:latin typeface="Arial"/>
                <a:cs typeface="Arial"/>
              </a:rPr>
              <a:t>k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nd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25" dirty="0">
                <a:latin typeface="Arial"/>
                <a:cs typeface="Arial"/>
              </a:rPr>
              <a:t>t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st</a:t>
            </a:r>
            <a:r>
              <a:rPr sz="1800" spc="-10" dirty="0">
                <a:latin typeface="Arial"/>
                <a:cs typeface="Arial"/>
              </a:rPr>
              <a:t>em </a:t>
            </a:r>
            <a:r>
              <a:rPr sz="1800" dirty="0">
                <a:latin typeface="Arial"/>
                <a:cs typeface="Arial"/>
              </a:rPr>
              <a:t>z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ä</a:t>
            </a:r>
            <a:r>
              <a:rPr sz="1800" dirty="0">
                <a:latin typeface="Arial"/>
                <a:cs typeface="Arial"/>
              </a:rPr>
              <a:t>tz</a:t>
            </a:r>
            <a:r>
              <a:rPr sz="1800" spc="-5" dirty="0">
                <a:latin typeface="Arial"/>
                <a:cs typeface="Arial"/>
              </a:rPr>
              <a:t>li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z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 F</a:t>
            </a:r>
            <a:r>
              <a:rPr sz="1800" spc="-10" dirty="0">
                <a:latin typeface="Arial"/>
                <a:cs typeface="Arial"/>
              </a:rPr>
              <a:t>un</a:t>
            </a:r>
            <a:r>
              <a:rPr sz="1800" dirty="0">
                <a:latin typeface="Arial"/>
                <a:cs typeface="Arial"/>
              </a:rPr>
              <a:t>kt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li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ä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au</a:t>
            </a:r>
            <a:r>
              <a:rPr sz="1800" spc="15" dirty="0">
                <a:latin typeface="Arial"/>
                <a:cs typeface="Arial"/>
              </a:rPr>
              <a:t>f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en?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2" name="object 2"/>
          <p:cNvSpPr/>
          <p:nvPr/>
        </p:nvSpPr>
        <p:spPr>
          <a:xfrm>
            <a:off x="1533477" y="2337649"/>
            <a:ext cx="7031336" cy="40436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3" name="object 5"/>
          <p:cNvSpPr txBox="1"/>
          <p:nvPr/>
        </p:nvSpPr>
        <p:spPr>
          <a:xfrm>
            <a:off x="351151" y="1993757"/>
            <a:ext cx="376885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lang="de-DE" b="1" dirty="0">
                <a:latin typeface="Arial"/>
                <a:cs typeface="Arial"/>
              </a:rPr>
              <a:t>F</a:t>
            </a:r>
            <a:r>
              <a:rPr sz="1800" b="1" dirty="0" err="1" smtClean="0">
                <a:latin typeface="Arial"/>
                <a:cs typeface="Arial"/>
              </a:rPr>
              <a:t>un</a:t>
            </a:r>
            <a:r>
              <a:rPr sz="1800" b="1" spc="-10" dirty="0" err="1" smtClean="0">
                <a:latin typeface="Arial"/>
                <a:cs typeface="Arial"/>
              </a:rPr>
              <a:t>k</a:t>
            </a:r>
            <a:r>
              <a:rPr sz="1800" b="1" dirty="0" err="1" smtClean="0">
                <a:latin typeface="Arial"/>
                <a:cs typeface="Arial"/>
              </a:rPr>
              <a:t>tion</a:t>
            </a:r>
            <a:r>
              <a:rPr sz="1800" b="1" spc="-10" dirty="0" err="1" smtClean="0">
                <a:latin typeface="Arial"/>
                <a:cs typeface="Arial"/>
              </a:rPr>
              <a:t>a</a:t>
            </a:r>
            <a:r>
              <a:rPr sz="1800" b="1" dirty="0" err="1" smtClean="0">
                <a:latin typeface="Arial"/>
                <a:cs typeface="Arial"/>
              </a:rPr>
              <a:t>le</a:t>
            </a:r>
            <a:r>
              <a:rPr sz="1800" b="1" dirty="0" smtClean="0">
                <a:latin typeface="Arial"/>
                <a:cs typeface="Arial"/>
              </a:rPr>
              <a:t> </a:t>
            </a:r>
            <a:r>
              <a:rPr sz="1800" b="1" spc="-30" dirty="0">
                <a:latin typeface="Arial"/>
                <a:cs typeface="Arial"/>
              </a:rPr>
              <a:t>A</a:t>
            </a:r>
            <a:r>
              <a:rPr sz="1800" b="1" spc="1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fo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ung</a:t>
            </a:r>
            <a:r>
              <a:rPr sz="1800" b="1" spc="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4" name="object 6"/>
          <p:cNvSpPr txBox="1"/>
          <p:nvPr/>
        </p:nvSpPr>
        <p:spPr>
          <a:xfrm>
            <a:off x="6814560" y="1816100"/>
            <a:ext cx="1872239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lang="de-DE" sz="1800" b="1" dirty="0" smtClean="0">
                <a:latin typeface="Arial"/>
                <a:cs typeface="Arial"/>
              </a:rPr>
              <a:t>N</a:t>
            </a:r>
            <a:r>
              <a:rPr sz="1800" b="1" dirty="0" err="1" smtClean="0">
                <a:latin typeface="Arial"/>
                <a:cs typeface="Arial"/>
              </a:rPr>
              <a:t>i</a:t>
            </a:r>
            <a:r>
              <a:rPr sz="1800" b="1" spc="-10" dirty="0" err="1" smtClean="0">
                <a:latin typeface="Arial"/>
                <a:cs typeface="Arial"/>
              </a:rPr>
              <a:t>c</a:t>
            </a:r>
            <a:r>
              <a:rPr sz="1800" b="1" dirty="0" err="1" smtClean="0">
                <a:latin typeface="Arial"/>
                <a:cs typeface="Arial"/>
              </a:rPr>
              <a:t>htfun</a:t>
            </a:r>
            <a:r>
              <a:rPr sz="1800" b="1" spc="-10" dirty="0" err="1" smtClean="0">
                <a:latin typeface="Arial"/>
                <a:cs typeface="Arial"/>
              </a:rPr>
              <a:t>k</a:t>
            </a:r>
            <a:r>
              <a:rPr sz="1800" b="1" dirty="0" err="1" smtClean="0">
                <a:latin typeface="Arial"/>
                <a:cs typeface="Arial"/>
              </a:rPr>
              <a:t>t</a:t>
            </a:r>
            <a:r>
              <a:rPr sz="1800" b="1" spc="-10" dirty="0" err="1" smtClean="0">
                <a:latin typeface="Arial"/>
                <a:cs typeface="Arial"/>
              </a:rPr>
              <a:t>i</a:t>
            </a:r>
            <a:r>
              <a:rPr sz="1800" b="1" dirty="0" err="1" smtClean="0">
                <a:latin typeface="Arial"/>
                <a:cs typeface="Arial"/>
              </a:rPr>
              <a:t>o</a:t>
            </a:r>
            <a:r>
              <a:rPr sz="1800" b="1" spc="-10" dirty="0" err="1" smtClean="0">
                <a:latin typeface="Arial"/>
                <a:cs typeface="Arial"/>
              </a:rPr>
              <a:t>na</a:t>
            </a:r>
            <a:r>
              <a:rPr sz="1800" b="1" dirty="0" err="1" smtClean="0">
                <a:latin typeface="Arial"/>
                <a:cs typeface="Arial"/>
              </a:rPr>
              <a:t>le</a:t>
            </a:r>
            <a:r>
              <a:rPr sz="1800" b="1" dirty="0" smtClean="0">
                <a:latin typeface="Arial"/>
                <a:cs typeface="Arial"/>
              </a:rPr>
              <a:t> </a:t>
            </a:r>
            <a:r>
              <a:rPr sz="1800" b="1" spc="-30" dirty="0">
                <a:latin typeface="Arial"/>
                <a:cs typeface="Arial"/>
              </a:rPr>
              <a:t>A</a:t>
            </a:r>
            <a:r>
              <a:rPr sz="1800" b="1" spc="1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fo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ung</a:t>
            </a:r>
            <a:r>
              <a:rPr sz="1800" b="1" spc="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n, Vo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sc</a:t>
            </a:r>
            <a:r>
              <a:rPr sz="1800" b="1" dirty="0">
                <a:latin typeface="Arial"/>
                <a:cs typeface="Arial"/>
              </a:rPr>
              <a:t>h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ift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n, St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nd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ds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5" name="object 7"/>
          <p:cNvSpPr txBox="1"/>
          <p:nvPr/>
        </p:nvSpPr>
        <p:spPr>
          <a:xfrm>
            <a:off x="2167378" y="2767068"/>
            <a:ext cx="32258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Z1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8"/>
          <p:cNvSpPr txBox="1"/>
          <p:nvPr/>
        </p:nvSpPr>
        <p:spPr>
          <a:xfrm>
            <a:off x="4794756" y="2723888"/>
            <a:ext cx="126364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0" dirty="0">
                <a:latin typeface="Arial"/>
                <a:cs typeface="Arial"/>
              </a:rPr>
              <a:t>V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9"/>
          <p:cNvSpPr txBox="1"/>
          <p:nvPr/>
        </p:nvSpPr>
        <p:spPr>
          <a:xfrm>
            <a:off x="4668264" y="2949440"/>
            <a:ext cx="38036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5430" algn="l"/>
              </a:tabLst>
            </a:pPr>
            <a:r>
              <a:rPr sz="1200" b="1" dirty="0">
                <a:latin typeface="Arial"/>
                <a:cs typeface="Arial"/>
              </a:rPr>
              <a:t>D	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10"/>
          <p:cNvSpPr txBox="1"/>
          <p:nvPr/>
        </p:nvSpPr>
        <p:spPr>
          <a:xfrm>
            <a:off x="5544565" y="2970268"/>
            <a:ext cx="172085" cy="750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  <a:p>
            <a:pPr marL="12700" marR="6350">
              <a:lnSpc>
                <a:spcPts val="1560"/>
              </a:lnSpc>
              <a:spcBef>
                <a:spcPts val="770"/>
              </a:spcBef>
            </a:pPr>
            <a:r>
              <a:rPr sz="1600" b="1" spc="-10" dirty="0">
                <a:latin typeface="Arial"/>
                <a:cs typeface="Arial"/>
              </a:rPr>
              <a:t>I 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11"/>
          <p:cNvSpPr txBox="1"/>
          <p:nvPr/>
        </p:nvSpPr>
        <p:spPr>
          <a:xfrm>
            <a:off x="2991863" y="3207504"/>
            <a:ext cx="32258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Z2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12"/>
          <p:cNvSpPr txBox="1"/>
          <p:nvPr/>
        </p:nvSpPr>
        <p:spPr>
          <a:xfrm>
            <a:off x="6673850" y="3356606"/>
            <a:ext cx="2012950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5" dirty="0">
                <a:latin typeface="Arial"/>
                <a:cs typeface="Arial"/>
              </a:rPr>
              <a:t>R</a:t>
            </a:r>
            <a:r>
              <a:rPr sz="1800" b="1" spc="-15" dirty="0">
                <a:latin typeface="Arial"/>
                <a:cs typeface="Arial"/>
              </a:rPr>
              <a:t>and</a:t>
            </a:r>
            <a:r>
              <a:rPr sz="1800" b="1" spc="-30" dirty="0">
                <a:latin typeface="Arial"/>
                <a:cs typeface="Arial"/>
              </a:rPr>
              <a:t>b</a:t>
            </a:r>
            <a:r>
              <a:rPr sz="1800" b="1" spc="-15" dirty="0">
                <a:latin typeface="Arial"/>
                <a:cs typeface="Arial"/>
              </a:rPr>
              <a:t>edin</a:t>
            </a:r>
            <a:r>
              <a:rPr sz="1800" b="1" spc="-30" dirty="0">
                <a:latin typeface="Arial"/>
                <a:cs typeface="Arial"/>
              </a:rPr>
              <a:t>gu</a:t>
            </a:r>
            <a:r>
              <a:rPr sz="1800" b="1" spc="-15" dirty="0">
                <a:latin typeface="Arial"/>
                <a:cs typeface="Arial"/>
              </a:rPr>
              <a:t>ngen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13"/>
          <p:cNvSpPr txBox="1"/>
          <p:nvPr/>
        </p:nvSpPr>
        <p:spPr>
          <a:xfrm>
            <a:off x="1989070" y="3672325"/>
            <a:ext cx="32258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Z3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14"/>
          <p:cNvSpPr txBox="1"/>
          <p:nvPr/>
        </p:nvSpPr>
        <p:spPr>
          <a:xfrm>
            <a:off x="2851655" y="4309357"/>
            <a:ext cx="32258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Z4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15"/>
          <p:cNvSpPr txBox="1"/>
          <p:nvPr/>
        </p:nvSpPr>
        <p:spPr>
          <a:xfrm>
            <a:off x="4630164" y="4177785"/>
            <a:ext cx="194945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§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16"/>
          <p:cNvSpPr txBox="1"/>
          <p:nvPr/>
        </p:nvSpPr>
        <p:spPr>
          <a:xfrm>
            <a:off x="5570473" y="4240777"/>
            <a:ext cx="535305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TÜV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17"/>
          <p:cNvSpPr txBox="1"/>
          <p:nvPr/>
        </p:nvSpPr>
        <p:spPr>
          <a:xfrm>
            <a:off x="731769" y="5215630"/>
            <a:ext cx="1905000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sz="1800" b="1" spc="5" dirty="0">
                <a:latin typeface="Arial"/>
                <a:cs typeface="Arial"/>
              </a:rPr>
              <a:t>W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oll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10" dirty="0">
                <a:latin typeface="Arial"/>
                <a:cs typeface="Arial"/>
              </a:rPr>
              <a:t>as 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odu</a:t>
            </a:r>
            <a:r>
              <a:rPr sz="1800" b="1" spc="-10" dirty="0">
                <a:latin typeface="Arial"/>
                <a:cs typeface="Arial"/>
              </a:rPr>
              <a:t>k</a:t>
            </a:r>
            <a:r>
              <a:rPr sz="1800" b="1" dirty="0">
                <a:latin typeface="Arial"/>
                <a:cs typeface="Arial"/>
              </a:rPr>
              <a:t>t </a:t>
            </a:r>
            <a:r>
              <a:rPr sz="1800" b="1" spc="-10" dirty="0">
                <a:latin typeface="Arial"/>
                <a:cs typeface="Arial"/>
              </a:rPr>
              <a:t>k</a:t>
            </a:r>
            <a:r>
              <a:rPr sz="1800" b="1" dirty="0">
                <a:latin typeface="Arial"/>
                <a:cs typeface="Arial"/>
              </a:rPr>
              <a:t>ön</a:t>
            </a:r>
            <a:r>
              <a:rPr sz="1800" b="1" spc="-10" dirty="0">
                <a:latin typeface="Arial"/>
                <a:cs typeface="Arial"/>
              </a:rPr>
              <a:t>ne</a:t>
            </a:r>
            <a:r>
              <a:rPr sz="1800" b="1" dirty="0">
                <a:latin typeface="Arial"/>
                <a:cs typeface="Arial"/>
              </a:rPr>
              <a:t>n?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18"/>
          <p:cNvSpPr txBox="1"/>
          <p:nvPr/>
        </p:nvSpPr>
        <p:spPr>
          <a:xfrm>
            <a:off x="5303772" y="5291830"/>
            <a:ext cx="2158365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sz="1800" b="1" spc="5" dirty="0">
                <a:latin typeface="Arial"/>
                <a:cs typeface="Arial"/>
              </a:rPr>
              <a:t>W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5" dirty="0">
                <a:latin typeface="Arial"/>
                <a:cs typeface="Arial"/>
              </a:rPr>
              <a:t> m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s b</a:t>
            </a:r>
            <a:r>
              <a:rPr sz="1800" b="1" spc="5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ac</a:t>
            </a:r>
            <a:r>
              <a:rPr sz="1800" b="1" dirty="0">
                <a:latin typeface="Arial"/>
                <a:cs typeface="Arial"/>
              </a:rPr>
              <a:t>ht</a:t>
            </a:r>
            <a:r>
              <a:rPr sz="1800" b="1" spc="-10" dirty="0">
                <a:latin typeface="Arial"/>
                <a:cs typeface="Arial"/>
              </a:rPr>
              <a:t>et </a:t>
            </a:r>
            <a:r>
              <a:rPr sz="1800" b="1" spc="25" dirty="0">
                <a:latin typeface="Arial"/>
                <a:cs typeface="Arial"/>
              </a:rPr>
              <a:t>w</a:t>
            </a:r>
            <a:r>
              <a:rPr sz="1800" b="1" spc="-20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19"/>
          <p:cNvSpPr txBox="1"/>
          <p:nvPr/>
        </p:nvSpPr>
        <p:spPr>
          <a:xfrm>
            <a:off x="2636770" y="6410447"/>
            <a:ext cx="228663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-10" dirty="0">
                <a:latin typeface="Arial"/>
                <a:cs typeface="Arial"/>
              </a:rPr>
              <a:t>as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-/Pfli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ht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nh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ft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805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18036" y="1524324"/>
            <a:ext cx="210184" cy="257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8036" y="1826731"/>
            <a:ext cx="210184" cy="2482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8036" y="2566827"/>
            <a:ext cx="210184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8036" y="2869391"/>
            <a:ext cx="210184" cy="2482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18036" y="3168807"/>
            <a:ext cx="210184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8036" y="3910178"/>
            <a:ext cx="210177" cy="2482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8036" y="4208303"/>
            <a:ext cx="210184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4800" y="117850"/>
            <a:ext cx="4038600" cy="52270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65" dirty="0" smtClean="0">
                <a:latin typeface="Arial"/>
                <a:cs typeface="Arial"/>
              </a:rPr>
              <a:t>W</a:t>
            </a:r>
            <a:r>
              <a:rPr sz="1400" spc="55" dirty="0" smtClean="0">
                <a:latin typeface="Arial"/>
                <a:cs typeface="Arial"/>
              </a:rPr>
              <a:t>a</a:t>
            </a:r>
            <a:r>
              <a:rPr sz="1400" dirty="0" smtClean="0">
                <a:latin typeface="Arial"/>
                <a:cs typeface="Arial"/>
              </a:rPr>
              <a:t>s</a:t>
            </a:r>
            <a:r>
              <a:rPr sz="1400" spc="130" dirty="0" smtClean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s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d 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A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5" dirty="0">
                <a:latin typeface="Arial"/>
                <a:cs typeface="Arial"/>
              </a:rPr>
              <a:t>f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95" dirty="0">
                <a:latin typeface="Arial"/>
                <a:cs typeface="Arial"/>
              </a:rPr>
              <a:t>d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105" dirty="0">
                <a:latin typeface="Arial"/>
                <a:cs typeface="Arial"/>
              </a:rPr>
              <a:t>un</a:t>
            </a:r>
            <a:r>
              <a:rPr sz="1400" spc="80" dirty="0">
                <a:latin typeface="Arial"/>
                <a:cs typeface="Arial"/>
              </a:rPr>
              <a:t>g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?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  <a:p>
            <a:pPr marL="12700">
              <a:lnSpc>
                <a:spcPct val="100000"/>
              </a:lnSpc>
            </a:pPr>
            <a:r>
              <a:rPr sz="1800" b="1" spc="75" dirty="0">
                <a:latin typeface="Arial"/>
                <a:cs typeface="Arial"/>
              </a:rPr>
              <a:t>F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k</a:t>
            </a:r>
            <a:r>
              <a:rPr sz="1800" b="1" spc="-2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spc="13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e </a:t>
            </a:r>
            <a:r>
              <a:rPr sz="1800" b="1" spc="-190" dirty="0">
                <a:latin typeface="Arial"/>
                <a:cs typeface="Arial"/>
              </a:rPr>
              <a:t> </a:t>
            </a:r>
            <a:r>
              <a:rPr sz="1800" b="1" spc="9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spc="13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 smtClean="0">
                <a:latin typeface="Arial"/>
                <a:cs typeface="Arial"/>
              </a:rPr>
              <a:t>n</a:t>
            </a:r>
            <a:endParaRPr lang="de-DE" sz="1800" b="1" dirty="0" smtClean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buFont typeface="Arial"/>
              <a:buChar char="–"/>
              <a:tabLst>
                <a:tab pos="267335" algn="l"/>
              </a:tabLst>
            </a:pPr>
            <a:endParaRPr lang="de-DE" sz="1800" b="1" dirty="0" smtClean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buFont typeface="Arial"/>
              <a:buChar char="–"/>
              <a:tabLst>
                <a:tab pos="267335" algn="l"/>
              </a:tabLst>
            </a:pPr>
            <a:r>
              <a:rPr sz="1800" dirty="0" err="1" smtClean="0">
                <a:latin typeface="Arial"/>
                <a:cs typeface="Arial"/>
              </a:rPr>
              <a:t>F</a:t>
            </a:r>
            <a:r>
              <a:rPr sz="1800" spc="-10" dirty="0" err="1" smtClean="0">
                <a:latin typeface="Arial"/>
                <a:cs typeface="Arial"/>
              </a:rPr>
              <a:t>un</a:t>
            </a:r>
            <a:r>
              <a:rPr sz="1800" dirty="0" err="1" smtClean="0">
                <a:latin typeface="Arial"/>
                <a:cs typeface="Arial"/>
              </a:rPr>
              <a:t>kt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spc="-10" dirty="0" err="1" smtClean="0">
                <a:latin typeface="Arial"/>
                <a:cs typeface="Arial"/>
              </a:rPr>
              <a:t>o</a:t>
            </a:r>
            <a:r>
              <a:rPr sz="1800" spc="5" dirty="0" err="1" smtClean="0">
                <a:latin typeface="Arial"/>
                <a:cs typeface="Arial"/>
              </a:rPr>
              <a:t>n</a:t>
            </a:r>
            <a:r>
              <a:rPr sz="1800" spc="-10" dirty="0" err="1" smtClean="0">
                <a:latin typeface="Arial"/>
                <a:cs typeface="Arial"/>
              </a:rPr>
              <a:t>a</a:t>
            </a:r>
            <a:r>
              <a:rPr sz="1800" spc="-5" dirty="0" err="1" smtClean="0">
                <a:latin typeface="Arial"/>
                <a:cs typeface="Arial"/>
              </a:rPr>
              <a:t>li</a:t>
            </a:r>
            <a:r>
              <a:rPr sz="1800" dirty="0" err="1" smtClean="0">
                <a:latin typeface="Arial"/>
                <a:cs typeface="Arial"/>
              </a:rPr>
              <a:t>t</a:t>
            </a:r>
            <a:r>
              <a:rPr sz="1800" spc="5" dirty="0" err="1" smtClean="0">
                <a:latin typeface="Arial"/>
                <a:cs typeface="Arial"/>
              </a:rPr>
              <a:t>ä</a:t>
            </a:r>
            <a:r>
              <a:rPr sz="1800" dirty="0" err="1" smtClean="0">
                <a:latin typeface="Arial"/>
                <a:cs typeface="Arial"/>
              </a:rPr>
              <a:t>t</a:t>
            </a:r>
            <a:r>
              <a:rPr sz="1800" spc="-10" dirty="0" err="1" smtClean="0">
                <a:latin typeface="Arial"/>
                <a:cs typeface="Arial"/>
              </a:rPr>
              <a:t>en</a:t>
            </a:r>
            <a:endParaRPr lang="de-DE" sz="1800" spc="-10" dirty="0" smtClean="0">
              <a:latin typeface="Arial"/>
              <a:cs typeface="Arial"/>
            </a:endParaRPr>
          </a:p>
          <a:p>
            <a:pPr marL="755650" lvl="1" indent="-285750">
              <a:buFont typeface="Arial" panose="020B0604020202020204" pitchFamily="34" charset="0"/>
              <a:buChar char="•"/>
              <a:tabLst>
                <a:tab pos="267335" algn="l"/>
              </a:tabLst>
            </a:pPr>
            <a:r>
              <a:rPr lang="de-DE" spc="-10" dirty="0" smtClean="0">
                <a:latin typeface="Arial"/>
                <a:cs typeface="Arial"/>
              </a:rPr>
              <a:t>Algorithmen</a:t>
            </a:r>
            <a:endParaRPr lang="de-DE" dirty="0">
              <a:latin typeface="Arial"/>
              <a:cs typeface="Arial"/>
            </a:endParaRPr>
          </a:p>
          <a:p>
            <a:pPr marL="755650" lvl="1" indent="-285750">
              <a:buFont typeface="Arial" panose="020B0604020202020204" pitchFamily="34" charset="0"/>
              <a:buChar char="•"/>
              <a:tabLst>
                <a:tab pos="267335" algn="l"/>
              </a:tabLst>
            </a:pPr>
            <a:r>
              <a:rPr sz="1800" dirty="0" err="1" smtClean="0">
                <a:latin typeface="Arial"/>
                <a:cs typeface="Arial"/>
              </a:rPr>
              <a:t>A</a:t>
            </a:r>
            <a:r>
              <a:rPr sz="1800" spc="-10" dirty="0" err="1" smtClean="0">
                <a:latin typeface="Arial"/>
                <a:cs typeface="Arial"/>
              </a:rPr>
              <a:t>b</a:t>
            </a:r>
            <a:r>
              <a:rPr sz="1800" spc="-5" dirty="0" err="1" smtClean="0">
                <a:latin typeface="Arial"/>
                <a:cs typeface="Arial"/>
              </a:rPr>
              <a:t>l</a:t>
            </a:r>
            <a:r>
              <a:rPr sz="1800" spc="-10" dirty="0" err="1" smtClean="0">
                <a:latin typeface="Arial"/>
                <a:cs typeface="Arial"/>
              </a:rPr>
              <a:t>äu</a:t>
            </a:r>
            <a:r>
              <a:rPr sz="1800" dirty="0" err="1" smtClean="0">
                <a:latin typeface="Arial"/>
                <a:cs typeface="Arial"/>
              </a:rPr>
              <a:t>fe</a:t>
            </a:r>
            <a:endParaRPr sz="1800" dirty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1305"/>
              </a:spcBef>
              <a:buFont typeface="Arial"/>
              <a:buChar char="–"/>
              <a:tabLst>
                <a:tab pos="267335" algn="l"/>
              </a:tabLst>
            </a:pPr>
            <a:r>
              <a:rPr sz="1800" spc="-5" dirty="0" err="1" smtClean="0">
                <a:latin typeface="Arial"/>
                <a:cs typeface="Arial"/>
              </a:rPr>
              <a:t>D</a:t>
            </a:r>
            <a:r>
              <a:rPr sz="1800" spc="-10" dirty="0" err="1" smtClean="0">
                <a:latin typeface="Arial"/>
                <a:cs typeface="Arial"/>
              </a:rPr>
              <a:t>a</a:t>
            </a:r>
            <a:r>
              <a:rPr sz="1800" dirty="0" err="1" smtClean="0">
                <a:latin typeface="Arial"/>
                <a:cs typeface="Arial"/>
              </a:rPr>
              <a:t>t</a:t>
            </a:r>
            <a:r>
              <a:rPr sz="1800" spc="-10" dirty="0" err="1" smtClean="0">
                <a:latin typeface="Arial"/>
                <a:cs typeface="Arial"/>
              </a:rPr>
              <a:t>en</a:t>
            </a:r>
            <a:endParaRPr lang="de-DE" dirty="0">
              <a:latin typeface="Arial"/>
              <a:cs typeface="Arial"/>
            </a:endParaRPr>
          </a:p>
          <a:p>
            <a:pPr marL="755650" lvl="1" indent="-285750">
              <a:spcBef>
                <a:spcPts val="1305"/>
              </a:spcBef>
              <a:buFont typeface="Arial" panose="020B0604020202020204" pitchFamily="34" charset="0"/>
              <a:buChar char="•"/>
              <a:tabLst>
                <a:tab pos="267335" algn="l"/>
              </a:tabLst>
            </a:pPr>
            <a:r>
              <a:rPr dirty="0" err="1" smtClean="0">
                <a:latin typeface="Arial"/>
                <a:cs typeface="Arial"/>
              </a:rPr>
              <a:t>E</a:t>
            </a:r>
            <a:r>
              <a:rPr spc="-5" dirty="0" err="1" smtClean="0">
                <a:latin typeface="Arial"/>
                <a:cs typeface="Arial"/>
              </a:rPr>
              <a:t>i</a:t>
            </a:r>
            <a:r>
              <a:rPr spc="-10" dirty="0" err="1" smtClean="0">
                <a:latin typeface="Arial"/>
                <a:cs typeface="Arial"/>
              </a:rPr>
              <a:t>ng</a:t>
            </a:r>
            <a:r>
              <a:rPr spc="5" dirty="0" err="1" smtClean="0">
                <a:latin typeface="Arial"/>
                <a:cs typeface="Arial"/>
              </a:rPr>
              <a:t>a</a:t>
            </a:r>
            <a:r>
              <a:rPr spc="-10" dirty="0" err="1" smtClean="0">
                <a:latin typeface="Arial"/>
                <a:cs typeface="Arial"/>
              </a:rPr>
              <a:t>b</a:t>
            </a:r>
            <a:r>
              <a:rPr spc="5" dirty="0" err="1" smtClean="0">
                <a:latin typeface="Arial"/>
                <a:cs typeface="Arial"/>
              </a:rPr>
              <a:t>e</a:t>
            </a:r>
            <a:r>
              <a:rPr dirty="0" err="1" smtClean="0">
                <a:latin typeface="Arial"/>
                <a:cs typeface="Arial"/>
              </a:rPr>
              <a:t>n</a:t>
            </a:r>
            <a:endParaRPr lang="de-DE" dirty="0">
              <a:latin typeface="Arial"/>
              <a:cs typeface="Arial"/>
            </a:endParaRPr>
          </a:p>
          <a:p>
            <a:pPr marL="755650" lvl="1" indent="-285750">
              <a:spcBef>
                <a:spcPts val="1305"/>
              </a:spcBef>
              <a:buFont typeface="Arial" panose="020B0604020202020204" pitchFamily="34" charset="0"/>
              <a:buChar char="•"/>
              <a:tabLst>
                <a:tab pos="267335" algn="l"/>
              </a:tabLst>
            </a:pPr>
            <a:r>
              <a:rPr dirty="0" err="1" smtClean="0">
                <a:latin typeface="Arial"/>
                <a:cs typeface="Arial"/>
              </a:rPr>
              <a:t>A</a:t>
            </a:r>
            <a:r>
              <a:rPr spc="-10" dirty="0" err="1" smtClean="0">
                <a:latin typeface="Arial"/>
                <a:cs typeface="Arial"/>
              </a:rPr>
              <a:t>u</a:t>
            </a:r>
            <a:r>
              <a:rPr dirty="0" err="1" smtClean="0">
                <a:latin typeface="Arial"/>
                <a:cs typeface="Arial"/>
              </a:rPr>
              <a:t>s</a:t>
            </a:r>
            <a:r>
              <a:rPr spc="-10" dirty="0" err="1" smtClean="0">
                <a:latin typeface="Arial"/>
                <a:cs typeface="Arial"/>
              </a:rPr>
              <a:t>ga</a:t>
            </a:r>
            <a:r>
              <a:rPr spc="5" dirty="0" err="1" smtClean="0">
                <a:latin typeface="Arial"/>
                <a:cs typeface="Arial"/>
              </a:rPr>
              <a:t>b</a:t>
            </a:r>
            <a:r>
              <a:rPr spc="-10" dirty="0" err="1" smtClean="0">
                <a:latin typeface="Arial"/>
                <a:cs typeface="Arial"/>
              </a:rPr>
              <a:t>en</a:t>
            </a:r>
            <a:r>
              <a:rPr spc="-10" dirty="0" smtClean="0">
                <a:latin typeface="Arial"/>
                <a:cs typeface="Arial"/>
              </a:rPr>
              <a:t> </a:t>
            </a:r>
            <a:endParaRPr lang="de-DE" spc="-10" dirty="0" smtClean="0">
              <a:latin typeface="Arial"/>
              <a:cs typeface="Arial"/>
            </a:endParaRPr>
          </a:p>
          <a:p>
            <a:pPr marL="755650" lvl="1" indent="-285750">
              <a:spcBef>
                <a:spcPts val="1305"/>
              </a:spcBef>
              <a:buFont typeface="Arial" panose="020B0604020202020204" pitchFamily="34" charset="0"/>
              <a:buChar char="•"/>
              <a:tabLst>
                <a:tab pos="267335" algn="l"/>
              </a:tabLst>
            </a:pPr>
            <a:r>
              <a:rPr spc="-5" dirty="0" err="1" smtClean="0">
                <a:latin typeface="Arial"/>
                <a:cs typeface="Arial"/>
              </a:rPr>
              <a:t>D</a:t>
            </a:r>
            <a:r>
              <a:rPr spc="-10" dirty="0" err="1" smtClean="0">
                <a:latin typeface="Arial"/>
                <a:cs typeface="Arial"/>
              </a:rPr>
              <a:t>a</a:t>
            </a:r>
            <a:r>
              <a:rPr dirty="0" err="1" smtClean="0">
                <a:latin typeface="Arial"/>
                <a:cs typeface="Arial"/>
              </a:rPr>
              <a:t>t</a:t>
            </a:r>
            <a:r>
              <a:rPr spc="-10" dirty="0" err="1" smtClean="0">
                <a:latin typeface="Arial"/>
                <a:cs typeface="Arial"/>
              </a:rPr>
              <a:t>en</a:t>
            </a:r>
            <a:r>
              <a:rPr dirty="0" err="1" smtClean="0">
                <a:latin typeface="Arial"/>
                <a:cs typeface="Arial"/>
              </a:rPr>
              <a:t>m</a:t>
            </a:r>
            <a:r>
              <a:rPr spc="5" dirty="0" err="1" smtClean="0">
                <a:latin typeface="Arial"/>
                <a:cs typeface="Arial"/>
              </a:rPr>
              <a:t>o</a:t>
            </a:r>
            <a:r>
              <a:rPr spc="-10" dirty="0" err="1" smtClean="0">
                <a:latin typeface="Arial"/>
                <a:cs typeface="Arial"/>
              </a:rPr>
              <a:t>d</a:t>
            </a:r>
            <a:r>
              <a:rPr spc="5" dirty="0" err="1" smtClean="0">
                <a:latin typeface="Arial"/>
                <a:cs typeface="Arial"/>
              </a:rPr>
              <a:t>e</a:t>
            </a:r>
            <a:r>
              <a:rPr spc="-5" dirty="0" err="1" smtClean="0">
                <a:latin typeface="Arial"/>
                <a:cs typeface="Arial"/>
              </a:rPr>
              <a:t>ll</a:t>
            </a:r>
            <a:r>
              <a:rPr dirty="0" err="1" smtClean="0">
                <a:latin typeface="Arial"/>
                <a:cs typeface="Arial"/>
              </a:rPr>
              <a:t>e</a:t>
            </a:r>
            <a:endParaRPr dirty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1285"/>
              </a:spcBef>
              <a:buFont typeface="Arial"/>
              <a:buChar char="–"/>
              <a:tabLst>
                <a:tab pos="267335" algn="l"/>
              </a:tabLst>
            </a:pPr>
            <a:r>
              <a:rPr sz="1800" dirty="0" err="1" smtClean="0">
                <a:latin typeface="Arial"/>
                <a:cs typeface="Arial"/>
              </a:rPr>
              <a:t>Sc</a:t>
            </a:r>
            <a:r>
              <a:rPr sz="1800" spc="-10" dirty="0" err="1" smtClean="0">
                <a:latin typeface="Arial"/>
                <a:cs typeface="Arial"/>
              </a:rPr>
              <a:t>hn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dirty="0" err="1" smtClean="0">
                <a:latin typeface="Arial"/>
                <a:cs typeface="Arial"/>
              </a:rPr>
              <a:t>ttst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spc="-5" dirty="0" err="1" smtClean="0">
                <a:latin typeface="Arial"/>
                <a:cs typeface="Arial"/>
              </a:rPr>
              <a:t>l</a:t>
            </a:r>
            <a:r>
              <a:rPr sz="1800" spc="5" dirty="0" err="1" smtClean="0">
                <a:latin typeface="Arial"/>
                <a:cs typeface="Arial"/>
              </a:rPr>
              <a:t>le</a:t>
            </a:r>
            <a:r>
              <a:rPr sz="1800" dirty="0" err="1" smtClean="0">
                <a:latin typeface="Arial"/>
                <a:cs typeface="Arial"/>
              </a:rPr>
              <a:t>n</a:t>
            </a:r>
            <a:endParaRPr lang="de-DE" sz="1800" dirty="0" smtClean="0">
              <a:latin typeface="Arial"/>
              <a:cs typeface="Arial"/>
            </a:endParaRPr>
          </a:p>
          <a:p>
            <a:pPr marL="755650" lvl="1" indent="-285750">
              <a:spcBef>
                <a:spcPts val="1285"/>
              </a:spcBef>
              <a:buFont typeface="Arial" panose="020B0604020202020204" pitchFamily="34" charset="0"/>
              <a:buChar char="•"/>
              <a:tabLst>
                <a:tab pos="267335" algn="l"/>
              </a:tabLst>
            </a:pPr>
            <a:r>
              <a:rPr dirty="0" err="1" smtClean="0">
                <a:latin typeface="Arial"/>
                <a:cs typeface="Arial"/>
              </a:rPr>
              <a:t>B</a:t>
            </a:r>
            <a:r>
              <a:rPr spc="-10" dirty="0" err="1" smtClean="0">
                <a:latin typeface="Arial"/>
                <a:cs typeface="Arial"/>
              </a:rPr>
              <a:t>enu</a:t>
            </a:r>
            <a:r>
              <a:rPr dirty="0" err="1" smtClean="0">
                <a:latin typeface="Arial"/>
                <a:cs typeface="Arial"/>
              </a:rPr>
              <a:t>tz</a:t>
            </a:r>
            <a:r>
              <a:rPr spc="5" dirty="0" err="1" smtClean="0">
                <a:latin typeface="Arial"/>
                <a:cs typeface="Arial"/>
              </a:rPr>
              <a:t>u</a:t>
            </a:r>
            <a:r>
              <a:rPr spc="-10" dirty="0" err="1" smtClean="0">
                <a:latin typeface="Arial"/>
                <a:cs typeface="Arial"/>
              </a:rPr>
              <a:t>ng</a:t>
            </a:r>
            <a:r>
              <a:rPr dirty="0" err="1" smtClean="0">
                <a:latin typeface="Arial"/>
                <a:cs typeface="Arial"/>
              </a:rPr>
              <a:t>ss</a:t>
            </a:r>
            <a:r>
              <a:rPr spc="10" dirty="0" err="1" smtClean="0">
                <a:latin typeface="Arial"/>
                <a:cs typeface="Arial"/>
              </a:rPr>
              <a:t>c</a:t>
            </a:r>
            <a:r>
              <a:rPr spc="-10" dirty="0" err="1" smtClean="0">
                <a:latin typeface="Arial"/>
                <a:cs typeface="Arial"/>
              </a:rPr>
              <a:t>hn</a:t>
            </a:r>
            <a:r>
              <a:rPr spc="-5" dirty="0" err="1" smtClean="0">
                <a:latin typeface="Arial"/>
                <a:cs typeface="Arial"/>
              </a:rPr>
              <a:t>i</a:t>
            </a:r>
            <a:r>
              <a:rPr dirty="0" err="1" smtClean="0">
                <a:latin typeface="Arial"/>
                <a:cs typeface="Arial"/>
              </a:rPr>
              <a:t>ttst</a:t>
            </a:r>
            <a:r>
              <a:rPr spc="-10" dirty="0" err="1" smtClean="0">
                <a:latin typeface="Arial"/>
                <a:cs typeface="Arial"/>
              </a:rPr>
              <a:t>e</a:t>
            </a:r>
            <a:r>
              <a:rPr spc="-5" dirty="0" err="1" smtClean="0">
                <a:latin typeface="Arial"/>
                <a:cs typeface="Arial"/>
              </a:rPr>
              <a:t>l</a:t>
            </a:r>
            <a:r>
              <a:rPr spc="5" dirty="0" err="1" smtClean="0">
                <a:latin typeface="Arial"/>
                <a:cs typeface="Arial"/>
              </a:rPr>
              <a:t>l</a:t>
            </a:r>
            <a:r>
              <a:rPr spc="-10" dirty="0" err="1" smtClean="0">
                <a:latin typeface="Arial"/>
                <a:cs typeface="Arial"/>
              </a:rPr>
              <a:t>en</a:t>
            </a:r>
            <a:endParaRPr lang="de-DE" spc="-10" dirty="0">
              <a:latin typeface="Arial"/>
              <a:cs typeface="Arial"/>
            </a:endParaRPr>
          </a:p>
          <a:p>
            <a:pPr marL="755650" lvl="1" indent="-285750">
              <a:spcBef>
                <a:spcPts val="1285"/>
              </a:spcBef>
              <a:buFont typeface="Arial" panose="020B0604020202020204" pitchFamily="34" charset="0"/>
              <a:buChar char="•"/>
              <a:tabLst>
                <a:tab pos="267335" algn="l"/>
              </a:tabLst>
            </a:pPr>
            <a:r>
              <a:rPr dirty="0" err="1" smtClean="0">
                <a:latin typeface="Arial"/>
                <a:cs typeface="Arial"/>
              </a:rPr>
              <a:t>Sc</a:t>
            </a:r>
            <a:r>
              <a:rPr spc="-10" dirty="0" err="1" smtClean="0">
                <a:latin typeface="Arial"/>
                <a:cs typeface="Arial"/>
              </a:rPr>
              <a:t>hn</a:t>
            </a:r>
            <a:r>
              <a:rPr spc="-5" dirty="0" err="1" smtClean="0">
                <a:latin typeface="Arial"/>
                <a:cs typeface="Arial"/>
              </a:rPr>
              <a:t>i</a:t>
            </a:r>
            <a:r>
              <a:rPr dirty="0" err="1" smtClean="0">
                <a:latin typeface="Arial"/>
                <a:cs typeface="Arial"/>
              </a:rPr>
              <a:t>ttst</a:t>
            </a:r>
            <a:r>
              <a:rPr spc="-10" dirty="0" err="1" smtClean="0">
                <a:latin typeface="Arial"/>
                <a:cs typeface="Arial"/>
              </a:rPr>
              <a:t>e</a:t>
            </a:r>
            <a:r>
              <a:rPr spc="-5" dirty="0" err="1" smtClean="0">
                <a:latin typeface="Arial"/>
                <a:cs typeface="Arial"/>
              </a:rPr>
              <a:t>ll</a:t>
            </a:r>
            <a:r>
              <a:rPr spc="5" dirty="0" err="1" smtClean="0">
                <a:latin typeface="Arial"/>
                <a:cs typeface="Arial"/>
              </a:rPr>
              <a:t>e</a:t>
            </a:r>
            <a:r>
              <a:rPr dirty="0" err="1" smtClean="0">
                <a:latin typeface="Arial"/>
                <a:cs typeface="Arial"/>
              </a:rPr>
              <a:t>n</a:t>
            </a:r>
            <a:r>
              <a:rPr spc="10" dirty="0" smtClean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zu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an</a:t>
            </a:r>
            <a:r>
              <a:rPr spc="5" dirty="0">
                <a:latin typeface="Arial"/>
                <a:cs typeface="Arial"/>
              </a:rPr>
              <a:t>d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</a:t>
            </a:r>
            <a:r>
              <a:rPr spc="5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n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10" dirty="0">
                <a:latin typeface="Arial"/>
                <a:cs typeface="Arial"/>
              </a:rPr>
              <a:t>S</a:t>
            </a:r>
            <a:r>
              <a:rPr spc="-15"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st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m</a:t>
            </a:r>
            <a:r>
              <a:rPr spc="-10" dirty="0">
                <a:latin typeface="Arial"/>
                <a:cs typeface="Arial"/>
              </a:rPr>
              <a:t>en</a:t>
            </a:r>
            <a:endParaRPr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42892" y="596900"/>
            <a:ext cx="4496308" cy="4494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latin typeface="Arial"/>
                <a:cs typeface="Arial"/>
              </a:rPr>
              <a:t>N</a:t>
            </a:r>
            <a:r>
              <a:rPr sz="1800" b="1" spc="-280" dirty="0" smtClean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spc="5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h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k</a:t>
            </a:r>
            <a:r>
              <a:rPr sz="1800" b="1" spc="-2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spc="120" dirty="0">
                <a:latin typeface="Arial"/>
                <a:cs typeface="Arial"/>
              </a:rPr>
              <a:t>i</a:t>
            </a:r>
            <a:r>
              <a:rPr sz="1800" b="1" spc="13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e </a:t>
            </a:r>
            <a:r>
              <a:rPr sz="1800" b="1" spc="-190" dirty="0">
                <a:latin typeface="Arial"/>
                <a:cs typeface="Arial"/>
              </a:rPr>
              <a:t> </a:t>
            </a:r>
            <a:r>
              <a:rPr sz="1800" b="1" spc="9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spc="13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spc="145" dirty="0">
                <a:latin typeface="Arial"/>
                <a:cs typeface="Arial"/>
              </a:rPr>
              <a:t>g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endParaRPr sz="1800" dirty="0">
              <a:latin typeface="Arial"/>
              <a:cs typeface="Arial"/>
            </a:endParaRPr>
          </a:p>
          <a:p>
            <a:pPr lvl="1">
              <a:lnSpc>
                <a:spcPts val="1800"/>
              </a:lnSpc>
              <a:spcBef>
                <a:spcPts val="0"/>
              </a:spcBef>
            </a:pPr>
            <a:endParaRPr sz="1800" dirty="0"/>
          </a:p>
          <a:p>
            <a:pPr marL="266700" indent="-254000">
              <a:lnSpc>
                <a:spcPct val="100000"/>
              </a:lnSpc>
              <a:buFont typeface="Arial"/>
              <a:buChar char="–"/>
              <a:tabLst>
                <a:tab pos="267335" algn="l"/>
              </a:tabLst>
            </a:pPr>
            <a:r>
              <a:rPr lang="de-DE" spc="-10" dirty="0" smtClean="0">
                <a:latin typeface="Arial"/>
                <a:cs typeface="Arial"/>
              </a:rPr>
              <a:t>Le</a:t>
            </a:r>
            <a:r>
              <a:rPr lang="de-DE" spc="-5" dirty="0" smtClean="0">
                <a:latin typeface="Arial"/>
                <a:cs typeface="Arial"/>
              </a:rPr>
              <a:t>i</a:t>
            </a:r>
            <a:r>
              <a:rPr lang="de-DE" dirty="0" smtClean="0">
                <a:latin typeface="Arial"/>
                <a:cs typeface="Arial"/>
              </a:rPr>
              <a:t>st</a:t>
            </a:r>
            <a:r>
              <a:rPr lang="de-DE" spc="5" dirty="0" smtClean="0">
                <a:latin typeface="Arial"/>
                <a:cs typeface="Arial"/>
              </a:rPr>
              <a:t>u</a:t>
            </a:r>
            <a:r>
              <a:rPr lang="de-DE" spc="-10" dirty="0" smtClean="0">
                <a:latin typeface="Arial"/>
                <a:cs typeface="Arial"/>
              </a:rPr>
              <a:t>ng</a:t>
            </a:r>
            <a:r>
              <a:rPr lang="de-DE" dirty="0" smtClean="0">
                <a:latin typeface="Arial"/>
                <a:cs typeface="Arial"/>
              </a:rPr>
              <a:t>s</a:t>
            </a:r>
            <a:r>
              <a:rPr lang="de-DE" spc="5" dirty="0" smtClean="0">
                <a:latin typeface="Arial"/>
                <a:cs typeface="Arial"/>
              </a:rPr>
              <a:t>a</a:t>
            </a:r>
            <a:r>
              <a:rPr lang="de-DE" spc="-10" dirty="0" smtClean="0">
                <a:latin typeface="Arial"/>
                <a:cs typeface="Arial"/>
              </a:rPr>
              <a:t>n</a:t>
            </a:r>
            <a:r>
              <a:rPr lang="de-DE" dirty="0" smtClean="0">
                <a:latin typeface="Arial"/>
                <a:cs typeface="Arial"/>
              </a:rPr>
              <a:t>f</a:t>
            </a:r>
            <a:r>
              <a:rPr lang="de-DE" spc="-10" dirty="0" smtClean="0">
                <a:latin typeface="Arial"/>
                <a:cs typeface="Arial"/>
              </a:rPr>
              <a:t>o</a:t>
            </a:r>
            <a:r>
              <a:rPr lang="de-DE" dirty="0" smtClean="0">
                <a:latin typeface="Arial"/>
                <a:cs typeface="Arial"/>
              </a:rPr>
              <a:t>r</a:t>
            </a:r>
            <a:r>
              <a:rPr lang="de-DE" spc="-10" dirty="0" smtClean="0">
                <a:latin typeface="Arial"/>
                <a:cs typeface="Arial"/>
              </a:rPr>
              <a:t>de</a:t>
            </a:r>
            <a:r>
              <a:rPr lang="de-DE" spc="10" dirty="0" smtClean="0">
                <a:latin typeface="Arial"/>
                <a:cs typeface="Arial"/>
              </a:rPr>
              <a:t>r</a:t>
            </a:r>
            <a:r>
              <a:rPr lang="de-DE" spc="-10" dirty="0" smtClean="0">
                <a:latin typeface="Arial"/>
                <a:cs typeface="Arial"/>
              </a:rPr>
              <a:t>un</a:t>
            </a:r>
            <a:r>
              <a:rPr lang="de-DE" spc="5" dirty="0" smtClean="0">
                <a:latin typeface="Arial"/>
                <a:cs typeface="Arial"/>
              </a:rPr>
              <a:t>g</a:t>
            </a:r>
            <a:r>
              <a:rPr lang="de-DE" spc="-10" dirty="0" smtClean="0">
                <a:latin typeface="Arial"/>
                <a:cs typeface="Arial"/>
              </a:rPr>
              <a:t>en</a:t>
            </a:r>
          </a:p>
          <a:p>
            <a:pPr marL="755650" lvl="1" indent="-285750">
              <a:buFont typeface="Arial" panose="020B0604020202020204" pitchFamily="34" charset="0"/>
              <a:buChar char="•"/>
              <a:tabLst>
                <a:tab pos="267335" algn="l"/>
              </a:tabLst>
            </a:pPr>
            <a:r>
              <a:rPr lang="de-DE" dirty="0" smtClean="0">
                <a:latin typeface="Arial"/>
                <a:cs typeface="Arial"/>
              </a:rPr>
              <a:t>z.B</a:t>
            </a:r>
            <a:r>
              <a:rPr lang="de-DE" dirty="0">
                <a:latin typeface="Arial"/>
                <a:cs typeface="Arial"/>
              </a:rPr>
              <a:t>.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B</a:t>
            </a:r>
            <a:r>
              <a:rPr lang="de-DE" spc="-10" dirty="0">
                <a:latin typeface="Arial"/>
                <a:cs typeface="Arial"/>
              </a:rPr>
              <a:t>enu</a:t>
            </a:r>
            <a:r>
              <a:rPr lang="de-DE" dirty="0">
                <a:latin typeface="Arial"/>
                <a:cs typeface="Arial"/>
              </a:rPr>
              <a:t>tz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spc="10" dirty="0">
                <a:latin typeface="Arial"/>
                <a:cs typeface="Arial"/>
              </a:rPr>
              <a:t>r</a:t>
            </a:r>
            <a:r>
              <a:rPr lang="de-DE" dirty="0">
                <a:latin typeface="Arial"/>
                <a:cs typeface="Arial"/>
              </a:rPr>
              <a:t>z</a:t>
            </a:r>
            <a:r>
              <a:rPr lang="de-DE" spc="-10" dirty="0">
                <a:latin typeface="Arial"/>
                <a:cs typeface="Arial"/>
              </a:rPr>
              <a:t>ah</a:t>
            </a:r>
            <a:r>
              <a:rPr lang="de-DE" spc="-5" dirty="0">
                <a:latin typeface="Arial"/>
                <a:cs typeface="Arial"/>
              </a:rPr>
              <a:t>l</a:t>
            </a:r>
            <a:r>
              <a:rPr lang="de-DE" dirty="0">
                <a:latin typeface="Arial"/>
                <a:cs typeface="Arial"/>
              </a:rPr>
              <a:t>,</a:t>
            </a:r>
            <a:r>
              <a:rPr lang="de-DE" spc="5" dirty="0">
                <a:latin typeface="Arial"/>
                <a:cs typeface="Arial"/>
              </a:rPr>
              <a:t> </a:t>
            </a:r>
            <a:r>
              <a:rPr lang="de-DE" spc="-5" dirty="0">
                <a:latin typeface="Arial"/>
                <a:cs typeface="Arial"/>
              </a:rPr>
              <a:t>D</a:t>
            </a:r>
            <a:r>
              <a:rPr lang="de-DE" spc="-10" dirty="0">
                <a:latin typeface="Arial"/>
                <a:cs typeface="Arial"/>
              </a:rPr>
              <a:t>a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spc="-10" dirty="0">
                <a:latin typeface="Arial"/>
                <a:cs typeface="Arial"/>
              </a:rPr>
              <a:t>nu</a:t>
            </a:r>
            <a:r>
              <a:rPr lang="de-DE" dirty="0">
                <a:latin typeface="Arial"/>
                <a:cs typeface="Arial"/>
              </a:rPr>
              <a:t>m</a:t>
            </a:r>
            <a:r>
              <a:rPr lang="de-DE" spc="15" dirty="0">
                <a:latin typeface="Arial"/>
                <a:cs typeface="Arial"/>
              </a:rPr>
              <a:t>f</a:t>
            </a:r>
            <a:r>
              <a:rPr lang="de-DE" spc="-10" dirty="0">
                <a:latin typeface="Arial"/>
                <a:cs typeface="Arial"/>
              </a:rPr>
              <a:t>ang</a:t>
            </a:r>
            <a:r>
              <a:rPr lang="de-DE" dirty="0">
                <a:latin typeface="Arial"/>
                <a:cs typeface="Arial"/>
              </a:rPr>
              <a:t>,</a:t>
            </a:r>
            <a:r>
              <a:rPr lang="de-DE" spc="5" dirty="0">
                <a:latin typeface="Arial"/>
                <a:cs typeface="Arial"/>
              </a:rPr>
              <a:t> </a:t>
            </a:r>
            <a:r>
              <a:rPr lang="de-DE" dirty="0" smtClean="0">
                <a:latin typeface="Arial"/>
                <a:cs typeface="Arial"/>
              </a:rPr>
              <a:t>A</a:t>
            </a:r>
            <a:r>
              <a:rPr lang="de-DE" spc="-10" dirty="0" smtClean="0">
                <a:latin typeface="Arial"/>
                <a:cs typeface="Arial"/>
              </a:rPr>
              <a:t>n</a:t>
            </a:r>
            <a:r>
              <a:rPr lang="de-DE" spc="25" dirty="0" smtClean="0">
                <a:latin typeface="Arial"/>
                <a:cs typeface="Arial"/>
              </a:rPr>
              <a:t>t</a:t>
            </a:r>
            <a:r>
              <a:rPr lang="de-DE" spc="-30" dirty="0" smtClean="0">
                <a:latin typeface="Arial"/>
                <a:cs typeface="Arial"/>
              </a:rPr>
              <a:t>w</a:t>
            </a:r>
            <a:r>
              <a:rPr lang="de-DE" spc="5" dirty="0" smtClean="0">
                <a:latin typeface="Arial"/>
                <a:cs typeface="Arial"/>
              </a:rPr>
              <a:t>o</a:t>
            </a:r>
            <a:r>
              <a:rPr lang="de-DE" dirty="0" smtClean="0">
                <a:latin typeface="Arial"/>
                <a:cs typeface="Arial"/>
              </a:rPr>
              <a:t>rtz</a:t>
            </a:r>
            <a:r>
              <a:rPr lang="de-DE" spc="5" dirty="0" smtClean="0">
                <a:latin typeface="Arial"/>
                <a:cs typeface="Arial"/>
              </a:rPr>
              <a:t>e</a:t>
            </a:r>
            <a:r>
              <a:rPr lang="de-DE" spc="-5" dirty="0" smtClean="0">
                <a:latin typeface="Arial"/>
                <a:cs typeface="Arial"/>
              </a:rPr>
              <a:t>i</a:t>
            </a:r>
            <a:r>
              <a:rPr lang="de-DE" spc="10" dirty="0" smtClean="0">
                <a:latin typeface="Arial"/>
                <a:cs typeface="Arial"/>
              </a:rPr>
              <a:t>t</a:t>
            </a:r>
            <a:r>
              <a:rPr lang="de-DE" spc="-10" dirty="0" smtClean="0">
                <a:latin typeface="Arial"/>
                <a:cs typeface="Arial"/>
              </a:rPr>
              <a:t>en</a:t>
            </a:r>
            <a:endParaRPr lang="de-DE" dirty="0" smtClean="0">
              <a:latin typeface="Arial"/>
              <a:cs typeface="Arial"/>
            </a:endParaRPr>
          </a:p>
          <a:p>
            <a:pPr marL="723900" lvl="1" indent="-254000">
              <a:buFont typeface="Arial"/>
              <a:buChar char="–"/>
              <a:tabLst>
                <a:tab pos="267335" algn="l"/>
              </a:tabLst>
            </a:pPr>
            <a:endParaRPr lang="de-DE" dirty="0" smtClean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buFont typeface="Arial"/>
              <a:buChar char="–"/>
              <a:tabLst>
                <a:tab pos="267335" algn="l"/>
              </a:tabLst>
            </a:pPr>
            <a:r>
              <a:rPr sz="1800" dirty="0" err="1" smtClean="0">
                <a:latin typeface="Arial"/>
                <a:cs typeface="Arial"/>
              </a:rPr>
              <a:t>Q</a:t>
            </a:r>
            <a:r>
              <a:rPr sz="1800" spc="-10" dirty="0" err="1" smtClean="0">
                <a:latin typeface="Arial"/>
                <a:cs typeface="Arial"/>
              </a:rPr>
              <a:t>ua</a:t>
            </a:r>
            <a:r>
              <a:rPr sz="1800" spc="-5" dirty="0" err="1" smtClean="0">
                <a:latin typeface="Arial"/>
                <a:cs typeface="Arial"/>
              </a:rPr>
              <a:t>li</a:t>
            </a:r>
            <a:r>
              <a:rPr sz="1800" dirty="0" err="1" smtClean="0">
                <a:latin typeface="Arial"/>
                <a:cs typeface="Arial"/>
              </a:rPr>
              <a:t>t</a:t>
            </a:r>
            <a:r>
              <a:rPr sz="1800" spc="-10" dirty="0" err="1" smtClean="0">
                <a:latin typeface="Arial"/>
                <a:cs typeface="Arial"/>
              </a:rPr>
              <a:t>ä</a:t>
            </a:r>
            <a:r>
              <a:rPr sz="1800" dirty="0" err="1" smtClean="0">
                <a:latin typeface="Arial"/>
                <a:cs typeface="Arial"/>
              </a:rPr>
              <a:t>ts</a:t>
            </a:r>
            <a:r>
              <a:rPr sz="1800" spc="5" dirty="0" err="1" smtClean="0">
                <a:latin typeface="Arial"/>
                <a:cs typeface="Arial"/>
              </a:rPr>
              <a:t>a</a:t>
            </a:r>
            <a:r>
              <a:rPr sz="1800" spc="-10" dirty="0" err="1" smtClean="0">
                <a:latin typeface="Arial"/>
                <a:cs typeface="Arial"/>
              </a:rPr>
              <a:t>n</a:t>
            </a:r>
            <a:r>
              <a:rPr sz="1800" dirty="0" err="1" smtClean="0">
                <a:latin typeface="Arial"/>
                <a:cs typeface="Arial"/>
              </a:rPr>
              <a:t>f</a:t>
            </a:r>
            <a:r>
              <a:rPr sz="1800" spc="-10" dirty="0" err="1" smtClean="0">
                <a:latin typeface="Arial"/>
                <a:cs typeface="Arial"/>
              </a:rPr>
              <a:t>o</a:t>
            </a:r>
            <a:r>
              <a:rPr sz="1800" dirty="0" err="1" smtClean="0">
                <a:latin typeface="Arial"/>
                <a:cs typeface="Arial"/>
              </a:rPr>
              <a:t>r</a:t>
            </a:r>
            <a:r>
              <a:rPr sz="1800" spc="-10" dirty="0" err="1" smtClean="0">
                <a:latin typeface="Arial"/>
                <a:cs typeface="Arial"/>
              </a:rPr>
              <a:t>de</a:t>
            </a:r>
            <a:r>
              <a:rPr sz="1800" spc="10" dirty="0" err="1" smtClean="0">
                <a:latin typeface="Arial"/>
                <a:cs typeface="Arial"/>
              </a:rPr>
              <a:t>r</a:t>
            </a:r>
            <a:r>
              <a:rPr sz="1800" spc="-10" dirty="0" err="1" smtClean="0">
                <a:latin typeface="Arial"/>
                <a:cs typeface="Arial"/>
              </a:rPr>
              <a:t>un</a:t>
            </a:r>
            <a:r>
              <a:rPr sz="1800" spc="5" dirty="0" err="1" smtClean="0">
                <a:latin typeface="Arial"/>
                <a:cs typeface="Arial"/>
              </a:rPr>
              <a:t>g</a:t>
            </a:r>
            <a:r>
              <a:rPr sz="1800" spc="-10" dirty="0" err="1" smtClean="0">
                <a:latin typeface="Arial"/>
                <a:cs typeface="Arial"/>
              </a:rPr>
              <a:t>en</a:t>
            </a:r>
            <a:endParaRPr sz="1800" dirty="0">
              <a:latin typeface="Arial"/>
              <a:cs typeface="Arial"/>
            </a:endParaRPr>
          </a:p>
          <a:p>
            <a:pPr marL="598170" indent="-285750"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1012825" algn="l"/>
              </a:tabLst>
            </a:pPr>
            <a:r>
              <a:rPr lang="de-DE" dirty="0" smtClean="0">
                <a:latin typeface="Arial"/>
                <a:cs typeface="Arial"/>
              </a:rPr>
              <a:t>z.</a:t>
            </a:r>
            <a:r>
              <a:rPr dirty="0" smtClean="0">
                <a:latin typeface="Arial"/>
                <a:cs typeface="Arial"/>
              </a:rPr>
              <a:t>B</a:t>
            </a:r>
            <a:r>
              <a:rPr dirty="0">
                <a:latin typeface="Arial"/>
                <a:cs typeface="Arial"/>
              </a:rPr>
              <a:t>.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Z</a:t>
            </a:r>
            <a:r>
              <a:rPr spc="-10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v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</a:t>
            </a:r>
            <a:r>
              <a:rPr spc="-5" dirty="0">
                <a:latin typeface="Arial"/>
                <a:cs typeface="Arial"/>
              </a:rPr>
              <a:t>l</a:t>
            </a:r>
            <a:r>
              <a:rPr spc="-10" dirty="0">
                <a:latin typeface="Arial"/>
                <a:cs typeface="Arial"/>
              </a:rPr>
              <a:t>ä</a:t>
            </a:r>
            <a:r>
              <a:rPr spc="10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s</a:t>
            </a:r>
            <a:r>
              <a:rPr spc="-5" dirty="0">
                <a:latin typeface="Arial"/>
                <a:cs typeface="Arial"/>
              </a:rPr>
              <a:t>i</a:t>
            </a:r>
            <a:r>
              <a:rPr spc="-10" dirty="0">
                <a:latin typeface="Arial"/>
                <a:cs typeface="Arial"/>
              </a:rPr>
              <a:t>g</a:t>
            </a:r>
            <a:r>
              <a:rPr dirty="0">
                <a:latin typeface="Arial"/>
                <a:cs typeface="Arial"/>
              </a:rPr>
              <a:t>k</a:t>
            </a:r>
            <a:r>
              <a:rPr spc="5" dirty="0">
                <a:latin typeface="Arial"/>
                <a:cs typeface="Arial"/>
              </a:rPr>
              <a:t>e</a:t>
            </a:r>
            <a:r>
              <a:rPr spc="-5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t,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</a:t>
            </a:r>
            <a:r>
              <a:rPr spc="-5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c</a:t>
            </a:r>
            <a:r>
              <a:rPr spc="-10" dirty="0">
                <a:latin typeface="Arial"/>
                <a:cs typeface="Arial"/>
              </a:rPr>
              <a:t>he</a:t>
            </a:r>
            <a:r>
              <a:rPr dirty="0">
                <a:latin typeface="Arial"/>
                <a:cs typeface="Arial"/>
              </a:rPr>
              <a:t>r</a:t>
            </a:r>
            <a:r>
              <a:rPr spc="5" dirty="0">
                <a:latin typeface="Arial"/>
                <a:cs typeface="Arial"/>
              </a:rPr>
              <a:t>h</a:t>
            </a:r>
            <a:r>
              <a:rPr spc="-10" dirty="0">
                <a:latin typeface="Arial"/>
                <a:cs typeface="Arial"/>
              </a:rPr>
              <a:t>e</a:t>
            </a:r>
            <a:r>
              <a:rPr spc="-5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t,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R</a:t>
            </a:r>
            <a:r>
              <a:rPr spc="-10" dirty="0">
                <a:latin typeface="Arial"/>
                <a:cs typeface="Arial"/>
              </a:rPr>
              <a:t>obu</a:t>
            </a:r>
            <a:r>
              <a:rPr dirty="0">
                <a:latin typeface="Arial"/>
                <a:cs typeface="Arial"/>
              </a:rPr>
              <a:t>s</a:t>
            </a:r>
            <a:r>
              <a:rPr spc="15" dirty="0">
                <a:latin typeface="Arial"/>
                <a:cs typeface="Arial"/>
              </a:rPr>
              <a:t>t</a:t>
            </a:r>
            <a:r>
              <a:rPr spc="-10" dirty="0">
                <a:latin typeface="Arial"/>
                <a:cs typeface="Arial"/>
              </a:rPr>
              <a:t>he</a:t>
            </a:r>
            <a:r>
              <a:rPr spc="-5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t,</a:t>
            </a:r>
            <a:r>
              <a:rPr spc="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</a:t>
            </a:r>
            <a:r>
              <a:rPr spc="-10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rt</a:t>
            </a:r>
            <a:r>
              <a:rPr spc="-5" dirty="0">
                <a:latin typeface="Arial"/>
                <a:cs typeface="Arial"/>
              </a:rPr>
              <a:t>i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</a:t>
            </a:r>
            <a:r>
              <a:rPr spc="-10" dirty="0">
                <a:latin typeface="Arial"/>
                <a:cs typeface="Arial"/>
              </a:rPr>
              <a:t>ba</a:t>
            </a:r>
            <a:r>
              <a:rPr dirty="0">
                <a:latin typeface="Arial"/>
                <a:cs typeface="Arial"/>
              </a:rPr>
              <a:t>r</a:t>
            </a:r>
            <a:r>
              <a:rPr spc="10" dirty="0">
                <a:latin typeface="Arial"/>
                <a:cs typeface="Arial"/>
              </a:rPr>
              <a:t>k</a:t>
            </a:r>
            <a:r>
              <a:rPr spc="-10" dirty="0">
                <a:latin typeface="Arial"/>
                <a:cs typeface="Arial"/>
              </a:rPr>
              <a:t>e</a:t>
            </a:r>
            <a:r>
              <a:rPr spc="-5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t,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 smtClean="0">
                <a:latin typeface="Arial"/>
                <a:cs typeface="Arial"/>
              </a:rPr>
              <a:t>...</a:t>
            </a:r>
            <a:endParaRPr lang="de-DE" dirty="0" smtClean="0">
              <a:latin typeface="Arial"/>
              <a:cs typeface="Arial"/>
            </a:endParaRPr>
          </a:p>
          <a:p>
            <a:pPr marL="1012190" lvl="1" indent="-242570">
              <a:lnSpc>
                <a:spcPct val="100000"/>
              </a:lnSpc>
              <a:spcBef>
                <a:spcPts val="575"/>
              </a:spcBef>
              <a:buFont typeface="Arial"/>
              <a:buAutoNum type="alphaLcPeriod" startAt="26"/>
              <a:tabLst>
                <a:tab pos="1012825" algn="l"/>
              </a:tabLst>
            </a:pPr>
            <a:endParaRPr lang="de-DE" sz="1800" dirty="0" smtClean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67335" algn="l"/>
              </a:tabLst>
            </a:pPr>
            <a:r>
              <a:rPr lang="de-DE" spc="-5" dirty="0" smtClean="0">
                <a:latin typeface="Arial"/>
                <a:cs typeface="Arial"/>
              </a:rPr>
              <a:t>R</a:t>
            </a:r>
            <a:r>
              <a:rPr lang="de-DE" spc="-10" dirty="0" smtClean="0">
                <a:latin typeface="Arial"/>
                <a:cs typeface="Arial"/>
              </a:rPr>
              <a:t>ea</a:t>
            </a:r>
            <a:r>
              <a:rPr lang="de-DE" spc="5" dirty="0" smtClean="0">
                <a:latin typeface="Arial"/>
                <a:cs typeface="Arial"/>
              </a:rPr>
              <a:t>l</a:t>
            </a:r>
            <a:r>
              <a:rPr lang="de-DE" spc="-5" dirty="0" smtClean="0">
                <a:latin typeface="Arial"/>
                <a:cs typeface="Arial"/>
              </a:rPr>
              <a:t>i</a:t>
            </a:r>
            <a:r>
              <a:rPr lang="de-DE" dirty="0" smtClean="0">
                <a:latin typeface="Arial"/>
                <a:cs typeface="Arial"/>
              </a:rPr>
              <a:t>s</a:t>
            </a:r>
            <a:r>
              <a:rPr lang="de-DE" spc="-5" dirty="0" smtClean="0">
                <a:latin typeface="Arial"/>
                <a:cs typeface="Arial"/>
              </a:rPr>
              <a:t>i</a:t>
            </a:r>
            <a:r>
              <a:rPr lang="de-DE" spc="-10" dirty="0" smtClean="0">
                <a:latin typeface="Arial"/>
                <a:cs typeface="Arial"/>
              </a:rPr>
              <a:t>e</a:t>
            </a:r>
            <a:r>
              <a:rPr lang="de-DE" spc="10" dirty="0" smtClean="0">
                <a:latin typeface="Arial"/>
                <a:cs typeface="Arial"/>
              </a:rPr>
              <a:t>r</a:t>
            </a:r>
            <a:r>
              <a:rPr lang="de-DE" spc="-10" dirty="0" smtClean="0">
                <a:latin typeface="Arial"/>
                <a:cs typeface="Arial"/>
              </a:rPr>
              <a:t>u</a:t>
            </a:r>
            <a:r>
              <a:rPr lang="de-DE" spc="5" dirty="0" smtClean="0">
                <a:latin typeface="Arial"/>
                <a:cs typeface="Arial"/>
              </a:rPr>
              <a:t>ng</a:t>
            </a:r>
            <a:r>
              <a:rPr lang="de-DE" dirty="0" smtClean="0">
                <a:latin typeface="Arial"/>
                <a:cs typeface="Arial"/>
              </a:rPr>
              <a:t>s</a:t>
            </a:r>
            <a:r>
              <a:rPr lang="de-DE" spc="-10" dirty="0" smtClean="0">
                <a:latin typeface="Arial"/>
                <a:cs typeface="Arial"/>
              </a:rPr>
              <a:t>an</a:t>
            </a:r>
            <a:r>
              <a:rPr lang="de-DE" dirty="0" smtClean="0">
                <a:latin typeface="Arial"/>
                <a:cs typeface="Arial"/>
              </a:rPr>
              <a:t>f</a:t>
            </a:r>
            <a:r>
              <a:rPr lang="de-DE" spc="-10" dirty="0" smtClean="0">
                <a:latin typeface="Arial"/>
                <a:cs typeface="Arial"/>
              </a:rPr>
              <a:t>o</a:t>
            </a:r>
            <a:r>
              <a:rPr lang="de-DE" dirty="0" smtClean="0">
                <a:latin typeface="Arial"/>
                <a:cs typeface="Arial"/>
              </a:rPr>
              <a:t>r</a:t>
            </a:r>
            <a:r>
              <a:rPr lang="de-DE" spc="5" dirty="0" smtClean="0">
                <a:latin typeface="Arial"/>
                <a:cs typeface="Arial"/>
              </a:rPr>
              <a:t>d</a:t>
            </a:r>
            <a:r>
              <a:rPr lang="de-DE" spc="-10" dirty="0" smtClean="0">
                <a:latin typeface="Arial"/>
                <a:cs typeface="Arial"/>
              </a:rPr>
              <a:t>e</a:t>
            </a:r>
            <a:r>
              <a:rPr lang="de-DE" dirty="0" smtClean="0">
                <a:latin typeface="Arial"/>
                <a:cs typeface="Arial"/>
              </a:rPr>
              <a:t>r</a:t>
            </a:r>
            <a:r>
              <a:rPr lang="de-DE" spc="5" dirty="0" smtClean="0">
                <a:latin typeface="Arial"/>
                <a:cs typeface="Arial"/>
              </a:rPr>
              <a:t>u</a:t>
            </a:r>
            <a:r>
              <a:rPr lang="de-DE" spc="-10" dirty="0" smtClean="0">
                <a:latin typeface="Arial"/>
                <a:cs typeface="Arial"/>
              </a:rPr>
              <a:t>ng</a:t>
            </a:r>
            <a:r>
              <a:rPr lang="de-DE" spc="5" dirty="0" smtClean="0">
                <a:latin typeface="Arial"/>
                <a:cs typeface="Arial"/>
              </a:rPr>
              <a:t>e</a:t>
            </a:r>
            <a:r>
              <a:rPr lang="de-DE" dirty="0" smtClean="0">
                <a:latin typeface="Arial"/>
                <a:cs typeface="Arial"/>
              </a:rPr>
              <a:t>n</a:t>
            </a:r>
          </a:p>
          <a:p>
            <a:pPr marL="755650" lvl="1" indent="-285750">
              <a:buFont typeface="Arial" panose="020B0604020202020204" pitchFamily="34" charset="0"/>
              <a:buChar char="•"/>
              <a:tabLst>
                <a:tab pos="267335" algn="l"/>
              </a:tabLst>
            </a:pPr>
            <a:r>
              <a:rPr lang="de-DE" dirty="0" smtClean="0">
                <a:latin typeface="Arial"/>
                <a:cs typeface="Arial"/>
              </a:rPr>
              <a:t>Entwicklungsmethode</a:t>
            </a:r>
            <a:r>
              <a:rPr lang="de-DE" dirty="0">
                <a:latin typeface="Arial"/>
                <a:cs typeface="Arial"/>
              </a:rPr>
              <a:t>, Richtlinien, Abnahme, Wartung, Dokumentation</a:t>
            </a:r>
          </a:p>
          <a:p>
            <a:pPr marL="266700" indent="-254000">
              <a:lnSpc>
                <a:spcPct val="100000"/>
              </a:lnSpc>
              <a:buFont typeface="Arial"/>
              <a:buChar char="–"/>
              <a:tabLst>
                <a:tab pos="267335" algn="l"/>
              </a:tabLst>
            </a:pPr>
            <a:endParaRPr lang="de-DE" spc="-10" dirty="0">
              <a:latin typeface="Arial"/>
              <a:cs typeface="Arial"/>
            </a:endParaRPr>
          </a:p>
          <a:p>
            <a:pPr marL="12700" marR="3235325">
              <a:lnSpc>
                <a:spcPct val="128299"/>
              </a:lnSpc>
              <a:spcBef>
                <a:spcPts val="1200"/>
              </a:spcBef>
              <a:tabLst>
                <a:tab pos="267335" algn="l"/>
              </a:tabLst>
            </a:pPr>
            <a:r>
              <a:rPr lang="de-DE" dirty="0" smtClean="0">
                <a:latin typeface="Arial"/>
                <a:cs typeface="Arial"/>
              </a:rPr>
              <a:t>	</a:t>
            </a:r>
            <a:endParaRPr lang="de-DE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357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18036" y="1558929"/>
            <a:ext cx="210184" cy="26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8036" y="2409199"/>
            <a:ext cx="210184" cy="26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8036" y="3260719"/>
            <a:ext cx="210184" cy="26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8036" y="3617594"/>
            <a:ext cx="210184" cy="26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18036" y="3974463"/>
            <a:ext cx="210184" cy="26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8036" y="4330698"/>
            <a:ext cx="210184" cy="26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8036" y="4687570"/>
            <a:ext cx="210184" cy="26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8036" y="5043805"/>
            <a:ext cx="210184" cy="26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9092" y="117850"/>
            <a:ext cx="7580630" cy="9669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85" dirty="0" smtClean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W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13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s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d 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A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5" dirty="0">
                <a:latin typeface="Arial"/>
                <a:cs typeface="Arial"/>
              </a:rPr>
              <a:t>f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95" dirty="0">
                <a:latin typeface="Arial"/>
                <a:cs typeface="Arial"/>
              </a:rPr>
              <a:t>d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105" dirty="0">
                <a:latin typeface="Arial"/>
                <a:cs typeface="Arial"/>
              </a:rPr>
              <a:t>un</a:t>
            </a:r>
            <a:r>
              <a:rPr sz="1400" spc="80" dirty="0">
                <a:latin typeface="Arial"/>
                <a:cs typeface="Arial"/>
              </a:rPr>
              <a:t>g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?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280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spc="5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h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k</a:t>
            </a:r>
            <a:r>
              <a:rPr sz="1800" b="1" spc="-2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spc="120" dirty="0">
                <a:latin typeface="Arial"/>
                <a:cs typeface="Arial"/>
              </a:rPr>
              <a:t>i</a:t>
            </a:r>
            <a:r>
              <a:rPr sz="1800" b="1" spc="13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e </a:t>
            </a:r>
            <a:r>
              <a:rPr sz="1800" b="1" spc="-190" dirty="0">
                <a:latin typeface="Arial"/>
                <a:cs typeface="Arial"/>
              </a:rPr>
              <a:t> </a:t>
            </a:r>
            <a:r>
              <a:rPr sz="1800" b="1" spc="9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spc="13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spc="145" dirty="0">
                <a:latin typeface="Arial"/>
                <a:cs typeface="Arial"/>
              </a:rPr>
              <a:t>g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endParaRPr sz="1800" dirty="0">
              <a:latin typeface="Arial"/>
              <a:cs typeface="Arial"/>
            </a:endParaRPr>
          </a:p>
          <a:p>
            <a:pPr lvl="1">
              <a:lnSpc>
                <a:spcPts val="1800"/>
              </a:lnSpc>
              <a:spcBef>
                <a:spcPts val="0"/>
              </a:spcBef>
            </a:pPr>
            <a:endParaRPr sz="1800" dirty="0"/>
          </a:p>
        </p:txBody>
      </p:sp>
      <p:sp>
        <p:nvSpPr>
          <p:cNvPr id="12" name="object 6"/>
          <p:cNvSpPr/>
          <p:nvPr/>
        </p:nvSpPr>
        <p:spPr>
          <a:xfrm>
            <a:off x="3576064" y="1911597"/>
            <a:ext cx="2386330" cy="0"/>
          </a:xfrm>
          <a:custGeom>
            <a:avLst/>
            <a:gdLst/>
            <a:ahLst/>
            <a:cxnLst/>
            <a:rect l="l" t="t" r="r" b="b"/>
            <a:pathLst>
              <a:path w="2386329">
                <a:moveTo>
                  <a:pt x="0" y="0"/>
                </a:moveTo>
                <a:lnTo>
                  <a:pt x="2385821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7"/>
          <p:cNvSpPr/>
          <p:nvPr/>
        </p:nvSpPr>
        <p:spPr>
          <a:xfrm>
            <a:off x="3578351" y="1475987"/>
            <a:ext cx="0" cy="433070"/>
          </a:xfrm>
          <a:custGeom>
            <a:avLst/>
            <a:gdLst/>
            <a:ahLst/>
            <a:cxnLst/>
            <a:rect l="l" t="t" r="r" b="b"/>
            <a:pathLst>
              <a:path h="433069">
                <a:moveTo>
                  <a:pt x="0" y="0"/>
                </a:moveTo>
                <a:lnTo>
                  <a:pt x="0" y="433070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" name="object 8"/>
          <p:cNvSpPr/>
          <p:nvPr/>
        </p:nvSpPr>
        <p:spPr>
          <a:xfrm>
            <a:off x="3576064" y="1473447"/>
            <a:ext cx="2386330" cy="0"/>
          </a:xfrm>
          <a:custGeom>
            <a:avLst/>
            <a:gdLst/>
            <a:ahLst/>
            <a:cxnLst/>
            <a:rect l="l" t="t" r="r" b="b"/>
            <a:pathLst>
              <a:path w="2386329">
                <a:moveTo>
                  <a:pt x="0" y="0"/>
                </a:moveTo>
                <a:lnTo>
                  <a:pt x="2385821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9"/>
          <p:cNvSpPr/>
          <p:nvPr/>
        </p:nvSpPr>
        <p:spPr>
          <a:xfrm>
            <a:off x="5959601" y="1475997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578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" name="object 10"/>
          <p:cNvSpPr/>
          <p:nvPr/>
        </p:nvSpPr>
        <p:spPr>
          <a:xfrm>
            <a:off x="3580637" y="1475997"/>
            <a:ext cx="2376805" cy="433705"/>
          </a:xfrm>
          <a:custGeom>
            <a:avLst/>
            <a:gdLst/>
            <a:ahLst/>
            <a:cxnLst/>
            <a:rect l="l" t="t" r="r" b="b"/>
            <a:pathLst>
              <a:path w="2376804" h="433705">
                <a:moveTo>
                  <a:pt x="0" y="433577"/>
                </a:moveTo>
                <a:lnTo>
                  <a:pt x="2376677" y="433577"/>
                </a:lnTo>
                <a:lnTo>
                  <a:pt x="2376677" y="0"/>
                </a:lnTo>
                <a:lnTo>
                  <a:pt x="0" y="0"/>
                </a:lnTo>
                <a:lnTo>
                  <a:pt x="0" y="43357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7" name="object 11"/>
          <p:cNvSpPr/>
          <p:nvPr/>
        </p:nvSpPr>
        <p:spPr>
          <a:xfrm>
            <a:off x="3576064" y="1471425"/>
            <a:ext cx="2386330" cy="443230"/>
          </a:xfrm>
          <a:custGeom>
            <a:avLst/>
            <a:gdLst/>
            <a:ahLst/>
            <a:cxnLst/>
            <a:rect l="l" t="t" r="r" b="b"/>
            <a:pathLst>
              <a:path w="2386329" h="443230">
                <a:moveTo>
                  <a:pt x="2385821" y="0"/>
                </a:moveTo>
                <a:lnTo>
                  <a:pt x="0" y="0"/>
                </a:lnTo>
                <a:lnTo>
                  <a:pt x="0" y="442721"/>
                </a:lnTo>
                <a:lnTo>
                  <a:pt x="2385821" y="442721"/>
                </a:lnTo>
                <a:lnTo>
                  <a:pt x="2385821" y="438149"/>
                </a:lnTo>
                <a:lnTo>
                  <a:pt x="9143" y="438149"/>
                </a:lnTo>
                <a:lnTo>
                  <a:pt x="4571" y="433577"/>
                </a:lnTo>
                <a:lnTo>
                  <a:pt x="9143" y="433577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2385821" y="4571"/>
                </a:lnTo>
                <a:lnTo>
                  <a:pt x="2385821" y="0"/>
                </a:lnTo>
                <a:close/>
              </a:path>
              <a:path w="2386329" h="443230">
                <a:moveTo>
                  <a:pt x="9143" y="433577"/>
                </a:moveTo>
                <a:lnTo>
                  <a:pt x="4571" y="433577"/>
                </a:lnTo>
                <a:lnTo>
                  <a:pt x="9143" y="438149"/>
                </a:lnTo>
                <a:lnTo>
                  <a:pt x="9143" y="433577"/>
                </a:lnTo>
                <a:close/>
              </a:path>
              <a:path w="2386329" h="443230">
                <a:moveTo>
                  <a:pt x="2375915" y="433577"/>
                </a:moveTo>
                <a:lnTo>
                  <a:pt x="9143" y="433577"/>
                </a:lnTo>
                <a:lnTo>
                  <a:pt x="9143" y="438149"/>
                </a:lnTo>
                <a:lnTo>
                  <a:pt x="2375915" y="438149"/>
                </a:lnTo>
                <a:lnTo>
                  <a:pt x="2375915" y="433577"/>
                </a:lnTo>
                <a:close/>
              </a:path>
              <a:path w="2386329" h="443230">
                <a:moveTo>
                  <a:pt x="2375915" y="4571"/>
                </a:moveTo>
                <a:lnTo>
                  <a:pt x="2375915" y="438149"/>
                </a:lnTo>
                <a:lnTo>
                  <a:pt x="2381249" y="433577"/>
                </a:lnTo>
                <a:lnTo>
                  <a:pt x="2385821" y="433577"/>
                </a:lnTo>
                <a:lnTo>
                  <a:pt x="2385821" y="9143"/>
                </a:lnTo>
                <a:lnTo>
                  <a:pt x="2381249" y="9143"/>
                </a:lnTo>
                <a:lnTo>
                  <a:pt x="2375915" y="4571"/>
                </a:lnTo>
                <a:close/>
              </a:path>
              <a:path w="2386329" h="443230">
                <a:moveTo>
                  <a:pt x="2385821" y="433577"/>
                </a:moveTo>
                <a:lnTo>
                  <a:pt x="2381249" y="433577"/>
                </a:lnTo>
                <a:lnTo>
                  <a:pt x="2375915" y="438149"/>
                </a:lnTo>
                <a:lnTo>
                  <a:pt x="2385821" y="438149"/>
                </a:lnTo>
                <a:lnTo>
                  <a:pt x="2385821" y="433577"/>
                </a:lnTo>
                <a:close/>
              </a:path>
              <a:path w="2386329" h="443230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2386329" h="443230">
                <a:moveTo>
                  <a:pt x="2375915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2375915" y="9143"/>
                </a:lnTo>
                <a:lnTo>
                  <a:pt x="2375915" y="4571"/>
                </a:lnTo>
                <a:close/>
              </a:path>
              <a:path w="2386329" h="443230">
                <a:moveTo>
                  <a:pt x="2385821" y="4571"/>
                </a:moveTo>
                <a:lnTo>
                  <a:pt x="2375915" y="4571"/>
                </a:lnTo>
                <a:lnTo>
                  <a:pt x="2381249" y="9143"/>
                </a:lnTo>
                <a:lnTo>
                  <a:pt x="2385821" y="9143"/>
                </a:lnTo>
                <a:lnTo>
                  <a:pt x="2385821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8" name="object 12"/>
          <p:cNvSpPr txBox="1"/>
          <p:nvPr/>
        </p:nvSpPr>
        <p:spPr>
          <a:xfrm>
            <a:off x="4214886" y="1504939"/>
            <a:ext cx="1107440" cy="37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800" marR="6350" indent="-381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Nichtfunktiona</a:t>
            </a:r>
            <a:r>
              <a:rPr sz="1200" spc="-10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 </a:t>
            </a:r>
            <a:r>
              <a:rPr sz="1200" spc="-5" dirty="0">
                <a:latin typeface="Arial"/>
                <a:cs typeface="Arial"/>
              </a:rPr>
              <a:t>Anforderungen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3"/>
          <p:cNvSpPr/>
          <p:nvPr/>
        </p:nvSpPr>
        <p:spPr>
          <a:xfrm>
            <a:off x="1486663" y="2848222"/>
            <a:ext cx="1664970" cy="0"/>
          </a:xfrm>
          <a:custGeom>
            <a:avLst/>
            <a:gdLst/>
            <a:ahLst/>
            <a:cxnLst/>
            <a:rect l="l" t="t" r="r" b="b"/>
            <a:pathLst>
              <a:path w="1664970">
                <a:moveTo>
                  <a:pt x="0" y="0"/>
                </a:moveTo>
                <a:lnTo>
                  <a:pt x="1664966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0" name="object 14"/>
          <p:cNvSpPr/>
          <p:nvPr/>
        </p:nvSpPr>
        <p:spPr>
          <a:xfrm>
            <a:off x="1488950" y="2411977"/>
            <a:ext cx="0" cy="434340"/>
          </a:xfrm>
          <a:custGeom>
            <a:avLst/>
            <a:gdLst/>
            <a:ahLst/>
            <a:cxnLst/>
            <a:rect l="l" t="t" r="r" b="b"/>
            <a:pathLst>
              <a:path h="434339">
                <a:moveTo>
                  <a:pt x="0" y="0"/>
                </a:moveTo>
                <a:lnTo>
                  <a:pt x="0" y="434339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1" name="object 15"/>
          <p:cNvSpPr/>
          <p:nvPr/>
        </p:nvSpPr>
        <p:spPr>
          <a:xfrm>
            <a:off x="1486663" y="2410072"/>
            <a:ext cx="1664970" cy="0"/>
          </a:xfrm>
          <a:custGeom>
            <a:avLst/>
            <a:gdLst/>
            <a:ahLst/>
            <a:cxnLst/>
            <a:rect l="l" t="t" r="r" b="b"/>
            <a:pathLst>
              <a:path w="1664970">
                <a:moveTo>
                  <a:pt x="0" y="0"/>
                </a:moveTo>
                <a:lnTo>
                  <a:pt x="1664966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" name="object 16"/>
          <p:cNvSpPr/>
          <p:nvPr/>
        </p:nvSpPr>
        <p:spPr>
          <a:xfrm>
            <a:off x="3149345" y="2412495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578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3" name="object 17"/>
          <p:cNvSpPr/>
          <p:nvPr/>
        </p:nvSpPr>
        <p:spPr>
          <a:xfrm>
            <a:off x="1491235" y="2412495"/>
            <a:ext cx="1656080" cy="433705"/>
          </a:xfrm>
          <a:custGeom>
            <a:avLst/>
            <a:gdLst/>
            <a:ahLst/>
            <a:cxnLst/>
            <a:rect l="l" t="t" r="r" b="b"/>
            <a:pathLst>
              <a:path w="1656079" h="433704">
                <a:moveTo>
                  <a:pt x="0" y="433577"/>
                </a:moveTo>
                <a:lnTo>
                  <a:pt x="1655825" y="433577"/>
                </a:lnTo>
                <a:lnTo>
                  <a:pt x="1655825" y="0"/>
                </a:lnTo>
                <a:lnTo>
                  <a:pt x="0" y="0"/>
                </a:lnTo>
                <a:lnTo>
                  <a:pt x="0" y="43357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4" name="object 18"/>
          <p:cNvSpPr/>
          <p:nvPr/>
        </p:nvSpPr>
        <p:spPr>
          <a:xfrm>
            <a:off x="1486663" y="2407923"/>
            <a:ext cx="1664970" cy="443230"/>
          </a:xfrm>
          <a:custGeom>
            <a:avLst/>
            <a:gdLst/>
            <a:ahLst/>
            <a:cxnLst/>
            <a:rect l="l" t="t" r="r" b="b"/>
            <a:pathLst>
              <a:path w="1664970" h="443229">
                <a:moveTo>
                  <a:pt x="1664966" y="0"/>
                </a:moveTo>
                <a:lnTo>
                  <a:pt x="0" y="0"/>
                </a:lnTo>
                <a:lnTo>
                  <a:pt x="0" y="442721"/>
                </a:lnTo>
                <a:lnTo>
                  <a:pt x="1664966" y="442721"/>
                </a:lnTo>
                <a:lnTo>
                  <a:pt x="1664966" y="438149"/>
                </a:lnTo>
                <a:lnTo>
                  <a:pt x="9905" y="438149"/>
                </a:lnTo>
                <a:lnTo>
                  <a:pt x="4571" y="433577"/>
                </a:lnTo>
                <a:lnTo>
                  <a:pt x="9905" y="433577"/>
                </a:lnTo>
                <a:lnTo>
                  <a:pt x="9905" y="9905"/>
                </a:lnTo>
                <a:lnTo>
                  <a:pt x="4571" y="9905"/>
                </a:lnTo>
                <a:lnTo>
                  <a:pt x="9905" y="4571"/>
                </a:lnTo>
                <a:lnTo>
                  <a:pt x="1664966" y="4571"/>
                </a:lnTo>
                <a:lnTo>
                  <a:pt x="1664966" y="0"/>
                </a:lnTo>
                <a:close/>
              </a:path>
              <a:path w="1664970" h="443229">
                <a:moveTo>
                  <a:pt x="9905" y="433577"/>
                </a:moveTo>
                <a:lnTo>
                  <a:pt x="4571" y="433577"/>
                </a:lnTo>
                <a:lnTo>
                  <a:pt x="9905" y="438149"/>
                </a:lnTo>
                <a:lnTo>
                  <a:pt x="9905" y="433577"/>
                </a:lnTo>
                <a:close/>
              </a:path>
              <a:path w="1664970" h="443229">
                <a:moveTo>
                  <a:pt x="1655822" y="433577"/>
                </a:moveTo>
                <a:lnTo>
                  <a:pt x="9905" y="433577"/>
                </a:lnTo>
                <a:lnTo>
                  <a:pt x="9905" y="438149"/>
                </a:lnTo>
                <a:lnTo>
                  <a:pt x="1655822" y="438149"/>
                </a:lnTo>
                <a:lnTo>
                  <a:pt x="1655822" y="433577"/>
                </a:lnTo>
                <a:close/>
              </a:path>
              <a:path w="1664970" h="443229">
                <a:moveTo>
                  <a:pt x="1655822" y="4571"/>
                </a:moveTo>
                <a:lnTo>
                  <a:pt x="1655822" y="438149"/>
                </a:lnTo>
                <a:lnTo>
                  <a:pt x="1660394" y="433577"/>
                </a:lnTo>
                <a:lnTo>
                  <a:pt x="1664966" y="433577"/>
                </a:lnTo>
                <a:lnTo>
                  <a:pt x="1664966" y="9905"/>
                </a:lnTo>
                <a:lnTo>
                  <a:pt x="1660394" y="9905"/>
                </a:lnTo>
                <a:lnTo>
                  <a:pt x="1655822" y="4571"/>
                </a:lnTo>
                <a:close/>
              </a:path>
              <a:path w="1664970" h="443229">
                <a:moveTo>
                  <a:pt x="1664966" y="433577"/>
                </a:moveTo>
                <a:lnTo>
                  <a:pt x="1660394" y="433577"/>
                </a:lnTo>
                <a:lnTo>
                  <a:pt x="1655822" y="438149"/>
                </a:lnTo>
                <a:lnTo>
                  <a:pt x="1664966" y="438149"/>
                </a:lnTo>
                <a:lnTo>
                  <a:pt x="1664966" y="433577"/>
                </a:lnTo>
                <a:close/>
              </a:path>
              <a:path w="1664970" h="443229">
                <a:moveTo>
                  <a:pt x="9905" y="4571"/>
                </a:moveTo>
                <a:lnTo>
                  <a:pt x="4571" y="9905"/>
                </a:lnTo>
                <a:lnTo>
                  <a:pt x="9905" y="9905"/>
                </a:lnTo>
                <a:lnTo>
                  <a:pt x="9905" y="4571"/>
                </a:lnTo>
                <a:close/>
              </a:path>
              <a:path w="1664970" h="443229">
                <a:moveTo>
                  <a:pt x="1655822" y="4571"/>
                </a:moveTo>
                <a:lnTo>
                  <a:pt x="9905" y="4571"/>
                </a:lnTo>
                <a:lnTo>
                  <a:pt x="9905" y="9905"/>
                </a:lnTo>
                <a:lnTo>
                  <a:pt x="1655822" y="9905"/>
                </a:lnTo>
                <a:lnTo>
                  <a:pt x="1655822" y="4571"/>
                </a:lnTo>
                <a:close/>
              </a:path>
              <a:path w="1664970" h="443229">
                <a:moveTo>
                  <a:pt x="1664966" y="4571"/>
                </a:moveTo>
                <a:lnTo>
                  <a:pt x="1655822" y="4571"/>
                </a:lnTo>
                <a:lnTo>
                  <a:pt x="1660394" y="9905"/>
                </a:lnTo>
                <a:lnTo>
                  <a:pt x="1664966" y="9905"/>
                </a:lnTo>
                <a:lnTo>
                  <a:pt x="1664966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5" name="object 19"/>
          <p:cNvSpPr txBox="1"/>
          <p:nvPr/>
        </p:nvSpPr>
        <p:spPr>
          <a:xfrm>
            <a:off x="2043184" y="2532878"/>
            <a:ext cx="55054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Produkt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0"/>
          <p:cNvSpPr/>
          <p:nvPr/>
        </p:nvSpPr>
        <p:spPr>
          <a:xfrm>
            <a:off x="6455663" y="2848222"/>
            <a:ext cx="1664970" cy="0"/>
          </a:xfrm>
          <a:custGeom>
            <a:avLst/>
            <a:gdLst/>
            <a:ahLst/>
            <a:cxnLst/>
            <a:rect l="l" t="t" r="r" b="b"/>
            <a:pathLst>
              <a:path w="1664970">
                <a:moveTo>
                  <a:pt x="0" y="0"/>
                </a:moveTo>
                <a:lnTo>
                  <a:pt x="1664969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7" name="object 21"/>
          <p:cNvSpPr/>
          <p:nvPr/>
        </p:nvSpPr>
        <p:spPr>
          <a:xfrm>
            <a:off x="6457949" y="2411977"/>
            <a:ext cx="0" cy="434340"/>
          </a:xfrm>
          <a:custGeom>
            <a:avLst/>
            <a:gdLst/>
            <a:ahLst/>
            <a:cxnLst/>
            <a:rect l="l" t="t" r="r" b="b"/>
            <a:pathLst>
              <a:path h="434339">
                <a:moveTo>
                  <a:pt x="0" y="0"/>
                </a:moveTo>
                <a:lnTo>
                  <a:pt x="0" y="434339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8" name="object 22"/>
          <p:cNvSpPr/>
          <p:nvPr/>
        </p:nvSpPr>
        <p:spPr>
          <a:xfrm>
            <a:off x="6455663" y="2410072"/>
            <a:ext cx="1664970" cy="0"/>
          </a:xfrm>
          <a:custGeom>
            <a:avLst/>
            <a:gdLst/>
            <a:ahLst/>
            <a:cxnLst/>
            <a:rect l="l" t="t" r="r" b="b"/>
            <a:pathLst>
              <a:path w="1664970">
                <a:moveTo>
                  <a:pt x="0" y="0"/>
                </a:moveTo>
                <a:lnTo>
                  <a:pt x="1664969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9" name="object 23"/>
          <p:cNvSpPr/>
          <p:nvPr/>
        </p:nvSpPr>
        <p:spPr>
          <a:xfrm>
            <a:off x="8118346" y="2412495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578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0" name="object 24"/>
          <p:cNvSpPr/>
          <p:nvPr/>
        </p:nvSpPr>
        <p:spPr>
          <a:xfrm>
            <a:off x="6460235" y="2412495"/>
            <a:ext cx="1656080" cy="433705"/>
          </a:xfrm>
          <a:custGeom>
            <a:avLst/>
            <a:gdLst/>
            <a:ahLst/>
            <a:cxnLst/>
            <a:rect l="l" t="t" r="r" b="b"/>
            <a:pathLst>
              <a:path w="1656079" h="433704">
                <a:moveTo>
                  <a:pt x="0" y="433577"/>
                </a:moveTo>
                <a:lnTo>
                  <a:pt x="1655825" y="433577"/>
                </a:lnTo>
                <a:lnTo>
                  <a:pt x="1655825" y="0"/>
                </a:lnTo>
                <a:lnTo>
                  <a:pt x="0" y="0"/>
                </a:lnTo>
                <a:lnTo>
                  <a:pt x="0" y="43357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1" name="object 25"/>
          <p:cNvSpPr/>
          <p:nvPr/>
        </p:nvSpPr>
        <p:spPr>
          <a:xfrm>
            <a:off x="6455663" y="2407923"/>
            <a:ext cx="1664970" cy="443230"/>
          </a:xfrm>
          <a:custGeom>
            <a:avLst/>
            <a:gdLst/>
            <a:ahLst/>
            <a:cxnLst/>
            <a:rect l="l" t="t" r="r" b="b"/>
            <a:pathLst>
              <a:path w="1664970" h="443229">
                <a:moveTo>
                  <a:pt x="1664969" y="0"/>
                </a:moveTo>
                <a:lnTo>
                  <a:pt x="0" y="0"/>
                </a:lnTo>
                <a:lnTo>
                  <a:pt x="0" y="442721"/>
                </a:lnTo>
                <a:lnTo>
                  <a:pt x="1664969" y="442721"/>
                </a:lnTo>
                <a:lnTo>
                  <a:pt x="1664969" y="438149"/>
                </a:lnTo>
                <a:lnTo>
                  <a:pt x="9143" y="438149"/>
                </a:lnTo>
                <a:lnTo>
                  <a:pt x="4571" y="433577"/>
                </a:lnTo>
                <a:lnTo>
                  <a:pt x="9143" y="433577"/>
                </a:lnTo>
                <a:lnTo>
                  <a:pt x="9143" y="9905"/>
                </a:lnTo>
                <a:lnTo>
                  <a:pt x="4571" y="9905"/>
                </a:lnTo>
                <a:lnTo>
                  <a:pt x="9143" y="4571"/>
                </a:lnTo>
                <a:lnTo>
                  <a:pt x="1664969" y="4571"/>
                </a:lnTo>
                <a:lnTo>
                  <a:pt x="1664969" y="0"/>
                </a:lnTo>
                <a:close/>
              </a:path>
              <a:path w="1664970" h="443229">
                <a:moveTo>
                  <a:pt x="9143" y="433577"/>
                </a:moveTo>
                <a:lnTo>
                  <a:pt x="4571" y="433577"/>
                </a:lnTo>
                <a:lnTo>
                  <a:pt x="9143" y="438149"/>
                </a:lnTo>
                <a:lnTo>
                  <a:pt x="9143" y="433577"/>
                </a:lnTo>
                <a:close/>
              </a:path>
              <a:path w="1664970" h="443229">
                <a:moveTo>
                  <a:pt x="1655825" y="433577"/>
                </a:moveTo>
                <a:lnTo>
                  <a:pt x="9143" y="433577"/>
                </a:lnTo>
                <a:lnTo>
                  <a:pt x="9143" y="438149"/>
                </a:lnTo>
                <a:lnTo>
                  <a:pt x="1655825" y="438149"/>
                </a:lnTo>
                <a:lnTo>
                  <a:pt x="1655825" y="433577"/>
                </a:lnTo>
                <a:close/>
              </a:path>
              <a:path w="1664970" h="443229">
                <a:moveTo>
                  <a:pt x="1655825" y="4571"/>
                </a:moveTo>
                <a:lnTo>
                  <a:pt x="1655825" y="438149"/>
                </a:lnTo>
                <a:lnTo>
                  <a:pt x="1660397" y="433577"/>
                </a:lnTo>
                <a:lnTo>
                  <a:pt x="1664969" y="433577"/>
                </a:lnTo>
                <a:lnTo>
                  <a:pt x="1664969" y="9905"/>
                </a:lnTo>
                <a:lnTo>
                  <a:pt x="1660397" y="9905"/>
                </a:lnTo>
                <a:lnTo>
                  <a:pt x="1655825" y="4571"/>
                </a:lnTo>
                <a:close/>
              </a:path>
              <a:path w="1664970" h="443229">
                <a:moveTo>
                  <a:pt x="1664969" y="433577"/>
                </a:moveTo>
                <a:lnTo>
                  <a:pt x="1660397" y="433577"/>
                </a:lnTo>
                <a:lnTo>
                  <a:pt x="1655825" y="438149"/>
                </a:lnTo>
                <a:lnTo>
                  <a:pt x="1664969" y="438149"/>
                </a:lnTo>
                <a:lnTo>
                  <a:pt x="1664969" y="433577"/>
                </a:lnTo>
                <a:close/>
              </a:path>
              <a:path w="1664970" h="443229">
                <a:moveTo>
                  <a:pt x="9143" y="4571"/>
                </a:moveTo>
                <a:lnTo>
                  <a:pt x="4571" y="9905"/>
                </a:lnTo>
                <a:lnTo>
                  <a:pt x="9143" y="9905"/>
                </a:lnTo>
                <a:lnTo>
                  <a:pt x="9143" y="4571"/>
                </a:lnTo>
                <a:close/>
              </a:path>
              <a:path w="1664970" h="443229">
                <a:moveTo>
                  <a:pt x="1655825" y="4571"/>
                </a:moveTo>
                <a:lnTo>
                  <a:pt x="9143" y="4571"/>
                </a:lnTo>
                <a:lnTo>
                  <a:pt x="9143" y="9905"/>
                </a:lnTo>
                <a:lnTo>
                  <a:pt x="1655825" y="9905"/>
                </a:lnTo>
                <a:lnTo>
                  <a:pt x="1655825" y="4571"/>
                </a:lnTo>
                <a:close/>
              </a:path>
              <a:path w="1664970" h="443229">
                <a:moveTo>
                  <a:pt x="1664969" y="4571"/>
                </a:moveTo>
                <a:lnTo>
                  <a:pt x="1655825" y="4571"/>
                </a:lnTo>
                <a:lnTo>
                  <a:pt x="1660397" y="9905"/>
                </a:lnTo>
                <a:lnTo>
                  <a:pt x="1664969" y="9905"/>
                </a:lnTo>
                <a:lnTo>
                  <a:pt x="1664969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2" name="object 26"/>
          <p:cNvSpPr txBox="1"/>
          <p:nvPr/>
        </p:nvSpPr>
        <p:spPr>
          <a:xfrm>
            <a:off x="7012953" y="2532878"/>
            <a:ext cx="5499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Externe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27"/>
          <p:cNvSpPr/>
          <p:nvPr/>
        </p:nvSpPr>
        <p:spPr>
          <a:xfrm>
            <a:off x="2282191" y="1909575"/>
            <a:ext cx="2493010" cy="502920"/>
          </a:xfrm>
          <a:custGeom>
            <a:avLst/>
            <a:gdLst/>
            <a:ahLst/>
            <a:cxnLst/>
            <a:rect l="l" t="t" r="r" b="b"/>
            <a:pathLst>
              <a:path w="2493010" h="502920">
                <a:moveTo>
                  <a:pt x="33527" y="426719"/>
                </a:moveTo>
                <a:lnTo>
                  <a:pt x="0" y="426719"/>
                </a:lnTo>
                <a:lnTo>
                  <a:pt x="38099" y="502919"/>
                </a:lnTo>
                <a:lnTo>
                  <a:pt x="69722" y="439673"/>
                </a:lnTo>
                <a:lnTo>
                  <a:pt x="33527" y="439673"/>
                </a:lnTo>
                <a:lnTo>
                  <a:pt x="33527" y="426719"/>
                </a:lnTo>
                <a:close/>
              </a:path>
              <a:path w="2493010" h="502920">
                <a:moveTo>
                  <a:pt x="2482592" y="246125"/>
                </a:moveTo>
                <a:lnTo>
                  <a:pt x="33527" y="246125"/>
                </a:lnTo>
                <a:lnTo>
                  <a:pt x="33527" y="439673"/>
                </a:lnTo>
                <a:lnTo>
                  <a:pt x="42671" y="439673"/>
                </a:lnTo>
                <a:lnTo>
                  <a:pt x="42671" y="255269"/>
                </a:lnTo>
                <a:lnTo>
                  <a:pt x="38099" y="255269"/>
                </a:lnTo>
                <a:lnTo>
                  <a:pt x="42671" y="250697"/>
                </a:lnTo>
                <a:lnTo>
                  <a:pt x="2482592" y="250697"/>
                </a:lnTo>
                <a:lnTo>
                  <a:pt x="2482592" y="246125"/>
                </a:lnTo>
                <a:close/>
              </a:path>
              <a:path w="2493010" h="502920">
                <a:moveTo>
                  <a:pt x="76199" y="426719"/>
                </a:moveTo>
                <a:lnTo>
                  <a:pt x="42671" y="426719"/>
                </a:lnTo>
                <a:lnTo>
                  <a:pt x="42671" y="439673"/>
                </a:lnTo>
                <a:lnTo>
                  <a:pt x="69722" y="439673"/>
                </a:lnTo>
                <a:lnTo>
                  <a:pt x="76199" y="426719"/>
                </a:lnTo>
                <a:close/>
              </a:path>
              <a:path w="2493010" h="502920">
                <a:moveTo>
                  <a:pt x="42671" y="250697"/>
                </a:moveTo>
                <a:lnTo>
                  <a:pt x="38099" y="255269"/>
                </a:lnTo>
                <a:lnTo>
                  <a:pt x="42671" y="255269"/>
                </a:lnTo>
                <a:lnTo>
                  <a:pt x="42671" y="250697"/>
                </a:lnTo>
                <a:close/>
              </a:path>
              <a:path w="2493010" h="502920">
                <a:moveTo>
                  <a:pt x="2492498" y="246125"/>
                </a:moveTo>
                <a:lnTo>
                  <a:pt x="2487164" y="246125"/>
                </a:lnTo>
                <a:lnTo>
                  <a:pt x="2482592" y="250697"/>
                </a:lnTo>
                <a:lnTo>
                  <a:pt x="42671" y="250697"/>
                </a:lnTo>
                <a:lnTo>
                  <a:pt x="42671" y="255269"/>
                </a:lnTo>
                <a:lnTo>
                  <a:pt x="2492498" y="255269"/>
                </a:lnTo>
                <a:lnTo>
                  <a:pt x="2492498" y="246125"/>
                </a:lnTo>
                <a:close/>
              </a:path>
              <a:path w="2493010" h="502920">
                <a:moveTo>
                  <a:pt x="2492498" y="0"/>
                </a:moveTo>
                <a:lnTo>
                  <a:pt x="2482592" y="0"/>
                </a:lnTo>
                <a:lnTo>
                  <a:pt x="2482592" y="250697"/>
                </a:lnTo>
                <a:lnTo>
                  <a:pt x="2487164" y="246125"/>
                </a:lnTo>
                <a:lnTo>
                  <a:pt x="2492498" y="246125"/>
                </a:lnTo>
                <a:lnTo>
                  <a:pt x="24924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4" name="object 28"/>
          <p:cNvSpPr/>
          <p:nvPr/>
        </p:nvSpPr>
        <p:spPr>
          <a:xfrm>
            <a:off x="4764785" y="1909575"/>
            <a:ext cx="2562860" cy="502920"/>
          </a:xfrm>
          <a:custGeom>
            <a:avLst/>
            <a:gdLst/>
            <a:ahLst/>
            <a:cxnLst/>
            <a:rect l="l" t="t" r="r" b="b"/>
            <a:pathLst>
              <a:path w="2562859" h="502920">
                <a:moveTo>
                  <a:pt x="2519171" y="426719"/>
                </a:moveTo>
                <a:lnTo>
                  <a:pt x="2486405" y="426719"/>
                </a:lnTo>
                <a:lnTo>
                  <a:pt x="2524505" y="502919"/>
                </a:lnTo>
                <a:lnTo>
                  <a:pt x="2556128" y="439673"/>
                </a:lnTo>
                <a:lnTo>
                  <a:pt x="2519171" y="439673"/>
                </a:lnTo>
                <a:lnTo>
                  <a:pt x="2519171" y="426719"/>
                </a:lnTo>
                <a:close/>
              </a:path>
              <a:path w="2562859" h="502920">
                <a:moveTo>
                  <a:pt x="2519171" y="250697"/>
                </a:moveTo>
                <a:lnTo>
                  <a:pt x="2519171" y="439673"/>
                </a:lnTo>
                <a:lnTo>
                  <a:pt x="2529077" y="439673"/>
                </a:lnTo>
                <a:lnTo>
                  <a:pt x="2529077" y="255269"/>
                </a:lnTo>
                <a:lnTo>
                  <a:pt x="2524505" y="255269"/>
                </a:lnTo>
                <a:lnTo>
                  <a:pt x="2519171" y="250697"/>
                </a:lnTo>
                <a:close/>
              </a:path>
              <a:path w="2562859" h="502920">
                <a:moveTo>
                  <a:pt x="2562605" y="426719"/>
                </a:moveTo>
                <a:lnTo>
                  <a:pt x="2529077" y="426719"/>
                </a:lnTo>
                <a:lnTo>
                  <a:pt x="2529077" y="439673"/>
                </a:lnTo>
                <a:lnTo>
                  <a:pt x="2556128" y="439673"/>
                </a:lnTo>
                <a:lnTo>
                  <a:pt x="2562605" y="426719"/>
                </a:lnTo>
                <a:close/>
              </a:path>
              <a:path w="2562859" h="502920">
                <a:moveTo>
                  <a:pt x="9905" y="0"/>
                </a:moveTo>
                <a:lnTo>
                  <a:pt x="0" y="0"/>
                </a:lnTo>
                <a:lnTo>
                  <a:pt x="0" y="255269"/>
                </a:lnTo>
                <a:lnTo>
                  <a:pt x="2519171" y="255269"/>
                </a:lnTo>
                <a:lnTo>
                  <a:pt x="2519171" y="250697"/>
                </a:lnTo>
                <a:lnTo>
                  <a:pt x="9905" y="250697"/>
                </a:lnTo>
                <a:lnTo>
                  <a:pt x="4571" y="246125"/>
                </a:lnTo>
                <a:lnTo>
                  <a:pt x="9905" y="246125"/>
                </a:lnTo>
                <a:lnTo>
                  <a:pt x="9905" y="0"/>
                </a:lnTo>
                <a:close/>
              </a:path>
              <a:path w="2562859" h="502920">
                <a:moveTo>
                  <a:pt x="2529077" y="246125"/>
                </a:moveTo>
                <a:lnTo>
                  <a:pt x="9905" y="246125"/>
                </a:lnTo>
                <a:lnTo>
                  <a:pt x="9905" y="250697"/>
                </a:lnTo>
                <a:lnTo>
                  <a:pt x="2519171" y="250697"/>
                </a:lnTo>
                <a:lnTo>
                  <a:pt x="2524505" y="255269"/>
                </a:lnTo>
                <a:lnTo>
                  <a:pt x="2529077" y="255269"/>
                </a:lnTo>
                <a:lnTo>
                  <a:pt x="2529077" y="246125"/>
                </a:lnTo>
                <a:close/>
              </a:path>
              <a:path w="2562859" h="502920">
                <a:moveTo>
                  <a:pt x="9905" y="246125"/>
                </a:moveTo>
                <a:lnTo>
                  <a:pt x="4571" y="246125"/>
                </a:lnTo>
                <a:lnTo>
                  <a:pt x="9905" y="250697"/>
                </a:lnTo>
                <a:lnTo>
                  <a:pt x="9905" y="2461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5" name="object 29"/>
          <p:cNvSpPr/>
          <p:nvPr/>
        </p:nvSpPr>
        <p:spPr>
          <a:xfrm>
            <a:off x="213362" y="3420615"/>
            <a:ext cx="1008380" cy="433705"/>
          </a:xfrm>
          <a:custGeom>
            <a:avLst/>
            <a:gdLst/>
            <a:ahLst/>
            <a:cxnLst/>
            <a:rect l="l" t="t" r="r" b="b"/>
            <a:pathLst>
              <a:path w="1008380" h="433704">
                <a:moveTo>
                  <a:pt x="1008125" y="0"/>
                </a:moveTo>
                <a:lnTo>
                  <a:pt x="0" y="0"/>
                </a:lnTo>
                <a:lnTo>
                  <a:pt x="0" y="433577"/>
                </a:lnTo>
                <a:lnTo>
                  <a:pt x="0" y="5"/>
                </a:lnTo>
                <a:lnTo>
                  <a:pt x="1008125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6" name="object 30"/>
          <p:cNvSpPr/>
          <p:nvPr/>
        </p:nvSpPr>
        <p:spPr>
          <a:xfrm>
            <a:off x="208790" y="3856602"/>
            <a:ext cx="1017269" cy="0"/>
          </a:xfrm>
          <a:custGeom>
            <a:avLst/>
            <a:gdLst/>
            <a:ahLst/>
            <a:cxnLst/>
            <a:rect l="l" t="t" r="r" b="b"/>
            <a:pathLst>
              <a:path w="1017269">
                <a:moveTo>
                  <a:pt x="0" y="0"/>
                </a:moveTo>
                <a:lnTo>
                  <a:pt x="1017269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7" name="object 31"/>
          <p:cNvSpPr/>
          <p:nvPr/>
        </p:nvSpPr>
        <p:spPr>
          <a:xfrm>
            <a:off x="211076" y="3420357"/>
            <a:ext cx="0" cy="434340"/>
          </a:xfrm>
          <a:custGeom>
            <a:avLst/>
            <a:gdLst/>
            <a:ahLst/>
            <a:cxnLst/>
            <a:rect l="l" t="t" r="r" b="b"/>
            <a:pathLst>
              <a:path h="434339">
                <a:moveTo>
                  <a:pt x="0" y="0"/>
                </a:moveTo>
                <a:lnTo>
                  <a:pt x="0" y="434339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8" name="object 32"/>
          <p:cNvSpPr/>
          <p:nvPr/>
        </p:nvSpPr>
        <p:spPr>
          <a:xfrm>
            <a:off x="208790" y="3418452"/>
            <a:ext cx="1017269" cy="0"/>
          </a:xfrm>
          <a:custGeom>
            <a:avLst/>
            <a:gdLst/>
            <a:ahLst/>
            <a:cxnLst/>
            <a:rect l="l" t="t" r="r" b="b"/>
            <a:pathLst>
              <a:path w="1017269">
                <a:moveTo>
                  <a:pt x="0" y="0"/>
                </a:moveTo>
                <a:lnTo>
                  <a:pt x="1017269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9" name="object 33"/>
          <p:cNvSpPr/>
          <p:nvPr/>
        </p:nvSpPr>
        <p:spPr>
          <a:xfrm>
            <a:off x="1223774" y="3420621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571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0" name="object 34"/>
          <p:cNvSpPr/>
          <p:nvPr/>
        </p:nvSpPr>
        <p:spPr>
          <a:xfrm>
            <a:off x="213362" y="3420615"/>
            <a:ext cx="1008380" cy="433705"/>
          </a:xfrm>
          <a:custGeom>
            <a:avLst/>
            <a:gdLst/>
            <a:ahLst/>
            <a:cxnLst/>
            <a:rect l="l" t="t" r="r" b="b"/>
            <a:pathLst>
              <a:path w="1008380" h="433704">
                <a:moveTo>
                  <a:pt x="0" y="433577"/>
                </a:moveTo>
                <a:lnTo>
                  <a:pt x="1008125" y="433577"/>
                </a:lnTo>
                <a:lnTo>
                  <a:pt x="1008125" y="0"/>
                </a:lnTo>
                <a:lnTo>
                  <a:pt x="0" y="0"/>
                </a:lnTo>
                <a:lnTo>
                  <a:pt x="0" y="43357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1" name="object 35"/>
          <p:cNvSpPr/>
          <p:nvPr/>
        </p:nvSpPr>
        <p:spPr>
          <a:xfrm>
            <a:off x="208790" y="3416049"/>
            <a:ext cx="1017269" cy="443230"/>
          </a:xfrm>
          <a:custGeom>
            <a:avLst/>
            <a:gdLst/>
            <a:ahLst/>
            <a:cxnLst/>
            <a:rect l="l" t="t" r="r" b="b"/>
            <a:pathLst>
              <a:path w="1017269" h="443229">
                <a:moveTo>
                  <a:pt x="1017269" y="0"/>
                </a:moveTo>
                <a:lnTo>
                  <a:pt x="0" y="0"/>
                </a:lnTo>
                <a:lnTo>
                  <a:pt x="0" y="442715"/>
                </a:lnTo>
                <a:lnTo>
                  <a:pt x="1017269" y="442715"/>
                </a:lnTo>
                <a:lnTo>
                  <a:pt x="1017269" y="438143"/>
                </a:lnTo>
                <a:lnTo>
                  <a:pt x="9143" y="438143"/>
                </a:lnTo>
                <a:lnTo>
                  <a:pt x="4571" y="433571"/>
                </a:lnTo>
                <a:lnTo>
                  <a:pt x="9143" y="433571"/>
                </a:lnTo>
                <a:lnTo>
                  <a:pt x="9143" y="9905"/>
                </a:lnTo>
                <a:lnTo>
                  <a:pt x="4571" y="9905"/>
                </a:lnTo>
                <a:lnTo>
                  <a:pt x="9143" y="4571"/>
                </a:lnTo>
                <a:lnTo>
                  <a:pt x="1017269" y="4571"/>
                </a:lnTo>
                <a:lnTo>
                  <a:pt x="1017269" y="0"/>
                </a:lnTo>
                <a:close/>
              </a:path>
              <a:path w="1017269" h="443229">
                <a:moveTo>
                  <a:pt x="9143" y="433571"/>
                </a:moveTo>
                <a:lnTo>
                  <a:pt x="4571" y="433571"/>
                </a:lnTo>
                <a:lnTo>
                  <a:pt x="9143" y="438143"/>
                </a:lnTo>
                <a:lnTo>
                  <a:pt x="9143" y="433571"/>
                </a:lnTo>
                <a:close/>
              </a:path>
              <a:path w="1017269" h="443229">
                <a:moveTo>
                  <a:pt x="1008125" y="433571"/>
                </a:moveTo>
                <a:lnTo>
                  <a:pt x="9143" y="433571"/>
                </a:lnTo>
                <a:lnTo>
                  <a:pt x="9143" y="438143"/>
                </a:lnTo>
                <a:lnTo>
                  <a:pt x="1008125" y="438143"/>
                </a:lnTo>
                <a:lnTo>
                  <a:pt x="1008125" y="433571"/>
                </a:lnTo>
                <a:close/>
              </a:path>
              <a:path w="1017269" h="443229">
                <a:moveTo>
                  <a:pt x="1008125" y="4571"/>
                </a:moveTo>
                <a:lnTo>
                  <a:pt x="1008125" y="438143"/>
                </a:lnTo>
                <a:lnTo>
                  <a:pt x="1012697" y="433571"/>
                </a:lnTo>
                <a:lnTo>
                  <a:pt x="1017269" y="433571"/>
                </a:lnTo>
                <a:lnTo>
                  <a:pt x="1017269" y="9905"/>
                </a:lnTo>
                <a:lnTo>
                  <a:pt x="1012697" y="9905"/>
                </a:lnTo>
                <a:lnTo>
                  <a:pt x="1008125" y="4571"/>
                </a:lnTo>
                <a:close/>
              </a:path>
              <a:path w="1017269" h="443229">
                <a:moveTo>
                  <a:pt x="1017269" y="433571"/>
                </a:moveTo>
                <a:lnTo>
                  <a:pt x="1012697" y="433571"/>
                </a:lnTo>
                <a:lnTo>
                  <a:pt x="1008125" y="438143"/>
                </a:lnTo>
                <a:lnTo>
                  <a:pt x="1017269" y="438143"/>
                </a:lnTo>
                <a:lnTo>
                  <a:pt x="1017269" y="433571"/>
                </a:lnTo>
                <a:close/>
              </a:path>
              <a:path w="1017269" h="443229">
                <a:moveTo>
                  <a:pt x="9143" y="4571"/>
                </a:moveTo>
                <a:lnTo>
                  <a:pt x="4571" y="9905"/>
                </a:lnTo>
                <a:lnTo>
                  <a:pt x="9143" y="9905"/>
                </a:lnTo>
                <a:lnTo>
                  <a:pt x="9143" y="4571"/>
                </a:lnTo>
                <a:close/>
              </a:path>
              <a:path w="1017269" h="443229">
                <a:moveTo>
                  <a:pt x="1008125" y="4571"/>
                </a:moveTo>
                <a:lnTo>
                  <a:pt x="9143" y="4571"/>
                </a:lnTo>
                <a:lnTo>
                  <a:pt x="9143" y="9905"/>
                </a:lnTo>
                <a:lnTo>
                  <a:pt x="1008125" y="9905"/>
                </a:lnTo>
                <a:lnTo>
                  <a:pt x="1008125" y="4571"/>
                </a:lnTo>
                <a:close/>
              </a:path>
              <a:path w="1017269" h="443229">
                <a:moveTo>
                  <a:pt x="1017269" y="4571"/>
                </a:moveTo>
                <a:lnTo>
                  <a:pt x="1008125" y="4571"/>
                </a:lnTo>
                <a:lnTo>
                  <a:pt x="1012697" y="9905"/>
                </a:lnTo>
                <a:lnTo>
                  <a:pt x="1017269" y="9905"/>
                </a:lnTo>
                <a:lnTo>
                  <a:pt x="1017269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2" name="object 36"/>
          <p:cNvSpPr txBox="1"/>
          <p:nvPr/>
        </p:nvSpPr>
        <p:spPr>
          <a:xfrm>
            <a:off x="196852" y="3541005"/>
            <a:ext cx="104013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Zuverlässigkeit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37"/>
          <p:cNvSpPr/>
          <p:nvPr/>
        </p:nvSpPr>
        <p:spPr>
          <a:xfrm>
            <a:off x="1366268" y="3420615"/>
            <a:ext cx="845819" cy="433705"/>
          </a:xfrm>
          <a:custGeom>
            <a:avLst/>
            <a:gdLst/>
            <a:ahLst/>
            <a:cxnLst/>
            <a:rect l="l" t="t" r="r" b="b"/>
            <a:pathLst>
              <a:path w="845819" h="433704">
                <a:moveTo>
                  <a:pt x="845819" y="0"/>
                </a:moveTo>
                <a:lnTo>
                  <a:pt x="0" y="0"/>
                </a:lnTo>
                <a:lnTo>
                  <a:pt x="0" y="433577"/>
                </a:lnTo>
                <a:lnTo>
                  <a:pt x="0" y="5"/>
                </a:lnTo>
                <a:lnTo>
                  <a:pt x="845819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4" name="object 38"/>
          <p:cNvSpPr/>
          <p:nvPr/>
        </p:nvSpPr>
        <p:spPr>
          <a:xfrm>
            <a:off x="1360934" y="3856602"/>
            <a:ext cx="855980" cy="0"/>
          </a:xfrm>
          <a:custGeom>
            <a:avLst/>
            <a:gdLst/>
            <a:ahLst/>
            <a:cxnLst/>
            <a:rect l="l" t="t" r="r" b="b"/>
            <a:pathLst>
              <a:path w="855980">
                <a:moveTo>
                  <a:pt x="0" y="0"/>
                </a:moveTo>
                <a:lnTo>
                  <a:pt x="855725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5" name="object 39"/>
          <p:cNvSpPr/>
          <p:nvPr/>
        </p:nvSpPr>
        <p:spPr>
          <a:xfrm>
            <a:off x="1363601" y="3420357"/>
            <a:ext cx="0" cy="434340"/>
          </a:xfrm>
          <a:custGeom>
            <a:avLst/>
            <a:gdLst/>
            <a:ahLst/>
            <a:cxnLst/>
            <a:rect l="l" t="t" r="r" b="b"/>
            <a:pathLst>
              <a:path h="434339">
                <a:moveTo>
                  <a:pt x="0" y="0"/>
                </a:moveTo>
                <a:lnTo>
                  <a:pt x="0" y="434339"/>
                </a:lnTo>
              </a:path>
            </a:pathLst>
          </a:custGeom>
          <a:ln w="660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6" name="object 40"/>
          <p:cNvSpPr/>
          <p:nvPr/>
        </p:nvSpPr>
        <p:spPr>
          <a:xfrm>
            <a:off x="1360934" y="3418452"/>
            <a:ext cx="855980" cy="0"/>
          </a:xfrm>
          <a:custGeom>
            <a:avLst/>
            <a:gdLst/>
            <a:ahLst/>
            <a:cxnLst/>
            <a:rect l="l" t="t" r="r" b="b"/>
            <a:pathLst>
              <a:path w="855980">
                <a:moveTo>
                  <a:pt x="0" y="0"/>
                </a:moveTo>
                <a:lnTo>
                  <a:pt x="855725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7" name="object 41"/>
          <p:cNvSpPr/>
          <p:nvPr/>
        </p:nvSpPr>
        <p:spPr>
          <a:xfrm>
            <a:off x="2214374" y="3420621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571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8" name="object 42"/>
          <p:cNvSpPr/>
          <p:nvPr/>
        </p:nvSpPr>
        <p:spPr>
          <a:xfrm>
            <a:off x="1366268" y="3420615"/>
            <a:ext cx="845819" cy="433705"/>
          </a:xfrm>
          <a:custGeom>
            <a:avLst/>
            <a:gdLst/>
            <a:ahLst/>
            <a:cxnLst/>
            <a:rect l="l" t="t" r="r" b="b"/>
            <a:pathLst>
              <a:path w="845819" h="433704">
                <a:moveTo>
                  <a:pt x="0" y="433577"/>
                </a:moveTo>
                <a:lnTo>
                  <a:pt x="845819" y="433577"/>
                </a:lnTo>
                <a:lnTo>
                  <a:pt x="845819" y="0"/>
                </a:lnTo>
                <a:lnTo>
                  <a:pt x="0" y="0"/>
                </a:lnTo>
                <a:lnTo>
                  <a:pt x="0" y="43357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9" name="object 43"/>
          <p:cNvSpPr/>
          <p:nvPr/>
        </p:nvSpPr>
        <p:spPr>
          <a:xfrm>
            <a:off x="1360934" y="3416049"/>
            <a:ext cx="855980" cy="443230"/>
          </a:xfrm>
          <a:custGeom>
            <a:avLst/>
            <a:gdLst/>
            <a:ahLst/>
            <a:cxnLst/>
            <a:rect l="l" t="t" r="r" b="b"/>
            <a:pathLst>
              <a:path w="855980" h="443229">
                <a:moveTo>
                  <a:pt x="855725" y="0"/>
                </a:moveTo>
                <a:lnTo>
                  <a:pt x="0" y="0"/>
                </a:lnTo>
                <a:lnTo>
                  <a:pt x="0" y="442715"/>
                </a:lnTo>
                <a:lnTo>
                  <a:pt x="855725" y="442715"/>
                </a:lnTo>
                <a:lnTo>
                  <a:pt x="855725" y="438143"/>
                </a:lnTo>
                <a:lnTo>
                  <a:pt x="9905" y="438143"/>
                </a:lnTo>
                <a:lnTo>
                  <a:pt x="5333" y="433571"/>
                </a:lnTo>
                <a:lnTo>
                  <a:pt x="9905" y="433571"/>
                </a:lnTo>
                <a:lnTo>
                  <a:pt x="9905" y="9905"/>
                </a:lnTo>
                <a:lnTo>
                  <a:pt x="5333" y="9905"/>
                </a:lnTo>
                <a:lnTo>
                  <a:pt x="9905" y="4571"/>
                </a:lnTo>
                <a:lnTo>
                  <a:pt x="855725" y="4571"/>
                </a:lnTo>
                <a:lnTo>
                  <a:pt x="855725" y="0"/>
                </a:lnTo>
                <a:close/>
              </a:path>
              <a:path w="855980" h="443229">
                <a:moveTo>
                  <a:pt x="9905" y="433571"/>
                </a:moveTo>
                <a:lnTo>
                  <a:pt x="5333" y="433571"/>
                </a:lnTo>
                <a:lnTo>
                  <a:pt x="9905" y="438143"/>
                </a:lnTo>
                <a:lnTo>
                  <a:pt x="9905" y="433571"/>
                </a:lnTo>
                <a:close/>
              </a:path>
              <a:path w="855980" h="443229">
                <a:moveTo>
                  <a:pt x="846581" y="433571"/>
                </a:moveTo>
                <a:lnTo>
                  <a:pt x="9905" y="433571"/>
                </a:lnTo>
                <a:lnTo>
                  <a:pt x="9905" y="438143"/>
                </a:lnTo>
                <a:lnTo>
                  <a:pt x="846581" y="438143"/>
                </a:lnTo>
                <a:lnTo>
                  <a:pt x="846581" y="433571"/>
                </a:lnTo>
                <a:close/>
              </a:path>
              <a:path w="855980" h="443229">
                <a:moveTo>
                  <a:pt x="846581" y="4571"/>
                </a:moveTo>
                <a:lnTo>
                  <a:pt x="846581" y="438143"/>
                </a:lnTo>
                <a:lnTo>
                  <a:pt x="851153" y="433571"/>
                </a:lnTo>
                <a:lnTo>
                  <a:pt x="855725" y="433571"/>
                </a:lnTo>
                <a:lnTo>
                  <a:pt x="855725" y="9905"/>
                </a:lnTo>
                <a:lnTo>
                  <a:pt x="851153" y="9905"/>
                </a:lnTo>
                <a:lnTo>
                  <a:pt x="846581" y="4571"/>
                </a:lnTo>
                <a:close/>
              </a:path>
              <a:path w="855980" h="443229">
                <a:moveTo>
                  <a:pt x="855725" y="433571"/>
                </a:moveTo>
                <a:lnTo>
                  <a:pt x="851153" y="433571"/>
                </a:lnTo>
                <a:lnTo>
                  <a:pt x="846581" y="438143"/>
                </a:lnTo>
                <a:lnTo>
                  <a:pt x="855725" y="438143"/>
                </a:lnTo>
                <a:lnTo>
                  <a:pt x="855725" y="433571"/>
                </a:lnTo>
                <a:close/>
              </a:path>
              <a:path w="855980" h="443229">
                <a:moveTo>
                  <a:pt x="9905" y="4571"/>
                </a:moveTo>
                <a:lnTo>
                  <a:pt x="5333" y="9905"/>
                </a:lnTo>
                <a:lnTo>
                  <a:pt x="9905" y="9905"/>
                </a:lnTo>
                <a:lnTo>
                  <a:pt x="9905" y="4571"/>
                </a:lnTo>
                <a:close/>
              </a:path>
              <a:path w="855980" h="443229">
                <a:moveTo>
                  <a:pt x="846581" y="4571"/>
                </a:moveTo>
                <a:lnTo>
                  <a:pt x="9905" y="4571"/>
                </a:lnTo>
                <a:lnTo>
                  <a:pt x="9905" y="9905"/>
                </a:lnTo>
                <a:lnTo>
                  <a:pt x="846581" y="9905"/>
                </a:lnTo>
                <a:lnTo>
                  <a:pt x="846581" y="4571"/>
                </a:lnTo>
                <a:close/>
              </a:path>
              <a:path w="855980" h="443229">
                <a:moveTo>
                  <a:pt x="855725" y="4571"/>
                </a:moveTo>
                <a:lnTo>
                  <a:pt x="846581" y="4571"/>
                </a:lnTo>
                <a:lnTo>
                  <a:pt x="851153" y="9905"/>
                </a:lnTo>
                <a:lnTo>
                  <a:pt x="855725" y="9905"/>
                </a:lnTo>
                <a:lnTo>
                  <a:pt x="855725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0" name="object 44"/>
          <p:cNvSpPr txBox="1"/>
          <p:nvPr/>
        </p:nvSpPr>
        <p:spPr>
          <a:xfrm>
            <a:off x="1489972" y="3541005"/>
            <a:ext cx="59753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E</a:t>
            </a:r>
            <a:r>
              <a:rPr sz="1200" spc="-25" dirty="0">
                <a:latin typeface="Arial"/>
                <a:cs typeface="Arial"/>
              </a:rPr>
              <a:t>f</a:t>
            </a:r>
            <a:r>
              <a:rPr sz="1200" spc="-5" dirty="0">
                <a:latin typeface="Arial"/>
                <a:cs typeface="Arial"/>
              </a:rPr>
              <a:t>fizienz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" name="object 45"/>
          <p:cNvSpPr/>
          <p:nvPr/>
        </p:nvSpPr>
        <p:spPr>
          <a:xfrm>
            <a:off x="2356868" y="3420615"/>
            <a:ext cx="845819" cy="433705"/>
          </a:xfrm>
          <a:custGeom>
            <a:avLst/>
            <a:gdLst/>
            <a:ahLst/>
            <a:cxnLst/>
            <a:rect l="l" t="t" r="r" b="b"/>
            <a:pathLst>
              <a:path w="845820" h="433704">
                <a:moveTo>
                  <a:pt x="845819" y="0"/>
                </a:moveTo>
                <a:lnTo>
                  <a:pt x="0" y="0"/>
                </a:lnTo>
                <a:lnTo>
                  <a:pt x="0" y="433577"/>
                </a:lnTo>
                <a:lnTo>
                  <a:pt x="0" y="5"/>
                </a:lnTo>
                <a:lnTo>
                  <a:pt x="845819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2" name="object 46"/>
          <p:cNvSpPr/>
          <p:nvPr/>
        </p:nvSpPr>
        <p:spPr>
          <a:xfrm>
            <a:off x="2351534" y="3856602"/>
            <a:ext cx="855980" cy="0"/>
          </a:xfrm>
          <a:custGeom>
            <a:avLst/>
            <a:gdLst/>
            <a:ahLst/>
            <a:cxnLst/>
            <a:rect l="l" t="t" r="r" b="b"/>
            <a:pathLst>
              <a:path w="855979">
                <a:moveTo>
                  <a:pt x="0" y="0"/>
                </a:moveTo>
                <a:lnTo>
                  <a:pt x="855722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3" name="object 47"/>
          <p:cNvSpPr/>
          <p:nvPr/>
        </p:nvSpPr>
        <p:spPr>
          <a:xfrm>
            <a:off x="2354201" y="3420357"/>
            <a:ext cx="0" cy="434340"/>
          </a:xfrm>
          <a:custGeom>
            <a:avLst/>
            <a:gdLst/>
            <a:ahLst/>
            <a:cxnLst/>
            <a:rect l="l" t="t" r="r" b="b"/>
            <a:pathLst>
              <a:path h="434339">
                <a:moveTo>
                  <a:pt x="0" y="0"/>
                </a:moveTo>
                <a:lnTo>
                  <a:pt x="0" y="434339"/>
                </a:lnTo>
              </a:path>
            </a:pathLst>
          </a:custGeom>
          <a:ln w="660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4" name="object 48"/>
          <p:cNvSpPr/>
          <p:nvPr/>
        </p:nvSpPr>
        <p:spPr>
          <a:xfrm>
            <a:off x="2351534" y="3418452"/>
            <a:ext cx="855980" cy="0"/>
          </a:xfrm>
          <a:custGeom>
            <a:avLst/>
            <a:gdLst/>
            <a:ahLst/>
            <a:cxnLst/>
            <a:rect l="l" t="t" r="r" b="b"/>
            <a:pathLst>
              <a:path w="855979">
                <a:moveTo>
                  <a:pt x="0" y="0"/>
                </a:moveTo>
                <a:lnTo>
                  <a:pt x="855722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5" name="object 49"/>
          <p:cNvSpPr/>
          <p:nvPr/>
        </p:nvSpPr>
        <p:spPr>
          <a:xfrm>
            <a:off x="3204970" y="3420621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571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6" name="object 50"/>
          <p:cNvSpPr/>
          <p:nvPr/>
        </p:nvSpPr>
        <p:spPr>
          <a:xfrm>
            <a:off x="2356868" y="3420615"/>
            <a:ext cx="845819" cy="433705"/>
          </a:xfrm>
          <a:custGeom>
            <a:avLst/>
            <a:gdLst/>
            <a:ahLst/>
            <a:cxnLst/>
            <a:rect l="l" t="t" r="r" b="b"/>
            <a:pathLst>
              <a:path w="845820" h="433704">
                <a:moveTo>
                  <a:pt x="0" y="433577"/>
                </a:moveTo>
                <a:lnTo>
                  <a:pt x="845819" y="433577"/>
                </a:lnTo>
                <a:lnTo>
                  <a:pt x="845819" y="0"/>
                </a:lnTo>
                <a:lnTo>
                  <a:pt x="0" y="0"/>
                </a:lnTo>
                <a:lnTo>
                  <a:pt x="0" y="43357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7" name="object 51"/>
          <p:cNvSpPr/>
          <p:nvPr/>
        </p:nvSpPr>
        <p:spPr>
          <a:xfrm>
            <a:off x="2351534" y="3416049"/>
            <a:ext cx="855980" cy="443230"/>
          </a:xfrm>
          <a:custGeom>
            <a:avLst/>
            <a:gdLst/>
            <a:ahLst/>
            <a:cxnLst/>
            <a:rect l="l" t="t" r="r" b="b"/>
            <a:pathLst>
              <a:path w="855979" h="443229">
                <a:moveTo>
                  <a:pt x="855722" y="0"/>
                </a:moveTo>
                <a:lnTo>
                  <a:pt x="0" y="0"/>
                </a:lnTo>
                <a:lnTo>
                  <a:pt x="0" y="442715"/>
                </a:lnTo>
                <a:lnTo>
                  <a:pt x="855722" y="442715"/>
                </a:lnTo>
                <a:lnTo>
                  <a:pt x="855722" y="438143"/>
                </a:lnTo>
                <a:lnTo>
                  <a:pt x="9905" y="438143"/>
                </a:lnTo>
                <a:lnTo>
                  <a:pt x="5333" y="433571"/>
                </a:lnTo>
                <a:lnTo>
                  <a:pt x="9905" y="433571"/>
                </a:lnTo>
                <a:lnTo>
                  <a:pt x="9905" y="9905"/>
                </a:lnTo>
                <a:lnTo>
                  <a:pt x="5333" y="9905"/>
                </a:lnTo>
                <a:lnTo>
                  <a:pt x="9905" y="4571"/>
                </a:lnTo>
                <a:lnTo>
                  <a:pt x="855722" y="4571"/>
                </a:lnTo>
                <a:lnTo>
                  <a:pt x="855722" y="0"/>
                </a:lnTo>
                <a:close/>
              </a:path>
              <a:path w="855979" h="443229">
                <a:moveTo>
                  <a:pt x="9905" y="433571"/>
                </a:moveTo>
                <a:lnTo>
                  <a:pt x="5333" y="433571"/>
                </a:lnTo>
                <a:lnTo>
                  <a:pt x="9905" y="438143"/>
                </a:lnTo>
                <a:lnTo>
                  <a:pt x="9905" y="433571"/>
                </a:lnTo>
                <a:close/>
              </a:path>
              <a:path w="855979" h="443229">
                <a:moveTo>
                  <a:pt x="846578" y="433571"/>
                </a:moveTo>
                <a:lnTo>
                  <a:pt x="9905" y="433571"/>
                </a:lnTo>
                <a:lnTo>
                  <a:pt x="9905" y="438143"/>
                </a:lnTo>
                <a:lnTo>
                  <a:pt x="846578" y="438143"/>
                </a:lnTo>
                <a:lnTo>
                  <a:pt x="846578" y="433571"/>
                </a:lnTo>
                <a:close/>
              </a:path>
              <a:path w="855979" h="443229">
                <a:moveTo>
                  <a:pt x="846578" y="4571"/>
                </a:moveTo>
                <a:lnTo>
                  <a:pt x="846578" y="438143"/>
                </a:lnTo>
                <a:lnTo>
                  <a:pt x="851150" y="433571"/>
                </a:lnTo>
                <a:lnTo>
                  <a:pt x="855722" y="433571"/>
                </a:lnTo>
                <a:lnTo>
                  <a:pt x="855722" y="9905"/>
                </a:lnTo>
                <a:lnTo>
                  <a:pt x="851150" y="9905"/>
                </a:lnTo>
                <a:lnTo>
                  <a:pt x="846578" y="4571"/>
                </a:lnTo>
                <a:close/>
              </a:path>
              <a:path w="855979" h="443229">
                <a:moveTo>
                  <a:pt x="855722" y="433571"/>
                </a:moveTo>
                <a:lnTo>
                  <a:pt x="851150" y="433571"/>
                </a:lnTo>
                <a:lnTo>
                  <a:pt x="846578" y="438143"/>
                </a:lnTo>
                <a:lnTo>
                  <a:pt x="855722" y="438143"/>
                </a:lnTo>
                <a:lnTo>
                  <a:pt x="855722" y="433571"/>
                </a:lnTo>
                <a:close/>
              </a:path>
              <a:path w="855979" h="443229">
                <a:moveTo>
                  <a:pt x="9905" y="4571"/>
                </a:moveTo>
                <a:lnTo>
                  <a:pt x="5333" y="9905"/>
                </a:lnTo>
                <a:lnTo>
                  <a:pt x="9905" y="9905"/>
                </a:lnTo>
                <a:lnTo>
                  <a:pt x="9905" y="4571"/>
                </a:lnTo>
                <a:close/>
              </a:path>
              <a:path w="855979" h="443229">
                <a:moveTo>
                  <a:pt x="846578" y="4571"/>
                </a:moveTo>
                <a:lnTo>
                  <a:pt x="9905" y="4571"/>
                </a:lnTo>
                <a:lnTo>
                  <a:pt x="9905" y="9905"/>
                </a:lnTo>
                <a:lnTo>
                  <a:pt x="846578" y="9905"/>
                </a:lnTo>
                <a:lnTo>
                  <a:pt x="846578" y="4571"/>
                </a:lnTo>
                <a:close/>
              </a:path>
              <a:path w="855979" h="443229">
                <a:moveTo>
                  <a:pt x="855722" y="4571"/>
                </a:moveTo>
                <a:lnTo>
                  <a:pt x="846578" y="4571"/>
                </a:lnTo>
                <a:lnTo>
                  <a:pt x="851150" y="9905"/>
                </a:lnTo>
                <a:lnTo>
                  <a:pt x="855722" y="9905"/>
                </a:lnTo>
                <a:lnTo>
                  <a:pt x="855722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8" name="object 52"/>
          <p:cNvSpPr txBox="1"/>
          <p:nvPr/>
        </p:nvSpPr>
        <p:spPr>
          <a:xfrm>
            <a:off x="2407421" y="3541005"/>
            <a:ext cx="74422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Portabilität</a:t>
            </a:r>
            <a:endParaRPr sz="1200">
              <a:latin typeface="Arial"/>
              <a:cs typeface="Arial"/>
            </a:endParaRPr>
          </a:p>
        </p:txBody>
      </p:sp>
      <p:sp>
        <p:nvSpPr>
          <p:cNvPr id="59" name="object 53"/>
          <p:cNvSpPr/>
          <p:nvPr/>
        </p:nvSpPr>
        <p:spPr>
          <a:xfrm>
            <a:off x="5630417" y="3420615"/>
            <a:ext cx="1007744" cy="433705"/>
          </a:xfrm>
          <a:custGeom>
            <a:avLst/>
            <a:gdLst/>
            <a:ahLst/>
            <a:cxnLst/>
            <a:rect l="l" t="t" r="r" b="b"/>
            <a:pathLst>
              <a:path w="1007745" h="433704">
                <a:moveTo>
                  <a:pt x="1007363" y="0"/>
                </a:moveTo>
                <a:lnTo>
                  <a:pt x="0" y="0"/>
                </a:lnTo>
                <a:lnTo>
                  <a:pt x="0" y="433577"/>
                </a:lnTo>
                <a:lnTo>
                  <a:pt x="0" y="5"/>
                </a:lnTo>
                <a:lnTo>
                  <a:pt x="1007363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0" name="object 54"/>
          <p:cNvSpPr/>
          <p:nvPr/>
        </p:nvSpPr>
        <p:spPr>
          <a:xfrm>
            <a:off x="5625082" y="3856602"/>
            <a:ext cx="1018540" cy="0"/>
          </a:xfrm>
          <a:custGeom>
            <a:avLst/>
            <a:gdLst/>
            <a:ahLst/>
            <a:cxnLst/>
            <a:rect l="l" t="t" r="r" b="b"/>
            <a:pathLst>
              <a:path w="1018540">
                <a:moveTo>
                  <a:pt x="0" y="0"/>
                </a:moveTo>
                <a:lnTo>
                  <a:pt x="1018031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1" name="object 55"/>
          <p:cNvSpPr/>
          <p:nvPr/>
        </p:nvSpPr>
        <p:spPr>
          <a:xfrm>
            <a:off x="5627750" y="3420357"/>
            <a:ext cx="0" cy="434340"/>
          </a:xfrm>
          <a:custGeom>
            <a:avLst/>
            <a:gdLst/>
            <a:ahLst/>
            <a:cxnLst/>
            <a:rect l="l" t="t" r="r" b="b"/>
            <a:pathLst>
              <a:path h="434339">
                <a:moveTo>
                  <a:pt x="0" y="0"/>
                </a:moveTo>
                <a:lnTo>
                  <a:pt x="0" y="434339"/>
                </a:lnTo>
              </a:path>
            </a:pathLst>
          </a:custGeom>
          <a:ln w="660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2" name="object 56"/>
          <p:cNvSpPr/>
          <p:nvPr/>
        </p:nvSpPr>
        <p:spPr>
          <a:xfrm>
            <a:off x="5625082" y="3418452"/>
            <a:ext cx="1018540" cy="0"/>
          </a:xfrm>
          <a:custGeom>
            <a:avLst/>
            <a:gdLst/>
            <a:ahLst/>
            <a:cxnLst/>
            <a:rect l="l" t="t" r="r" b="b"/>
            <a:pathLst>
              <a:path w="1018540">
                <a:moveTo>
                  <a:pt x="0" y="0"/>
                </a:moveTo>
                <a:lnTo>
                  <a:pt x="1018031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3" name="object 57"/>
          <p:cNvSpPr/>
          <p:nvPr/>
        </p:nvSpPr>
        <p:spPr>
          <a:xfrm>
            <a:off x="6640448" y="3420621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571"/>
                </a:lnTo>
              </a:path>
            </a:pathLst>
          </a:custGeom>
          <a:ln w="6603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4" name="object 58"/>
          <p:cNvSpPr/>
          <p:nvPr/>
        </p:nvSpPr>
        <p:spPr>
          <a:xfrm>
            <a:off x="5559295" y="3420615"/>
            <a:ext cx="1078866" cy="433705"/>
          </a:xfrm>
          <a:custGeom>
            <a:avLst/>
            <a:gdLst/>
            <a:ahLst/>
            <a:cxnLst/>
            <a:rect l="l" t="t" r="r" b="b"/>
            <a:pathLst>
              <a:path w="1007745" h="433704">
                <a:moveTo>
                  <a:pt x="0" y="433577"/>
                </a:moveTo>
                <a:lnTo>
                  <a:pt x="1007363" y="433577"/>
                </a:lnTo>
                <a:lnTo>
                  <a:pt x="1007363" y="0"/>
                </a:lnTo>
                <a:lnTo>
                  <a:pt x="0" y="0"/>
                </a:lnTo>
                <a:lnTo>
                  <a:pt x="0" y="43357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5" name="object 59"/>
          <p:cNvSpPr/>
          <p:nvPr/>
        </p:nvSpPr>
        <p:spPr>
          <a:xfrm>
            <a:off x="5554471" y="3416049"/>
            <a:ext cx="1089151" cy="443230"/>
          </a:xfrm>
          <a:custGeom>
            <a:avLst/>
            <a:gdLst/>
            <a:ahLst/>
            <a:cxnLst/>
            <a:rect l="l" t="t" r="r" b="b"/>
            <a:pathLst>
              <a:path w="1018540" h="443229">
                <a:moveTo>
                  <a:pt x="1018031" y="0"/>
                </a:moveTo>
                <a:lnTo>
                  <a:pt x="0" y="0"/>
                </a:lnTo>
                <a:lnTo>
                  <a:pt x="0" y="442715"/>
                </a:lnTo>
                <a:lnTo>
                  <a:pt x="1018031" y="442715"/>
                </a:lnTo>
                <a:lnTo>
                  <a:pt x="1018031" y="438143"/>
                </a:lnTo>
                <a:lnTo>
                  <a:pt x="9905" y="438143"/>
                </a:lnTo>
                <a:lnTo>
                  <a:pt x="5333" y="433571"/>
                </a:lnTo>
                <a:lnTo>
                  <a:pt x="9905" y="433571"/>
                </a:lnTo>
                <a:lnTo>
                  <a:pt x="9905" y="9905"/>
                </a:lnTo>
                <a:lnTo>
                  <a:pt x="5333" y="9905"/>
                </a:lnTo>
                <a:lnTo>
                  <a:pt x="9905" y="4571"/>
                </a:lnTo>
                <a:lnTo>
                  <a:pt x="1018031" y="4571"/>
                </a:lnTo>
                <a:lnTo>
                  <a:pt x="1018031" y="0"/>
                </a:lnTo>
                <a:close/>
              </a:path>
              <a:path w="1018540" h="443229">
                <a:moveTo>
                  <a:pt x="9905" y="433571"/>
                </a:moveTo>
                <a:lnTo>
                  <a:pt x="5333" y="433571"/>
                </a:lnTo>
                <a:lnTo>
                  <a:pt x="9905" y="438143"/>
                </a:lnTo>
                <a:lnTo>
                  <a:pt x="9905" y="433571"/>
                </a:lnTo>
                <a:close/>
              </a:path>
              <a:path w="1018540" h="443229">
                <a:moveTo>
                  <a:pt x="1008125" y="433571"/>
                </a:moveTo>
                <a:lnTo>
                  <a:pt x="9905" y="433571"/>
                </a:lnTo>
                <a:lnTo>
                  <a:pt x="9905" y="438143"/>
                </a:lnTo>
                <a:lnTo>
                  <a:pt x="1008125" y="438143"/>
                </a:lnTo>
                <a:lnTo>
                  <a:pt x="1008125" y="433571"/>
                </a:lnTo>
                <a:close/>
              </a:path>
              <a:path w="1018540" h="443229">
                <a:moveTo>
                  <a:pt x="1008125" y="4571"/>
                </a:moveTo>
                <a:lnTo>
                  <a:pt x="1008125" y="438143"/>
                </a:lnTo>
                <a:lnTo>
                  <a:pt x="1012697" y="433571"/>
                </a:lnTo>
                <a:lnTo>
                  <a:pt x="1018031" y="433571"/>
                </a:lnTo>
                <a:lnTo>
                  <a:pt x="1018031" y="9905"/>
                </a:lnTo>
                <a:lnTo>
                  <a:pt x="1012697" y="9905"/>
                </a:lnTo>
                <a:lnTo>
                  <a:pt x="1008125" y="4571"/>
                </a:lnTo>
                <a:close/>
              </a:path>
              <a:path w="1018540" h="443229">
                <a:moveTo>
                  <a:pt x="1018031" y="433571"/>
                </a:moveTo>
                <a:lnTo>
                  <a:pt x="1012697" y="433571"/>
                </a:lnTo>
                <a:lnTo>
                  <a:pt x="1008125" y="438143"/>
                </a:lnTo>
                <a:lnTo>
                  <a:pt x="1018031" y="438143"/>
                </a:lnTo>
                <a:lnTo>
                  <a:pt x="1018031" y="433571"/>
                </a:lnTo>
                <a:close/>
              </a:path>
              <a:path w="1018540" h="443229">
                <a:moveTo>
                  <a:pt x="9905" y="4571"/>
                </a:moveTo>
                <a:lnTo>
                  <a:pt x="5333" y="9905"/>
                </a:lnTo>
                <a:lnTo>
                  <a:pt x="9905" y="9905"/>
                </a:lnTo>
                <a:lnTo>
                  <a:pt x="9905" y="4571"/>
                </a:lnTo>
                <a:close/>
              </a:path>
              <a:path w="1018540" h="443229">
                <a:moveTo>
                  <a:pt x="1008125" y="4571"/>
                </a:moveTo>
                <a:lnTo>
                  <a:pt x="9905" y="4571"/>
                </a:lnTo>
                <a:lnTo>
                  <a:pt x="9905" y="9905"/>
                </a:lnTo>
                <a:lnTo>
                  <a:pt x="1008125" y="9905"/>
                </a:lnTo>
                <a:lnTo>
                  <a:pt x="1008125" y="4571"/>
                </a:lnTo>
                <a:close/>
              </a:path>
              <a:path w="1018540" h="443229">
                <a:moveTo>
                  <a:pt x="1018031" y="4571"/>
                </a:moveTo>
                <a:lnTo>
                  <a:pt x="1008125" y="4571"/>
                </a:lnTo>
                <a:lnTo>
                  <a:pt x="1012697" y="9905"/>
                </a:lnTo>
                <a:lnTo>
                  <a:pt x="1018031" y="9905"/>
                </a:lnTo>
                <a:lnTo>
                  <a:pt x="1018031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6" name="object 60"/>
          <p:cNvSpPr txBox="1"/>
          <p:nvPr/>
        </p:nvSpPr>
        <p:spPr>
          <a:xfrm>
            <a:off x="5597155" y="3541005"/>
            <a:ext cx="107315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Interoperabi</a:t>
            </a:r>
            <a:r>
              <a:rPr sz="1200" spc="-10" dirty="0">
                <a:latin typeface="Arial"/>
                <a:cs typeface="Arial"/>
              </a:rPr>
              <a:t>l</a:t>
            </a:r>
            <a:r>
              <a:rPr sz="1200" spc="-5" dirty="0">
                <a:latin typeface="Arial"/>
                <a:cs typeface="Arial"/>
              </a:rPr>
              <a:t>ität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7" name="object 61"/>
          <p:cNvSpPr/>
          <p:nvPr/>
        </p:nvSpPr>
        <p:spPr>
          <a:xfrm>
            <a:off x="6782561" y="3420615"/>
            <a:ext cx="1008380" cy="433705"/>
          </a:xfrm>
          <a:custGeom>
            <a:avLst/>
            <a:gdLst/>
            <a:ahLst/>
            <a:cxnLst/>
            <a:rect l="l" t="t" r="r" b="b"/>
            <a:pathLst>
              <a:path w="1008379" h="433704">
                <a:moveTo>
                  <a:pt x="1008125" y="0"/>
                </a:moveTo>
                <a:lnTo>
                  <a:pt x="0" y="0"/>
                </a:lnTo>
                <a:lnTo>
                  <a:pt x="0" y="433577"/>
                </a:lnTo>
                <a:lnTo>
                  <a:pt x="0" y="5"/>
                </a:lnTo>
                <a:lnTo>
                  <a:pt x="1008125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8" name="object 62"/>
          <p:cNvSpPr/>
          <p:nvPr/>
        </p:nvSpPr>
        <p:spPr>
          <a:xfrm>
            <a:off x="6777989" y="3856602"/>
            <a:ext cx="1017269" cy="0"/>
          </a:xfrm>
          <a:custGeom>
            <a:avLst/>
            <a:gdLst/>
            <a:ahLst/>
            <a:cxnLst/>
            <a:rect l="l" t="t" r="r" b="b"/>
            <a:pathLst>
              <a:path w="1017270">
                <a:moveTo>
                  <a:pt x="0" y="0"/>
                </a:moveTo>
                <a:lnTo>
                  <a:pt x="1017269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9" name="object 63"/>
          <p:cNvSpPr/>
          <p:nvPr/>
        </p:nvSpPr>
        <p:spPr>
          <a:xfrm>
            <a:off x="6780275" y="3420357"/>
            <a:ext cx="0" cy="434340"/>
          </a:xfrm>
          <a:custGeom>
            <a:avLst/>
            <a:gdLst/>
            <a:ahLst/>
            <a:cxnLst/>
            <a:rect l="l" t="t" r="r" b="b"/>
            <a:pathLst>
              <a:path h="434339">
                <a:moveTo>
                  <a:pt x="0" y="0"/>
                </a:moveTo>
                <a:lnTo>
                  <a:pt x="0" y="434339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0" name="object 64"/>
          <p:cNvSpPr/>
          <p:nvPr/>
        </p:nvSpPr>
        <p:spPr>
          <a:xfrm>
            <a:off x="6777989" y="3418452"/>
            <a:ext cx="1017269" cy="0"/>
          </a:xfrm>
          <a:custGeom>
            <a:avLst/>
            <a:gdLst/>
            <a:ahLst/>
            <a:cxnLst/>
            <a:rect l="l" t="t" r="r" b="b"/>
            <a:pathLst>
              <a:path w="1017270">
                <a:moveTo>
                  <a:pt x="0" y="0"/>
                </a:moveTo>
                <a:lnTo>
                  <a:pt x="1017269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1" name="object 65"/>
          <p:cNvSpPr/>
          <p:nvPr/>
        </p:nvSpPr>
        <p:spPr>
          <a:xfrm>
            <a:off x="7792973" y="3420621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571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2" name="object 66"/>
          <p:cNvSpPr/>
          <p:nvPr/>
        </p:nvSpPr>
        <p:spPr>
          <a:xfrm>
            <a:off x="6782561" y="3420615"/>
            <a:ext cx="1008380" cy="433705"/>
          </a:xfrm>
          <a:custGeom>
            <a:avLst/>
            <a:gdLst/>
            <a:ahLst/>
            <a:cxnLst/>
            <a:rect l="l" t="t" r="r" b="b"/>
            <a:pathLst>
              <a:path w="1008379" h="433704">
                <a:moveTo>
                  <a:pt x="0" y="433577"/>
                </a:moveTo>
                <a:lnTo>
                  <a:pt x="1008125" y="433577"/>
                </a:lnTo>
                <a:lnTo>
                  <a:pt x="1008125" y="0"/>
                </a:lnTo>
                <a:lnTo>
                  <a:pt x="0" y="0"/>
                </a:lnTo>
                <a:lnTo>
                  <a:pt x="0" y="43357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3" name="object 67"/>
          <p:cNvSpPr/>
          <p:nvPr/>
        </p:nvSpPr>
        <p:spPr>
          <a:xfrm>
            <a:off x="6777989" y="3416049"/>
            <a:ext cx="1017269" cy="443230"/>
          </a:xfrm>
          <a:custGeom>
            <a:avLst/>
            <a:gdLst/>
            <a:ahLst/>
            <a:cxnLst/>
            <a:rect l="l" t="t" r="r" b="b"/>
            <a:pathLst>
              <a:path w="1017270" h="443229">
                <a:moveTo>
                  <a:pt x="1017269" y="0"/>
                </a:moveTo>
                <a:lnTo>
                  <a:pt x="0" y="0"/>
                </a:lnTo>
                <a:lnTo>
                  <a:pt x="0" y="442715"/>
                </a:lnTo>
                <a:lnTo>
                  <a:pt x="1017269" y="442715"/>
                </a:lnTo>
                <a:lnTo>
                  <a:pt x="1017269" y="438143"/>
                </a:lnTo>
                <a:lnTo>
                  <a:pt x="9143" y="438143"/>
                </a:lnTo>
                <a:lnTo>
                  <a:pt x="4571" y="433571"/>
                </a:lnTo>
                <a:lnTo>
                  <a:pt x="9143" y="433571"/>
                </a:lnTo>
                <a:lnTo>
                  <a:pt x="9143" y="9905"/>
                </a:lnTo>
                <a:lnTo>
                  <a:pt x="4571" y="9905"/>
                </a:lnTo>
                <a:lnTo>
                  <a:pt x="9143" y="4571"/>
                </a:lnTo>
                <a:lnTo>
                  <a:pt x="1017269" y="4571"/>
                </a:lnTo>
                <a:lnTo>
                  <a:pt x="1017269" y="0"/>
                </a:lnTo>
                <a:close/>
              </a:path>
              <a:path w="1017270" h="443229">
                <a:moveTo>
                  <a:pt x="9143" y="433571"/>
                </a:moveTo>
                <a:lnTo>
                  <a:pt x="4571" y="433571"/>
                </a:lnTo>
                <a:lnTo>
                  <a:pt x="9143" y="438143"/>
                </a:lnTo>
                <a:lnTo>
                  <a:pt x="9143" y="433571"/>
                </a:lnTo>
                <a:close/>
              </a:path>
              <a:path w="1017270" h="443229">
                <a:moveTo>
                  <a:pt x="1008125" y="433571"/>
                </a:moveTo>
                <a:lnTo>
                  <a:pt x="9143" y="433571"/>
                </a:lnTo>
                <a:lnTo>
                  <a:pt x="9143" y="438143"/>
                </a:lnTo>
                <a:lnTo>
                  <a:pt x="1008125" y="438143"/>
                </a:lnTo>
                <a:lnTo>
                  <a:pt x="1008125" y="433571"/>
                </a:lnTo>
                <a:close/>
              </a:path>
              <a:path w="1017270" h="443229">
                <a:moveTo>
                  <a:pt x="1008125" y="4571"/>
                </a:moveTo>
                <a:lnTo>
                  <a:pt x="1008125" y="438143"/>
                </a:lnTo>
                <a:lnTo>
                  <a:pt x="1012697" y="433571"/>
                </a:lnTo>
                <a:lnTo>
                  <a:pt x="1017269" y="433571"/>
                </a:lnTo>
                <a:lnTo>
                  <a:pt x="1017269" y="9905"/>
                </a:lnTo>
                <a:lnTo>
                  <a:pt x="1012697" y="9905"/>
                </a:lnTo>
                <a:lnTo>
                  <a:pt x="1008125" y="4571"/>
                </a:lnTo>
                <a:close/>
              </a:path>
              <a:path w="1017270" h="443229">
                <a:moveTo>
                  <a:pt x="1017269" y="433571"/>
                </a:moveTo>
                <a:lnTo>
                  <a:pt x="1012697" y="433571"/>
                </a:lnTo>
                <a:lnTo>
                  <a:pt x="1008125" y="438143"/>
                </a:lnTo>
                <a:lnTo>
                  <a:pt x="1017269" y="438143"/>
                </a:lnTo>
                <a:lnTo>
                  <a:pt x="1017269" y="433571"/>
                </a:lnTo>
                <a:close/>
              </a:path>
              <a:path w="1017270" h="443229">
                <a:moveTo>
                  <a:pt x="9143" y="4571"/>
                </a:moveTo>
                <a:lnTo>
                  <a:pt x="4571" y="9905"/>
                </a:lnTo>
                <a:lnTo>
                  <a:pt x="9143" y="9905"/>
                </a:lnTo>
                <a:lnTo>
                  <a:pt x="9143" y="4571"/>
                </a:lnTo>
                <a:close/>
              </a:path>
              <a:path w="1017270" h="443229">
                <a:moveTo>
                  <a:pt x="1008125" y="4571"/>
                </a:moveTo>
                <a:lnTo>
                  <a:pt x="9143" y="4571"/>
                </a:lnTo>
                <a:lnTo>
                  <a:pt x="9143" y="9905"/>
                </a:lnTo>
                <a:lnTo>
                  <a:pt x="1008125" y="9905"/>
                </a:lnTo>
                <a:lnTo>
                  <a:pt x="1008125" y="4571"/>
                </a:lnTo>
                <a:close/>
              </a:path>
              <a:path w="1017270" h="443229">
                <a:moveTo>
                  <a:pt x="1017269" y="4571"/>
                </a:moveTo>
                <a:lnTo>
                  <a:pt x="1008125" y="4571"/>
                </a:lnTo>
                <a:lnTo>
                  <a:pt x="1012697" y="9905"/>
                </a:lnTo>
                <a:lnTo>
                  <a:pt x="1017269" y="9905"/>
                </a:lnTo>
                <a:lnTo>
                  <a:pt x="1017269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4" name="object 68"/>
          <p:cNvSpPr txBox="1"/>
          <p:nvPr/>
        </p:nvSpPr>
        <p:spPr>
          <a:xfrm>
            <a:off x="6989330" y="3541005"/>
            <a:ext cx="59372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Gesetze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5" name="object 69"/>
          <p:cNvSpPr/>
          <p:nvPr/>
        </p:nvSpPr>
        <p:spPr>
          <a:xfrm>
            <a:off x="7933180" y="3420615"/>
            <a:ext cx="1008380" cy="433705"/>
          </a:xfrm>
          <a:custGeom>
            <a:avLst/>
            <a:gdLst/>
            <a:ahLst/>
            <a:cxnLst/>
            <a:rect l="l" t="t" r="r" b="b"/>
            <a:pathLst>
              <a:path w="1008379" h="433704">
                <a:moveTo>
                  <a:pt x="1008125" y="0"/>
                </a:moveTo>
                <a:lnTo>
                  <a:pt x="0" y="0"/>
                </a:lnTo>
                <a:lnTo>
                  <a:pt x="0" y="433577"/>
                </a:lnTo>
                <a:lnTo>
                  <a:pt x="0" y="5"/>
                </a:lnTo>
                <a:lnTo>
                  <a:pt x="1008125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6" name="object 70"/>
          <p:cNvSpPr/>
          <p:nvPr/>
        </p:nvSpPr>
        <p:spPr>
          <a:xfrm>
            <a:off x="7928608" y="3856602"/>
            <a:ext cx="1018540" cy="0"/>
          </a:xfrm>
          <a:custGeom>
            <a:avLst/>
            <a:gdLst/>
            <a:ahLst/>
            <a:cxnLst/>
            <a:rect l="l" t="t" r="r" b="b"/>
            <a:pathLst>
              <a:path w="1018540">
                <a:moveTo>
                  <a:pt x="0" y="0"/>
                </a:moveTo>
                <a:lnTo>
                  <a:pt x="1018031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7" name="object 71"/>
          <p:cNvSpPr/>
          <p:nvPr/>
        </p:nvSpPr>
        <p:spPr>
          <a:xfrm>
            <a:off x="7930894" y="3420357"/>
            <a:ext cx="0" cy="434340"/>
          </a:xfrm>
          <a:custGeom>
            <a:avLst/>
            <a:gdLst/>
            <a:ahLst/>
            <a:cxnLst/>
            <a:rect l="l" t="t" r="r" b="b"/>
            <a:pathLst>
              <a:path h="434339">
                <a:moveTo>
                  <a:pt x="0" y="0"/>
                </a:moveTo>
                <a:lnTo>
                  <a:pt x="0" y="434339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8" name="object 72"/>
          <p:cNvSpPr/>
          <p:nvPr/>
        </p:nvSpPr>
        <p:spPr>
          <a:xfrm>
            <a:off x="7928608" y="3418452"/>
            <a:ext cx="1018540" cy="0"/>
          </a:xfrm>
          <a:custGeom>
            <a:avLst/>
            <a:gdLst/>
            <a:ahLst/>
            <a:cxnLst/>
            <a:rect l="l" t="t" r="r" b="b"/>
            <a:pathLst>
              <a:path w="1018540">
                <a:moveTo>
                  <a:pt x="0" y="0"/>
                </a:moveTo>
                <a:lnTo>
                  <a:pt x="1018031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9" name="object 73"/>
          <p:cNvSpPr/>
          <p:nvPr/>
        </p:nvSpPr>
        <p:spPr>
          <a:xfrm>
            <a:off x="8943974" y="3420621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571"/>
                </a:lnTo>
              </a:path>
            </a:pathLst>
          </a:custGeom>
          <a:ln w="6603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0" name="object 74"/>
          <p:cNvSpPr/>
          <p:nvPr/>
        </p:nvSpPr>
        <p:spPr>
          <a:xfrm>
            <a:off x="7933180" y="3420615"/>
            <a:ext cx="1008380" cy="433705"/>
          </a:xfrm>
          <a:custGeom>
            <a:avLst/>
            <a:gdLst/>
            <a:ahLst/>
            <a:cxnLst/>
            <a:rect l="l" t="t" r="r" b="b"/>
            <a:pathLst>
              <a:path w="1008379" h="433704">
                <a:moveTo>
                  <a:pt x="0" y="433577"/>
                </a:moveTo>
                <a:lnTo>
                  <a:pt x="1008125" y="433577"/>
                </a:lnTo>
                <a:lnTo>
                  <a:pt x="1008125" y="0"/>
                </a:lnTo>
                <a:lnTo>
                  <a:pt x="0" y="0"/>
                </a:lnTo>
                <a:lnTo>
                  <a:pt x="0" y="43357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1" name="object 75"/>
          <p:cNvSpPr/>
          <p:nvPr/>
        </p:nvSpPr>
        <p:spPr>
          <a:xfrm>
            <a:off x="7928608" y="3416049"/>
            <a:ext cx="1018540" cy="443230"/>
          </a:xfrm>
          <a:custGeom>
            <a:avLst/>
            <a:gdLst/>
            <a:ahLst/>
            <a:cxnLst/>
            <a:rect l="l" t="t" r="r" b="b"/>
            <a:pathLst>
              <a:path w="1018540" h="443229">
                <a:moveTo>
                  <a:pt x="1018031" y="0"/>
                </a:moveTo>
                <a:lnTo>
                  <a:pt x="0" y="0"/>
                </a:lnTo>
                <a:lnTo>
                  <a:pt x="0" y="442715"/>
                </a:lnTo>
                <a:lnTo>
                  <a:pt x="1018031" y="442715"/>
                </a:lnTo>
                <a:lnTo>
                  <a:pt x="1018031" y="438143"/>
                </a:lnTo>
                <a:lnTo>
                  <a:pt x="9905" y="438143"/>
                </a:lnTo>
                <a:lnTo>
                  <a:pt x="4571" y="433571"/>
                </a:lnTo>
                <a:lnTo>
                  <a:pt x="9905" y="433571"/>
                </a:lnTo>
                <a:lnTo>
                  <a:pt x="9905" y="9905"/>
                </a:lnTo>
                <a:lnTo>
                  <a:pt x="4571" y="9905"/>
                </a:lnTo>
                <a:lnTo>
                  <a:pt x="9905" y="4571"/>
                </a:lnTo>
                <a:lnTo>
                  <a:pt x="1018031" y="4571"/>
                </a:lnTo>
                <a:lnTo>
                  <a:pt x="1018031" y="0"/>
                </a:lnTo>
                <a:close/>
              </a:path>
              <a:path w="1018540" h="443229">
                <a:moveTo>
                  <a:pt x="9905" y="433571"/>
                </a:moveTo>
                <a:lnTo>
                  <a:pt x="4571" y="433571"/>
                </a:lnTo>
                <a:lnTo>
                  <a:pt x="9905" y="438143"/>
                </a:lnTo>
                <a:lnTo>
                  <a:pt x="9905" y="433571"/>
                </a:lnTo>
                <a:close/>
              </a:path>
              <a:path w="1018540" h="443229">
                <a:moveTo>
                  <a:pt x="1008125" y="433571"/>
                </a:moveTo>
                <a:lnTo>
                  <a:pt x="9905" y="433571"/>
                </a:lnTo>
                <a:lnTo>
                  <a:pt x="9905" y="438143"/>
                </a:lnTo>
                <a:lnTo>
                  <a:pt x="1008125" y="438143"/>
                </a:lnTo>
                <a:lnTo>
                  <a:pt x="1008125" y="433571"/>
                </a:lnTo>
                <a:close/>
              </a:path>
              <a:path w="1018540" h="443229">
                <a:moveTo>
                  <a:pt x="1008125" y="4571"/>
                </a:moveTo>
                <a:lnTo>
                  <a:pt x="1008125" y="438143"/>
                </a:lnTo>
                <a:lnTo>
                  <a:pt x="1012697" y="433571"/>
                </a:lnTo>
                <a:lnTo>
                  <a:pt x="1018031" y="433571"/>
                </a:lnTo>
                <a:lnTo>
                  <a:pt x="1018031" y="9905"/>
                </a:lnTo>
                <a:lnTo>
                  <a:pt x="1012697" y="9905"/>
                </a:lnTo>
                <a:lnTo>
                  <a:pt x="1008125" y="4571"/>
                </a:lnTo>
                <a:close/>
              </a:path>
              <a:path w="1018540" h="443229">
                <a:moveTo>
                  <a:pt x="1018031" y="433571"/>
                </a:moveTo>
                <a:lnTo>
                  <a:pt x="1012697" y="433571"/>
                </a:lnTo>
                <a:lnTo>
                  <a:pt x="1008125" y="438143"/>
                </a:lnTo>
                <a:lnTo>
                  <a:pt x="1018031" y="438143"/>
                </a:lnTo>
                <a:lnTo>
                  <a:pt x="1018031" y="433571"/>
                </a:lnTo>
                <a:close/>
              </a:path>
              <a:path w="1018540" h="443229">
                <a:moveTo>
                  <a:pt x="9905" y="4571"/>
                </a:moveTo>
                <a:lnTo>
                  <a:pt x="4571" y="9905"/>
                </a:lnTo>
                <a:lnTo>
                  <a:pt x="9905" y="9905"/>
                </a:lnTo>
                <a:lnTo>
                  <a:pt x="9905" y="4571"/>
                </a:lnTo>
                <a:close/>
              </a:path>
              <a:path w="1018540" h="443229">
                <a:moveTo>
                  <a:pt x="1008125" y="4571"/>
                </a:moveTo>
                <a:lnTo>
                  <a:pt x="9905" y="4571"/>
                </a:lnTo>
                <a:lnTo>
                  <a:pt x="9905" y="9905"/>
                </a:lnTo>
                <a:lnTo>
                  <a:pt x="1008125" y="9905"/>
                </a:lnTo>
                <a:lnTo>
                  <a:pt x="1008125" y="4571"/>
                </a:lnTo>
                <a:close/>
              </a:path>
              <a:path w="1018540" h="443229">
                <a:moveTo>
                  <a:pt x="1018031" y="4571"/>
                </a:moveTo>
                <a:lnTo>
                  <a:pt x="1008125" y="4571"/>
                </a:lnTo>
                <a:lnTo>
                  <a:pt x="1012697" y="9905"/>
                </a:lnTo>
                <a:lnTo>
                  <a:pt x="1018031" y="9905"/>
                </a:lnTo>
                <a:lnTo>
                  <a:pt x="1018031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2" name="object 76"/>
          <p:cNvSpPr txBox="1"/>
          <p:nvPr/>
        </p:nvSpPr>
        <p:spPr>
          <a:xfrm>
            <a:off x="8255775" y="3541005"/>
            <a:ext cx="36385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Ethik</a:t>
            </a:r>
            <a:endParaRPr sz="1200">
              <a:latin typeface="Arial"/>
              <a:cs typeface="Arial"/>
            </a:endParaRPr>
          </a:p>
        </p:txBody>
      </p:sp>
      <p:sp>
        <p:nvSpPr>
          <p:cNvPr id="83" name="object 77"/>
          <p:cNvSpPr/>
          <p:nvPr/>
        </p:nvSpPr>
        <p:spPr>
          <a:xfrm>
            <a:off x="680468" y="2846073"/>
            <a:ext cx="1644650" cy="574675"/>
          </a:xfrm>
          <a:custGeom>
            <a:avLst/>
            <a:gdLst/>
            <a:ahLst/>
            <a:cxnLst/>
            <a:rect l="l" t="t" r="r" b="b"/>
            <a:pathLst>
              <a:path w="1644650" h="574675">
                <a:moveTo>
                  <a:pt x="32765" y="498347"/>
                </a:moveTo>
                <a:lnTo>
                  <a:pt x="0" y="498347"/>
                </a:lnTo>
                <a:lnTo>
                  <a:pt x="38099" y="574547"/>
                </a:lnTo>
                <a:lnTo>
                  <a:pt x="69722" y="511301"/>
                </a:lnTo>
                <a:lnTo>
                  <a:pt x="32765" y="511301"/>
                </a:lnTo>
                <a:lnTo>
                  <a:pt x="32765" y="498347"/>
                </a:lnTo>
                <a:close/>
              </a:path>
              <a:path w="1644650" h="574675">
                <a:moveTo>
                  <a:pt x="1635251" y="281177"/>
                </a:moveTo>
                <a:lnTo>
                  <a:pt x="32765" y="281177"/>
                </a:lnTo>
                <a:lnTo>
                  <a:pt x="32765" y="511301"/>
                </a:lnTo>
                <a:lnTo>
                  <a:pt x="42671" y="511301"/>
                </a:lnTo>
                <a:lnTo>
                  <a:pt x="42671" y="290321"/>
                </a:lnTo>
                <a:lnTo>
                  <a:pt x="38099" y="290321"/>
                </a:lnTo>
                <a:lnTo>
                  <a:pt x="42671" y="285749"/>
                </a:lnTo>
                <a:lnTo>
                  <a:pt x="1635251" y="285749"/>
                </a:lnTo>
                <a:lnTo>
                  <a:pt x="1635251" y="281177"/>
                </a:lnTo>
                <a:close/>
              </a:path>
              <a:path w="1644650" h="574675">
                <a:moveTo>
                  <a:pt x="76199" y="498347"/>
                </a:moveTo>
                <a:lnTo>
                  <a:pt x="42671" y="498347"/>
                </a:lnTo>
                <a:lnTo>
                  <a:pt x="42671" y="511301"/>
                </a:lnTo>
                <a:lnTo>
                  <a:pt x="69722" y="511301"/>
                </a:lnTo>
                <a:lnTo>
                  <a:pt x="76199" y="498347"/>
                </a:lnTo>
                <a:close/>
              </a:path>
              <a:path w="1644650" h="574675">
                <a:moveTo>
                  <a:pt x="42671" y="285749"/>
                </a:moveTo>
                <a:lnTo>
                  <a:pt x="38099" y="290321"/>
                </a:lnTo>
                <a:lnTo>
                  <a:pt x="42671" y="290321"/>
                </a:lnTo>
                <a:lnTo>
                  <a:pt x="42671" y="285749"/>
                </a:lnTo>
                <a:close/>
              </a:path>
              <a:path w="1644650" h="574675">
                <a:moveTo>
                  <a:pt x="1644395" y="281177"/>
                </a:moveTo>
                <a:lnTo>
                  <a:pt x="1639823" y="281177"/>
                </a:lnTo>
                <a:lnTo>
                  <a:pt x="1635251" y="285749"/>
                </a:lnTo>
                <a:lnTo>
                  <a:pt x="42671" y="285749"/>
                </a:lnTo>
                <a:lnTo>
                  <a:pt x="42671" y="290321"/>
                </a:lnTo>
                <a:lnTo>
                  <a:pt x="1644395" y="290321"/>
                </a:lnTo>
                <a:lnTo>
                  <a:pt x="1644395" y="281177"/>
                </a:lnTo>
                <a:close/>
              </a:path>
              <a:path w="1644650" h="574675">
                <a:moveTo>
                  <a:pt x="1644395" y="0"/>
                </a:moveTo>
                <a:lnTo>
                  <a:pt x="1635251" y="0"/>
                </a:lnTo>
                <a:lnTo>
                  <a:pt x="1635251" y="285749"/>
                </a:lnTo>
                <a:lnTo>
                  <a:pt x="1639823" y="281177"/>
                </a:lnTo>
                <a:lnTo>
                  <a:pt x="1644395" y="281177"/>
                </a:lnTo>
                <a:lnTo>
                  <a:pt x="16443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4" name="object 78"/>
          <p:cNvSpPr/>
          <p:nvPr/>
        </p:nvSpPr>
        <p:spPr>
          <a:xfrm>
            <a:off x="1751840" y="2846073"/>
            <a:ext cx="573405" cy="574675"/>
          </a:xfrm>
          <a:custGeom>
            <a:avLst/>
            <a:gdLst/>
            <a:ahLst/>
            <a:cxnLst/>
            <a:rect l="l" t="t" r="r" b="b"/>
            <a:pathLst>
              <a:path w="573405" h="574675">
                <a:moveTo>
                  <a:pt x="33527" y="498347"/>
                </a:moveTo>
                <a:lnTo>
                  <a:pt x="0" y="498347"/>
                </a:lnTo>
                <a:lnTo>
                  <a:pt x="38099" y="574547"/>
                </a:lnTo>
                <a:lnTo>
                  <a:pt x="69722" y="511301"/>
                </a:lnTo>
                <a:lnTo>
                  <a:pt x="33527" y="511301"/>
                </a:lnTo>
                <a:lnTo>
                  <a:pt x="33527" y="498347"/>
                </a:lnTo>
                <a:close/>
              </a:path>
              <a:path w="573405" h="574675">
                <a:moveTo>
                  <a:pt x="563879" y="281177"/>
                </a:moveTo>
                <a:lnTo>
                  <a:pt x="33527" y="281177"/>
                </a:lnTo>
                <a:lnTo>
                  <a:pt x="33527" y="511301"/>
                </a:lnTo>
                <a:lnTo>
                  <a:pt x="42671" y="511301"/>
                </a:lnTo>
                <a:lnTo>
                  <a:pt x="42671" y="290321"/>
                </a:lnTo>
                <a:lnTo>
                  <a:pt x="38099" y="290321"/>
                </a:lnTo>
                <a:lnTo>
                  <a:pt x="42671" y="285749"/>
                </a:lnTo>
                <a:lnTo>
                  <a:pt x="563879" y="285749"/>
                </a:lnTo>
                <a:lnTo>
                  <a:pt x="563879" y="281177"/>
                </a:lnTo>
                <a:close/>
              </a:path>
              <a:path w="573405" h="574675">
                <a:moveTo>
                  <a:pt x="76199" y="498347"/>
                </a:moveTo>
                <a:lnTo>
                  <a:pt x="42671" y="498347"/>
                </a:lnTo>
                <a:lnTo>
                  <a:pt x="42671" y="511301"/>
                </a:lnTo>
                <a:lnTo>
                  <a:pt x="69722" y="511301"/>
                </a:lnTo>
                <a:lnTo>
                  <a:pt x="76199" y="498347"/>
                </a:lnTo>
                <a:close/>
              </a:path>
              <a:path w="573405" h="574675">
                <a:moveTo>
                  <a:pt x="42671" y="285749"/>
                </a:moveTo>
                <a:lnTo>
                  <a:pt x="38099" y="290321"/>
                </a:lnTo>
                <a:lnTo>
                  <a:pt x="42671" y="290321"/>
                </a:lnTo>
                <a:lnTo>
                  <a:pt x="42671" y="285749"/>
                </a:lnTo>
                <a:close/>
              </a:path>
              <a:path w="573405" h="574675">
                <a:moveTo>
                  <a:pt x="573023" y="281177"/>
                </a:moveTo>
                <a:lnTo>
                  <a:pt x="568451" y="281177"/>
                </a:lnTo>
                <a:lnTo>
                  <a:pt x="563879" y="285749"/>
                </a:lnTo>
                <a:lnTo>
                  <a:pt x="42671" y="285749"/>
                </a:lnTo>
                <a:lnTo>
                  <a:pt x="42671" y="290321"/>
                </a:lnTo>
                <a:lnTo>
                  <a:pt x="573023" y="290321"/>
                </a:lnTo>
                <a:lnTo>
                  <a:pt x="573023" y="281177"/>
                </a:lnTo>
                <a:close/>
              </a:path>
              <a:path w="573405" h="574675">
                <a:moveTo>
                  <a:pt x="573023" y="0"/>
                </a:moveTo>
                <a:lnTo>
                  <a:pt x="563879" y="0"/>
                </a:lnTo>
                <a:lnTo>
                  <a:pt x="563879" y="285749"/>
                </a:lnTo>
                <a:lnTo>
                  <a:pt x="568451" y="281177"/>
                </a:lnTo>
                <a:lnTo>
                  <a:pt x="573023" y="281177"/>
                </a:lnTo>
                <a:lnTo>
                  <a:pt x="5730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5" name="object 79"/>
          <p:cNvSpPr/>
          <p:nvPr/>
        </p:nvSpPr>
        <p:spPr>
          <a:xfrm>
            <a:off x="2315719" y="2846073"/>
            <a:ext cx="502920" cy="574675"/>
          </a:xfrm>
          <a:custGeom>
            <a:avLst/>
            <a:gdLst/>
            <a:ahLst/>
            <a:cxnLst/>
            <a:rect l="l" t="t" r="r" b="b"/>
            <a:pathLst>
              <a:path w="502920" h="574675">
                <a:moveTo>
                  <a:pt x="460244" y="498347"/>
                </a:moveTo>
                <a:lnTo>
                  <a:pt x="426716" y="498347"/>
                </a:lnTo>
                <a:lnTo>
                  <a:pt x="464816" y="574547"/>
                </a:lnTo>
                <a:lnTo>
                  <a:pt x="496439" y="511301"/>
                </a:lnTo>
                <a:lnTo>
                  <a:pt x="460244" y="511301"/>
                </a:lnTo>
                <a:lnTo>
                  <a:pt x="460244" y="498347"/>
                </a:lnTo>
                <a:close/>
              </a:path>
              <a:path w="502920" h="574675">
                <a:moveTo>
                  <a:pt x="460244" y="285749"/>
                </a:moveTo>
                <a:lnTo>
                  <a:pt x="460244" y="511301"/>
                </a:lnTo>
                <a:lnTo>
                  <a:pt x="469388" y="511301"/>
                </a:lnTo>
                <a:lnTo>
                  <a:pt x="469388" y="290321"/>
                </a:lnTo>
                <a:lnTo>
                  <a:pt x="464816" y="290321"/>
                </a:lnTo>
                <a:lnTo>
                  <a:pt x="460244" y="285749"/>
                </a:lnTo>
                <a:close/>
              </a:path>
              <a:path w="502920" h="574675">
                <a:moveTo>
                  <a:pt x="502916" y="498347"/>
                </a:moveTo>
                <a:lnTo>
                  <a:pt x="469388" y="498347"/>
                </a:lnTo>
                <a:lnTo>
                  <a:pt x="469388" y="511301"/>
                </a:lnTo>
                <a:lnTo>
                  <a:pt x="496439" y="511301"/>
                </a:lnTo>
                <a:lnTo>
                  <a:pt x="502916" y="498347"/>
                </a:lnTo>
                <a:close/>
              </a:path>
              <a:path w="502920" h="574675">
                <a:moveTo>
                  <a:pt x="9143" y="0"/>
                </a:moveTo>
                <a:lnTo>
                  <a:pt x="0" y="0"/>
                </a:lnTo>
                <a:lnTo>
                  <a:pt x="0" y="290321"/>
                </a:lnTo>
                <a:lnTo>
                  <a:pt x="460244" y="290321"/>
                </a:lnTo>
                <a:lnTo>
                  <a:pt x="460244" y="285749"/>
                </a:lnTo>
                <a:lnTo>
                  <a:pt x="9143" y="285749"/>
                </a:lnTo>
                <a:lnTo>
                  <a:pt x="4571" y="281177"/>
                </a:lnTo>
                <a:lnTo>
                  <a:pt x="9143" y="281177"/>
                </a:lnTo>
                <a:lnTo>
                  <a:pt x="9143" y="0"/>
                </a:lnTo>
                <a:close/>
              </a:path>
              <a:path w="502920" h="574675">
                <a:moveTo>
                  <a:pt x="469388" y="281177"/>
                </a:moveTo>
                <a:lnTo>
                  <a:pt x="9143" y="281177"/>
                </a:lnTo>
                <a:lnTo>
                  <a:pt x="9143" y="285749"/>
                </a:lnTo>
                <a:lnTo>
                  <a:pt x="460244" y="285749"/>
                </a:lnTo>
                <a:lnTo>
                  <a:pt x="464816" y="290321"/>
                </a:lnTo>
                <a:lnTo>
                  <a:pt x="469388" y="290321"/>
                </a:lnTo>
                <a:lnTo>
                  <a:pt x="469388" y="281177"/>
                </a:lnTo>
                <a:close/>
              </a:path>
              <a:path w="502920" h="574675">
                <a:moveTo>
                  <a:pt x="9143" y="281177"/>
                </a:moveTo>
                <a:lnTo>
                  <a:pt x="4571" y="281177"/>
                </a:lnTo>
                <a:lnTo>
                  <a:pt x="9143" y="285749"/>
                </a:lnTo>
                <a:lnTo>
                  <a:pt x="9143" y="2811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6" name="object 80"/>
          <p:cNvSpPr/>
          <p:nvPr/>
        </p:nvSpPr>
        <p:spPr>
          <a:xfrm>
            <a:off x="6096761" y="2846073"/>
            <a:ext cx="1197610" cy="574675"/>
          </a:xfrm>
          <a:custGeom>
            <a:avLst/>
            <a:gdLst/>
            <a:ahLst/>
            <a:cxnLst/>
            <a:rect l="l" t="t" r="r" b="b"/>
            <a:pathLst>
              <a:path w="1197609" h="574675">
                <a:moveTo>
                  <a:pt x="33527" y="498347"/>
                </a:moveTo>
                <a:lnTo>
                  <a:pt x="0" y="498347"/>
                </a:lnTo>
                <a:lnTo>
                  <a:pt x="38099" y="574547"/>
                </a:lnTo>
                <a:lnTo>
                  <a:pt x="69722" y="511301"/>
                </a:lnTo>
                <a:lnTo>
                  <a:pt x="33527" y="511301"/>
                </a:lnTo>
                <a:lnTo>
                  <a:pt x="33527" y="498347"/>
                </a:lnTo>
                <a:close/>
              </a:path>
              <a:path w="1197609" h="574675">
                <a:moveTo>
                  <a:pt x="1187195" y="281177"/>
                </a:moveTo>
                <a:lnTo>
                  <a:pt x="33527" y="281177"/>
                </a:lnTo>
                <a:lnTo>
                  <a:pt x="33527" y="511301"/>
                </a:lnTo>
                <a:lnTo>
                  <a:pt x="42671" y="511301"/>
                </a:lnTo>
                <a:lnTo>
                  <a:pt x="42671" y="290321"/>
                </a:lnTo>
                <a:lnTo>
                  <a:pt x="38099" y="290321"/>
                </a:lnTo>
                <a:lnTo>
                  <a:pt x="42671" y="285749"/>
                </a:lnTo>
                <a:lnTo>
                  <a:pt x="1187195" y="285749"/>
                </a:lnTo>
                <a:lnTo>
                  <a:pt x="1187195" y="281177"/>
                </a:lnTo>
                <a:close/>
              </a:path>
              <a:path w="1197609" h="574675">
                <a:moveTo>
                  <a:pt x="76199" y="498347"/>
                </a:moveTo>
                <a:lnTo>
                  <a:pt x="42671" y="498347"/>
                </a:lnTo>
                <a:lnTo>
                  <a:pt x="42671" y="511301"/>
                </a:lnTo>
                <a:lnTo>
                  <a:pt x="69722" y="511301"/>
                </a:lnTo>
                <a:lnTo>
                  <a:pt x="76199" y="498347"/>
                </a:lnTo>
                <a:close/>
              </a:path>
              <a:path w="1197609" h="574675">
                <a:moveTo>
                  <a:pt x="42671" y="285749"/>
                </a:moveTo>
                <a:lnTo>
                  <a:pt x="38099" y="290321"/>
                </a:lnTo>
                <a:lnTo>
                  <a:pt x="42671" y="290321"/>
                </a:lnTo>
                <a:lnTo>
                  <a:pt x="42671" y="285749"/>
                </a:lnTo>
                <a:close/>
              </a:path>
              <a:path w="1197609" h="574675">
                <a:moveTo>
                  <a:pt x="1197101" y="281177"/>
                </a:moveTo>
                <a:lnTo>
                  <a:pt x="1192529" y="281177"/>
                </a:lnTo>
                <a:lnTo>
                  <a:pt x="1187195" y="285749"/>
                </a:lnTo>
                <a:lnTo>
                  <a:pt x="42671" y="285749"/>
                </a:lnTo>
                <a:lnTo>
                  <a:pt x="42671" y="290321"/>
                </a:lnTo>
                <a:lnTo>
                  <a:pt x="1197101" y="290321"/>
                </a:lnTo>
                <a:lnTo>
                  <a:pt x="1197101" y="281177"/>
                </a:lnTo>
                <a:close/>
              </a:path>
              <a:path w="1197609" h="574675">
                <a:moveTo>
                  <a:pt x="1197101" y="0"/>
                </a:moveTo>
                <a:lnTo>
                  <a:pt x="1187195" y="0"/>
                </a:lnTo>
                <a:lnTo>
                  <a:pt x="1187195" y="285749"/>
                </a:lnTo>
                <a:lnTo>
                  <a:pt x="1192529" y="281177"/>
                </a:lnTo>
                <a:lnTo>
                  <a:pt x="1197101" y="281177"/>
                </a:lnTo>
                <a:lnTo>
                  <a:pt x="11971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7" name="object 81"/>
          <p:cNvSpPr/>
          <p:nvPr/>
        </p:nvSpPr>
        <p:spPr>
          <a:xfrm>
            <a:off x="7249666" y="2846073"/>
            <a:ext cx="76200" cy="574675"/>
          </a:xfrm>
          <a:custGeom>
            <a:avLst/>
            <a:gdLst/>
            <a:ahLst/>
            <a:cxnLst/>
            <a:rect l="l" t="t" r="r" b="b"/>
            <a:pathLst>
              <a:path w="76200" h="574675">
                <a:moveTo>
                  <a:pt x="32765" y="498347"/>
                </a:moveTo>
                <a:lnTo>
                  <a:pt x="0" y="498347"/>
                </a:lnTo>
                <a:lnTo>
                  <a:pt x="38099" y="574547"/>
                </a:lnTo>
                <a:lnTo>
                  <a:pt x="69722" y="511301"/>
                </a:lnTo>
                <a:lnTo>
                  <a:pt x="32765" y="511301"/>
                </a:lnTo>
                <a:lnTo>
                  <a:pt x="32765" y="498347"/>
                </a:lnTo>
                <a:close/>
              </a:path>
              <a:path w="76200" h="574675">
                <a:moveTo>
                  <a:pt x="34289" y="281177"/>
                </a:moveTo>
                <a:lnTo>
                  <a:pt x="32765" y="281177"/>
                </a:lnTo>
                <a:lnTo>
                  <a:pt x="32765" y="511301"/>
                </a:lnTo>
                <a:lnTo>
                  <a:pt x="42671" y="511301"/>
                </a:lnTo>
                <a:lnTo>
                  <a:pt x="42671" y="290321"/>
                </a:lnTo>
                <a:lnTo>
                  <a:pt x="38099" y="290321"/>
                </a:lnTo>
                <a:lnTo>
                  <a:pt x="42671" y="285749"/>
                </a:lnTo>
                <a:lnTo>
                  <a:pt x="34289" y="285749"/>
                </a:lnTo>
                <a:lnTo>
                  <a:pt x="34289" y="281177"/>
                </a:lnTo>
                <a:close/>
              </a:path>
              <a:path w="76200" h="574675">
                <a:moveTo>
                  <a:pt x="76199" y="498347"/>
                </a:moveTo>
                <a:lnTo>
                  <a:pt x="42671" y="498347"/>
                </a:lnTo>
                <a:lnTo>
                  <a:pt x="42671" y="511301"/>
                </a:lnTo>
                <a:lnTo>
                  <a:pt x="69722" y="511301"/>
                </a:lnTo>
                <a:lnTo>
                  <a:pt x="76199" y="498347"/>
                </a:lnTo>
                <a:close/>
              </a:path>
              <a:path w="76200" h="574675">
                <a:moveTo>
                  <a:pt x="42671" y="285749"/>
                </a:moveTo>
                <a:lnTo>
                  <a:pt x="38099" y="290321"/>
                </a:lnTo>
                <a:lnTo>
                  <a:pt x="42671" y="290321"/>
                </a:lnTo>
                <a:lnTo>
                  <a:pt x="42671" y="285749"/>
                </a:lnTo>
                <a:close/>
              </a:path>
              <a:path w="76200" h="574675">
                <a:moveTo>
                  <a:pt x="44195" y="281177"/>
                </a:moveTo>
                <a:lnTo>
                  <a:pt x="39623" y="281177"/>
                </a:lnTo>
                <a:lnTo>
                  <a:pt x="34289" y="285749"/>
                </a:lnTo>
                <a:lnTo>
                  <a:pt x="42671" y="285749"/>
                </a:lnTo>
                <a:lnTo>
                  <a:pt x="42671" y="290321"/>
                </a:lnTo>
                <a:lnTo>
                  <a:pt x="44195" y="290321"/>
                </a:lnTo>
                <a:lnTo>
                  <a:pt x="44195" y="281177"/>
                </a:lnTo>
                <a:close/>
              </a:path>
              <a:path w="76200" h="574675">
                <a:moveTo>
                  <a:pt x="44195" y="0"/>
                </a:moveTo>
                <a:lnTo>
                  <a:pt x="34289" y="0"/>
                </a:lnTo>
                <a:lnTo>
                  <a:pt x="34289" y="285749"/>
                </a:lnTo>
                <a:lnTo>
                  <a:pt x="39623" y="281177"/>
                </a:lnTo>
                <a:lnTo>
                  <a:pt x="44195" y="281177"/>
                </a:lnTo>
                <a:lnTo>
                  <a:pt x="44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8" name="object 82"/>
          <p:cNvSpPr/>
          <p:nvPr/>
        </p:nvSpPr>
        <p:spPr>
          <a:xfrm>
            <a:off x="7283956" y="2846073"/>
            <a:ext cx="1192530" cy="574675"/>
          </a:xfrm>
          <a:custGeom>
            <a:avLst/>
            <a:gdLst/>
            <a:ahLst/>
            <a:cxnLst/>
            <a:rect l="l" t="t" r="r" b="b"/>
            <a:pathLst>
              <a:path w="1192529" h="574675">
                <a:moveTo>
                  <a:pt x="1149857" y="498347"/>
                </a:moveTo>
                <a:lnTo>
                  <a:pt x="1116329" y="498347"/>
                </a:lnTo>
                <a:lnTo>
                  <a:pt x="1154429" y="574547"/>
                </a:lnTo>
                <a:lnTo>
                  <a:pt x="1186052" y="511301"/>
                </a:lnTo>
                <a:lnTo>
                  <a:pt x="1149857" y="511301"/>
                </a:lnTo>
                <a:lnTo>
                  <a:pt x="1149857" y="498347"/>
                </a:lnTo>
                <a:close/>
              </a:path>
              <a:path w="1192529" h="574675">
                <a:moveTo>
                  <a:pt x="1149857" y="285749"/>
                </a:moveTo>
                <a:lnTo>
                  <a:pt x="1149857" y="511301"/>
                </a:lnTo>
                <a:lnTo>
                  <a:pt x="1159001" y="511301"/>
                </a:lnTo>
                <a:lnTo>
                  <a:pt x="1159001" y="290321"/>
                </a:lnTo>
                <a:lnTo>
                  <a:pt x="1154429" y="290321"/>
                </a:lnTo>
                <a:lnTo>
                  <a:pt x="1149857" y="285749"/>
                </a:lnTo>
                <a:close/>
              </a:path>
              <a:path w="1192529" h="574675">
                <a:moveTo>
                  <a:pt x="1192529" y="498347"/>
                </a:moveTo>
                <a:lnTo>
                  <a:pt x="1159001" y="498347"/>
                </a:lnTo>
                <a:lnTo>
                  <a:pt x="1159001" y="511301"/>
                </a:lnTo>
                <a:lnTo>
                  <a:pt x="1186052" y="511301"/>
                </a:lnTo>
                <a:lnTo>
                  <a:pt x="1192529" y="498347"/>
                </a:lnTo>
                <a:close/>
              </a:path>
              <a:path w="1192529" h="574675">
                <a:moveTo>
                  <a:pt x="9905" y="0"/>
                </a:moveTo>
                <a:lnTo>
                  <a:pt x="0" y="0"/>
                </a:lnTo>
                <a:lnTo>
                  <a:pt x="0" y="290321"/>
                </a:lnTo>
                <a:lnTo>
                  <a:pt x="1149857" y="290321"/>
                </a:lnTo>
                <a:lnTo>
                  <a:pt x="1149857" y="285749"/>
                </a:lnTo>
                <a:lnTo>
                  <a:pt x="9905" y="285749"/>
                </a:lnTo>
                <a:lnTo>
                  <a:pt x="5333" y="281177"/>
                </a:lnTo>
                <a:lnTo>
                  <a:pt x="9905" y="281177"/>
                </a:lnTo>
                <a:lnTo>
                  <a:pt x="9905" y="0"/>
                </a:lnTo>
                <a:close/>
              </a:path>
              <a:path w="1192529" h="574675">
                <a:moveTo>
                  <a:pt x="1159001" y="281177"/>
                </a:moveTo>
                <a:lnTo>
                  <a:pt x="9905" y="281177"/>
                </a:lnTo>
                <a:lnTo>
                  <a:pt x="9905" y="285749"/>
                </a:lnTo>
                <a:lnTo>
                  <a:pt x="1149857" y="285749"/>
                </a:lnTo>
                <a:lnTo>
                  <a:pt x="1154429" y="290321"/>
                </a:lnTo>
                <a:lnTo>
                  <a:pt x="1159001" y="290321"/>
                </a:lnTo>
                <a:lnTo>
                  <a:pt x="1159001" y="281177"/>
                </a:lnTo>
                <a:close/>
              </a:path>
              <a:path w="1192529" h="574675">
                <a:moveTo>
                  <a:pt x="9905" y="281177"/>
                </a:moveTo>
                <a:lnTo>
                  <a:pt x="5333" y="281177"/>
                </a:lnTo>
                <a:lnTo>
                  <a:pt x="9905" y="285749"/>
                </a:lnTo>
                <a:lnTo>
                  <a:pt x="9905" y="2811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9" name="object 83"/>
          <p:cNvSpPr/>
          <p:nvPr/>
        </p:nvSpPr>
        <p:spPr>
          <a:xfrm>
            <a:off x="3893056" y="2864097"/>
            <a:ext cx="1666239" cy="0"/>
          </a:xfrm>
          <a:custGeom>
            <a:avLst/>
            <a:gdLst/>
            <a:ahLst/>
            <a:cxnLst/>
            <a:rect l="l" t="t" r="r" b="b"/>
            <a:pathLst>
              <a:path w="1666239">
                <a:moveTo>
                  <a:pt x="0" y="0"/>
                </a:moveTo>
                <a:lnTo>
                  <a:pt x="1665731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0" name="object 84"/>
          <p:cNvSpPr/>
          <p:nvPr/>
        </p:nvSpPr>
        <p:spPr>
          <a:xfrm>
            <a:off x="3895724" y="2428487"/>
            <a:ext cx="0" cy="433070"/>
          </a:xfrm>
          <a:custGeom>
            <a:avLst/>
            <a:gdLst/>
            <a:ahLst/>
            <a:cxnLst/>
            <a:rect l="l" t="t" r="r" b="b"/>
            <a:pathLst>
              <a:path h="433070">
                <a:moveTo>
                  <a:pt x="0" y="0"/>
                </a:moveTo>
                <a:lnTo>
                  <a:pt x="0" y="433070"/>
                </a:lnTo>
              </a:path>
            </a:pathLst>
          </a:custGeom>
          <a:ln w="660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1" name="object 85"/>
          <p:cNvSpPr/>
          <p:nvPr/>
        </p:nvSpPr>
        <p:spPr>
          <a:xfrm>
            <a:off x="3893056" y="2425947"/>
            <a:ext cx="1666239" cy="0"/>
          </a:xfrm>
          <a:custGeom>
            <a:avLst/>
            <a:gdLst/>
            <a:ahLst/>
            <a:cxnLst/>
            <a:rect l="l" t="t" r="r" b="b"/>
            <a:pathLst>
              <a:path w="1666239">
                <a:moveTo>
                  <a:pt x="0" y="0"/>
                </a:moveTo>
                <a:lnTo>
                  <a:pt x="1665731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2" name="object 86"/>
          <p:cNvSpPr/>
          <p:nvPr/>
        </p:nvSpPr>
        <p:spPr>
          <a:xfrm>
            <a:off x="5556502" y="2428497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578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3" name="object 87"/>
          <p:cNvSpPr/>
          <p:nvPr/>
        </p:nvSpPr>
        <p:spPr>
          <a:xfrm>
            <a:off x="3898391" y="2428498"/>
            <a:ext cx="1656080" cy="433705"/>
          </a:xfrm>
          <a:custGeom>
            <a:avLst/>
            <a:gdLst/>
            <a:ahLst/>
            <a:cxnLst/>
            <a:rect l="l" t="t" r="r" b="b"/>
            <a:pathLst>
              <a:path w="1656079" h="433704">
                <a:moveTo>
                  <a:pt x="0" y="433577"/>
                </a:moveTo>
                <a:lnTo>
                  <a:pt x="1655825" y="433577"/>
                </a:lnTo>
                <a:lnTo>
                  <a:pt x="1655825" y="0"/>
                </a:lnTo>
                <a:lnTo>
                  <a:pt x="0" y="0"/>
                </a:lnTo>
                <a:lnTo>
                  <a:pt x="0" y="43357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4" name="object 88"/>
          <p:cNvSpPr/>
          <p:nvPr/>
        </p:nvSpPr>
        <p:spPr>
          <a:xfrm>
            <a:off x="3893056" y="2423925"/>
            <a:ext cx="1666239" cy="443230"/>
          </a:xfrm>
          <a:custGeom>
            <a:avLst/>
            <a:gdLst/>
            <a:ahLst/>
            <a:cxnLst/>
            <a:rect l="l" t="t" r="r" b="b"/>
            <a:pathLst>
              <a:path w="1666239" h="443229">
                <a:moveTo>
                  <a:pt x="1665731" y="0"/>
                </a:moveTo>
                <a:lnTo>
                  <a:pt x="0" y="0"/>
                </a:lnTo>
                <a:lnTo>
                  <a:pt x="0" y="442721"/>
                </a:lnTo>
                <a:lnTo>
                  <a:pt x="1665731" y="442721"/>
                </a:lnTo>
                <a:lnTo>
                  <a:pt x="1665731" y="438149"/>
                </a:lnTo>
                <a:lnTo>
                  <a:pt x="9905" y="438149"/>
                </a:lnTo>
                <a:lnTo>
                  <a:pt x="5333" y="433577"/>
                </a:lnTo>
                <a:lnTo>
                  <a:pt x="9905" y="433577"/>
                </a:lnTo>
                <a:lnTo>
                  <a:pt x="9905" y="9143"/>
                </a:lnTo>
                <a:lnTo>
                  <a:pt x="5333" y="9143"/>
                </a:lnTo>
                <a:lnTo>
                  <a:pt x="9905" y="4571"/>
                </a:lnTo>
                <a:lnTo>
                  <a:pt x="1665731" y="4571"/>
                </a:lnTo>
                <a:lnTo>
                  <a:pt x="1665731" y="0"/>
                </a:lnTo>
                <a:close/>
              </a:path>
              <a:path w="1666239" h="443229">
                <a:moveTo>
                  <a:pt x="9905" y="433577"/>
                </a:moveTo>
                <a:lnTo>
                  <a:pt x="5333" y="433577"/>
                </a:lnTo>
                <a:lnTo>
                  <a:pt x="9905" y="438149"/>
                </a:lnTo>
                <a:lnTo>
                  <a:pt x="9905" y="433577"/>
                </a:lnTo>
                <a:close/>
              </a:path>
              <a:path w="1666239" h="443229">
                <a:moveTo>
                  <a:pt x="1655825" y="433577"/>
                </a:moveTo>
                <a:lnTo>
                  <a:pt x="9905" y="433577"/>
                </a:lnTo>
                <a:lnTo>
                  <a:pt x="9905" y="438149"/>
                </a:lnTo>
                <a:lnTo>
                  <a:pt x="1655825" y="438149"/>
                </a:lnTo>
                <a:lnTo>
                  <a:pt x="1655825" y="433577"/>
                </a:lnTo>
                <a:close/>
              </a:path>
              <a:path w="1666239" h="443229">
                <a:moveTo>
                  <a:pt x="1655825" y="4571"/>
                </a:moveTo>
                <a:lnTo>
                  <a:pt x="1655825" y="438149"/>
                </a:lnTo>
                <a:lnTo>
                  <a:pt x="1661159" y="433577"/>
                </a:lnTo>
                <a:lnTo>
                  <a:pt x="1665731" y="433577"/>
                </a:lnTo>
                <a:lnTo>
                  <a:pt x="1665731" y="9143"/>
                </a:lnTo>
                <a:lnTo>
                  <a:pt x="1661159" y="9143"/>
                </a:lnTo>
                <a:lnTo>
                  <a:pt x="1655825" y="4571"/>
                </a:lnTo>
                <a:close/>
              </a:path>
              <a:path w="1666239" h="443229">
                <a:moveTo>
                  <a:pt x="1665731" y="433577"/>
                </a:moveTo>
                <a:lnTo>
                  <a:pt x="1661159" y="433577"/>
                </a:lnTo>
                <a:lnTo>
                  <a:pt x="1655825" y="438149"/>
                </a:lnTo>
                <a:lnTo>
                  <a:pt x="1665731" y="438149"/>
                </a:lnTo>
                <a:lnTo>
                  <a:pt x="1665731" y="433577"/>
                </a:lnTo>
                <a:close/>
              </a:path>
              <a:path w="1666239" h="443229">
                <a:moveTo>
                  <a:pt x="9905" y="4571"/>
                </a:moveTo>
                <a:lnTo>
                  <a:pt x="5333" y="9143"/>
                </a:lnTo>
                <a:lnTo>
                  <a:pt x="9905" y="9143"/>
                </a:lnTo>
                <a:lnTo>
                  <a:pt x="9905" y="4571"/>
                </a:lnTo>
                <a:close/>
              </a:path>
              <a:path w="1666239" h="443229">
                <a:moveTo>
                  <a:pt x="1655825" y="4571"/>
                </a:moveTo>
                <a:lnTo>
                  <a:pt x="9905" y="4571"/>
                </a:lnTo>
                <a:lnTo>
                  <a:pt x="9905" y="9143"/>
                </a:lnTo>
                <a:lnTo>
                  <a:pt x="1655825" y="9143"/>
                </a:lnTo>
                <a:lnTo>
                  <a:pt x="1655825" y="4571"/>
                </a:lnTo>
                <a:close/>
              </a:path>
              <a:path w="1666239" h="443229">
                <a:moveTo>
                  <a:pt x="1665731" y="4571"/>
                </a:moveTo>
                <a:lnTo>
                  <a:pt x="1655825" y="4571"/>
                </a:lnTo>
                <a:lnTo>
                  <a:pt x="1661159" y="9143"/>
                </a:lnTo>
                <a:lnTo>
                  <a:pt x="1665731" y="9143"/>
                </a:lnTo>
                <a:lnTo>
                  <a:pt x="1665731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5" name="object 89"/>
          <p:cNvSpPr txBox="1"/>
          <p:nvPr/>
        </p:nvSpPr>
        <p:spPr>
          <a:xfrm>
            <a:off x="4281942" y="2548880"/>
            <a:ext cx="88900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Organisation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96" name="object 90"/>
          <p:cNvSpPr/>
          <p:nvPr/>
        </p:nvSpPr>
        <p:spPr>
          <a:xfrm>
            <a:off x="6250685" y="4710677"/>
            <a:ext cx="1018540" cy="0"/>
          </a:xfrm>
          <a:custGeom>
            <a:avLst/>
            <a:gdLst/>
            <a:ahLst/>
            <a:cxnLst/>
            <a:rect l="l" t="t" r="r" b="b"/>
            <a:pathLst>
              <a:path w="1018540">
                <a:moveTo>
                  <a:pt x="0" y="0"/>
                </a:moveTo>
                <a:lnTo>
                  <a:pt x="1018031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7" name="object 91"/>
          <p:cNvSpPr/>
          <p:nvPr/>
        </p:nvSpPr>
        <p:spPr>
          <a:xfrm>
            <a:off x="6252970" y="4275067"/>
            <a:ext cx="0" cy="433070"/>
          </a:xfrm>
          <a:custGeom>
            <a:avLst/>
            <a:gdLst/>
            <a:ahLst/>
            <a:cxnLst/>
            <a:rect l="l" t="t" r="r" b="b"/>
            <a:pathLst>
              <a:path h="433070">
                <a:moveTo>
                  <a:pt x="0" y="0"/>
                </a:moveTo>
                <a:lnTo>
                  <a:pt x="0" y="433070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8" name="object 92"/>
          <p:cNvSpPr/>
          <p:nvPr/>
        </p:nvSpPr>
        <p:spPr>
          <a:xfrm>
            <a:off x="6250685" y="4272527"/>
            <a:ext cx="1018540" cy="0"/>
          </a:xfrm>
          <a:custGeom>
            <a:avLst/>
            <a:gdLst/>
            <a:ahLst/>
            <a:cxnLst/>
            <a:rect l="l" t="t" r="r" b="b"/>
            <a:pathLst>
              <a:path w="1018540">
                <a:moveTo>
                  <a:pt x="0" y="0"/>
                </a:moveTo>
                <a:lnTo>
                  <a:pt x="1018031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9" name="object 93"/>
          <p:cNvSpPr/>
          <p:nvPr/>
        </p:nvSpPr>
        <p:spPr>
          <a:xfrm>
            <a:off x="7266050" y="4274817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578"/>
                </a:lnTo>
              </a:path>
            </a:pathLst>
          </a:custGeom>
          <a:ln w="6603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0" name="object 94"/>
          <p:cNvSpPr/>
          <p:nvPr/>
        </p:nvSpPr>
        <p:spPr>
          <a:xfrm>
            <a:off x="6255256" y="4274817"/>
            <a:ext cx="1008380" cy="433705"/>
          </a:xfrm>
          <a:custGeom>
            <a:avLst/>
            <a:gdLst/>
            <a:ahLst/>
            <a:cxnLst/>
            <a:rect l="l" t="t" r="r" b="b"/>
            <a:pathLst>
              <a:path w="1008379" h="433704">
                <a:moveTo>
                  <a:pt x="0" y="433577"/>
                </a:moveTo>
                <a:lnTo>
                  <a:pt x="1008125" y="433577"/>
                </a:lnTo>
                <a:lnTo>
                  <a:pt x="1008125" y="0"/>
                </a:lnTo>
                <a:lnTo>
                  <a:pt x="0" y="0"/>
                </a:lnTo>
                <a:lnTo>
                  <a:pt x="0" y="43357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1" name="object 95"/>
          <p:cNvSpPr/>
          <p:nvPr/>
        </p:nvSpPr>
        <p:spPr>
          <a:xfrm>
            <a:off x="6250685" y="4270245"/>
            <a:ext cx="1018540" cy="443230"/>
          </a:xfrm>
          <a:custGeom>
            <a:avLst/>
            <a:gdLst/>
            <a:ahLst/>
            <a:cxnLst/>
            <a:rect l="l" t="t" r="r" b="b"/>
            <a:pathLst>
              <a:path w="1018540" h="443229">
                <a:moveTo>
                  <a:pt x="1018031" y="0"/>
                </a:moveTo>
                <a:lnTo>
                  <a:pt x="0" y="0"/>
                </a:lnTo>
                <a:lnTo>
                  <a:pt x="0" y="442721"/>
                </a:lnTo>
                <a:lnTo>
                  <a:pt x="1018031" y="442721"/>
                </a:lnTo>
                <a:lnTo>
                  <a:pt x="1018031" y="438149"/>
                </a:lnTo>
                <a:lnTo>
                  <a:pt x="9905" y="438149"/>
                </a:lnTo>
                <a:lnTo>
                  <a:pt x="4571" y="433577"/>
                </a:lnTo>
                <a:lnTo>
                  <a:pt x="9905" y="433577"/>
                </a:lnTo>
                <a:lnTo>
                  <a:pt x="9905" y="9143"/>
                </a:lnTo>
                <a:lnTo>
                  <a:pt x="4571" y="9143"/>
                </a:lnTo>
                <a:lnTo>
                  <a:pt x="9905" y="4571"/>
                </a:lnTo>
                <a:lnTo>
                  <a:pt x="1018031" y="4571"/>
                </a:lnTo>
                <a:lnTo>
                  <a:pt x="1018031" y="0"/>
                </a:lnTo>
                <a:close/>
              </a:path>
              <a:path w="1018540" h="443229">
                <a:moveTo>
                  <a:pt x="9905" y="433577"/>
                </a:moveTo>
                <a:lnTo>
                  <a:pt x="4571" y="433577"/>
                </a:lnTo>
                <a:lnTo>
                  <a:pt x="9905" y="438149"/>
                </a:lnTo>
                <a:lnTo>
                  <a:pt x="9905" y="433577"/>
                </a:lnTo>
                <a:close/>
              </a:path>
              <a:path w="1018540" h="443229">
                <a:moveTo>
                  <a:pt x="1008125" y="433577"/>
                </a:moveTo>
                <a:lnTo>
                  <a:pt x="9905" y="433577"/>
                </a:lnTo>
                <a:lnTo>
                  <a:pt x="9905" y="438149"/>
                </a:lnTo>
                <a:lnTo>
                  <a:pt x="1008125" y="438149"/>
                </a:lnTo>
                <a:lnTo>
                  <a:pt x="1008125" y="433577"/>
                </a:lnTo>
                <a:close/>
              </a:path>
              <a:path w="1018540" h="443229">
                <a:moveTo>
                  <a:pt x="1008125" y="4571"/>
                </a:moveTo>
                <a:lnTo>
                  <a:pt x="1008125" y="438149"/>
                </a:lnTo>
                <a:lnTo>
                  <a:pt x="1012697" y="433577"/>
                </a:lnTo>
                <a:lnTo>
                  <a:pt x="1018031" y="433577"/>
                </a:lnTo>
                <a:lnTo>
                  <a:pt x="1018031" y="9143"/>
                </a:lnTo>
                <a:lnTo>
                  <a:pt x="1012697" y="9143"/>
                </a:lnTo>
                <a:lnTo>
                  <a:pt x="1008125" y="4571"/>
                </a:lnTo>
                <a:close/>
              </a:path>
              <a:path w="1018540" h="443229">
                <a:moveTo>
                  <a:pt x="1018031" y="433577"/>
                </a:moveTo>
                <a:lnTo>
                  <a:pt x="1012697" y="433577"/>
                </a:lnTo>
                <a:lnTo>
                  <a:pt x="1008125" y="438149"/>
                </a:lnTo>
                <a:lnTo>
                  <a:pt x="1018031" y="438149"/>
                </a:lnTo>
                <a:lnTo>
                  <a:pt x="1018031" y="433577"/>
                </a:lnTo>
                <a:close/>
              </a:path>
              <a:path w="1018540" h="443229">
                <a:moveTo>
                  <a:pt x="9905" y="4571"/>
                </a:moveTo>
                <a:lnTo>
                  <a:pt x="4571" y="9143"/>
                </a:lnTo>
                <a:lnTo>
                  <a:pt x="9905" y="9143"/>
                </a:lnTo>
                <a:lnTo>
                  <a:pt x="9905" y="4571"/>
                </a:lnTo>
                <a:close/>
              </a:path>
              <a:path w="1018540" h="443229">
                <a:moveTo>
                  <a:pt x="1008125" y="4571"/>
                </a:moveTo>
                <a:lnTo>
                  <a:pt x="9905" y="4571"/>
                </a:lnTo>
                <a:lnTo>
                  <a:pt x="9905" y="9143"/>
                </a:lnTo>
                <a:lnTo>
                  <a:pt x="1008125" y="9143"/>
                </a:lnTo>
                <a:lnTo>
                  <a:pt x="1008125" y="4571"/>
                </a:lnTo>
                <a:close/>
              </a:path>
              <a:path w="1018540" h="443229">
                <a:moveTo>
                  <a:pt x="1018031" y="4571"/>
                </a:moveTo>
                <a:lnTo>
                  <a:pt x="1008125" y="4571"/>
                </a:lnTo>
                <a:lnTo>
                  <a:pt x="1012697" y="9143"/>
                </a:lnTo>
                <a:lnTo>
                  <a:pt x="1018031" y="9143"/>
                </a:lnTo>
                <a:lnTo>
                  <a:pt x="1018031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2" name="object 96"/>
          <p:cNvSpPr txBox="1"/>
          <p:nvPr/>
        </p:nvSpPr>
        <p:spPr>
          <a:xfrm>
            <a:off x="6324104" y="4395208"/>
            <a:ext cx="87185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Datenschutz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3" name="object 97"/>
          <p:cNvSpPr/>
          <p:nvPr/>
        </p:nvSpPr>
        <p:spPr>
          <a:xfrm>
            <a:off x="7403590" y="4710677"/>
            <a:ext cx="1017269" cy="0"/>
          </a:xfrm>
          <a:custGeom>
            <a:avLst/>
            <a:gdLst/>
            <a:ahLst/>
            <a:cxnLst/>
            <a:rect l="l" t="t" r="r" b="b"/>
            <a:pathLst>
              <a:path w="1017270">
                <a:moveTo>
                  <a:pt x="0" y="0"/>
                </a:moveTo>
                <a:lnTo>
                  <a:pt x="1017269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4" name="object 98"/>
          <p:cNvSpPr/>
          <p:nvPr/>
        </p:nvSpPr>
        <p:spPr>
          <a:xfrm>
            <a:off x="7405877" y="4275067"/>
            <a:ext cx="0" cy="433070"/>
          </a:xfrm>
          <a:custGeom>
            <a:avLst/>
            <a:gdLst/>
            <a:ahLst/>
            <a:cxnLst/>
            <a:rect l="l" t="t" r="r" b="b"/>
            <a:pathLst>
              <a:path h="433070">
                <a:moveTo>
                  <a:pt x="0" y="0"/>
                </a:moveTo>
                <a:lnTo>
                  <a:pt x="0" y="433070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5" name="object 99"/>
          <p:cNvSpPr/>
          <p:nvPr/>
        </p:nvSpPr>
        <p:spPr>
          <a:xfrm>
            <a:off x="7403590" y="4272527"/>
            <a:ext cx="1017269" cy="0"/>
          </a:xfrm>
          <a:custGeom>
            <a:avLst/>
            <a:gdLst/>
            <a:ahLst/>
            <a:cxnLst/>
            <a:rect l="l" t="t" r="r" b="b"/>
            <a:pathLst>
              <a:path w="1017270">
                <a:moveTo>
                  <a:pt x="0" y="0"/>
                </a:moveTo>
                <a:lnTo>
                  <a:pt x="101726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6" name="object 100"/>
          <p:cNvSpPr/>
          <p:nvPr/>
        </p:nvSpPr>
        <p:spPr>
          <a:xfrm>
            <a:off x="8418575" y="4274817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578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7" name="object 101"/>
          <p:cNvSpPr/>
          <p:nvPr/>
        </p:nvSpPr>
        <p:spPr>
          <a:xfrm>
            <a:off x="7408163" y="4274817"/>
            <a:ext cx="1008380" cy="433705"/>
          </a:xfrm>
          <a:custGeom>
            <a:avLst/>
            <a:gdLst/>
            <a:ahLst/>
            <a:cxnLst/>
            <a:rect l="l" t="t" r="r" b="b"/>
            <a:pathLst>
              <a:path w="1008379" h="433704">
                <a:moveTo>
                  <a:pt x="0" y="433577"/>
                </a:moveTo>
                <a:lnTo>
                  <a:pt x="1008125" y="433577"/>
                </a:lnTo>
                <a:lnTo>
                  <a:pt x="1008125" y="0"/>
                </a:lnTo>
                <a:lnTo>
                  <a:pt x="0" y="0"/>
                </a:lnTo>
                <a:lnTo>
                  <a:pt x="0" y="43357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8" name="object 102"/>
          <p:cNvSpPr/>
          <p:nvPr/>
        </p:nvSpPr>
        <p:spPr>
          <a:xfrm>
            <a:off x="7403590" y="4270245"/>
            <a:ext cx="1017269" cy="443230"/>
          </a:xfrm>
          <a:custGeom>
            <a:avLst/>
            <a:gdLst/>
            <a:ahLst/>
            <a:cxnLst/>
            <a:rect l="l" t="t" r="r" b="b"/>
            <a:pathLst>
              <a:path w="1017270" h="443229">
                <a:moveTo>
                  <a:pt x="1017269" y="0"/>
                </a:moveTo>
                <a:lnTo>
                  <a:pt x="0" y="0"/>
                </a:lnTo>
                <a:lnTo>
                  <a:pt x="0" y="442721"/>
                </a:lnTo>
                <a:lnTo>
                  <a:pt x="1017269" y="442721"/>
                </a:lnTo>
                <a:lnTo>
                  <a:pt x="1017269" y="438149"/>
                </a:lnTo>
                <a:lnTo>
                  <a:pt x="9143" y="438149"/>
                </a:lnTo>
                <a:lnTo>
                  <a:pt x="4571" y="433577"/>
                </a:lnTo>
                <a:lnTo>
                  <a:pt x="9143" y="433577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1017269" y="4571"/>
                </a:lnTo>
                <a:lnTo>
                  <a:pt x="1017269" y="0"/>
                </a:lnTo>
                <a:close/>
              </a:path>
              <a:path w="1017270" h="443229">
                <a:moveTo>
                  <a:pt x="9143" y="433577"/>
                </a:moveTo>
                <a:lnTo>
                  <a:pt x="4571" y="433577"/>
                </a:lnTo>
                <a:lnTo>
                  <a:pt x="9143" y="438149"/>
                </a:lnTo>
                <a:lnTo>
                  <a:pt x="9143" y="433577"/>
                </a:lnTo>
                <a:close/>
              </a:path>
              <a:path w="1017270" h="443229">
                <a:moveTo>
                  <a:pt x="1008125" y="433577"/>
                </a:moveTo>
                <a:lnTo>
                  <a:pt x="9143" y="433577"/>
                </a:lnTo>
                <a:lnTo>
                  <a:pt x="9143" y="438149"/>
                </a:lnTo>
                <a:lnTo>
                  <a:pt x="1008125" y="438149"/>
                </a:lnTo>
                <a:lnTo>
                  <a:pt x="1008125" y="433577"/>
                </a:lnTo>
                <a:close/>
              </a:path>
              <a:path w="1017270" h="443229">
                <a:moveTo>
                  <a:pt x="1008125" y="4571"/>
                </a:moveTo>
                <a:lnTo>
                  <a:pt x="1008125" y="438149"/>
                </a:lnTo>
                <a:lnTo>
                  <a:pt x="1012697" y="433577"/>
                </a:lnTo>
                <a:lnTo>
                  <a:pt x="1017269" y="433577"/>
                </a:lnTo>
                <a:lnTo>
                  <a:pt x="1017269" y="9143"/>
                </a:lnTo>
                <a:lnTo>
                  <a:pt x="1012697" y="9143"/>
                </a:lnTo>
                <a:lnTo>
                  <a:pt x="1008125" y="4571"/>
                </a:lnTo>
                <a:close/>
              </a:path>
              <a:path w="1017270" h="443229">
                <a:moveTo>
                  <a:pt x="1017269" y="433577"/>
                </a:moveTo>
                <a:lnTo>
                  <a:pt x="1012697" y="433577"/>
                </a:lnTo>
                <a:lnTo>
                  <a:pt x="1008125" y="438149"/>
                </a:lnTo>
                <a:lnTo>
                  <a:pt x="1017269" y="438149"/>
                </a:lnTo>
                <a:lnTo>
                  <a:pt x="1017269" y="433577"/>
                </a:lnTo>
                <a:close/>
              </a:path>
              <a:path w="1017270" h="443229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1017270" h="443229">
                <a:moveTo>
                  <a:pt x="1008125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1008125" y="9143"/>
                </a:lnTo>
                <a:lnTo>
                  <a:pt x="1008125" y="4571"/>
                </a:lnTo>
                <a:close/>
              </a:path>
              <a:path w="1017270" h="443229">
                <a:moveTo>
                  <a:pt x="1017269" y="4571"/>
                </a:moveTo>
                <a:lnTo>
                  <a:pt x="1008125" y="4571"/>
                </a:lnTo>
                <a:lnTo>
                  <a:pt x="1012697" y="9143"/>
                </a:lnTo>
                <a:lnTo>
                  <a:pt x="1017269" y="9143"/>
                </a:lnTo>
                <a:lnTo>
                  <a:pt x="1017269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9" name="object 103"/>
          <p:cNvSpPr txBox="1"/>
          <p:nvPr/>
        </p:nvSpPr>
        <p:spPr>
          <a:xfrm>
            <a:off x="7560831" y="4395208"/>
            <a:ext cx="70167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Sicherheit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0" name="object 104"/>
          <p:cNvSpPr/>
          <p:nvPr/>
        </p:nvSpPr>
        <p:spPr>
          <a:xfrm>
            <a:off x="3064762" y="5074917"/>
            <a:ext cx="1008380" cy="433705"/>
          </a:xfrm>
          <a:custGeom>
            <a:avLst/>
            <a:gdLst/>
            <a:ahLst/>
            <a:cxnLst/>
            <a:rect l="l" t="t" r="r" b="b"/>
            <a:pathLst>
              <a:path w="1008379" h="433704">
                <a:moveTo>
                  <a:pt x="0" y="433577"/>
                </a:moveTo>
                <a:lnTo>
                  <a:pt x="1008125" y="433577"/>
                </a:lnTo>
                <a:lnTo>
                  <a:pt x="0" y="433577"/>
                </a:lnTo>
                <a:lnTo>
                  <a:pt x="0" y="0"/>
                </a:lnTo>
                <a:lnTo>
                  <a:pt x="0" y="43357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1" name="object 105"/>
          <p:cNvSpPr/>
          <p:nvPr/>
        </p:nvSpPr>
        <p:spPr>
          <a:xfrm>
            <a:off x="3060191" y="5510777"/>
            <a:ext cx="1017269" cy="0"/>
          </a:xfrm>
          <a:custGeom>
            <a:avLst/>
            <a:gdLst/>
            <a:ahLst/>
            <a:cxnLst/>
            <a:rect l="l" t="t" r="r" b="b"/>
            <a:pathLst>
              <a:path w="1017270">
                <a:moveTo>
                  <a:pt x="0" y="0"/>
                </a:moveTo>
                <a:lnTo>
                  <a:pt x="101726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2" name="object 106"/>
          <p:cNvSpPr/>
          <p:nvPr/>
        </p:nvSpPr>
        <p:spPr>
          <a:xfrm>
            <a:off x="3062476" y="5075167"/>
            <a:ext cx="0" cy="433070"/>
          </a:xfrm>
          <a:custGeom>
            <a:avLst/>
            <a:gdLst/>
            <a:ahLst/>
            <a:cxnLst/>
            <a:rect l="l" t="t" r="r" b="b"/>
            <a:pathLst>
              <a:path h="433070">
                <a:moveTo>
                  <a:pt x="0" y="0"/>
                </a:moveTo>
                <a:lnTo>
                  <a:pt x="0" y="433069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3" name="object 107"/>
          <p:cNvSpPr/>
          <p:nvPr/>
        </p:nvSpPr>
        <p:spPr>
          <a:xfrm>
            <a:off x="3060191" y="5072627"/>
            <a:ext cx="1017269" cy="0"/>
          </a:xfrm>
          <a:custGeom>
            <a:avLst/>
            <a:gdLst/>
            <a:ahLst/>
            <a:cxnLst/>
            <a:rect l="l" t="t" r="r" b="b"/>
            <a:pathLst>
              <a:path w="1017270">
                <a:moveTo>
                  <a:pt x="0" y="0"/>
                </a:moveTo>
                <a:lnTo>
                  <a:pt x="101726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4" name="object 108"/>
          <p:cNvSpPr/>
          <p:nvPr/>
        </p:nvSpPr>
        <p:spPr>
          <a:xfrm>
            <a:off x="4075175" y="5074917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578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5" name="object 109"/>
          <p:cNvSpPr/>
          <p:nvPr/>
        </p:nvSpPr>
        <p:spPr>
          <a:xfrm>
            <a:off x="3064762" y="5074917"/>
            <a:ext cx="1008380" cy="433705"/>
          </a:xfrm>
          <a:custGeom>
            <a:avLst/>
            <a:gdLst/>
            <a:ahLst/>
            <a:cxnLst/>
            <a:rect l="l" t="t" r="r" b="b"/>
            <a:pathLst>
              <a:path w="1008379" h="433704">
                <a:moveTo>
                  <a:pt x="0" y="433577"/>
                </a:moveTo>
                <a:lnTo>
                  <a:pt x="1008125" y="433577"/>
                </a:lnTo>
                <a:lnTo>
                  <a:pt x="1008125" y="0"/>
                </a:lnTo>
                <a:lnTo>
                  <a:pt x="0" y="0"/>
                </a:lnTo>
                <a:lnTo>
                  <a:pt x="0" y="43357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6" name="object 110"/>
          <p:cNvSpPr/>
          <p:nvPr/>
        </p:nvSpPr>
        <p:spPr>
          <a:xfrm>
            <a:off x="3060191" y="5070345"/>
            <a:ext cx="1017269" cy="443230"/>
          </a:xfrm>
          <a:custGeom>
            <a:avLst/>
            <a:gdLst/>
            <a:ahLst/>
            <a:cxnLst/>
            <a:rect l="l" t="t" r="r" b="b"/>
            <a:pathLst>
              <a:path w="1017270" h="443229">
                <a:moveTo>
                  <a:pt x="1017269" y="0"/>
                </a:moveTo>
                <a:lnTo>
                  <a:pt x="0" y="0"/>
                </a:lnTo>
                <a:lnTo>
                  <a:pt x="0" y="442721"/>
                </a:lnTo>
                <a:lnTo>
                  <a:pt x="1017269" y="442721"/>
                </a:lnTo>
                <a:lnTo>
                  <a:pt x="1017269" y="438149"/>
                </a:lnTo>
                <a:lnTo>
                  <a:pt x="9143" y="438149"/>
                </a:lnTo>
                <a:lnTo>
                  <a:pt x="4571" y="433577"/>
                </a:lnTo>
                <a:lnTo>
                  <a:pt x="9143" y="433577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1017269" y="4571"/>
                </a:lnTo>
                <a:lnTo>
                  <a:pt x="1017269" y="0"/>
                </a:lnTo>
                <a:close/>
              </a:path>
              <a:path w="1017270" h="443229">
                <a:moveTo>
                  <a:pt x="9143" y="433577"/>
                </a:moveTo>
                <a:lnTo>
                  <a:pt x="4571" y="433577"/>
                </a:lnTo>
                <a:lnTo>
                  <a:pt x="9143" y="438149"/>
                </a:lnTo>
                <a:lnTo>
                  <a:pt x="9143" y="433577"/>
                </a:lnTo>
                <a:close/>
              </a:path>
              <a:path w="1017270" h="443229">
                <a:moveTo>
                  <a:pt x="1008125" y="433577"/>
                </a:moveTo>
                <a:lnTo>
                  <a:pt x="9143" y="433577"/>
                </a:lnTo>
                <a:lnTo>
                  <a:pt x="9143" y="438149"/>
                </a:lnTo>
                <a:lnTo>
                  <a:pt x="1008125" y="438149"/>
                </a:lnTo>
                <a:lnTo>
                  <a:pt x="1008125" y="433577"/>
                </a:lnTo>
                <a:close/>
              </a:path>
              <a:path w="1017270" h="443229">
                <a:moveTo>
                  <a:pt x="1008125" y="4571"/>
                </a:moveTo>
                <a:lnTo>
                  <a:pt x="1008125" y="438149"/>
                </a:lnTo>
                <a:lnTo>
                  <a:pt x="1012697" y="433577"/>
                </a:lnTo>
                <a:lnTo>
                  <a:pt x="1017269" y="433577"/>
                </a:lnTo>
                <a:lnTo>
                  <a:pt x="1017269" y="9143"/>
                </a:lnTo>
                <a:lnTo>
                  <a:pt x="1012697" y="9143"/>
                </a:lnTo>
                <a:lnTo>
                  <a:pt x="1008125" y="4571"/>
                </a:lnTo>
                <a:close/>
              </a:path>
              <a:path w="1017270" h="443229">
                <a:moveTo>
                  <a:pt x="1017269" y="433577"/>
                </a:moveTo>
                <a:lnTo>
                  <a:pt x="1012697" y="433577"/>
                </a:lnTo>
                <a:lnTo>
                  <a:pt x="1008125" y="438149"/>
                </a:lnTo>
                <a:lnTo>
                  <a:pt x="1017269" y="438149"/>
                </a:lnTo>
                <a:lnTo>
                  <a:pt x="1017269" y="433577"/>
                </a:lnTo>
                <a:close/>
              </a:path>
              <a:path w="1017270" h="443229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1017270" h="443229">
                <a:moveTo>
                  <a:pt x="1008125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1008125" y="9143"/>
                </a:lnTo>
                <a:lnTo>
                  <a:pt x="1008125" y="4571"/>
                </a:lnTo>
                <a:close/>
              </a:path>
              <a:path w="1017270" h="443229">
                <a:moveTo>
                  <a:pt x="1017269" y="4571"/>
                </a:moveTo>
                <a:lnTo>
                  <a:pt x="1008125" y="4571"/>
                </a:lnTo>
                <a:lnTo>
                  <a:pt x="1012697" y="9143"/>
                </a:lnTo>
                <a:lnTo>
                  <a:pt x="1017269" y="9143"/>
                </a:lnTo>
                <a:lnTo>
                  <a:pt x="1017269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7" name="object 111"/>
          <p:cNvSpPr txBox="1"/>
          <p:nvPr/>
        </p:nvSpPr>
        <p:spPr>
          <a:xfrm>
            <a:off x="3133607" y="5195312"/>
            <a:ext cx="87121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Auslieferung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8" name="object 112"/>
          <p:cNvSpPr/>
          <p:nvPr/>
        </p:nvSpPr>
        <p:spPr>
          <a:xfrm>
            <a:off x="4222241" y="5491727"/>
            <a:ext cx="1017269" cy="0"/>
          </a:xfrm>
          <a:custGeom>
            <a:avLst/>
            <a:gdLst/>
            <a:ahLst/>
            <a:cxnLst/>
            <a:rect l="l" t="t" r="r" b="b"/>
            <a:pathLst>
              <a:path w="1017270">
                <a:moveTo>
                  <a:pt x="0" y="0"/>
                </a:moveTo>
                <a:lnTo>
                  <a:pt x="1017269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9" name="object 113"/>
          <p:cNvSpPr/>
          <p:nvPr/>
        </p:nvSpPr>
        <p:spPr>
          <a:xfrm>
            <a:off x="4224526" y="5056117"/>
            <a:ext cx="0" cy="433070"/>
          </a:xfrm>
          <a:custGeom>
            <a:avLst/>
            <a:gdLst/>
            <a:ahLst/>
            <a:cxnLst/>
            <a:rect l="l" t="t" r="r" b="b"/>
            <a:pathLst>
              <a:path h="433070">
                <a:moveTo>
                  <a:pt x="0" y="0"/>
                </a:moveTo>
                <a:lnTo>
                  <a:pt x="0" y="433069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0" name="object 114"/>
          <p:cNvSpPr/>
          <p:nvPr/>
        </p:nvSpPr>
        <p:spPr>
          <a:xfrm>
            <a:off x="4222241" y="5053577"/>
            <a:ext cx="1017269" cy="0"/>
          </a:xfrm>
          <a:custGeom>
            <a:avLst/>
            <a:gdLst/>
            <a:ahLst/>
            <a:cxnLst/>
            <a:rect l="l" t="t" r="r" b="b"/>
            <a:pathLst>
              <a:path w="1017270">
                <a:moveTo>
                  <a:pt x="0" y="0"/>
                </a:moveTo>
                <a:lnTo>
                  <a:pt x="101726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1" name="object 115"/>
          <p:cNvSpPr/>
          <p:nvPr/>
        </p:nvSpPr>
        <p:spPr>
          <a:xfrm>
            <a:off x="5237225" y="5055867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578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2" name="object 116"/>
          <p:cNvSpPr/>
          <p:nvPr/>
        </p:nvSpPr>
        <p:spPr>
          <a:xfrm>
            <a:off x="4226812" y="5055867"/>
            <a:ext cx="1008380" cy="433705"/>
          </a:xfrm>
          <a:custGeom>
            <a:avLst/>
            <a:gdLst/>
            <a:ahLst/>
            <a:cxnLst/>
            <a:rect l="l" t="t" r="r" b="b"/>
            <a:pathLst>
              <a:path w="1008379" h="433704">
                <a:moveTo>
                  <a:pt x="0" y="433577"/>
                </a:moveTo>
                <a:lnTo>
                  <a:pt x="1008125" y="433577"/>
                </a:lnTo>
                <a:lnTo>
                  <a:pt x="1008125" y="0"/>
                </a:lnTo>
                <a:lnTo>
                  <a:pt x="0" y="0"/>
                </a:lnTo>
                <a:lnTo>
                  <a:pt x="0" y="43357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3" name="object 117"/>
          <p:cNvSpPr/>
          <p:nvPr/>
        </p:nvSpPr>
        <p:spPr>
          <a:xfrm>
            <a:off x="4222241" y="5051295"/>
            <a:ext cx="1017269" cy="443230"/>
          </a:xfrm>
          <a:custGeom>
            <a:avLst/>
            <a:gdLst/>
            <a:ahLst/>
            <a:cxnLst/>
            <a:rect l="l" t="t" r="r" b="b"/>
            <a:pathLst>
              <a:path w="1017270" h="443229">
                <a:moveTo>
                  <a:pt x="1017269" y="0"/>
                </a:moveTo>
                <a:lnTo>
                  <a:pt x="0" y="0"/>
                </a:lnTo>
                <a:lnTo>
                  <a:pt x="0" y="442721"/>
                </a:lnTo>
                <a:lnTo>
                  <a:pt x="1017269" y="442721"/>
                </a:lnTo>
                <a:lnTo>
                  <a:pt x="1017269" y="438149"/>
                </a:lnTo>
                <a:lnTo>
                  <a:pt x="9143" y="438149"/>
                </a:lnTo>
                <a:lnTo>
                  <a:pt x="4571" y="433577"/>
                </a:lnTo>
                <a:lnTo>
                  <a:pt x="9143" y="433577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1017269" y="4571"/>
                </a:lnTo>
                <a:lnTo>
                  <a:pt x="1017269" y="0"/>
                </a:lnTo>
                <a:close/>
              </a:path>
              <a:path w="1017270" h="443229">
                <a:moveTo>
                  <a:pt x="9143" y="433577"/>
                </a:moveTo>
                <a:lnTo>
                  <a:pt x="4571" y="433577"/>
                </a:lnTo>
                <a:lnTo>
                  <a:pt x="9143" y="438149"/>
                </a:lnTo>
                <a:lnTo>
                  <a:pt x="9143" y="433577"/>
                </a:lnTo>
                <a:close/>
              </a:path>
              <a:path w="1017270" h="443229">
                <a:moveTo>
                  <a:pt x="1008125" y="433577"/>
                </a:moveTo>
                <a:lnTo>
                  <a:pt x="9143" y="433577"/>
                </a:lnTo>
                <a:lnTo>
                  <a:pt x="9143" y="438149"/>
                </a:lnTo>
                <a:lnTo>
                  <a:pt x="1008125" y="438149"/>
                </a:lnTo>
                <a:lnTo>
                  <a:pt x="1008125" y="433577"/>
                </a:lnTo>
                <a:close/>
              </a:path>
              <a:path w="1017270" h="443229">
                <a:moveTo>
                  <a:pt x="1008125" y="4571"/>
                </a:moveTo>
                <a:lnTo>
                  <a:pt x="1008125" y="438149"/>
                </a:lnTo>
                <a:lnTo>
                  <a:pt x="1012697" y="433577"/>
                </a:lnTo>
                <a:lnTo>
                  <a:pt x="1017269" y="433577"/>
                </a:lnTo>
                <a:lnTo>
                  <a:pt x="1017269" y="9143"/>
                </a:lnTo>
                <a:lnTo>
                  <a:pt x="1012697" y="9143"/>
                </a:lnTo>
                <a:lnTo>
                  <a:pt x="1008125" y="4571"/>
                </a:lnTo>
                <a:close/>
              </a:path>
              <a:path w="1017270" h="443229">
                <a:moveTo>
                  <a:pt x="1017269" y="433577"/>
                </a:moveTo>
                <a:lnTo>
                  <a:pt x="1012697" y="433577"/>
                </a:lnTo>
                <a:lnTo>
                  <a:pt x="1008125" y="438149"/>
                </a:lnTo>
                <a:lnTo>
                  <a:pt x="1017269" y="438149"/>
                </a:lnTo>
                <a:lnTo>
                  <a:pt x="1017269" y="433577"/>
                </a:lnTo>
                <a:close/>
              </a:path>
              <a:path w="1017270" h="443229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1017270" h="443229">
                <a:moveTo>
                  <a:pt x="1008125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1008125" y="9143"/>
                </a:lnTo>
                <a:lnTo>
                  <a:pt x="1008125" y="4571"/>
                </a:lnTo>
                <a:close/>
              </a:path>
              <a:path w="1017270" h="443229">
                <a:moveTo>
                  <a:pt x="1017269" y="4571"/>
                </a:moveTo>
                <a:lnTo>
                  <a:pt x="1008125" y="4571"/>
                </a:lnTo>
                <a:lnTo>
                  <a:pt x="1012697" y="9143"/>
                </a:lnTo>
                <a:lnTo>
                  <a:pt x="1017269" y="9143"/>
                </a:lnTo>
                <a:lnTo>
                  <a:pt x="1017269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4" name="object 118"/>
          <p:cNvSpPr txBox="1"/>
          <p:nvPr/>
        </p:nvSpPr>
        <p:spPr>
          <a:xfrm>
            <a:off x="4477014" y="5176262"/>
            <a:ext cx="50736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Coding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5" name="object 119"/>
          <p:cNvSpPr/>
          <p:nvPr/>
        </p:nvSpPr>
        <p:spPr>
          <a:xfrm>
            <a:off x="5439917" y="5491727"/>
            <a:ext cx="1017269" cy="0"/>
          </a:xfrm>
          <a:custGeom>
            <a:avLst/>
            <a:gdLst/>
            <a:ahLst/>
            <a:cxnLst/>
            <a:rect l="l" t="t" r="r" b="b"/>
            <a:pathLst>
              <a:path w="1017270">
                <a:moveTo>
                  <a:pt x="0" y="0"/>
                </a:moveTo>
                <a:lnTo>
                  <a:pt x="1017269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6" name="object 120"/>
          <p:cNvSpPr/>
          <p:nvPr/>
        </p:nvSpPr>
        <p:spPr>
          <a:xfrm>
            <a:off x="5442202" y="5056117"/>
            <a:ext cx="0" cy="433070"/>
          </a:xfrm>
          <a:custGeom>
            <a:avLst/>
            <a:gdLst/>
            <a:ahLst/>
            <a:cxnLst/>
            <a:rect l="l" t="t" r="r" b="b"/>
            <a:pathLst>
              <a:path h="433070">
                <a:moveTo>
                  <a:pt x="0" y="0"/>
                </a:moveTo>
                <a:lnTo>
                  <a:pt x="0" y="433069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7" name="object 121"/>
          <p:cNvSpPr/>
          <p:nvPr/>
        </p:nvSpPr>
        <p:spPr>
          <a:xfrm>
            <a:off x="5439917" y="5053577"/>
            <a:ext cx="1017269" cy="0"/>
          </a:xfrm>
          <a:custGeom>
            <a:avLst/>
            <a:gdLst/>
            <a:ahLst/>
            <a:cxnLst/>
            <a:rect l="l" t="t" r="r" b="b"/>
            <a:pathLst>
              <a:path w="1017270">
                <a:moveTo>
                  <a:pt x="0" y="0"/>
                </a:moveTo>
                <a:lnTo>
                  <a:pt x="101726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8" name="object 122"/>
          <p:cNvSpPr/>
          <p:nvPr/>
        </p:nvSpPr>
        <p:spPr>
          <a:xfrm>
            <a:off x="6454901" y="5055867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578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9" name="object 123"/>
          <p:cNvSpPr/>
          <p:nvPr/>
        </p:nvSpPr>
        <p:spPr>
          <a:xfrm>
            <a:off x="5444488" y="5055867"/>
            <a:ext cx="1008380" cy="433705"/>
          </a:xfrm>
          <a:custGeom>
            <a:avLst/>
            <a:gdLst/>
            <a:ahLst/>
            <a:cxnLst/>
            <a:rect l="l" t="t" r="r" b="b"/>
            <a:pathLst>
              <a:path w="1008379" h="433704">
                <a:moveTo>
                  <a:pt x="0" y="433577"/>
                </a:moveTo>
                <a:lnTo>
                  <a:pt x="1008125" y="433577"/>
                </a:lnTo>
                <a:lnTo>
                  <a:pt x="1008125" y="0"/>
                </a:lnTo>
                <a:lnTo>
                  <a:pt x="0" y="0"/>
                </a:lnTo>
                <a:lnTo>
                  <a:pt x="0" y="43357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0" name="object 124"/>
          <p:cNvSpPr/>
          <p:nvPr/>
        </p:nvSpPr>
        <p:spPr>
          <a:xfrm>
            <a:off x="5439917" y="5051295"/>
            <a:ext cx="1017269" cy="443230"/>
          </a:xfrm>
          <a:custGeom>
            <a:avLst/>
            <a:gdLst/>
            <a:ahLst/>
            <a:cxnLst/>
            <a:rect l="l" t="t" r="r" b="b"/>
            <a:pathLst>
              <a:path w="1017270" h="443229">
                <a:moveTo>
                  <a:pt x="1017269" y="0"/>
                </a:moveTo>
                <a:lnTo>
                  <a:pt x="0" y="0"/>
                </a:lnTo>
                <a:lnTo>
                  <a:pt x="0" y="442721"/>
                </a:lnTo>
                <a:lnTo>
                  <a:pt x="1017269" y="442721"/>
                </a:lnTo>
                <a:lnTo>
                  <a:pt x="1017269" y="438149"/>
                </a:lnTo>
                <a:lnTo>
                  <a:pt x="9143" y="438149"/>
                </a:lnTo>
                <a:lnTo>
                  <a:pt x="4571" y="433577"/>
                </a:lnTo>
                <a:lnTo>
                  <a:pt x="9143" y="433577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1017269" y="4571"/>
                </a:lnTo>
                <a:lnTo>
                  <a:pt x="1017269" y="0"/>
                </a:lnTo>
                <a:close/>
              </a:path>
              <a:path w="1017270" h="443229">
                <a:moveTo>
                  <a:pt x="9143" y="433577"/>
                </a:moveTo>
                <a:lnTo>
                  <a:pt x="4571" y="433577"/>
                </a:lnTo>
                <a:lnTo>
                  <a:pt x="9143" y="438149"/>
                </a:lnTo>
                <a:lnTo>
                  <a:pt x="9143" y="433577"/>
                </a:lnTo>
                <a:close/>
              </a:path>
              <a:path w="1017270" h="443229">
                <a:moveTo>
                  <a:pt x="1007363" y="433577"/>
                </a:moveTo>
                <a:lnTo>
                  <a:pt x="9143" y="433577"/>
                </a:lnTo>
                <a:lnTo>
                  <a:pt x="9143" y="438149"/>
                </a:lnTo>
                <a:lnTo>
                  <a:pt x="1007363" y="438149"/>
                </a:lnTo>
                <a:lnTo>
                  <a:pt x="1007363" y="433577"/>
                </a:lnTo>
                <a:close/>
              </a:path>
              <a:path w="1017270" h="443229">
                <a:moveTo>
                  <a:pt x="1007363" y="4571"/>
                </a:moveTo>
                <a:lnTo>
                  <a:pt x="1007363" y="438149"/>
                </a:lnTo>
                <a:lnTo>
                  <a:pt x="1012697" y="433577"/>
                </a:lnTo>
                <a:lnTo>
                  <a:pt x="1017269" y="433577"/>
                </a:lnTo>
                <a:lnTo>
                  <a:pt x="1017269" y="9143"/>
                </a:lnTo>
                <a:lnTo>
                  <a:pt x="1012697" y="9143"/>
                </a:lnTo>
                <a:lnTo>
                  <a:pt x="1007363" y="4571"/>
                </a:lnTo>
                <a:close/>
              </a:path>
              <a:path w="1017270" h="443229">
                <a:moveTo>
                  <a:pt x="1017269" y="433577"/>
                </a:moveTo>
                <a:lnTo>
                  <a:pt x="1012697" y="433577"/>
                </a:lnTo>
                <a:lnTo>
                  <a:pt x="1007363" y="438149"/>
                </a:lnTo>
                <a:lnTo>
                  <a:pt x="1017269" y="438149"/>
                </a:lnTo>
                <a:lnTo>
                  <a:pt x="1017269" y="433577"/>
                </a:lnTo>
                <a:close/>
              </a:path>
              <a:path w="1017270" h="443229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1017270" h="443229">
                <a:moveTo>
                  <a:pt x="1007363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1007363" y="9143"/>
                </a:lnTo>
                <a:lnTo>
                  <a:pt x="1007363" y="4571"/>
                </a:lnTo>
                <a:close/>
              </a:path>
              <a:path w="1017270" h="443229">
                <a:moveTo>
                  <a:pt x="1017269" y="4571"/>
                </a:moveTo>
                <a:lnTo>
                  <a:pt x="1007363" y="4571"/>
                </a:lnTo>
                <a:lnTo>
                  <a:pt x="1012697" y="9143"/>
                </a:lnTo>
                <a:lnTo>
                  <a:pt x="1017269" y="9143"/>
                </a:lnTo>
                <a:lnTo>
                  <a:pt x="1017269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1" name="object 125"/>
          <p:cNvSpPr txBox="1"/>
          <p:nvPr/>
        </p:nvSpPr>
        <p:spPr>
          <a:xfrm>
            <a:off x="5588011" y="5176262"/>
            <a:ext cx="71945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Standards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2" name="object 126"/>
          <p:cNvSpPr/>
          <p:nvPr/>
        </p:nvSpPr>
        <p:spPr>
          <a:xfrm>
            <a:off x="691136" y="4672577"/>
            <a:ext cx="1018540" cy="0"/>
          </a:xfrm>
          <a:custGeom>
            <a:avLst/>
            <a:gdLst/>
            <a:ahLst/>
            <a:cxnLst/>
            <a:rect l="l" t="t" r="r" b="b"/>
            <a:pathLst>
              <a:path w="1018539">
                <a:moveTo>
                  <a:pt x="0" y="0"/>
                </a:moveTo>
                <a:lnTo>
                  <a:pt x="1018031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3" name="object 127"/>
          <p:cNvSpPr/>
          <p:nvPr/>
        </p:nvSpPr>
        <p:spPr>
          <a:xfrm>
            <a:off x="693803" y="4236967"/>
            <a:ext cx="0" cy="433070"/>
          </a:xfrm>
          <a:custGeom>
            <a:avLst/>
            <a:gdLst/>
            <a:ahLst/>
            <a:cxnLst/>
            <a:rect l="l" t="t" r="r" b="b"/>
            <a:pathLst>
              <a:path h="433070">
                <a:moveTo>
                  <a:pt x="0" y="0"/>
                </a:moveTo>
                <a:lnTo>
                  <a:pt x="0" y="433070"/>
                </a:lnTo>
              </a:path>
            </a:pathLst>
          </a:custGeom>
          <a:ln w="660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4" name="object 128"/>
          <p:cNvSpPr/>
          <p:nvPr/>
        </p:nvSpPr>
        <p:spPr>
          <a:xfrm>
            <a:off x="691136" y="4234427"/>
            <a:ext cx="1018540" cy="0"/>
          </a:xfrm>
          <a:custGeom>
            <a:avLst/>
            <a:gdLst/>
            <a:ahLst/>
            <a:cxnLst/>
            <a:rect l="l" t="t" r="r" b="b"/>
            <a:pathLst>
              <a:path w="1018539">
                <a:moveTo>
                  <a:pt x="0" y="0"/>
                </a:moveTo>
                <a:lnTo>
                  <a:pt x="1018031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5" name="object 129"/>
          <p:cNvSpPr/>
          <p:nvPr/>
        </p:nvSpPr>
        <p:spPr>
          <a:xfrm>
            <a:off x="1706501" y="4236717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578"/>
                </a:lnTo>
              </a:path>
            </a:pathLst>
          </a:custGeom>
          <a:ln w="6603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6" name="object 130"/>
          <p:cNvSpPr/>
          <p:nvPr/>
        </p:nvSpPr>
        <p:spPr>
          <a:xfrm>
            <a:off x="696470" y="4236717"/>
            <a:ext cx="1007744" cy="433705"/>
          </a:xfrm>
          <a:custGeom>
            <a:avLst/>
            <a:gdLst/>
            <a:ahLst/>
            <a:cxnLst/>
            <a:rect l="l" t="t" r="r" b="b"/>
            <a:pathLst>
              <a:path w="1007744" h="433704">
                <a:moveTo>
                  <a:pt x="0" y="433577"/>
                </a:moveTo>
                <a:lnTo>
                  <a:pt x="1007363" y="433577"/>
                </a:lnTo>
                <a:lnTo>
                  <a:pt x="1007363" y="0"/>
                </a:lnTo>
                <a:lnTo>
                  <a:pt x="0" y="0"/>
                </a:lnTo>
                <a:lnTo>
                  <a:pt x="0" y="43357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7" name="object 131"/>
          <p:cNvSpPr/>
          <p:nvPr/>
        </p:nvSpPr>
        <p:spPr>
          <a:xfrm>
            <a:off x="691136" y="4232145"/>
            <a:ext cx="1018540" cy="443230"/>
          </a:xfrm>
          <a:custGeom>
            <a:avLst/>
            <a:gdLst/>
            <a:ahLst/>
            <a:cxnLst/>
            <a:rect l="l" t="t" r="r" b="b"/>
            <a:pathLst>
              <a:path w="1018539" h="443229">
                <a:moveTo>
                  <a:pt x="1018031" y="0"/>
                </a:moveTo>
                <a:lnTo>
                  <a:pt x="0" y="0"/>
                </a:lnTo>
                <a:lnTo>
                  <a:pt x="0" y="442721"/>
                </a:lnTo>
                <a:lnTo>
                  <a:pt x="1018031" y="442721"/>
                </a:lnTo>
                <a:lnTo>
                  <a:pt x="1018031" y="438149"/>
                </a:lnTo>
                <a:lnTo>
                  <a:pt x="9905" y="438149"/>
                </a:lnTo>
                <a:lnTo>
                  <a:pt x="5333" y="433577"/>
                </a:lnTo>
                <a:lnTo>
                  <a:pt x="9905" y="433577"/>
                </a:lnTo>
                <a:lnTo>
                  <a:pt x="9905" y="9143"/>
                </a:lnTo>
                <a:lnTo>
                  <a:pt x="5333" y="9143"/>
                </a:lnTo>
                <a:lnTo>
                  <a:pt x="9905" y="4571"/>
                </a:lnTo>
                <a:lnTo>
                  <a:pt x="1018031" y="4571"/>
                </a:lnTo>
                <a:lnTo>
                  <a:pt x="1018031" y="0"/>
                </a:lnTo>
                <a:close/>
              </a:path>
              <a:path w="1018539" h="443229">
                <a:moveTo>
                  <a:pt x="9905" y="433577"/>
                </a:moveTo>
                <a:lnTo>
                  <a:pt x="5333" y="433577"/>
                </a:lnTo>
                <a:lnTo>
                  <a:pt x="9905" y="438149"/>
                </a:lnTo>
                <a:lnTo>
                  <a:pt x="9905" y="433577"/>
                </a:lnTo>
                <a:close/>
              </a:path>
              <a:path w="1018539" h="443229">
                <a:moveTo>
                  <a:pt x="1008125" y="433577"/>
                </a:moveTo>
                <a:lnTo>
                  <a:pt x="9905" y="433577"/>
                </a:lnTo>
                <a:lnTo>
                  <a:pt x="9905" y="438149"/>
                </a:lnTo>
                <a:lnTo>
                  <a:pt x="1008125" y="438149"/>
                </a:lnTo>
                <a:lnTo>
                  <a:pt x="1008125" y="433577"/>
                </a:lnTo>
                <a:close/>
              </a:path>
              <a:path w="1018539" h="443229">
                <a:moveTo>
                  <a:pt x="1008125" y="4571"/>
                </a:moveTo>
                <a:lnTo>
                  <a:pt x="1008125" y="438149"/>
                </a:lnTo>
                <a:lnTo>
                  <a:pt x="1012697" y="433577"/>
                </a:lnTo>
                <a:lnTo>
                  <a:pt x="1018031" y="433577"/>
                </a:lnTo>
                <a:lnTo>
                  <a:pt x="1018031" y="9143"/>
                </a:lnTo>
                <a:lnTo>
                  <a:pt x="1012697" y="9143"/>
                </a:lnTo>
                <a:lnTo>
                  <a:pt x="1008125" y="4571"/>
                </a:lnTo>
                <a:close/>
              </a:path>
              <a:path w="1018539" h="443229">
                <a:moveTo>
                  <a:pt x="1018031" y="433577"/>
                </a:moveTo>
                <a:lnTo>
                  <a:pt x="1012697" y="433577"/>
                </a:lnTo>
                <a:lnTo>
                  <a:pt x="1008125" y="438149"/>
                </a:lnTo>
                <a:lnTo>
                  <a:pt x="1018031" y="438149"/>
                </a:lnTo>
                <a:lnTo>
                  <a:pt x="1018031" y="433577"/>
                </a:lnTo>
                <a:close/>
              </a:path>
              <a:path w="1018539" h="443229">
                <a:moveTo>
                  <a:pt x="9905" y="4571"/>
                </a:moveTo>
                <a:lnTo>
                  <a:pt x="5333" y="9143"/>
                </a:lnTo>
                <a:lnTo>
                  <a:pt x="9905" y="9143"/>
                </a:lnTo>
                <a:lnTo>
                  <a:pt x="9905" y="4571"/>
                </a:lnTo>
                <a:close/>
              </a:path>
              <a:path w="1018539" h="443229">
                <a:moveTo>
                  <a:pt x="1008125" y="4571"/>
                </a:moveTo>
                <a:lnTo>
                  <a:pt x="9905" y="4571"/>
                </a:lnTo>
                <a:lnTo>
                  <a:pt x="9905" y="9143"/>
                </a:lnTo>
                <a:lnTo>
                  <a:pt x="1008125" y="9143"/>
                </a:lnTo>
                <a:lnTo>
                  <a:pt x="1008125" y="4571"/>
                </a:lnTo>
                <a:close/>
              </a:path>
              <a:path w="1018539" h="443229">
                <a:moveTo>
                  <a:pt x="1018031" y="4571"/>
                </a:moveTo>
                <a:lnTo>
                  <a:pt x="1008125" y="4571"/>
                </a:lnTo>
                <a:lnTo>
                  <a:pt x="1012697" y="9143"/>
                </a:lnTo>
                <a:lnTo>
                  <a:pt x="1018031" y="9143"/>
                </a:lnTo>
                <a:lnTo>
                  <a:pt x="1018031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8" name="object 132"/>
          <p:cNvSpPr txBox="1"/>
          <p:nvPr/>
        </p:nvSpPr>
        <p:spPr>
          <a:xfrm>
            <a:off x="751593" y="4357108"/>
            <a:ext cx="89852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Performance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9" name="object 133"/>
          <p:cNvSpPr/>
          <p:nvPr/>
        </p:nvSpPr>
        <p:spPr>
          <a:xfrm>
            <a:off x="1844041" y="4672577"/>
            <a:ext cx="1017269" cy="0"/>
          </a:xfrm>
          <a:custGeom>
            <a:avLst/>
            <a:gdLst/>
            <a:ahLst/>
            <a:cxnLst/>
            <a:rect l="l" t="t" r="r" b="b"/>
            <a:pathLst>
              <a:path w="1017270">
                <a:moveTo>
                  <a:pt x="0" y="0"/>
                </a:moveTo>
                <a:lnTo>
                  <a:pt x="1017266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0" name="object 134"/>
          <p:cNvSpPr/>
          <p:nvPr/>
        </p:nvSpPr>
        <p:spPr>
          <a:xfrm>
            <a:off x="1846328" y="4236967"/>
            <a:ext cx="0" cy="433070"/>
          </a:xfrm>
          <a:custGeom>
            <a:avLst/>
            <a:gdLst/>
            <a:ahLst/>
            <a:cxnLst/>
            <a:rect l="l" t="t" r="r" b="b"/>
            <a:pathLst>
              <a:path h="433070">
                <a:moveTo>
                  <a:pt x="0" y="0"/>
                </a:moveTo>
                <a:lnTo>
                  <a:pt x="0" y="433070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1" name="object 135"/>
          <p:cNvSpPr/>
          <p:nvPr/>
        </p:nvSpPr>
        <p:spPr>
          <a:xfrm>
            <a:off x="1844041" y="4234427"/>
            <a:ext cx="1017269" cy="0"/>
          </a:xfrm>
          <a:custGeom>
            <a:avLst/>
            <a:gdLst/>
            <a:ahLst/>
            <a:cxnLst/>
            <a:rect l="l" t="t" r="r" b="b"/>
            <a:pathLst>
              <a:path w="1017270">
                <a:moveTo>
                  <a:pt x="0" y="0"/>
                </a:moveTo>
                <a:lnTo>
                  <a:pt x="1017266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2" name="object 136"/>
          <p:cNvSpPr/>
          <p:nvPr/>
        </p:nvSpPr>
        <p:spPr>
          <a:xfrm>
            <a:off x="2859023" y="4236717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578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3" name="object 137"/>
          <p:cNvSpPr/>
          <p:nvPr/>
        </p:nvSpPr>
        <p:spPr>
          <a:xfrm>
            <a:off x="1848613" y="4236717"/>
            <a:ext cx="1008380" cy="433705"/>
          </a:xfrm>
          <a:custGeom>
            <a:avLst/>
            <a:gdLst/>
            <a:ahLst/>
            <a:cxnLst/>
            <a:rect l="l" t="t" r="r" b="b"/>
            <a:pathLst>
              <a:path w="1008379" h="433704">
                <a:moveTo>
                  <a:pt x="0" y="433577"/>
                </a:moveTo>
                <a:lnTo>
                  <a:pt x="1008125" y="433577"/>
                </a:lnTo>
                <a:lnTo>
                  <a:pt x="1008125" y="0"/>
                </a:lnTo>
                <a:lnTo>
                  <a:pt x="0" y="0"/>
                </a:lnTo>
                <a:lnTo>
                  <a:pt x="0" y="43357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4" name="object 138"/>
          <p:cNvSpPr/>
          <p:nvPr/>
        </p:nvSpPr>
        <p:spPr>
          <a:xfrm>
            <a:off x="1844041" y="4232145"/>
            <a:ext cx="1017269" cy="443230"/>
          </a:xfrm>
          <a:custGeom>
            <a:avLst/>
            <a:gdLst/>
            <a:ahLst/>
            <a:cxnLst/>
            <a:rect l="l" t="t" r="r" b="b"/>
            <a:pathLst>
              <a:path w="1017270" h="443229">
                <a:moveTo>
                  <a:pt x="1017266" y="0"/>
                </a:moveTo>
                <a:lnTo>
                  <a:pt x="0" y="0"/>
                </a:lnTo>
                <a:lnTo>
                  <a:pt x="0" y="442721"/>
                </a:lnTo>
                <a:lnTo>
                  <a:pt x="1017266" y="442721"/>
                </a:lnTo>
                <a:lnTo>
                  <a:pt x="1017266" y="438149"/>
                </a:lnTo>
                <a:lnTo>
                  <a:pt x="9143" y="438149"/>
                </a:lnTo>
                <a:lnTo>
                  <a:pt x="4571" y="433577"/>
                </a:lnTo>
                <a:lnTo>
                  <a:pt x="9143" y="433577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1017266" y="4571"/>
                </a:lnTo>
                <a:lnTo>
                  <a:pt x="1017266" y="0"/>
                </a:lnTo>
                <a:close/>
              </a:path>
              <a:path w="1017270" h="443229">
                <a:moveTo>
                  <a:pt x="9143" y="433577"/>
                </a:moveTo>
                <a:lnTo>
                  <a:pt x="4571" y="433577"/>
                </a:lnTo>
                <a:lnTo>
                  <a:pt x="9143" y="438149"/>
                </a:lnTo>
                <a:lnTo>
                  <a:pt x="9143" y="433577"/>
                </a:lnTo>
                <a:close/>
              </a:path>
              <a:path w="1017270" h="443229">
                <a:moveTo>
                  <a:pt x="1008122" y="433577"/>
                </a:moveTo>
                <a:lnTo>
                  <a:pt x="9143" y="433577"/>
                </a:lnTo>
                <a:lnTo>
                  <a:pt x="9143" y="438149"/>
                </a:lnTo>
                <a:lnTo>
                  <a:pt x="1008122" y="438149"/>
                </a:lnTo>
                <a:lnTo>
                  <a:pt x="1008122" y="433577"/>
                </a:lnTo>
                <a:close/>
              </a:path>
              <a:path w="1017270" h="443229">
                <a:moveTo>
                  <a:pt x="1008122" y="4571"/>
                </a:moveTo>
                <a:lnTo>
                  <a:pt x="1008122" y="438149"/>
                </a:lnTo>
                <a:lnTo>
                  <a:pt x="1012694" y="433577"/>
                </a:lnTo>
                <a:lnTo>
                  <a:pt x="1017266" y="433577"/>
                </a:lnTo>
                <a:lnTo>
                  <a:pt x="1017266" y="9143"/>
                </a:lnTo>
                <a:lnTo>
                  <a:pt x="1012694" y="9143"/>
                </a:lnTo>
                <a:lnTo>
                  <a:pt x="1008122" y="4571"/>
                </a:lnTo>
                <a:close/>
              </a:path>
              <a:path w="1017270" h="443229">
                <a:moveTo>
                  <a:pt x="1017266" y="433577"/>
                </a:moveTo>
                <a:lnTo>
                  <a:pt x="1012694" y="433577"/>
                </a:lnTo>
                <a:lnTo>
                  <a:pt x="1008122" y="438149"/>
                </a:lnTo>
                <a:lnTo>
                  <a:pt x="1017266" y="438149"/>
                </a:lnTo>
                <a:lnTo>
                  <a:pt x="1017266" y="433577"/>
                </a:lnTo>
                <a:close/>
              </a:path>
              <a:path w="1017270" h="443229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1017270" h="443229">
                <a:moveTo>
                  <a:pt x="1008122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1008122" y="9143"/>
                </a:lnTo>
                <a:lnTo>
                  <a:pt x="1008122" y="4571"/>
                </a:lnTo>
                <a:close/>
              </a:path>
              <a:path w="1017270" h="443229">
                <a:moveTo>
                  <a:pt x="1017266" y="4571"/>
                </a:moveTo>
                <a:lnTo>
                  <a:pt x="1008122" y="4571"/>
                </a:lnTo>
                <a:lnTo>
                  <a:pt x="1012694" y="9143"/>
                </a:lnTo>
                <a:lnTo>
                  <a:pt x="1017266" y="9143"/>
                </a:lnTo>
                <a:lnTo>
                  <a:pt x="1017266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5" name="object 139"/>
          <p:cNvSpPr txBox="1"/>
          <p:nvPr/>
        </p:nvSpPr>
        <p:spPr>
          <a:xfrm>
            <a:off x="2039374" y="4357108"/>
            <a:ext cx="62547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Speicher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6" name="object 140"/>
          <p:cNvSpPr/>
          <p:nvPr/>
        </p:nvSpPr>
        <p:spPr>
          <a:xfrm>
            <a:off x="3340606" y="3423663"/>
            <a:ext cx="847090" cy="433705"/>
          </a:xfrm>
          <a:custGeom>
            <a:avLst/>
            <a:gdLst/>
            <a:ahLst/>
            <a:cxnLst/>
            <a:rect l="l" t="t" r="r" b="b"/>
            <a:pathLst>
              <a:path w="847089" h="433704">
                <a:moveTo>
                  <a:pt x="846581" y="0"/>
                </a:moveTo>
                <a:lnTo>
                  <a:pt x="0" y="0"/>
                </a:lnTo>
                <a:lnTo>
                  <a:pt x="0" y="433577"/>
                </a:lnTo>
                <a:lnTo>
                  <a:pt x="0" y="5"/>
                </a:lnTo>
                <a:lnTo>
                  <a:pt x="84658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7" name="object 141"/>
          <p:cNvSpPr/>
          <p:nvPr/>
        </p:nvSpPr>
        <p:spPr>
          <a:xfrm>
            <a:off x="3336035" y="3859777"/>
            <a:ext cx="855980" cy="0"/>
          </a:xfrm>
          <a:custGeom>
            <a:avLst/>
            <a:gdLst/>
            <a:ahLst/>
            <a:cxnLst/>
            <a:rect l="l" t="t" r="r" b="b"/>
            <a:pathLst>
              <a:path w="855979">
                <a:moveTo>
                  <a:pt x="0" y="0"/>
                </a:moveTo>
                <a:lnTo>
                  <a:pt x="85572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8" name="object 142"/>
          <p:cNvSpPr/>
          <p:nvPr/>
        </p:nvSpPr>
        <p:spPr>
          <a:xfrm>
            <a:off x="3338320" y="3424167"/>
            <a:ext cx="0" cy="433070"/>
          </a:xfrm>
          <a:custGeom>
            <a:avLst/>
            <a:gdLst/>
            <a:ahLst/>
            <a:cxnLst/>
            <a:rect l="l" t="t" r="r" b="b"/>
            <a:pathLst>
              <a:path h="433070">
                <a:moveTo>
                  <a:pt x="0" y="0"/>
                </a:moveTo>
                <a:lnTo>
                  <a:pt x="0" y="433070"/>
                </a:lnTo>
              </a:path>
            </a:pathLst>
          </a:custGeom>
          <a:ln w="584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49" name="object 143"/>
          <p:cNvSpPr/>
          <p:nvPr/>
        </p:nvSpPr>
        <p:spPr>
          <a:xfrm>
            <a:off x="3336035" y="3421627"/>
            <a:ext cx="855980" cy="0"/>
          </a:xfrm>
          <a:custGeom>
            <a:avLst/>
            <a:gdLst/>
            <a:ahLst/>
            <a:cxnLst/>
            <a:rect l="l" t="t" r="r" b="b"/>
            <a:pathLst>
              <a:path w="855979">
                <a:moveTo>
                  <a:pt x="0" y="0"/>
                </a:moveTo>
                <a:lnTo>
                  <a:pt x="85572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0" name="object 144"/>
          <p:cNvSpPr/>
          <p:nvPr/>
        </p:nvSpPr>
        <p:spPr>
          <a:xfrm>
            <a:off x="4189475" y="3423669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571"/>
                </a:lnTo>
              </a:path>
            </a:pathLst>
          </a:custGeom>
          <a:ln w="5841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1" name="object 145"/>
          <p:cNvSpPr/>
          <p:nvPr/>
        </p:nvSpPr>
        <p:spPr>
          <a:xfrm>
            <a:off x="3340606" y="3423663"/>
            <a:ext cx="847090" cy="433705"/>
          </a:xfrm>
          <a:custGeom>
            <a:avLst/>
            <a:gdLst/>
            <a:ahLst/>
            <a:cxnLst/>
            <a:rect l="l" t="t" r="r" b="b"/>
            <a:pathLst>
              <a:path w="847089" h="433704">
                <a:moveTo>
                  <a:pt x="0" y="433577"/>
                </a:moveTo>
                <a:lnTo>
                  <a:pt x="846581" y="433577"/>
                </a:lnTo>
                <a:lnTo>
                  <a:pt x="846581" y="0"/>
                </a:lnTo>
                <a:lnTo>
                  <a:pt x="0" y="0"/>
                </a:lnTo>
                <a:lnTo>
                  <a:pt x="0" y="43357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2" name="object 146"/>
          <p:cNvSpPr/>
          <p:nvPr/>
        </p:nvSpPr>
        <p:spPr>
          <a:xfrm>
            <a:off x="3336035" y="3419098"/>
            <a:ext cx="855980" cy="443230"/>
          </a:xfrm>
          <a:custGeom>
            <a:avLst/>
            <a:gdLst/>
            <a:ahLst/>
            <a:cxnLst/>
            <a:rect l="l" t="t" r="r" b="b"/>
            <a:pathLst>
              <a:path w="855979" h="443229">
                <a:moveTo>
                  <a:pt x="855725" y="0"/>
                </a:moveTo>
                <a:lnTo>
                  <a:pt x="0" y="0"/>
                </a:lnTo>
                <a:lnTo>
                  <a:pt x="0" y="442715"/>
                </a:lnTo>
                <a:lnTo>
                  <a:pt x="855725" y="442715"/>
                </a:lnTo>
                <a:lnTo>
                  <a:pt x="855725" y="438143"/>
                </a:lnTo>
                <a:lnTo>
                  <a:pt x="9905" y="438143"/>
                </a:lnTo>
                <a:lnTo>
                  <a:pt x="4571" y="433571"/>
                </a:lnTo>
                <a:lnTo>
                  <a:pt x="9905" y="433571"/>
                </a:lnTo>
                <a:lnTo>
                  <a:pt x="9905" y="9905"/>
                </a:lnTo>
                <a:lnTo>
                  <a:pt x="4571" y="9905"/>
                </a:lnTo>
                <a:lnTo>
                  <a:pt x="9905" y="4571"/>
                </a:lnTo>
                <a:lnTo>
                  <a:pt x="855725" y="4571"/>
                </a:lnTo>
                <a:lnTo>
                  <a:pt x="855725" y="0"/>
                </a:lnTo>
                <a:close/>
              </a:path>
              <a:path w="855979" h="443229">
                <a:moveTo>
                  <a:pt x="9905" y="433571"/>
                </a:moveTo>
                <a:lnTo>
                  <a:pt x="4571" y="433571"/>
                </a:lnTo>
                <a:lnTo>
                  <a:pt x="9905" y="438143"/>
                </a:lnTo>
                <a:lnTo>
                  <a:pt x="9905" y="433571"/>
                </a:lnTo>
                <a:close/>
              </a:path>
              <a:path w="855979" h="443229">
                <a:moveTo>
                  <a:pt x="846581" y="433571"/>
                </a:moveTo>
                <a:lnTo>
                  <a:pt x="9905" y="433571"/>
                </a:lnTo>
                <a:lnTo>
                  <a:pt x="9905" y="438143"/>
                </a:lnTo>
                <a:lnTo>
                  <a:pt x="846581" y="438143"/>
                </a:lnTo>
                <a:lnTo>
                  <a:pt x="846581" y="433571"/>
                </a:lnTo>
                <a:close/>
              </a:path>
              <a:path w="855979" h="443229">
                <a:moveTo>
                  <a:pt x="846581" y="4571"/>
                </a:moveTo>
                <a:lnTo>
                  <a:pt x="846581" y="438143"/>
                </a:lnTo>
                <a:lnTo>
                  <a:pt x="851153" y="433571"/>
                </a:lnTo>
                <a:lnTo>
                  <a:pt x="855725" y="433571"/>
                </a:lnTo>
                <a:lnTo>
                  <a:pt x="855725" y="9905"/>
                </a:lnTo>
                <a:lnTo>
                  <a:pt x="851153" y="9905"/>
                </a:lnTo>
                <a:lnTo>
                  <a:pt x="846581" y="4571"/>
                </a:lnTo>
                <a:close/>
              </a:path>
              <a:path w="855979" h="443229">
                <a:moveTo>
                  <a:pt x="855725" y="433571"/>
                </a:moveTo>
                <a:lnTo>
                  <a:pt x="851153" y="433571"/>
                </a:lnTo>
                <a:lnTo>
                  <a:pt x="846581" y="438143"/>
                </a:lnTo>
                <a:lnTo>
                  <a:pt x="855725" y="438143"/>
                </a:lnTo>
                <a:lnTo>
                  <a:pt x="855725" y="433571"/>
                </a:lnTo>
                <a:close/>
              </a:path>
              <a:path w="855979" h="443229">
                <a:moveTo>
                  <a:pt x="9905" y="4571"/>
                </a:moveTo>
                <a:lnTo>
                  <a:pt x="4571" y="9905"/>
                </a:lnTo>
                <a:lnTo>
                  <a:pt x="9905" y="9905"/>
                </a:lnTo>
                <a:lnTo>
                  <a:pt x="9905" y="4571"/>
                </a:lnTo>
                <a:close/>
              </a:path>
              <a:path w="855979" h="443229">
                <a:moveTo>
                  <a:pt x="846581" y="4571"/>
                </a:moveTo>
                <a:lnTo>
                  <a:pt x="9905" y="4571"/>
                </a:lnTo>
                <a:lnTo>
                  <a:pt x="9905" y="9905"/>
                </a:lnTo>
                <a:lnTo>
                  <a:pt x="846581" y="9905"/>
                </a:lnTo>
                <a:lnTo>
                  <a:pt x="846581" y="4571"/>
                </a:lnTo>
                <a:close/>
              </a:path>
              <a:path w="855979" h="443229">
                <a:moveTo>
                  <a:pt x="855725" y="4571"/>
                </a:moveTo>
                <a:lnTo>
                  <a:pt x="846581" y="4571"/>
                </a:lnTo>
                <a:lnTo>
                  <a:pt x="851153" y="9905"/>
                </a:lnTo>
                <a:lnTo>
                  <a:pt x="855725" y="9905"/>
                </a:lnTo>
                <a:lnTo>
                  <a:pt x="855725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3" name="object 147"/>
          <p:cNvSpPr txBox="1"/>
          <p:nvPr/>
        </p:nvSpPr>
        <p:spPr>
          <a:xfrm>
            <a:off x="3463553" y="3544053"/>
            <a:ext cx="60007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Usability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4" name="object 148"/>
          <p:cNvSpPr/>
          <p:nvPr/>
        </p:nvSpPr>
        <p:spPr>
          <a:xfrm>
            <a:off x="2315719" y="2846073"/>
            <a:ext cx="1487805" cy="577850"/>
          </a:xfrm>
          <a:custGeom>
            <a:avLst/>
            <a:gdLst/>
            <a:ahLst/>
            <a:cxnLst/>
            <a:rect l="l" t="t" r="r" b="b"/>
            <a:pathLst>
              <a:path w="1487804" h="577850">
                <a:moveTo>
                  <a:pt x="1443986" y="501395"/>
                </a:moveTo>
                <a:lnTo>
                  <a:pt x="1411220" y="501395"/>
                </a:lnTo>
                <a:lnTo>
                  <a:pt x="1449320" y="577595"/>
                </a:lnTo>
                <a:lnTo>
                  <a:pt x="1480943" y="514349"/>
                </a:lnTo>
                <a:lnTo>
                  <a:pt x="1443986" y="514349"/>
                </a:lnTo>
                <a:lnTo>
                  <a:pt x="1443986" y="501395"/>
                </a:lnTo>
                <a:close/>
              </a:path>
              <a:path w="1487804" h="577850">
                <a:moveTo>
                  <a:pt x="1443986" y="287273"/>
                </a:moveTo>
                <a:lnTo>
                  <a:pt x="1443986" y="514349"/>
                </a:lnTo>
                <a:lnTo>
                  <a:pt x="1453892" y="514349"/>
                </a:lnTo>
                <a:lnTo>
                  <a:pt x="1453892" y="291845"/>
                </a:lnTo>
                <a:lnTo>
                  <a:pt x="1449320" y="291845"/>
                </a:lnTo>
                <a:lnTo>
                  <a:pt x="1443986" y="287273"/>
                </a:lnTo>
                <a:close/>
              </a:path>
              <a:path w="1487804" h="577850">
                <a:moveTo>
                  <a:pt x="1487420" y="501395"/>
                </a:moveTo>
                <a:lnTo>
                  <a:pt x="1453892" y="501395"/>
                </a:lnTo>
                <a:lnTo>
                  <a:pt x="1453892" y="514349"/>
                </a:lnTo>
                <a:lnTo>
                  <a:pt x="1480943" y="514349"/>
                </a:lnTo>
                <a:lnTo>
                  <a:pt x="1487420" y="501395"/>
                </a:lnTo>
                <a:close/>
              </a:path>
              <a:path w="1487804" h="577850">
                <a:moveTo>
                  <a:pt x="9143" y="0"/>
                </a:moveTo>
                <a:lnTo>
                  <a:pt x="0" y="0"/>
                </a:lnTo>
                <a:lnTo>
                  <a:pt x="0" y="291845"/>
                </a:lnTo>
                <a:lnTo>
                  <a:pt x="1443986" y="291845"/>
                </a:lnTo>
                <a:lnTo>
                  <a:pt x="1443986" y="287273"/>
                </a:lnTo>
                <a:lnTo>
                  <a:pt x="9143" y="287273"/>
                </a:lnTo>
                <a:lnTo>
                  <a:pt x="4571" y="282701"/>
                </a:lnTo>
                <a:lnTo>
                  <a:pt x="9143" y="282701"/>
                </a:lnTo>
                <a:lnTo>
                  <a:pt x="9143" y="0"/>
                </a:lnTo>
                <a:close/>
              </a:path>
              <a:path w="1487804" h="577850">
                <a:moveTo>
                  <a:pt x="1453892" y="282701"/>
                </a:moveTo>
                <a:lnTo>
                  <a:pt x="9143" y="282701"/>
                </a:lnTo>
                <a:lnTo>
                  <a:pt x="9143" y="287273"/>
                </a:lnTo>
                <a:lnTo>
                  <a:pt x="1443986" y="287273"/>
                </a:lnTo>
                <a:lnTo>
                  <a:pt x="1449320" y="291845"/>
                </a:lnTo>
                <a:lnTo>
                  <a:pt x="1453892" y="291845"/>
                </a:lnTo>
                <a:lnTo>
                  <a:pt x="1453892" y="282701"/>
                </a:lnTo>
                <a:close/>
              </a:path>
              <a:path w="1487804" h="577850">
                <a:moveTo>
                  <a:pt x="9143" y="282701"/>
                </a:moveTo>
                <a:lnTo>
                  <a:pt x="4571" y="282701"/>
                </a:lnTo>
                <a:lnTo>
                  <a:pt x="9143" y="287273"/>
                </a:lnTo>
                <a:lnTo>
                  <a:pt x="9143" y="2827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5" name="object 149"/>
          <p:cNvSpPr/>
          <p:nvPr/>
        </p:nvSpPr>
        <p:spPr>
          <a:xfrm>
            <a:off x="1785368" y="3854193"/>
            <a:ext cx="607060" cy="382905"/>
          </a:xfrm>
          <a:custGeom>
            <a:avLst/>
            <a:gdLst/>
            <a:ahLst/>
            <a:cxnLst/>
            <a:rect l="l" t="t" r="r" b="b"/>
            <a:pathLst>
              <a:path w="607060" h="382904">
                <a:moveTo>
                  <a:pt x="563117" y="306323"/>
                </a:moveTo>
                <a:lnTo>
                  <a:pt x="530351" y="306323"/>
                </a:lnTo>
                <a:lnTo>
                  <a:pt x="568451" y="382523"/>
                </a:lnTo>
                <a:lnTo>
                  <a:pt x="600072" y="319277"/>
                </a:lnTo>
                <a:lnTo>
                  <a:pt x="563117" y="319277"/>
                </a:lnTo>
                <a:lnTo>
                  <a:pt x="563117" y="306323"/>
                </a:lnTo>
                <a:close/>
              </a:path>
              <a:path w="607060" h="382904">
                <a:moveTo>
                  <a:pt x="563117" y="190499"/>
                </a:moveTo>
                <a:lnTo>
                  <a:pt x="563117" y="319277"/>
                </a:lnTo>
                <a:lnTo>
                  <a:pt x="573023" y="319277"/>
                </a:lnTo>
                <a:lnTo>
                  <a:pt x="573023" y="195071"/>
                </a:lnTo>
                <a:lnTo>
                  <a:pt x="568451" y="195071"/>
                </a:lnTo>
                <a:lnTo>
                  <a:pt x="563117" y="190499"/>
                </a:lnTo>
                <a:close/>
              </a:path>
              <a:path w="607060" h="382904">
                <a:moveTo>
                  <a:pt x="606548" y="306323"/>
                </a:moveTo>
                <a:lnTo>
                  <a:pt x="573023" y="306323"/>
                </a:lnTo>
                <a:lnTo>
                  <a:pt x="573023" y="319277"/>
                </a:lnTo>
                <a:lnTo>
                  <a:pt x="600072" y="319277"/>
                </a:lnTo>
                <a:lnTo>
                  <a:pt x="606548" y="306323"/>
                </a:lnTo>
                <a:close/>
              </a:path>
              <a:path w="607060" h="382904">
                <a:moveTo>
                  <a:pt x="9143" y="0"/>
                </a:moveTo>
                <a:lnTo>
                  <a:pt x="0" y="0"/>
                </a:lnTo>
                <a:lnTo>
                  <a:pt x="0" y="195071"/>
                </a:lnTo>
                <a:lnTo>
                  <a:pt x="563117" y="195071"/>
                </a:lnTo>
                <a:lnTo>
                  <a:pt x="563117" y="190499"/>
                </a:lnTo>
                <a:lnTo>
                  <a:pt x="9143" y="190499"/>
                </a:lnTo>
                <a:lnTo>
                  <a:pt x="4571" y="185927"/>
                </a:lnTo>
                <a:lnTo>
                  <a:pt x="9143" y="185927"/>
                </a:lnTo>
                <a:lnTo>
                  <a:pt x="9143" y="0"/>
                </a:lnTo>
                <a:close/>
              </a:path>
              <a:path w="607060" h="382904">
                <a:moveTo>
                  <a:pt x="573023" y="185927"/>
                </a:moveTo>
                <a:lnTo>
                  <a:pt x="9143" y="185927"/>
                </a:lnTo>
                <a:lnTo>
                  <a:pt x="9143" y="190499"/>
                </a:lnTo>
                <a:lnTo>
                  <a:pt x="563117" y="190499"/>
                </a:lnTo>
                <a:lnTo>
                  <a:pt x="568451" y="195071"/>
                </a:lnTo>
                <a:lnTo>
                  <a:pt x="573023" y="195071"/>
                </a:lnTo>
                <a:lnTo>
                  <a:pt x="573023" y="185927"/>
                </a:lnTo>
                <a:close/>
              </a:path>
              <a:path w="607060" h="382904">
                <a:moveTo>
                  <a:pt x="9143" y="185927"/>
                </a:moveTo>
                <a:lnTo>
                  <a:pt x="4571" y="185927"/>
                </a:lnTo>
                <a:lnTo>
                  <a:pt x="9143" y="190499"/>
                </a:lnTo>
                <a:lnTo>
                  <a:pt x="9143" y="1859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6" name="object 150"/>
          <p:cNvSpPr/>
          <p:nvPr/>
        </p:nvSpPr>
        <p:spPr>
          <a:xfrm>
            <a:off x="1162813" y="3854193"/>
            <a:ext cx="631825" cy="382905"/>
          </a:xfrm>
          <a:custGeom>
            <a:avLst/>
            <a:gdLst/>
            <a:ahLst/>
            <a:cxnLst/>
            <a:rect l="l" t="t" r="r" b="b"/>
            <a:pathLst>
              <a:path w="631825" h="382904">
                <a:moveTo>
                  <a:pt x="33527" y="306323"/>
                </a:moveTo>
                <a:lnTo>
                  <a:pt x="0" y="306323"/>
                </a:lnTo>
                <a:lnTo>
                  <a:pt x="38099" y="382523"/>
                </a:lnTo>
                <a:lnTo>
                  <a:pt x="69722" y="319277"/>
                </a:lnTo>
                <a:lnTo>
                  <a:pt x="33527" y="319277"/>
                </a:lnTo>
                <a:lnTo>
                  <a:pt x="33527" y="306323"/>
                </a:lnTo>
                <a:close/>
              </a:path>
              <a:path w="631825" h="382904">
                <a:moveTo>
                  <a:pt x="622553" y="185927"/>
                </a:moveTo>
                <a:lnTo>
                  <a:pt x="33527" y="185927"/>
                </a:lnTo>
                <a:lnTo>
                  <a:pt x="33527" y="319277"/>
                </a:lnTo>
                <a:lnTo>
                  <a:pt x="42671" y="319277"/>
                </a:lnTo>
                <a:lnTo>
                  <a:pt x="42671" y="195071"/>
                </a:lnTo>
                <a:lnTo>
                  <a:pt x="38099" y="195071"/>
                </a:lnTo>
                <a:lnTo>
                  <a:pt x="42671" y="190499"/>
                </a:lnTo>
                <a:lnTo>
                  <a:pt x="622553" y="190499"/>
                </a:lnTo>
                <a:lnTo>
                  <a:pt x="622553" y="185927"/>
                </a:lnTo>
                <a:close/>
              </a:path>
              <a:path w="631825" h="382904">
                <a:moveTo>
                  <a:pt x="76199" y="306323"/>
                </a:moveTo>
                <a:lnTo>
                  <a:pt x="42671" y="306323"/>
                </a:lnTo>
                <a:lnTo>
                  <a:pt x="42671" y="319277"/>
                </a:lnTo>
                <a:lnTo>
                  <a:pt x="69722" y="319277"/>
                </a:lnTo>
                <a:lnTo>
                  <a:pt x="76199" y="306323"/>
                </a:lnTo>
                <a:close/>
              </a:path>
              <a:path w="631825" h="382904">
                <a:moveTo>
                  <a:pt x="42671" y="190499"/>
                </a:moveTo>
                <a:lnTo>
                  <a:pt x="38099" y="195071"/>
                </a:lnTo>
                <a:lnTo>
                  <a:pt x="42671" y="195071"/>
                </a:lnTo>
                <a:lnTo>
                  <a:pt x="42671" y="190499"/>
                </a:lnTo>
                <a:close/>
              </a:path>
              <a:path w="631825" h="382904">
                <a:moveTo>
                  <a:pt x="631697" y="185927"/>
                </a:moveTo>
                <a:lnTo>
                  <a:pt x="627125" y="185927"/>
                </a:lnTo>
                <a:lnTo>
                  <a:pt x="622553" y="190499"/>
                </a:lnTo>
                <a:lnTo>
                  <a:pt x="42671" y="190499"/>
                </a:lnTo>
                <a:lnTo>
                  <a:pt x="42671" y="195071"/>
                </a:lnTo>
                <a:lnTo>
                  <a:pt x="631697" y="195071"/>
                </a:lnTo>
                <a:lnTo>
                  <a:pt x="631697" y="185927"/>
                </a:lnTo>
                <a:close/>
              </a:path>
              <a:path w="631825" h="382904">
                <a:moveTo>
                  <a:pt x="631697" y="0"/>
                </a:moveTo>
                <a:lnTo>
                  <a:pt x="622553" y="0"/>
                </a:lnTo>
                <a:lnTo>
                  <a:pt x="622553" y="190499"/>
                </a:lnTo>
                <a:lnTo>
                  <a:pt x="627125" y="185927"/>
                </a:lnTo>
                <a:lnTo>
                  <a:pt x="631697" y="185927"/>
                </a:lnTo>
                <a:lnTo>
                  <a:pt x="631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7" name="object 151"/>
          <p:cNvSpPr/>
          <p:nvPr/>
        </p:nvSpPr>
        <p:spPr>
          <a:xfrm>
            <a:off x="6722363" y="3854193"/>
            <a:ext cx="570230" cy="421005"/>
          </a:xfrm>
          <a:custGeom>
            <a:avLst/>
            <a:gdLst/>
            <a:ahLst/>
            <a:cxnLst/>
            <a:rect l="l" t="t" r="r" b="b"/>
            <a:pathLst>
              <a:path w="570229" h="421004">
                <a:moveTo>
                  <a:pt x="33527" y="344423"/>
                </a:moveTo>
                <a:lnTo>
                  <a:pt x="0" y="344423"/>
                </a:lnTo>
                <a:lnTo>
                  <a:pt x="38099" y="420623"/>
                </a:lnTo>
                <a:lnTo>
                  <a:pt x="69722" y="357377"/>
                </a:lnTo>
                <a:lnTo>
                  <a:pt x="33527" y="357377"/>
                </a:lnTo>
                <a:lnTo>
                  <a:pt x="33527" y="344423"/>
                </a:lnTo>
                <a:close/>
              </a:path>
              <a:path w="570229" h="421004">
                <a:moveTo>
                  <a:pt x="560069" y="204977"/>
                </a:moveTo>
                <a:lnTo>
                  <a:pt x="33527" y="204977"/>
                </a:lnTo>
                <a:lnTo>
                  <a:pt x="33527" y="357377"/>
                </a:lnTo>
                <a:lnTo>
                  <a:pt x="42671" y="357377"/>
                </a:lnTo>
                <a:lnTo>
                  <a:pt x="42671" y="214121"/>
                </a:lnTo>
                <a:lnTo>
                  <a:pt x="38099" y="214121"/>
                </a:lnTo>
                <a:lnTo>
                  <a:pt x="42671" y="209549"/>
                </a:lnTo>
                <a:lnTo>
                  <a:pt x="560069" y="209549"/>
                </a:lnTo>
                <a:lnTo>
                  <a:pt x="560069" y="204977"/>
                </a:lnTo>
                <a:close/>
              </a:path>
              <a:path w="570229" h="421004">
                <a:moveTo>
                  <a:pt x="76199" y="344423"/>
                </a:moveTo>
                <a:lnTo>
                  <a:pt x="42671" y="344423"/>
                </a:lnTo>
                <a:lnTo>
                  <a:pt x="42671" y="357377"/>
                </a:lnTo>
                <a:lnTo>
                  <a:pt x="69722" y="357377"/>
                </a:lnTo>
                <a:lnTo>
                  <a:pt x="76199" y="344423"/>
                </a:lnTo>
                <a:close/>
              </a:path>
              <a:path w="570229" h="421004">
                <a:moveTo>
                  <a:pt x="42671" y="209549"/>
                </a:moveTo>
                <a:lnTo>
                  <a:pt x="38099" y="214121"/>
                </a:lnTo>
                <a:lnTo>
                  <a:pt x="42671" y="214121"/>
                </a:lnTo>
                <a:lnTo>
                  <a:pt x="42671" y="209549"/>
                </a:lnTo>
                <a:close/>
              </a:path>
              <a:path w="570229" h="421004">
                <a:moveTo>
                  <a:pt x="569975" y="204977"/>
                </a:moveTo>
                <a:lnTo>
                  <a:pt x="565403" y="204977"/>
                </a:lnTo>
                <a:lnTo>
                  <a:pt x="560069" y="209549"/>
                </a:lnTo>
                <a:lnTo>
                  <a:pt x="42671" y="209549"/>
                </a:lnTo>
                <a:lnTo>
                  <a:pt x="42671" y="214121"/>
                </a:lnTo>
                <a:lnTo>
                  <a:pt x="569975" y="214121"/>
                </a:lnTo>
                <a:lnTo>
                  <a:pt x="569975" y="204977"/>
                </a:lnTo>
                <a:close/>
              </a:path>
              <a:path w="570229" h="421004">
                <a:moveTo>
                  <a:pt x="569975" y="0"/>
                </a:moveTo>
                <a:lnTo>
                  <a:pt x="560069" y="0"/>
                </a:lnTo>
                <a:lnTo>
                  <a:pt x="560069" y="209549"/>
                </a:lnTo>
                <a:lnTo>
                  <a:pt x="565403" y="204977"/>
                </a:lnTo>
                <a:lnTo>
                  <a:pt x="569975" y="204977"/>
                </a:lnTo>
                <a:lnTo>
                  <a:pt x="5699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8" name="object 152"/>
          <p:cNvSpPr/>
          <p:nvPr/>
        </p:nvSpPr>
        <p:spPr>
          <a:xfrm>
            <a:off x="7282432" y="3854193"/>
            <a:ext cx="668655" cy="421005"/>
          </a:xfrm>
          <a:custGeom>
            <a:avLst/>
            <a:gdLst/>
            <a:ahLst/>
            <a:cxnLst/>
            <a:rect l="l" t="t" r="r" b="b"/>
            <a:pathLst>
              <a:path w="668654" h="421004">
                <a:moveTo>
                  <a:pt x="625601" y="344423"/>
                </a:moveTo>
                <a:lnTo>
                  <a:pt x="592073" y="344423"/>
                </a:lnTo>
                <a:lnTo>
                  <a:pt x="630173" y="420623"/>
                </a:lnTo>
                <a:lnTo>
                  <a:pt x="661796" y="357377"/>
                </a:lnTo>
                <a:lnTo>
                  <a:pt x="625601" y="357377"/>
                </a:lnTo>
                <a:lnTo>
                  <a:pt x="625601" y="344423"/>
                </a:lnTo>
                <a:close/>
              </a:path>
              <a:path w="668654" h="421004">
                <a:moveTo>
                  <a:pt x="625601" y="209549"/>
                </a:moveTo>
                <a:lnTo>
                  <a:pt x="625601" y="357377"/>
                </a:lnTo>
                <a:lnTo>
                  <a:pt x="635507" y="357377"/>
                </a:lnTo>
                <a:lnTo>
                  <a:pt x="635507" y="214121"/>
                </a:lnTo>
                <a:lnTo>
                  <a:pt x="630173" y="214121"/>
                </a:lnTo>
                <a:lnTo>
                  <a:pt x="625601" y="209549"/>
                </a:lnTo>
                <a:close/>
              </a:path>
              <a:path w="668654" h="421004">
                <a:moveTo>
                  <a:pt x="668273" y="344423"/>
                </a:moveTo>
                <a:lnTo>
                  <a:pt x="635507" y="344423"/>
                </a:lnTo>
                <a:lnTo>
                  <a:pt x="635507" y="357377"/>
                </a:lnTo>
                <a:lnTo>
                  <a:pt x="661796" y="357377"/>
                </a:lnTo>
                <a:lnTo>
                  <a:pt x="668273" y="344423"/>
                </a:lnTo>
                <a:close/>
              </a:path>
              <a:path w="668654" h="421004">
                <a:moveTo>
                  <a:pt x="9905" y="0"/>
                </a:moveTo>
                <a:lnTo>
                  <a:pt x="0" y="0"/>
                </a:lnTo>
                <a:lnTo>
                  <a:pt x="0" y="214121"/>
                </a:lnTo>
                <a:lnTo>
                  <a:pt x="625601" y="214121"/>
                </a:lnTo>
                <a:lnTo>
                  <a:pt x="625601" y="209549"/>
                </a:lnTo>
                <a:lnTo>
                  <a:pt x="9905" y="209549"/>
                </a:lnTo>
                <a:lnTo>
                  <a:pt x="5333" y="204977"/>
                </a:lnTo>
                <a:lnTo>
                  <a:pt x="9905" y="204977"/>
                </a:lnTo>
                <a:lnTo>
                  <a:pt x="9905" y="0"/>
                </a:lnTo>
                <a:close/>
              </a:path>
              <a:path w="668654" h="421004">
                <a:moveTo>
                  <a:pt x="635507" y="204977"/>
                </a:moveTo>
                <a:lnTo>
                  <a:pt x="9905" y="204977"/>
                </a:lnTo>
                <a:lnTo>
                  <a:pt x="9905" y="209549"/>
                </a:lnTo>
                <a:lnTo>
                  <a:pt x="625601" y="209549"/>
                </a:lnTo>
                <a:lnTo>
                  <a:pt x="630173" y="214121"/>
                </a:lnTo>
                <a:lnTo>
                  <a:pt x="635507" y="214121"/>
                </a:lnTo>
                <a:lnTo>
                  <a:pt x="635507" y="204977"/>
                </a:lnTo>
                <a:close/>
              </a:path>
              <a:path w="668654" h="421004">
                <a:moveTo>
                  <a:pt x="9905" y="204977"/>
                </a:moveTo>
                <a:lnTo>
                  <a:pt x="5333" y="204977"/>
                </a:lnTo>
                <a:lnTo>
                  <a:pt x="9905" y="209549"/>
                </a:lnTo>
                <a:lnTo>
                  <a:pt x="9905" y="2049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9" name="object 153"/>
          <p:cNvSpPr/>
          <p:nvPr/>
        </p:nvSpPr>
        <p:spPr>
          <a:xfrm>
            <a:off x="3531106" y="2862075"/>
            <a:ext cx="1200150" cy="2212975"/>
          </a:xfrm>
          <a:custGeom>
            <a:avLst/>
            <a:gdLst/>
            <a:ahLst/>
            <a:cxnLst/>
            <a:rect l="l" t="t" r="r" b="b"/>
            <a:pathLst>
              <a:path w="1200150" h="2212975">
                <a:moveTo>
                  <a:pt x="33527" y="2136641"/>
                </a:moveTo>
                <a:lnTo>
                  <a:pt x="0" y="2136641"/>
                </a:lnTo>
                <a:lnTo>
                  <a:pt x="38099" y="2212841"/>
                </a:lnTo>
                <a:lnTo>
                  <a:pt x="69722" y="2149595"/>
                </a:lnTo>
                <a:lnTo>
                  <a:pt x="33527" y="2149595"/>
                </a:lnTo>
                <a:lnTo>
                  <a:pt x="33527" y="2136641"/>
                </a:lnTo>
                <a:close/>
              </a:path>
              <a:path w="1200150" h="2212975">
                <a:moveTo>
                  <a:pt x="1191005" y="1853939"/>
                </a:moveTo>
                <a:lnTo>
                  <a:pt x="33527" y="1853939"/>
                </a:lnTo>
                <a:lnTo>
                  <a:pt x="33527" y="2149595"/>
                </a:lnTo>
                <a:lnTo>
                  <a:pt x="43433" y="2149595"/>
                </a:lnTo>
                <a:lnTo>
                  <a:pt x="43433" y="1863845"/>
                </a:lnTo>
                <a:lnTo>
                  <a:pt x="38099" y="1863845"/>
                </a:lnTo>
                <a:lnTo>
                  <a:pt x="43433" y="1858511"/>
                </a:lnTo>
                <a:lnTo>
                  <a:pt x="1191005" y="1858511"/>
                </a:lnTo>
                <a:lnTo>
                  <a:pt x="1191005" y="1853939"/>
                </a:lnTo>
                <a:close/>
              </a:path>
              <a:path w="1200150" h="2212975">
                <a:moveTo>
                  <a:pt x="76199" y="2136641"/>
                </a:moveTo>
                <a:lnTo>
                  <a:pt x="43433" y="2136641"/>
                </a:lnTo>
                <a:lnTo>
                  <a:pt x="43433" y="2149595"/>
                </a:lnTo>
                <a:lnTo>
                  <a:pt x="69722" y="2149595"/>
                </a:lnTo>
                <a:lnTo>
                  <a:pt x="76199" y="2136641"/>
                </a:lnTo>
                <a:close/>
              </a:path>
              <a:path w="1200150" h="2212975">
                <a:moveTo>
                  <a:pt x="43433" y="1858511"/>
                </a:moveTo>
                <a:lnTo>
                  <a:pt x="38099" y="1863845"/>
                </a:lnTo>
                <a:lnTo>
                  <a:pt x="43433" y="1863845"/>
                </a:lnTo>
                <a:lnTo>
                  <a:pt x="43433" y="1858511"/>
                </a:lnTo>
                <a:close/>
              </a:path>
              <a:path w="1200150" h="2212975">
                <a:moveTo>
                  <a:pt x="1200149" y="1853939"/>
                </a:moveTo>
                <a:lnTo>
                  <a:pt x="1195577" y="1853939"/>
                </a:lnTo>
                <a:lnTo>
                  <a:pt x="1191005" y="1858511"/>
                </a:lnTo>
                <a:lnTo>
                  <a:pt x="43433" y="1858511"/>
                </a:lnTo>
                <a:lnTo>
                  <a:pt x="43433" y="1863845"/>
                </a:lnTo>
                <a:lnTo>
                  <a:pt x="1200149" y="1863845"/>
                </a:lnTo>
                <a:lnTo>
                  <a:pt x="1200149" y="1853939"/>
                </a:lnTo>
                <a:close/>
              </a:path>
              <a:path w="1200150" h="2212975">
                <a:moveTo>
                  <a:pt x="1200149" y="0"/>
                </a:moveTo>
                <a:lnTo>
                  <a:pt x="1191005" y="0"/>
                </a:lnTo>
                <a:lnTo>
                  <a:pt x="1191005" y="1858511"/>
                </a:lnTo>
                <a:lnTo>
                  <a:pt x="1195577" y="1853939"/>
                </a:lnTo>
                <a:lnTo>
                  <a:pt x="1200149" y="1853939"/>
                </a:lnTo>
                <a:lnTo>
                  <a:pt x="12001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0" name="object 154"/>
          <p:cNvSpPr/>
          <p:nvPr/>
        </p:nvSpPr>
        <p:spPr>
          <a:xfrm>
            <a:off x="4693156" y="2862075"/>
            <a:ext cx="76200" cy="2193925"/>
          </a:xfrm>
          <a:custGeom>
            <a:avLst/>
            <a:gdLst/>
            <a:ahLst/>
            <a:cxnLst/>
            <a:rect l="l" t="t" r="r" b="b"/>
            <a:pathLst>
              <a:path w="76200" h="2193925">
                <a:moveTo>
                  <a:pt x="33527" y="2117591"/>
                </a:moveTo>
                <a:lnTo>
                  <a:pt x="0" y="2117591"/>
                </a:lnTo>
                <a:lnTo>
                  <a:pt x="38099" y="2193791"/>
                </a:lnTo>
                <a:lnTo>
                  <a:pt x="69722" y="2130545"/>
                </a:lnTo>
                <a:lnTo>
                  <a:pt x="33527" y="2130545"/>
                </a:lnTo>
                <a:lnTo>
                  <a:pt x="33527" y="2117591"/>
                </a:lnTo>
                <a:close/>
              </a:path>
              <a:path w="76200" h="2193925">
                <a:moveTo>
                  <a:pt x="33527" y="1094987"/>
                </a:moveTo>
                <a:lnTo>
                  <a:pt x="33527" y="2130545"/>
                </a:lnTo>
                <a:lnTo>
                  <a:pt x="43433" y="2130545"/>
                </a:lnTo>
                <a:lnTo>
                  <a:pt x="43433" y="1100321"/>
                </a:lnTo>
                <a:lnTo>
                  <a:pt x="38099" y="1100321"/>
                </a:lnTo>
                <a:lnTo>
                  <a:pt x="33527" y="1094987"/>
                </a:lnTo>
                <a:close/>
              </a:path>
              <a:path w="76200" h="2193925">
                <a:moveTo>
                  <a:pt x="76199" y="2117591"/>
                </a:moveTo>
                <a:lnTo>
                  <a:pt x="43433" y="2117591"/>
                </a:lnTo>
                <a:lnTo>
                  <a:pt x="43433" y="2130545"/>
                </a:lnTo>
                <a:lnTo>
                  <a:pt x="69722" y="2130545"/>
                </a:lnTo>
                <a:lnTo>
                  <a:pt x="76199" y="2117591"/>
                </a:lnTo>
                <a:close/>
              </a:path>
              <a:path w="76200" h="2193925">
                <a:moveTo>
                  <a:pt x="38099" y="0"/>
                </a:moveTo>
                <a:lnTo>
                  <a:pt x="28955" y="0"/>
                </a:lnTo>
                <a:lnTo>
                  <a:pt x="28955" y="1100321"/>
                </a:lnTo>
                <a:lnTo>
                  <a:pt x="33527" y="1100321"/>
                </a:lnTo>
                <a:lnTo>
                  <a:pt x="33527" y="1094987"/>
                </a:lnTo>
                <a:lnTo>
                  <a:pt x="38099" y="1094987"/>
                </a:lnTo>
                <a:lnTo>
                  <a:pt x="33527" y="1090415"/>
                </a:lnTo>
                <a:lnTo>
                  <a:pt x="38099" y="1090415"/>
                </a:lnTo>
                <a:lnTo>
                  <a:pt x="38099" y="0"/>
                </a:lnTo>
                <a:close/>
              </a:path>
              <a:path w="76200" h="2193925">
                <a:moveTo>
                  <a:pt x="43433" y="1090415"/>
                </a:moveTo>
                <a:lnTo>
                  <a:pt x="38099" y="1090415"/>
                </a:lnTo>
                <a:lnTo>
                  <a:pt x="38099" y="1094987"/>
                </a:lnTo>
                <a:lnTo>
                  <a:pt x="33527" y="1094987"/>
                </a:lnTo>
                <a:lnTo>
                  <a:pt x="38099" y="1100321"/>
                </a:lnTo>
                <a:lnTo>
                  <a:pt x="43433" y="1100321"/>
                </a:lnTo>
                <a:lnTo>
                  <a:pt x="43433" y="1090415"/>
                </a:lnTo>
                <a:close/>
              </a:path>
              <a:path w="76200" h="2193925">
                <a:moveTo>
                  <a:pt x="38099" y="1090415"/>
                </a:moveTo>
                <a:lnTo>
                  <a:pt x="33527" y="1090415"/>
                </a:lnTo>
                <a:lnTo>
                  <a:pt x="38099" y="1094987"/>
                </a:lnTo>
                <a:lnTo>
                  <a:pt x="38099" y="10904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61" name="object 155"/>
          <p:cNvSpPr/>
          <p:nvPr/>
        </p:nvSpPr>
        <p:spPr>
          <a:xfrm>
            <a:off x="4722112" y="2862075"/>
            <a:ext cx="1264920" cy="2193925"/>
          </a:xfrm>
          <a:custGeom>
            <a:avLst/>
            <a:gdLst/>
            <a:ahLst/>
            <a:cxnLst/>
            <a:rect l="l" t="t" r="r" b="b"/>
            <a:pathLst>
              <a:path w="1264920" h="2193925">
                <a:moveTo>
                  <a:pt x="1222247" y="2117591"/>
                </a:moveTo>
                <a:lnTo>
                  <a:pt x="1188719" y="2117591"/>
                </a:lnTo>
                <a:lnTo>
                  <a:pt x="1226819" y="2193791"/>
                </a:lnTo>
                <a:lnTo>
                  <a:pt x="1258442" y="2130545"/>
                </a:lnTo>
                <a:lnTo>
                  <a:pt x="1222247" y="2130545"/>
                </a:lnTo>
                <a:lnTo>
                  <a:pt x="1222247" y="2117591"/>
                </a:lnTo>
                <a:close/>
              </a:path>
              <a:path w="1264920" h="2193925">
                <a:moveTo>
                  <a:pt x="1222247" y="1855463"/>
                </a:moveTo>
                <a:lnTo>
                  <a:pt x="1222247" y="2130545"/>
                </a:lnTo>
                <a:lnTo>
                  <a:pt x="1232153" y="2130545"/>
                </a:lnTo>
                <a:lnTo>
                  <a:pt x="1232153" y="1860797"/>
                </a:lnTo>
                <a:lnTo>
                  <a:pt x="1226819" y="1860797"/>
                </a:lnTo>
                <a:lnTo>
                  <a:pt x="1222247" y="1855463"/>
                </a:lnTo>
                <a:close/>
              </a:path>
              <a:path w="1264920" h="2193925">
                <a:moveTo>
                  <a:pt x="1264919" y="2117591"/>
                </a:moveTo>
                <a:lnTo>
                  <a:pt x="1232153" y="2117591"/>
                </a:lnTo>
                <a:lnTo>
                  <a:pt x="1232153" y="2130545"/>
                </a:lnTo>
                <a:lnTo>
                  <a:pt x="1258442" y="2130545"/>
                </a:lnTo>
                <a:lnTo>
                  <a:pt x="1264919" y="2117591"/>
                </a:lnTo>
                <a:close/>
              </a:path>
              <a:path w="1264920" h="2193925">
                <a:moveTo>
                  <a:pt x="9143" y="0"/>
                </a:moveTo>
                <a:lnTo>
                  <a:pt x="0" y="0"/>
                </a:lnTo>
                <a:lnTo>
                  <a:pt x="0" y="1860797"/>
                </a:lnTo>
                <a:lnTo>
                  <a:pt x="1222247" y="1860797"/>
                </a:lnTo>
                <a:lnTo>
                  <a:pt x="1222247" y="1855463"/>
                </a:lnTo>
                <a:lnTo>
                  <a:pt x="9143" y="1855463"/>
                </a:lnTo>
                <a:lnTo>
                  <a:pt x="4571" y="1850891"/>
                </a:lnTo>
                <a:lnTo>
                  <a:pt x="9143" y="1850891"/>
                </a:lnTo>
                <a:lnTo>
                  <a:pt x="9143" y="0"/>
                </a:lnTo>
                <a:close/>
              </a:path>
              <a:path w="1264920" h="2193925">
                <a:moveTo>
                  <a:pt x="1232153" y="1850891"/>
                </a:moveTo>
                <a:lnTo>
                  <a:pt x="9143" y="1850891"/>
                </a:lnTo>
                <a:lnTo>
                  <a:pt x="9143" y="1855463"/>
                </a:lnTo>
                <a:lnTo>
                  <a:pt x="1222247" y="1855463"/>
                </a:lnTo>
                <a:lnTo>
                  <a:pt x="1226819" y="1860797"/>
                </a:lnTo>
                <a:lnTo>
                  <a:pt x="1232153" y="1860797"/>
                </a:lnTo>
                <a:lnTo>
                  <a:pt x="1232153" y="1850891"/>
                </a:lnTo>
                <a:close/>
              </a:path>
              <a:path w="1264920" h="2193925">
                <a:moveTo>
                  <a:pt x="9143" y="1850891"/>
                </a:moveTo>
                <a:lnTo>
                  <a:pt x="4571" y="1850891"/>
                </a:lnTo>
                <a:lnTo>
                  <a:pt x="9143" y="1855463"/>
                </a:lnTo>
                <a:lnTo>
                  <a:pt x="9143" y="18508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cxnSp>
        <p:nvCxnSpPr>
          <p:cNvPr id="164" name="Gerade Verbindung 163"/>
          <p:cNvCxnSpPr/>
          <p:nvPr/>
        </p:nvCxnSpPr>
        <p:spPr>
          <a:xfrm>
            <a:off x="4764785" y="2161035"/>
            <a:ext cx="4571" cy="267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97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9810"/>
            <a:ext cx="7010908" cy="466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</p:txBody>
      </p:sp>
      <p:sp>
        <p:nvSpPr>
          <p:cNvPr id="2" name="Rechteck 1"/>
          <p:cNvSpPr/>
          <p:nvPr/>
        </p:nvSpPr>
        <p:spPr>
          <a:xfrm>
            <a:off x="0" y="2717824"/>
            <a:ext cx="9067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44" algn="ctr"/>
            <a:r>
              <a:rPr lang="de-DE" sz="2800" b="1" spc="-4" dirty="0" smtClean="0">
                <a:latin typeface="Arial"/>
                <a:cs typeface="Arial"/>
              </a:rPr>
              <a:t>Probleme bei der Anforderungsanalyse</a:t>
            </a:r>
            <a:endParaRPr lang="de-DE" sz="2800" b="1" spc="-4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027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9810"/>
            <a:ext cx="7010908" cy="466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</p:txBody>
      </p:sp>
      <p:pic>
        <p:nvPicPr>
          <p:cNvPr id="4" name="Picture 2" descr="dilbertreq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6200"/>
            <a:ext cx="9220200" cy="690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42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18036" y="1579397"/>
            <a:ext cx="210184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8036" y="2409199"/>
            <a:ext cx="210184" cy="26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8036" y="2765419"/>
            <a:ext cx="210184" cy="26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8036" y="3122279"/>
            <a:ext cx="210184" cy="26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18036" y="3479169"/>
            <a:ext cx="210184" cy="266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8036" y="3835398"/>
            <a:ext cx="210184" cy="26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8036" y="4242434"/>
            <a:ext cx="210184" cy="26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8036" y="4563745"/>
            <a:ext cx="210184" cy="26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1889" y="113278"/>
            <a:ext cx="8992111" cy="62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 err="1" smtClean="0">
                <a:latin typeface="Arial"/>
                <a:cs typeface="Arial"/>
              </a:rPr>
              <a:t>V</a:t>
            </a:r>
            <a:r>
              <a:rPr sz="1400" spc="70" dirty="0" err="1" smtClean="0">
                <a:latin typeface="Arial"/>
                <a:cs typeface="Arial"/>
              </a:rPr>
              <a:t>o</a:t>
            </a:r>
            <a:r>
              <a:rPr sz="1400" dirty="0" err="1" smtClean="0">
                <a:latin typeface="Arial"/>
                <a:cs typeface="Arial"/>
              </a:rPr>
              <a:t>r</a:t>
            </a:r>
            <a:r>
              <a:rPr sz="1400" spc="-260" dirty="0" smtClean="0">
                <a:latin typeface="Arial"/>
                <a:cs typeface="Arial"/>
              </a:rPr>
              <a:t> </a:t>
            </a:r>
            <a:r>
              <a:rPr sz="1400" spc="80" dirty="0">
                <a:latin typeface="Arial"/>
                <a:cs typeface="Arial"/>
              </a:rPr>
              <a:t>g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h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2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65" dirty="0">
                <a:latin typeface="Arial"/>
                <a:cs typeface="Arial"/>
              </a:rPr>
              <a:t> 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95" dirty="0">
                <a:latin typeface="Arial"/>
                <a:cs typeface="Arial"/>
              </a:rPr>
              <a:t>b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70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m 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R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95" dirty="0">
                <a:latin typeface="Arial"/>
                <a:cs typeface="Arial"/>
              </a:rPr>
              <a:t>qu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12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55" dirty="0">
                <a:latin typeface="Arial"/>
                <a:cs typeface="Arial"/>
              </a:rPr>
              <a:t>ee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7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76"/>
              </a:spcBef>
            </a:pPr>
            <a:endParaRPr sz="1900" dirty="0"/>
          </a:p>
          <a:p>
            <a:pPr marL="12700" algn="ctr">
              <a:lnSpc>
                <a:spcPct val="100000"/>
              </a:lnSpc>
            </a:pPr>
            <a:r>
              <a:rPr lang="de-DE" sz="1800" b="1" spc="80" dirty="0" smtClean="0">
                <a:latin typeface="Arial"/>
                <a:cs typeface="Arial"/>
              </a:rPr>
              <a:t>Probleme beim </a:t>
            </a:r>
            <a:r>
              <a:rPr sz="1800" b="1" spc="100" dirty="0" smtClean="0">
                <a:latin typeface="Arial"/>
                <a:cs typeface="Arial"/>
              </a:rPr>
              <a:t>R</a:t>
            </a:r>
            <a:r>
              <a:rPr sz="1800" b="1" dirty="0" smtClean="0">
                <a:latin typeface="Arial"/>
                <a:cs typeface="Arial"/>
              </a:rPr>
              <a:t>e</a:t>
            </a:r>
            <a:r>
              <a:rPr sz="1800" b="1" spc="-315" dirty="0" smtClean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q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9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175" dirty="0">
                <a:latin typeface="Arial"/>
                <a:cs typeface="Arial"/>
              </a:rPr>
              <a:t> </a:t>
            </a:r>
            <a:r>
              <a:rPr sz="1800" b="1" spc="2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1800"/>
              </a:lnSpc>
            </a:pPr>
            <a:endParaRPr sz="1800" dirty="0"/>
          </a:p>
          <a:p>
            <a:pPr marL="298450" marR="6350" indent="-285750">
              <a:lnSpc>
                <a:spcPct val="128899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267335" algn="l"/>
              </a:tabLst>
            </a:pPr>
            <a:r>
              <a:rPr lang="de-DE" dirty="0" smtClean="0">
                <a:latin typeface="Arial"/>
                <a:cs typeface="Arial"/>
              </a:rPr>
              <a:t>Kunde weiß nicht, was er will</a:t>
            </a:r>
          </a:p>
          <a:p>
            <a:pPr marL="298450" marR="6350" indent="-285750">
              <a:lnSpc>
                <a:spcPct val="128899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267335" algn="l"/>
              </a:tabLst>
            </a:pPr>
            <a:r>
              <a:rPr lang="de-DE" dirty="0" smtClean="0">
                <a:latin typeface="Arial"/>
                <a:cs typeface="Arial"/>
              </a:rPr>
              <a:t>A</a:t>
            </a:r>
            <a:r>
              <a:rPr lang="de-DE" spc="-10" dirty="0" smtClean="0">
                <a:latin typeface="Arial"/>
                <a:cs typeface="Arial"/>
              </a:rPr>
              <a:t>n</a:t>
            </a:r>
            <a:r>
              <a:rPr lang="de-DE" dirty="0" smtClean="0">
                <a:latin typeface="Arial"/>
                <a:cs typeface="Arial"/>
              </a:rPr>
              <a:t>f</a:t>
            </a:r>
            <a:r>
              <a:rPr lang="de-DE" spc="-10" dirty="0" smtClean="0">
                <a:latin typeface="Arial"/>
                <a:cs typeface="Arial"/>
              </a:rPr>
              <a:t>o</a:t>
            </a:r>
            <a:r>
              <a:rPr lang="de-DE" dirty="0" smtClean="0">
                <a:latin typeface="Arial"/>
                <a:cs typeface="Arial"/>
              </a:rPr>
              <a:t>r</a:t>
            </a:r>
            <a:r>
              <a:rPr lang="de-DE" spc="-10" dirty="0" smtClean="0">
                <a:latin typeface="Arial"/>
                <a:cs typeface="Arial"/>
              </a:rPr>
              <a:t>d</a:t>
            </a:r>
            <a:r>
              <a:rPr lang="de-DE" spc="5" dirty="0" smtClean="0">
                <a:latin typeface="Arial"/>
                <a:cs typeface="Arial"/>
              </a:rPr>
              <a:t>e</a:t>
            </a:r>
            <a:r>
              <a:rPr lang="de-DE" dirty="0" smtClean="0">
                <a:latin typeface="Arial"/>
                <a:cs typeface="Arial"/>
              </a:rPr>
              <a:t>r</a:t>
            </a:r>
            <a:r>
              <a:rPr lang="de-DE" spc="-10" dirty="0" smtClean="0">
                <a:latin typeface="Arial"/>
                <a:cs typeface="Arial"/>
              </a:rPr>
              <a:t>ung</a:t>
            </a:r>
            <a:r>
              <a:rPr lang="de-DE" spc="10" dirty="0" smtClean="0">
                <a:latin typeface="Arial"/>
                <a:cs typeface="Arial"/>
              </a:rPr>
              <a:t>s</a:t>
            </a:r>
            <a:r>
              <a:rPr lang="de-DE" spc="-10" dirty="0" smtClean="0">
                <a:latin typeface="Arial"/>
                <a:cs typeface="Arial"/>
              </a:rPr>
              <a:t>be</a:t>
            </a:r>
            <a:r>
              <a:rPr lang="de-DE" dirty="0" smtClean="0">
                <a:latin typeface="Arial"/>
                <a:cs typeface="Arial"/>
              </a:rPr>
              <a:t>s</a:t>
            </a:r>
            <a:r>
              <a:rPr lang="de-DE" spc="10" dirty="0" smtClean="0">
                <a:latin typeface="Arial"/>
                <a:cs typeface="Arial"/>
              </a:rPr>
              <a:t>c</a:t>
            </a:r>
            <a:r>
              <a:rPr lang="de-DE" spc="-10" dirty="0" smtClean="0">
                <a:latin typeface="Arial"/>
                <a:cs typeface="Arial"/>
              </a:rPr>
              <a:t>h</a:t>
            </a:r>
            <a:r>
              <a:rPr lang="de-DE" dirty="0" smtClean="0">
                <a:latin typeface="Arial"/>
                <a:cs typeface="Arial"/>
              </a:rPr>
              <a:t>r</a:t>
            </a:r>
            <a:r>
              <a:rPr lang="de-DE" spc="-10" dirty="0" smtClean="0">
                <a:latin typeface="Arial"/>
                <a:cs typeface="Arial"/>
              </a:rPr>
              <a:t>e</a:t>
            </a:r>
            <a:r>
              <a:rPr lang="de-DE" spc="5" dirty="0" smtClean="0">
                <a:latin typeface="Arial"/>
                <a:cs typeface="Arial"/>
              </a:rPr>
              <a:t>i</a:t>
            </a:r>
            <a:r>
              <a:rPr lang="de-DE" spc="-10" dirty="0" smtClean="0">
                <a:latin typeface="Arial"/>
                <a:cs typeface="Arial"/>
              </a:rPr>
              <a:t>bu</a:t>
            </a:r>
            <a:r>
              <a:rPr lang="de-DE" spc="5" dirty="0" smtClean="0">
                <a:latin typeface="Arial"/>
                <a:cs typeface="Arial"/>
              </a:rPr>
              <a:t>n</a:t>
            </a:r>
            <a:r>
              <a:rPr lang="de-DE" spc="-10" dirty="0" smtClean="0">
                <a:latin typeface="Arial"/>
                <a:cs typeface="Arial"/>
              </a:rPr>
              <a:t>g</a:t>
            </a:r>
            <a:r>
              <a:rPr lang="de-DE" spc="5" dirty="0" smtClean="0">
                <a:latin typeface="Arial"/>
                <a:cs typeface="Arial"/>
              </a:rPr>
              <a:t>e</a:t>
            </a:r>
            <a:r>
              <a:rPr lang="de-DE" dirty="0" smtClean="0">
                <a:latin typeface="Arial"/>
                <a:cs typeface="Arial"/>
              </a:rPr>
              <a:t>n </a:t>
            </a:r>
            <a:r>
              <a:rPr lang="de-DE" dirty="0">
                <a:latin typeface="Arial"/>
                <a:cs typeface="Arial"/>
              </a:rPr>
              <a:t>sind nicht maschinell </a:t>
            </a:r>
            <a:r>
              <a:rPr lang="de-DE" dirty="0" err="1" smtClean="0">
                <a:latin typeface="Arial"/>
                <a:cs typeface="Arial"/>
              </a:rPr>
              <a:t>verarbeitbar</a:t>
            </a:r>
            <a:r>
              <a:rPr lang="de-DE" dirty="0" smtClean="0">
                <a:latin typeface="Arial"/>
                <a:cs typeface="Arial"/>
              </a:rPr>
              <a:t> und daher oft </a:t>
            </a:r>
            <a:r>
              <a:rPr lang="de-DE" dirty="0">
                <a:latin typeface="Arial"/>
                <a:cs typeface="Arial"/>
              </a:rPr>
              <a:t>nicht </a:t>
            </a:r>
            <a:r>
              <a:rPr lang="de-DE" dirty="0" smtClean="0">
                <a:latin typeface="Arial"/>
                <a:cs typeface="Arial"/>
              </a:rPr>
              <a:t>verständlich, unverständlich und inkonsistent</a:t>
            </a:r>
          </a:p>
          <a:p>
            <a:pPr marL="298450" marR="6350" indent="-285750">
              <a:lnSpc>
                <a:spcPct val="128899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267335" algn="l"/>
              </a:tabLst>
            </a:pPr>
            <a:r>
              <a:rPr lang="de-DE" dirty="0">
                <a:latin typeface="Arial"/>
                <a:cs typeface="Arial"/>
              </a:rPr>
              <a:t>Auftraggeber, Nutzer, Betreiber etc. sind häufig verschiedene Personen und unterschiedliche Personen haben teilweise widersprüchliche Anforderungen</a:t>
            </a:r>
          </a:p>
          <a:p>
            <a:pPr marL="298450" marR="6350" indent="-285750">
              <a:lnSpc>
                <a:spcPct val="128899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267335" algn="l"/>
              </a:tabLst>
            </a:pPr>
            <a:r>
              <a:rPr spc="-5" dirty="0" err="1" smtClean="0">
                <a:latin typeface="Arial"/>
                <a:cs typeface="Arial"/>
              </a:rPr>
              <a:t>U</a:t>
            </a:r>
            <a:r>
              <a:rPr spc="-10" dirty="0" err="1" smtClean="0">
                <a:latin typeface="Arial"/>
                <a:cs typeface="Arial"/>
              </a:rPr>
              <a:t>n</a:t>
            </a:r>
            <a:r>
              <a:rPr dirty="0" err="1" smtClean="0">
                <a:latin typeface="Arial"/>
                <a:cs typeface="Arial"/>
              </a:rPr>
              <a:t>t</a:t>
            </a:r>
            <a:r>
              <a:rPr spc="-10" dirty="0" err="1" smtClean="0">
                <a:latin typeface="Arial"/>
                <a:cs typeface="Arial"/>
              </a:rPr>
              <a:t>e</a:t>
            </a:r>
            <a:r>
              <a:rPr dirty="0" err="1" smtClean="0">
                <a:latin typeface="Arial"/>
                <a:cs typeface="Arial"/>
              </a:rPr>
              <a:t>rsc</a:t>
            </a:r>
            <a:r>
              <a:rPr spc="-10" dirty="0" err="1" smtClean="0">
                <a:latin typeface="Arial"/>
                <a:cs typeface="Arial"/>
              </a:rPr>
              <a:t>h</a:t>
            </a:r>
            <a:r>
              <a:rPr spc="5" dirty="0" err="1" smtClean="0">
                <a:latin typeface="Arial"/>
                <a:cs typeface="Arial"/>
              </a:rPr>
              <a:t>i</a:t>
            </a:r>
            <a:r>
              <a:rPr spc="-10" dirty="0" err="1" smtClean="0">
                <a:latin typeface="Arial"/>
                <a:cs typeface="Arial"/>
              </a:rPr>
              <a:t>e</a:t>
            </a:r>
            <a:r>
              <a:rPr spc="5" dirty="0" err="1" smtClean="0">
                <a:latin typeface="Arial"/>
                <a:cs typeface="Arial"/>
              </a:rPr>
              <a:t>d</a:t>
            </a:r>
            <a:r>
              <a:rPr dirty="0" err="1" smtClean="0">
                <a:latin typeface="Arial"/>
                <a:cs typeface="Arial"/>
              </a:rPr>
              <a:t>e</a:t>
            </a:r>
            <a:r>
              <a:rPr spc="-5" dirty="0" smtClean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un</a:t>
            </a:r>
            <a:r>
              <a:rPr dirty="0">
                <a:latin typeface="Arial"/>
                <a:cs typeface="Arial"/>
              </a:rPr>
              <a:t>d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5" dirty="0">
                <a:latin typeface="Arial"/>
                <a:cs typeface="Arial"/>
              </a:rPr>
              <a:t>W</a:t>
            </a:r>
            <a:r>
              <a:rPr spc="-5" dirty="0">
                <a:latin typeface="Arial"/>
                <a:cs typeface="Arial"/>
              </a:rPr>
              <a:t>i</a:t>
            </a:r>
            <a:r>
              <a:rPr spc="5" dirty="0">
                <a:latin typeface="Arial"/>
                <a:cs typeface="Arial"/>
              </a:rPr>
              <a:t>d</a:t>
            </a:r>
            <a:r>
              <a:rPr spc="-1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rs</a:t>
            </a:r>
            <a:r>
              <a:rPr spc="-10" dirty="0">
                <a:latin typeface="Arial"/>
                <a:cs typeface="Arial"/>
              </a:rPr>
              <a:t>p</a:t>
            </a:r>
            <a:r>
              <a:rPr spc="10" dirty="0">
                <a:latin typeface="Arial"/>
                <a:cs typeface="Arial"/>
              </a:rPr>
              <a:t>r</a:t>
            </a:r>
            <a:r>
              <a:rPr spc="5" dirty="0">
                <a:latin typeface="Arial"/>
                <a:cs typeface="Arial"/>
              </a:rPr>
              <a:t>ü</a:t>
            </a:r>
            <a:r>
              <a:rPr dirty="0">
                <a:latin typeface="Arial"/>
                <a:cs typeface="Arial"/>
              </a:rPr>
              <a:t>c</a:t>
            </a:r>
            <a:r>
              <a:rPr spc="-10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e</a:t>
            </a:r>
            <a:r>
              <a:rPr spc="20" dirty="0">
                <a:latin typeface="Arial"/>
                <a:cs typeface="Arial"/>
              </a:rPr>
              <a:t> </a:t>
            </a:r>
            <a:r>
              <a:rPr spc="-30" dirty="0">
                <a:latin typeface="Arial"/>
                <a:cs typeface="Arial"/>
              </a:rPr>
              <a:t>w</a:t>
            </a:r>
            <a:r>
              <a:rPr spc="-10" dirty="0">
                <a:latin typeface="Arial"/>
                <a:cs typeface="Arial"/>
              </a:rPr>
              <a:t>e</a:t>
            </a:r>
            <a:r>
              <a:rPr spc="10" dirty="0">
                <a:latin typeface="Arial"/>
                <a:cs typeface="Arial"/>
              </a:rPr>
              <a:t>r</a:t>
            </a:r>
            <a:r>
              <a:rPr spc="-10" dirty="0">
                <a:latin typeface="Arial"/>
                <a:cs typeface="Arial"/>
              </a:rPr>
              <a:t>d</a:t>
            </a:r>
            <a:r>
              <a:rPr spc="5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n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n</a:t>
            </a:r>
            <a:r>
              <a:rPr spc="-5" dirty="0">
                <a:latin typeface="Arial"/>
                <a:cs typeface="Arial"/>
              </a:rPr>
              <a:t>i</a:t>
            </a:r>
            <a:r>
              <a:rPr spc="10" dirty="0">
                <a:latin typeface="Arial"/>
                <a:cs typeface="Arial"/>
              </a:rPr>
              <a:t>c</a:t>
            </a:r>
            <a:r>
              <a:rPr spc="-10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t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-10" dirty="0" err="1">
                <a:latin typeface="Arial"/>
                <a:cs typeface="Arial"/>
              </a:rPr>
              <a:t>e</a:t>
            </a:r>
            <a:r>
              <a:rPr dirty="0" err="1">
                <a:latin typeface="Arial"/>
                <a:cs typeface="Arial"/>
              </a:rPr>
              <a:t>rk</a:t>
            </a:r>
            <a:r>
              <a:rPr spc="-10" dirty="0" err="1">
                <a:latin typeface="Arial"/>
                <a:cs typeface="Arial"/>
              </a:rPr>
              <a:t>annt</a:t>
            </a:r>
            <a:r>
              <a:rPr spc="-10" dirty="0">
                <a:latin typeface="Arial"/>
                <a:cs typeface="Arial"/>
              </a:rPr>
              <a:t> </a:t>
            </a:r>
            <a:endParaRPr lang="de-DE" spc="-10" dirty="0" smtClean="0">
              <a:latin typeface="Arial"/>
              <a:cs typeface="Arial"/>
            </a:endParaRPr>
          </a:p>
          <a:p>
            <a:pPr marL="298450" marR="6350" indent="-285750">
              <a:lnSpc>
                <a:spcPct val="128899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267335" algn="l"/>
              </a:tabLst>
            </a:pPr>
            <a:r>
              <a:rPr lang="de-DE" spc="-10" dirty="0" smtClean="0">
                <a:latin typeface="Arial"/>
                <a:cs typeface="Arial"/>
              </a:rPr>
              <a:t>Zu viele Anforderungen</a:t>
            </a:r>
          </a:p>
          <a:p>
            <a:pPr marL="298450" marR="6350" indent="-285750">
              <a:lnSpc>
                <a:spcPct val="128899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267335" algn="l"/>
              </a:tabLst>
            </a:pPr>
            <a:r>
              <a:rPr lang="de-DE" spc="-10" dirty="0">
                <a:latin typeface="Arial"/>
                <a:cs typeface="Arial"/>
              </a:rPr>
              <a:t>Anforderungen ändern sich im Laufe der Entwicklungszeit: Änderungsmanagement der Anforderungen (</a:t>
            </a:r>
            <a:r>
              <a:rPr lang="de-DE" spc="-10" dirty="0" err="1">
                <a:latin typeface="Arial"/>
                <a:cs typeface="Arial"/>
              </a:rPr>
              <a:t>Traceability</a:t>
            </a:r>
            <a:r>
              <a:rPr lang="de-DE" spc="-10" dirty="0">
                <a:latin typeface="Arial"/>
                <a:cs typeface="Arial"/>
              </a:rPr>
              <a:t> = </a:t>
            </a:r>
            <a:r>
              <a:rPr lang="de-DE" spc="-10" dirty="0" smtClean="0">
                <a:latin typeface="Arial"/>
                <a:cs typeface="Arial"/>
              </a:rPr>
              <a:t>Nachverfolgbarkeit</a:t>
            </a:r>
            <a:r>
              <a:rPr lang="de-DE" spc="-10" dirty="0">
                <a:latin typeface="Arial"/>
                <a:cs typeface="Arial"/>
              </a:rPr>
              <a:t>, Nachweisbarkeit)</a:t>
            </a:r>
          </a:p>
          <a:p>
            <a:pPr marL="298450" marR="6350" indent="-285750">
              <a:lnSpc>
                <a:spcPct val="128899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267335" algn="l"/>
              </a:tabLst>
            </a:pPr>
            <a:r>
              <a:rPr lang="de-DE" spc="-10" dirty="0">
                <a:latin typeface="Arial"/>
                <a:cs typeface="Arial"/>
              </a:rPr>
              <a:t>Auslassungen bzw. implizite Annahmen, da etwas für Experten „offensichtlich“ ist</a:t>
            </a:r>
          </a:p>
          <a:p>
            <a:pPr marL="298450" marR="6350" indent="-285750">
              <a:lnSpc>
                <a:spcPct val="128899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267335" algn="l"/>
              </a:tabLst>
            </a:pPr>
            <a:r>
              <a:rPr dirty="0" err="1" smtClean="0">
                <a:latin typeface="Arial"/>
                <a:cs typeface="Arial"/>
              </a:rPr>
              <a:t>K</a:t>
            </a:r>
            <a:r>
              <a:rPr spc="-10" dirty="0" err="1" smtClean="0">
                <a:latin typeface="Arial"/>
                <a:cs typeface="Arial"/>
              </a:rPr>
              <a:t>e</a:t>
            </a:r>
            <a:r>
              <a:rPr spc="-5" dirty="0" err="1" smtClean="0">
                <a:latin typeface="Arial"/>
                <a:cs typeface="Arial"/>
              </a:rPr>
              <a:t>i</a:t>
            </a:r>
            <a:r>
              <a:rPr spc="-10" dirty="0" err="1" smtClean="0">
                <a:latin typeface="Arial"/>
                <a:cs typeface="Arial"/>
              </a:rPr>
              <a:t>n</a:t>
            </a:r>
            <a:r>
              <a:rPr dirty="0" err="1" smtClean="0">
                <a:latin typeface="Arial"/>
                <a:cs typeface="Arial"/>
              </a:rPr>
              <a:t>e</a:t>
            </a:r>
            <a:r>
              <a:rPr spc="-5" dirty="0" smtClean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k</a:t>
            </a:r>
            <a:r>
              <a:rPr spc="5" dirty="0">
                <a:latin typeface="Arial"/>
                <a:cs typeface="Arial"/>
              </a:rPr>
              <a:t>l</a:t>
            </a:r>
            <a:r>
              <a:rPr spc="-10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r</a:t>
            </a:r>
            <a:r>
              <a:rPr spc="5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n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tsc</a:t>
            </a:r>
            <a:r>
              <a:rPr spc="-10" dirty="0">
                <a:latin typeface="Arial"/>
                <a:cs typeface="Arial"/>
              </a:rPr>
              <a:t>he</a:t>
            </a:r>
            <a:r>
              <a:rPr spc="5" dirty="0">
                <a:latin typeface="Arial"/>
                <a:cs typeface="Arial"/>
              </a:rPr>
              <a:t>i</a:t>
            </a:r>
            <a:r>
              <a:rPr spc="-10" dirty="0">
                <a:latin typeface="Arial"/>
                <a:cs typeface="Arial"/>
              </a:rPr>
              <a:t>d</a:t>
            </a:r>
            <a:r>
              <a:rPr spc="5" dirty="0">
                <a:latin typeface="Arial"/>
                <a:cs typeface="Arial"/>
              </a:rPr>
              <a:t>u</a:t>
            </a:r>
            <a:r>
              <a:rPr spc="-10" dirty="0">
                <a:latin typeface="Arial"/>
                <a:cs typeface="Arial"/>
              </a:rPr>
              <a:t>ng</a:t>
            </a:r>
            <a:r>
              <a:rPr spc="5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n</a:t>
            </a:r>
            <a:r>
              <a:rPr spc="10" dirty="0">
                <a:latin typeface="Arial"/>
                <a:cs typeface="Arial"/>
              </a:rPr>
              <a:t> </a:t>
            </a:r>
            <a:r>
              <a:rPr spc="-5" dirty="0" err="1">
                <a:latin typeface="Arial"/>
                <a:cs typeface="Arial"/>
              </a:rPr>
              <a:t>i</a:t>
            </a:r>
            <a:r>
              <a:rPr dirty="0" err="1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 </a:t>
            </a:r>
            <a:r>
              <a:rPr dirty="0" err="1" smtClean="0">
                <a:latin typeface="Arial"/>
                <a:cs typeface="Arial"/>
              </a:rPr>
              <a:t>K</a:t>
            </a:r>
            <a:r>
              <a:rPr spc="-10" dirty="0" err="1" smtClean="0">
                <a:latin typeface="Arial"/>
                <a:cs typeface="Arial"/>
              </a:rPr>
              <a:t>on</a:t>
            </a:r>
            <a:r>
              <a:rPr dirty="0" err="1" smtClean="0">
                <a:latin typeface="Arial"/>
                <a:cs typeface="Arial"/>
              </a:rPr>
              <a:t>f</a:t>
            </a:r>
            <a:r>
              <a:rPr spc="-5" dirty="0" err="1" smtClean="0">
                <a:latin typeface="Arial"/>
                <a:cs typeface="Arial"/>
              </a:rPr>
              <a:t>li</a:t>
            </a:r>
            <a:r>
              <a:rPr dirty="0" err="1" smtClean="0">
                <a:latin typeface="Arial"/>
                <a:cs typeface="Arial"/>
              </a:rPr>
              <a:t>ktf</a:t>
            </a:r>
            <a:r>
              <a:rPr spc="-10" dirty="0" err="1" smtClean="0">
                <a:latin typeface="Arial"/>
                <a:cs typeface="Arial"/>
              </a:rPr>
              <a:t>a</a:t>
            </a:r>
            <a:r>
              <a:rPr spc="5" dirty="0" err="1" smtClean="0">
                <a:latin typeface="Arial"/>
                <a:cs typeface="Arial"/>
              </a:rPr>
              <a:t>l</a:t>
            </a:r>
            <a:r>
              <a:rPr dirty="0" err="1" smtClean="0">
                <a:latin typeface="Arial"/>
                <a:cs typeface="Arial"/>
              </a:rPr>
              <a:t>l</a:t>
            </a:r>
            <a:endParaRPr lang="de-DE" dirty="0" smtClean="0">
              <a:latin typeface="Arial"/>
              <a:cs typeface="Arial"/>
            </a:endParaRPr>
          </a:p>
          <a:p>
            <a:pPr marL="298450" marR="6350" indent="-285750">
              <a:lnSpc>
                <a:spcPct val="128899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267335" algn="l"/>
              </a:tabLst>
            </a:pPr>
            <a:r>
              <a:rPr dirty="0" err="1" smtClean="0">
                <a:latin typeface="Arial"/>
                <a:cs typeface="Arial"/>
              </a:rPr>
              <a:t>M</a:t>
            </a:r>
            <a:r>
              <a:rPr spc="-10" dirty="0" err="1" smtClean="0">
                <a:latin typeface="Arial"/>
                <a:cs typeface="Arial"/>
              </a:rPr>
              <a:t>ög</a:t>
            </a:r>
            <a:r>
              <a:rPr spc="-5" dirty="0" err="1" smtClean="0">
                <a:latin typeface="Arial"/>
                <a:cs typeface="Arial"/>
              </a:rPr>
              <a:t>li</a:t>
            </a:r>
            <a:r>
              <a:rPr spc="10" dirty="0" err="1" smtClean="0">
                <a:latin typeface="Arial"/>
                <a:cs typeface="Arial"/>
              </a:rPr>
              <a:t>c</a:t>
            </a:r>
            <a:r>
              <a:rPr spc="-10" dirty="0" err="1" smtClean="0">
                <a:latin typeface="Arial"/>
                <a:cs typeface="Arial"/>
              </a:rPr>
              <a:t>h</a:t>
            </a:r>
            <a:r>
              <a:rPr dirty="0" err="1" smtClean="0">
                <a:latin typeface="Arial"/>
                <a:cs typeface="Arial"/>
              </a:rPr>
              <a:t>e</a:t>
            </a:r>
            <a:r>
              <a:rPr spc="-5" dirty="0" smtClean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-10" dirty="0">
                <a:latin typeface="Arial"/>
                <a:cs typeface="Arial"/>
              </a:rPr>
              <a:t>u</a:t>
            </a:r>
            <a:r>
              <a:rPr spc="10" dirty="0">
                <a:latin typeface="Arial"/>
                <a:cs typeface="Arial"/>
              </a:rPr>
              <a:t>s</a:t>
            </a:r>
            <a:r>
              <a:rPr spc="-20" dirty="0">
                <a:latin typeface="Arial"/>
                <a:cs typeface="Arial"/>
              </a:rPr>
              <a:t>w</a:t>
            </a:r>
            <a:r>
              <a:rPr spc="5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rk</a:t>
            </a:r>
            <a:r>
              <a:rPr spc="-10" dirty="0">
                <a:latin typeface="Arial"/>
                <a:cs typeface="Arial"/>
              </a:rPr>
              <a:t>u</a:t>
            </a:r>
            <a:r>
              <a:rPr spc="5" dirty="0">
                <a:latin typeface="Arial"/>
                <a:cs typeface="Arial"/>
              </a:rPr>
              <a:t>n</a:t>
            </a:r>
            <a:r>
              <a:rPr spc="-10" dirty="0">
                <a:latin typeface="Arial"/>
                <a:cs typeface="Arial"/>
              </a:rPr>
              <a:t>g</a:t>
            </a:r>
            <a:r>
              <a:rPr spc="5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n</a:t>
            </a:r>
            <a:r>
              <a:rPr spc="20" dirty="0">
                <a:latin typeface="Arial"/>
                <a:cs typeface="Arial"/>
              </a:rPr>
              <a:t> </a:t>
            </a:r>
            <a:r>
              <a:rPr spc="-30" dirty="0">
                <a:latin typeface="Arial"/>
                <a:cs typeface="Arial"/>
              </a:rPr>
              <a:t>w</a:t>
            </a:r>
            <a:r>
              <a:rPr spc="-10" dirty="0">
                <a:latin typeface="Arial"/>
                <a:cs typeface="Arial"/>
              </a:rPr>
              <a:t>e</a:t>
            </a:r>
            <a:r>
              <a:rPr spc="10" dirty="0">
                <a:latin typeface="Arial"/>
                <a:cs typeface="Arial"/>
              </a:rPr>
              <a:t>r</a:t>
            </a:r>
            <a:r>
              <a:rPr spc="-10" dirty="0">
                <a:latin typeface="Arial"/>
                <a:cs typeface="Arial"/>
              </a:rPr>
              <a:t>de</a:t>
            </a:r>
            <a:r>
              <a:rPr dirty="0">
                <a:latin typeface="Arial"/>
                <a:cs typeface="Arial"/>
              </a:rPr>
              <a:t>n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5" dirty="0">
                <a:latin typeface="Arial"/>
                <a:cs typeface="Arial"/>
              </a:rPr>
              <a:t>n</a:t>
            </a:r>
            <a:r>
              <a:rPr spc="-5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c</a:t>
            </a:r>
            <a:r>
              <a:rPr spc="-10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t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-10" dirty="0" err="1">
                <a:latin typeface="Arial"/>
                <a:cs typeface="Arial"/>
              </a:rPr>
              <a:t>au</a:t>
            </a:r>
            <a:r>
              <a:rPr dirty="0" err="1">
                <a:latin typeface="Arial"/>
                <a:cs typeface="Arial"/>
              </a:rPr>
              <a:t>f</a:t>
            </a:r>
            <a:r>
              <a:rPr spc="5" dirty="0" err="1">
                <a:latin typeface="Arial"/>
                <a:cs typeface="Arial"/>
              </a:rPr>
              <a:t>g</a:t>
            </a:r>
            <a:r>
              <a:rPr spc="-10" dirty="0" err="1">
                <a:latin typeface="Arial"/>
                <a:cs typeface="Arial"/>
              </a:rPr>
              <a:t>e</a:t>
            </a:r>
            <a:r>
              <a:rPr dirty="0" err="1">
                <a:latin typeface="Arial"/>
                <a:cs typeface="Arial"/>
              </a:rPr>
              <a:t>z</a:t>
            </a:r>
            <a:r>
              <a:rPr spc="-10" dirty="0" err="1">
                <a:latin typeface="Arial"/>
                <a:cs typeface="Arial"/>
              </a:rPr>
              <a:t>e</a:t>
            </a:r>
            <a:r>
              <a:rPr spc="5" dirty="0" err="1">
                <a:latin typeface="Arial"/>
                <a:cs typeface="Arial"/>
              </a:rPr>
              <a:t>i</a:t>
            </a:r>
            <a:r>
              <a:rPr spc="-10" dirty="0" err="1">
                <a:latin typeface="Arial"/>
                <a:cs typeface="Arial"/>
              </a:rPr>
              <a:t>gt</a:t>
            </a:r>
            <a:r>
              <a:rPr spc="-10" dirty="0">
                <a:latin typeface="Arial"/>
                <a:cs typeface="Arial"/>
              </a:rPr>
              <a:t> </a:t>
            </a:r>
            <a:endParaRPr lang="de-DE" spc="-10" dirty="0" smtClean="0">
              <a:latin typeface="Arial"/>
              <a:cs typeface="Arial"/>
            </a:endParaRPr>
          </a:p>
          <a:p>
            <a:pPr marL="298450" marR="6350" indent="-285750">
              <a:lnSpc>
                <a:spcPct val="128899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267335" algn="l"/>
              </a:tabLst>
            </a:pPr>
            <a:r>
              <a:rPr spc="10" dirty="0" err="1" smtClean="0">
                <a:latin typeface="Arial"/>
                <a:cs typeface="Arial"/>
              </a:rPr>
              <a:t>S</a:t>
            </a:r>
            <a:r>
              <a:rPr spc="-25" dirty="0" err="1" smtClean="0">
                <a:latin typeface="Arial"/>
                <a:cs typeface="Arial"/>
              </a:rPr>
              <a:t>y</a:t>
            </a:r>
            <a:r>
              <a:rPr dirty="0" err="1" smtClean="0">
                <a:latin typeface="Arial"/>
                <a:cs typeface="Arial"/>
              </a:rPr>
              <a:t>st</a:t>
            </a:r>
            <a:r>
              <a:rPr spc="-10" dirty="0" err="1" smtClean="0">
                <a:latin typeface="Arial"/>
                <a:cs typeface="Arial"/>
              </a:rPr>
              <a:t>e</a:t>
            </a:r>
            <a:r>
              <a:rPr dirty="0" err="1" smtClean="0">
                <a:latin typeface="Arial"/>
                <a:cs typeface="Arial"/>
              </a:rPr>
              <a:t>m</a:t>
            </a:r>
            <a:r>
              <a:rPr spc="-10" dirty="0" err="1" smtClean="0">
                <a:latin typeface="Arial"/>
                <a:cs typeface="Arial"/>
              </a:rPr>
              <a:t>u</a:t>
            </a:r>
            <a:r>
              <a:rPr spc="10" dirty="0" err="1" smtClean="0">
                <a:latin typeface="Arial"/>
                <a:cs typeface="Arial"/>
              </a:rPr>
              <a:t>m</a:t>
            </a:r>
            <a:r>
              <a:rPr spc="-10" dirty="0" err="1" smtClean="0">
                <a:latin typeface="Arial"/>
                <a:cs typeface="Arial"/>
              </a:rPr>
              <a:t>ge</a:t>
            </a:r>
            <a:r>
              <a:rPr spc="5" dirty="0" err="1" smtClean="0">
                <a:latin typeface="Arial"/>
                <a:cs typeface="Arial"/>
              </a:rPr>
              <a:t>b</a:t>
            </a:r>
            <a:r>
              <a:rPr spc="-10" dirty="0" err="1" smtClean="0">
                <a:latin typeface="Arial"/>
                <a:cs typeface="Arial"/>
              </a:rPr>
              <a:t>un</a:t>
            </a:r>
            <a:r>
              <a:rPr dirty="0" err="1" smtClean="0">
                <a:latin typeface="Arial"/>
                <a:cs typeface="Arial"/>
              </a:rPr>
              <a:t>g</a:t>
            </a:r>
            <a:r>
              <a:rPr spc="-5" dirty="0" smtClean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st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n</a:t>
            </a:r>
            <a:r>
              <a:rPr spc="-5" dirty="0">
                <a:latin typeface="Arial"/>
                <a:cs typeface="Arial"/>
              </a:rPr>
              <a:t>i</a:t>
            </a:r>
            <a:r>
              <a:rPr spc="10" dirty="0">
                <a:latin typeface="Arial"/>
                <a:cs typeface="Arial"/>
              </a:rPr>
              <a:t>c</a:t>
            </a:r>
            <a:r>
              <a:rPr spc="-10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t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 err="1">
                <a:latin typeface="Arial"/>
                <a:cs typeface="Arial"/>
              </a:rPr>
              <a:t>k</a:t>
            </a:r>
            <a:r>
              <a:rPr spc="5" dirty="0" err="1">
                <a:latin typeface="Arial"/>
                <a:cs typeface="Arial"/>
              </a:rPr>
              <a:t>l</a:t>
            </a:r>
            <a:r>
              <a:rPr spc="-10" dirty="0" err="1">
                <a:latin typeface="Arial"/>
                <a:cs typeface="Arial"/>
              </a:rPr>
              <a:t>a</a:t>
            </a:r>
            <a:r>
              <a:rPr dirty="0" err="1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 </a:t>
            </a:r>
            <a:r>
              <a:rPr spc="-10" dirty="0" err="1" smtClean="0">
                <a:latin typeface="Arial"/>
                <a:cs typeface="Arial"/>
              </a:rPr>
              <a:t>be</a:t>
            </a:r>
            <a:r>
              <a:rPr dirty="0" err="1" smtClean="0">
                <a:latin typeface="Arial"/>
                <a:cs typeface="Arial"/>
              </a:rPr>
              <a:t>sc</a:t>
            </a:r>
            <a:r>
              <a:rPr spc="-10" dirty="0" err="1" smtClean="0">
                <a:latin typeface="Arial"/>
                <a:cs typeface="Arial"/>
              </a:rPr>
              <a:t>h</a:t>
            </a:r>
            <a:r>
              <a:rPr spc="10" dirty="0" err="1" smtClean="0">
                <a:latin typeface="Arial"/>
                <a:cs typeface="Arial"/>
              </a:rPr>
              <a:t>r</a:t>
            </a:r>
            <a:r>
              <a:rPr spc="-5" dirty="0" err="1" smtClean="0">
                <a:latin typeface="Arial"/>
                <a:cs typeface="Arial"/>
              </a:rPr>
              <a:t>i</a:t>
            </a:r>
            <a:r>
              <a:rPr spc="5" dirty="0" err="1" smtClean="0">
                <a:latin typeface="Arial"/>
                <a:cs typeface="Arial"/>
              </a:rPr>
              <a:t>e</a:t>
            </a:r>
            <a:r>
              <a:rPr spc="-10" dirty="0" err="1" smtClean="0">
                <a:latin typeface="Arial"/>
                <a:cs typeface="Arial"/>
              </a:rPr>
              <a:t>ben</a:t>
            </a:r>
            <a:r>
              <a:rPr lang="de-DE" spc="-10" dirty="0" smtClean="0">
                <a:latin typeface="Arial"/>
                <a:cs typeface="Arial"/>
              </a:rPr>
              <a:t> oder ändert sich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055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609079" y="113278"/>
            <a:ext cx="5830570" cy="4753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65" dirty="0" smtClean="0">
                <a:latin typeface="Arial"/>
                <a:cs typeface="Arial"/>
              </a:rPr>
              <a:t>W</a:t>
            </a:r>
            <a:r>
              <a:rPr sz="1400" spc="55" dirty="0" smtClean="0">
                <a:latin typeface="Arial"/>
                <a:cs typeface="Arial"/>
              </a:rPr>
              <a:t>a</a:t>
            </a:r>
            <a:r>
              <a:rPr sz="1400" dirty="0" smtClean="0">
                <a:latin typeface="Arial"/>
                <a:cs typeface="Arial"/>
              </a:rPr>
              <a:t>s</a:t>
            </a:r>
            <a:r>
              <a:rPr sz="1400" spc="130" dirty="0" smtClean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s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d 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A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5" dirty="0">
                <a:latin typeface="Arial"/>
                <a:cs typeface="Arial"/>
              </a:rPr>
              <a:t>f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95" dirty="0">
                <a:latin typeface="Arial"/>
                <a:cs typeface="Arial"/>
              </a:rPr>
              <a:t>d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105" dirty="0">
                <a:latin typeface="Arial"/>
                <a:cs typeface="Arial"/>
              </a:rPr>
              <a:t>un</a:t>
            </a:r>
            <a:r>
              <a:rPr sz="1400" spc="80" dirty="0">
                <a:latin typeface="Arial"/>
                <a:cs typeface="Arial"/>
              </a:rPr>
              <a:t>g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?</a:t>
            </a:r>
          </a:p>
          <a:p>
            <a:pPr>
              <a:lnSpc>
                <a:spcPts val="1900"/>
              </a:lnSpc>
              <a:spcBef>
                <a:spcPts val="76"/>
              </a:spcBef>
            </a:pPr>
            <a:endParaRPr sz="1900" dirty="0"/>
          </a:p>
        </p:txBody>
      </p:sp>
      <p:sp>
        <p:nvSpPr>
          <p:cNvPr id="10" name="object 10"/>
          <p:cNvSpPr txBox="1"/>
          <p:nvPr/>
        </p:nvSpPr>
        <p:spPr>
          <a:xfrm>
            <a:off x="1460373" y="601365"/>
            <a:ext cx="569023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obl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m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tik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r F</a:t>
            </a:r>
            <a:r>
              <a:rPr sz="1800" b="1" spc="-10" dirty="0">
                <a:latin typeface="Arial"/>
                <a:cs typeface="Arial"/>
              </a:rPr>
              <a:t>es</a:t>
            </a:r>
            <a:r>
              <a:rPr sz="1800" b="1" dirty="0">
                <a:latin typeface="Arial"/>
                <a:cs typeface="Arial"/>
              </a:rPr>
              <a:t>tl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gung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on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spc="-4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nf</a:t>
            </a:r>
            <a:r>
              <a:rPr sz="1800" b="1" spc="15" dirty="0">
                <a:latin typeface="Arial"/>
                <a:cs typeface="Arial"/>
              </a:rPr>
              <a:t>o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ung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2808" y="1544822"/>
            <a:ext cx="753059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30" dirty="0">
                <a:latin typeface="Arial"/>
                <a:cs typeface="Arial"/>
              </a:rPr>
              <a:t>A</a:t>
            </a:r>
            <a:r>
              <a:rPr sz="1800" b="1" spc="1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fo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ung</a:t>
            </a:r>
            <a:r>
              <a:rPr sz="1800" b="1" spc="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0" dirty="0" err="1">
                <a:latin typeface="Arial"/>
                <a:cs typeface="Arial"/>
              </a:rPr>
              <a:t>s</a:t>
            </a:r>
            <a:r>
              <a:rPr sz="1800" b="1" dirty="0" err="1">
                <a:latin typeface="Arial"/>
                <a:cs typeface="Arial"/>
              </a:rPr>
              <a:t>ind</a:t>
            </a:r>
            <a:r>
              <a:rPr sz="1800" b="1" dirty="0" smtClean="0">
                <a:latin typeface="Arial"/>
                <a:cs typeface="Arial"/>
              </a:rPr>
              <a:t>:</a:t>
            </a:r>
            <a:r>
              <a:rPr lang="de-DE" sz="1800" b="1" dirty="0" smtClean="0">
                <a:latin typeface="Arial"/>
                <a:cs typeface="Arial"/>
              </a:rPr>
              <a:t>                               Beispiele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2808" y="1907536"/>
            <a:ext cx="1751330" cy="24006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–"/>
              <a:tabLst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eh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g</a:t>
            </a: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Arial"/>
              <a:buChar char="–"/>
              <a:tabLst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rf</a:t>
            </a:r>
            <a:r>
              <a:rPr sz="1800" spc="-10" dirty="0">
                <a:latin typeface="Arial"/>
                <a:cs typeface="Arial"/>
              </a:rPr>
              <a:t>ü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ar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Arial"/>
              <a:buChar char="–"/>
              <a:tabLst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übe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be</a:t>
            </a:r>
            <a:r>
              <a:rPr sz="1800" dirty="0">
                <a:latin typeface="Arial"/>
                <a:cs typeface="Arial"/>
              </a:rPr>
              <a:t>st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mmt</a:t>
            </a: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Arial"/>
              <a:buChar char="–"/>
              <a:tabLst>
                <a:tab pos="355600" algn="l"/>
              </a:tabLst>
            </a:pPr>
            <a:r>
              <a:rPr lang="de-DE" sz="1800" spc="-5" dirty="0" smtClean="0">
                <a:latin typeface="Arial"/>
                <a:cs typeface="Arial"/>
              </a:rPr>
              <a:t>i</a:t>
            </a:r>
            <a:r>
              <a:rPr sz="1800" spc="-10" dirty="0" err="1" smtClean="0">
                <a:latin typeface="Arial"/>
                <a:cs typeface="Arial"/>
              </a:rPr>
              <a:t>n</a:t>
            </a:r>
            <a:r>
              <a:rPr sz="1800" dirty="0" err="1" smtClean="0">
                <a:latin typeface="Arial"/>
                <a:cs typeface="Arial"/>
              </a:rPr>
              <a:t>k</a:t>
            </a:r>
            <a:r>
              <a:rPr sz="1800" spc="5" dirty="0" err="1" smtClean="0">
                <a:latin typeface="Arial"/>
                <a:cs typeface="Arial"/>
              </a:rPr>
              <a:t>o</a:t>
            </a:r>
            <a:r>
              <a:rPr sz="1800" spc="-10" dirty="0" err="1" smtClean="0">
                <a:latin typeface="Arial"/>
                <a:cs typeface="Arial"/>
              </a:rPr>
              <a:t>n</a:t>
            </a:r>
            <a:r>
              <a:rPr sz="1800" dirty="0" err="1" smtClean="0">
                <a:latin typeface="Arial"/>
                <a:cs typeface="Arial"/>
              </a:rPr>
              <a:t>s</a:t>
            </a:r>
            <a:r>
              <a:rPr sz="1800" spc="-5" dirty="0" err="1" smtClean="0">
                <a:latin typeface="Arial"/>
                <a:cs typeface="Arial"/>
              </a:rPr>
              <a:t>i</a:t>
            </a:r>
            <a:r>
              <a:rPr sz="1800" dirty="0" err="1" smtClean="0">
                <a:latin typeface="Arial"/>
                <a:cs typeface="Arial"/>
              </a:rPr>
              <a:t>st</a:t>
            </a:r>
            <a:r>
              <a:rPr sz="1800" spc="-10" dirty="0" err="1" smtClean="0">
                <a:latin typeface="Arial"/>
                <a:cs typeface="Arial"/>
              </a:rPr>
              <a:t>ent</a:t>
            </a:r>
            <a:endParaRPr lang="de-DE" sz="1800" spc="-10" dirty="0" smtClean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Arial"/>
              <a:buChar char="–"/>
              <a:tabLst>
                <a:tab pos="355600" algn="l"/>
              </a:tabLst>
            </a:pPr>
            <a:endParaRPr lang="de-DE" spc="-10" dirty="0">
              <a:latin typeface="Arial"/>
              <a:cs typeface="Arial"/>
            </a:endParaRPr>
          </a:p>
          <a:p>
            <a:pPr marL="355600" indent="-342900">
              <a:spcBef>
                <a:spcPts val="645"/>
              </a:spcBef>
              <a:buFont typeface="Arial"/>
              <a:buChar char="–"/>
              <a:tabLst>
                <a:tab pos="355600" algn="l"/>
              </a:tabLst>
            </a:pPr>
            <a:r>
              <a:rPr lang="de-DE" spc="-10" dirty="0" smtClean="0">
                <a:latin typeface="Arial"/>
                <a:cs typeface="Arial"/>
              </a:rPr>
              <a:t>un</a:t>
            </a:r>
            <a:r>
              <a:rPr lang="de-DE" dirty="0" smtClean="0">
                <a:latin typeface="Arial"/>
                <a:cs typeface="Arial"/>
              </a:rPr>
              <a:t>v</a:t>
            </a:r>
            <a:r>
              <a:rPr lang="de-DE" spc="5" dirty="0" smtClean="0">
                <a:latin typeface="Arial"/>
                <a:cs typeface="Arial"/>
              </a:rPr>
              <a:t>o</a:t>
            </a:r>
            <a:r>
              <a:rPr lang="de-DE" spc="-5" dirty="0" smtClean="0">
                <a:latin typeface="Arial"/>
                <a:cs typeface="Arial"/>
              </a:rPr>
              <a:t>ll</a:t>
            </a:r>
            <a:r>
              <a:rPr lang="de-DE" dirty="0" smtClean="0">
                <a:latin typeface="Arial"/>
                <a:cs typeface="Arial"/>
              </a:rPr>
              <a:t>st</a:t>
            </a:r>
            <a:r>
              <a:rPr lang="de-DE" spc="-10" dirty="0" smtClean="0">
                <a:latin typeface="Arial"/>
                <a:cs typeface="Arial"/>
              </a:rPr>
              <a:t>ä</a:t>
            </a:r>
            <a:r>
              <a:rPr lang="de-DE" spc="5" dirty="0" smtClean="0">
                <a:latin typeface="Arial"/>
                <a:cs typeface="Arial"/>
              </a:rPr>
              <a:t>n</a:t>
            </a:r>
            <a:r>
              <a:rPr lang="de-DE" spc="-10" dirty="0" smtClean="0">
                <a:latin typeface="Arial"/>
                <a:cs typeface="Arial"/>
              </a:rPr>
              <a:t>d</a:t>
            </a:r>
            <a:r>
              <a:rPr lang="de-DE" spc="5" dirty="0" smtClean="0">
                <a:latin typeface="Arial"/>
                <a:cs typeface="Arial"/>
              </a:rPr>
              <a:t>i</a:t>
            </a:r>
            <a:r>
              <a:rPr lang="de-DE" dirty="0" smtClean="0">
                <a:latin typeface="Arial"/>
                <a:cs typeface="Arial"/>
              </a:rPr>
              <a:t>g</a:t>
            </a:r>
            <a:endParaRPr lang="de-DE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Arial"/>
              <a:buChar char="–"/>
              <a:tabLst>
                <a:tab pos="355600" algn="l"/>
              </a:tabLst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47695" y="1882644"/>
            <a:ext cx="3356610" cy="1718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2420" indent="-299720">
              <a:lnSpc>
                <a:spcPct val="100000"/>
              </a:lnSpc>
              <a:buSzPct val="94736"/>
              <a:buFont typeface="Comic Sans MS"/>
              <a:buChar char="-"/>
              <a:tabLst>
                <a:tab pos="313055" algn="l"/>
              </a:tabLst>
            </a:pPr>
            <a:r>
              <a:rPr sz="1900" spc="-70" dirty="0">
                <a:latin typeface="Comic Sans MS"/>
                <a:cs typeface="Comic Sans MS"/>
              </a:rPr>
              <a:t>e</a:t>
            </a:r>
            <a:r>
              <a:rPr sz="1900" spc="-40" dirty="0">
                <a:latin typeface="Comic Sans MS"/>
                <a:cs typeface="Comic Sans MS"/>
              </a:rPr>
              <a:t>i</a:t>
            </a:r>
            <a:r>
              <a:rPr sz="1900" spc="-60" dirty="0">
                <a:latin typeface="Comic Sans MS"/>
                <a:cs typeface="Comic Sans MS"/>
              </a:rPr>
              <a:t>n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-65" dirty="0">
                <a:latin typeface="Comic Sans MS"/>
                <a:cs typeface="Comic Sans MS"/>
              </a:rPr>
              <a:t>Fah</a:t>
            </a:r>
            <a:r>
              <a:rPr sz="1900" spc="-60" dirty="0">
                <a:latin typeface="Comic Sans MS"/>
                <a:cs typeface="Comic Sans MS"/>
              </a:rPr>
              <a:t>rr</a:t>
            </a:r>
            <a:r>
              <a:rPr sz="1900" spc="-65" dirty="0">
                <a:latin typeface="Comic Sans MS"/>
                <a:cs typeface="Comic Sans MS"/>
              </a:rPr>
              <a:t>ad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spc="-75" dirty="0">
                <a:latin typeface="Comic Sans MS"/>
                <a:cs typeface="Comic Sans MS"/>
              </a:rPr>
              <a:t>w</a:t>
            </a:r>
            <a:r>
              <a:rPr sz="1900" spc="-40" dirty="0">
                <a:latin typeface="Comic Sans MS"/>
                <a:cs typeface="Comic Sans MS"/>
              </a:rPr>
              <a:t>i</a:t>
            </a:r>
            <a:r>
              <a:rPr sz="1900" spc="-65" dirty="0">
                <a:latin typeface="Comic Sans MS"/>
                <a:cs typeface="Comic Sans MS"/>
              </a:rPr>
              <a:t>e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-70" dirty="0">
                <a:latin typeface="Comic Sans MS"/>
                <a:cs typeface="Comic Sans MS"/>
              </a:rPr>
              <a:t>K</a:t>
            </a:r>
            <a:r>
              <a:rPr sz="1900" spc="-40" dirty="0">
                <a:latin typeface="Comic Sans MS"/>
                <a:cs typeface="Comic Sans MS"/>
              </a:rPr>
              <a:t>l</a:t>
            </a:r>
            <a:r>
              <a:rPr sz="1900" spc="-60" dirty="0">
                <a:latin typeface="Comic Sans MS"/>
                <a:cs typeface="Comic Sans MS"/>
              </a:rPr>
              <a:t>aus</a:t>
            </a:r>
            <a:endParaRPr sz="1900" dirty="0">
              <a:latin typeface="Comic Sans MS"/>
              <a:cs typeface="Comic Sans MS"/>
            </a:endParaRPr>
          </a:p>
          <a:p>
            <a:pPr marL="355600" indent="-342900">
              <a:spcBef>
                <a:spcPts val="505"/>
              </a:spcBef>
              <a:buSzPct val="94736"/>
              <a:buFont typeface="Comic Sans MS"/>
              <a:buChar char="-"/>
              <a:tabLst>
                <a:tab pos="355600" algn="l"/>
              </a:tabLst>
            </a:pPr>
            <a:r>
              <a:rPr lang="de-DE" sz="1900" spc="-85" dirty="0">
                <a:latin typeface="Comic Sans MS"/>
                <a:cs typeface="Comic Sans MS"/>
              </a:rPr>
              <a:t>S</a:t>
            </a:r>
            <a:r>
              <a:rPr lang="de-DE" sz="1900" spc="-65" dirty="0">
                <a:latin typeface="Comic Sans MS"/>
                <a:cs typeface="Comic Sans MS"/>
              </a:rPr>
              <a:t>a</a:t>
            </a:r>
            <a:r>
              <a:rPr lang="de-DE" sz="1900" spc="-75" dirty="0">
                <a:latin typeface="Comic Sans MS"/>
                <a:cs typeface="Comic Sans MS"/>
              </a:rPr>
              <a:t>n</a:t>
            </a:r>
            <a:r>
              <a:rPr lang="de-DE" sz="1900" spc="-65" dirty="0">
                <a:latin typeface="Comic Sans MS"/>
                <a:cs typeface="Comic Sans MS"/>
              </a:rPr>
              <a:t>d</a:t>
            </a:r>
            <a:r>
              <a:rPr lang="de-DE" sz="1900" spc="-100" dirty="0">
                <a:latin typeface="Comic Sans MS"/>
                <a:cs typeface="Comic Sans MS"/>
              </a:rPr>
              <a:t>m</a:t>
            </a:r>
            <a:r>
              <a:rPr lang="de-DE" sz="1900" spc="-65" dirty="0">
                <a:latin typeface="Comic Sans MS"/>
                <a:cs typeface="Comic Sans MS"/>
              </a:rPr>
              <a:t>ä</a:t>
            </a:r>
            <a:r>
              <a:rPr lang="de-DE" sz="1900" spc="-75" dirty="0">
                <a:latin typeface="Comic Sans MS"/>
                <a:cs typeface="Comic Sans MS"/>
              </a:rPr>
              <a:t>n</a:t>
            </a:r>
            <a:r>
              <a:rPr lang="de-DE" sz="1900" spc="-60" dirty="0">
                <a:latin typeface="Comic Sans MS"/>
                <a:cs typeface="Comic Sans MS"/>
              </a:rPr>
              <a:t>n</a:t>
            </a:r>
            <a:r>
              <a:rPr lang="de-DE" sz="1900" spc="-80" dirty="0">
                <a:latin typeface="Comic Sans MS"/>
                <a:cs typeface="Comic Sans MS"/>
              </a:rPr>
              <a:t>c</a:t>
            </a:r>
            <a:r>
              <a:rPr lang="de-DE" sz="1900" spc="-75" dirty="0">
                <a:latin typeface="Comic Sans MS"/>
                <a:cs typeface="Comic Sans MS"/>
              </a:rPr>
              <a:t>he</a:t>
            </a:r>
            <a:r>
              <a:rPr lang="de-DE" sz="1900" spc="-60" dirty="0">
                <a:latin typeface="Comic Sans MS"/>
                <a:cs typeface="Comic Sans MS"/>
              </a:rPr>
              <a:t>n</a:t>
            </a:r>
            <a:r>
              <a:rPr lang="de-DE" sz="1900" spc="50" dirty="0">
                <a:latin typeface="Times New Roman"/>
                <a:cs typeface="Times New Roman"/>
              </a:rPr>
              <a:t> </a:t>
            </a:r>
            <a:r>
              <a:rPr lang="de-DE" sz="1900" spc="-75" dirty="0">
                <a:latin typeface="Comic Sans MS"/>
                <a:cs typeface="Comic Sans MS"/>
              </a:rPr>
              <a:t>k</a:t>
            </a:r>
            <a:r>
              <a:rPr lang="de-DE" sz="1900" spc="-60" dirty="0">
                <a:latin typeface="Comic Sans MS"/>
                <a:cs typeface="Comic Sans MS"/>
              </a:rPr>
              <a:t>e</a:t>
            </a:r>
            <a:r>
              <a:rPr lang="de-DE" sz="1900" spc="-75" dirty="0">
                <a:latin typeface="Comic Sans MS"/>
                <a:cs typeface="Comic Sans MS"/>
              </a:rPr>
              <a:t>n</a:t>
            </a:r>
            <a:r>
              <a:rPr lang="de-DE" sz="1900" spc="-60" dirty="0">
                <a:latin typeface="Comic Sans MS"/>
                <a:cs typeface="Comic Sans MS"/>
              </a:rPr>
              <a:t>n</a:t>
            </a:r>
            <a:r>
              <a:rPr lang="de-DE" sz="1900" spc="-75" dirty="0">
                <a:latin typeface="Comic Sans MS"/>
                <a:cs typeface="Comic Sans MS"/>
              </a:rPr>
              <a:t>e</a:t>
            </a:r>
            <a:r>
              <a:rPr lang="de-DE" sz="1900" spc="-60" dirty="0">
                <a:latin typeface="Comic Sans MS"/>
                <a:cs typeface="Comic Sans MS"/>
              </a:rPr>
              <a:t>n</a:t>
            </a:r>
            <a:r>
              <a:rPr lang="de-DE" sz="1900" spc="-45" dirty="0">
                <a:latin typeface="Comic Sans MS"/>
                <a:cs typeface="Comic Sans MS"/>
              </a:rPr>
              <a:t>l</a:t>
            </a:r>
            <a:r>
              <a:rPr lang="de-DE" sz="1900" spc="-60" dirty="0">
                <a:latin typeface="Comic Sans MS"/>
                <a:cs typeface="Comic Sans MS"/>
              </a:rPr>
              <a:t>e</a:t>
            </a:r>
            <a:r>
              <a:rPr lang="de-DE" sz="1900" spc="-65" dirty="0">
                <a:latin typeface="Comic Sans MS"/>
                <a:cs typeface="Comic Sans MS"/>
              </a:rPr>
              <a:t>r</a:t>
            </a:r>
            <a:r>
              <a:rPr lang="de-DE" sz="1900" spc="-60" dirty="0">
                <a:latin typeface="Comic Sans MS"/>
                <a:cs typeface="Comic Sans MS"/>
              </a:rPr>
              <a:t>n</a:t>
            </a:r>
            <a:r>
              <a:rPr lang="de-DE" sz="1900" spc="-75" dirty="0">
                <a:latin typeface="Comic Sans MS"/>
                <a:cs typeface="Comic Sans MS"/>
              </a:rPr>
              <a:t>e</a:t>
            </a:r>
            <a:r>
              <a:rPr lang="de-DE" sz="1900" spc="-60" dirty="0">
                <a:latin typeface="Comic Sans MS"/>
                <a:cs typeface="Comic Sans MS"/>
              </a:rPr>
              <a:t>n</a:t>
            </a:r>
            <a:endParaRPr lang="de-DE" sz="1900" dirty="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505"/>
              </a:spcBef>
              <a:buSzPct val="94736"/>
              <a:buFont typeface="Comic Sans MS"/>
              <a:buChar char="-"/>
              <a:tabLst>
                <a:tab pos="355600" algn="l"/>
              </a:tabLst>
            </a:pPr>
            <a:r>
              <a:rPr sz="1900" spc="-70" dirty="0" err="1" smtClean="0">
                <a:latin typeface="Comic Sans MS"/>
                <a:cs typeface="Comic Sans MS"/>
              </a:rPr>
              <a:t>e</a:t>
            </a:r>
            <a:r>
              <a:rPr sz="1900" spc="-40" dirty="0" err="1" smtClean="0">
                <a:latin typeface="Comic Sans MS"/>
                <a:cs typeface="Comic Sans MS"/>
              </a:rPr>
              <a:t>i</a:t>
            </a:r>
            <a:r>
              <a:rPr sz="1900" spc="-60" dirty="0" err="1" smtClean="0">
                <a:latin typeface="Comic Sans MS"/>
                <a:cs typeface="Comic Sans MS"/>
              </a:rPr>
              <a:t>n</a:t>
            </a:r>
            <a:r>
              <a:rPr sz="1900" spc="70" dirty="0" smtClean="0">
                <a:latin typeface="Times New Roman"/>
                <a:cs typeface="Times New Roman"/>
              </a:rPr>
              <a:t> </a:t>
            </a:r>
            <a:r>
              <a:rPr sz="1900" spc="-60" dirty="0" err="1">
                <a:latin typeface="Comic Sans MS"/>
                <a:cs typeface="Comic Sans MS"/>
              </a:rPr>
              <a:t>ru</a:t>
            </a:r>
            <a:r>
              <a:rPr sz="1900" spc="-55" dirty="0" err="1">
                <a:latin typeface="Comic Sans MS"/>
                <a:cs typeface="Comic Sans MS"/>
              </a:rPr>
              <a:t>n</a:t>
            </a:r>
            <a:r>
              <a:rPr sz="1900" spc="-75" dirty="0" err="1">
                <a:latin typeface="Comic Sans MS"/>
                <a:cs typeface="Comic Sans MS"/>
              </a:rPr>
              <a:t>d</a:t>
            </a:r>
            <a:r>
              <a:rPr sz="1900" spc="-70" dirty="0" err="1">
                <a:latin typeface="Comic Sans MS"/>
                <a:cs typeface="Comic Sans MS"/>
              </a:rPr>
              <a:t>e</a:t>
            </a:r>
            <a:r>
              <a:rPr sz="1900" spc="-55" dirty="0" err="1">
                <a:latin typeface="Comic Sans MS"/>
                <a:cs typeface="Comic Sans MS"/>
              </a:rPr>
              <a:t>r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-65" dirty="0" smtClean="0">
                <a:latin typeface="Comic Sans MS"/>
                <a:cs typeface="Comic Sans MS"/>
              </a:rPr>
              <a:t>Ba</a:t>
            </a:r>
            <a:r>
              <a:rPr sz="1900" spc="-40" dirty="0" smtClean="0">
                <a:latin typeface="Comic Sans MS"/>
                <a:cs typeface="Comic Sans MS"/>
              </a:rPr>
              <a:t>l</a:t>
            </a:r>
            <a:r>
              <a:rPr sz="1900" spc="-35" dirty="0" smtClean="0">
                <a:latin typeface="Comic Sans MS"/>
                <a:cs typeface="Comic Sans MS"/>
              </a:rPr>
              <a:t>l</a:t>
            </a:r>
            <a:endParaRPr lang="de-DE" sz="1900" spc="-35" dirty="0" smtClean="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SzPct val="94736"/>
              <a:buFont typeface="Comic Sans MS"/>
              <a:buChar char="-"/>
              <a:tabLst>
                <a:tab pos="355600" algn="l"/>
              </a:tabLst>
            </a:pPr>
            <a:r>
              <a:rPr sz="1900" spc="-70" dirty="0" err="1" smtClean="0">
                <a:latin typeface="Comic Sans MS"/>
                <a:cs typeface="Comic Sans MS"/>
              </a:rPr>
              <a:t>e</a:t>
            </a:r>
            <a:r>
              <a:rPr sz="1900" spc="-40" dirty="0" err="1" smtClean="0">
                <a:latin typeface="Comic Sans MS"/>
                <a:cs typeface="Comic Sans MS"/>
              </a:rPr>
              <a:t>i</a:t>
            </a:r>
            <a:r>
              <a:rPr sz="1900" spc="-60" dirty="0" err="1" smtClean="0">
                <a:latin typeface="Comic Sans MS"/>
                <a:cs typeface="Comic Sans MS"/>
              </a:rPr>
              <a:t>n</a:t>
            </a:r>
            <a:r>
              <a:rPr sz="1900" spc="70" dirty="0" smtClean="0">
                <a:latin typeface="Times New Roman"/>
                <a:cs typeface="Times New Roman"/>
              </a:rPr>
              <a:t> </a:t>
            </a:r>
            <a:r>
              <a:rPr sz="1900" spc="-60" dirty="0">
                <a:latin typeface="Comic Sans MS"/>
                <a:cs typeface="Comic Sans MS"/>
              </a:rPr>
              <a:t>s</a:t>
            </a:r>
            <a:r>
              <a:rPr sz="1900" spc="-65" dirty="0">
                <a:latin typeface="Comic Sans MS"/>
                <a:cs typeface="Comic Sans MS"/>
              </a:rPr>
              <a:t>ch</a:t>
            </a:r>
            <a:r>
              <a:rPr sz="1900" spc="-55" dirty="0">
                <a:latin typeface="Comic Sans MS"/>
                <a:cs typeface="Comic Sans MS"/>
              </a:rPr>
              <a:t>n</a:t>
            </a:r>
            <a:r>
              <a:rPr sz="1900" spc="-70" dirty="0">
                <a:latin typeface="Comic Sans MS"/>
                <a:cs typeface="Comic Sans MS"/>
              </a:rPr>
              <a:t>e</a:t>
            </a:r>
            <a:r>
              <a:rPr sz="1900" spc="-40" dirty="0">
                <a:latin typeface="Comic Sans MS"/>
                <a:cs typeface="Comic Sans MS"/>
              </a:rPr>
              <a:t>ll</a:t>
            </a:r>
            <a:r>
              <a:rPr sz="1900" spc="-70" dirty="0">
                <a:latin typeface="Comic Sans MS"/>
                <a:cs typeface="Comic Sans MS"/>
              </a:rPr>
              <a:t>e</a:t>
            </a:r>
            <a:r>
              <a:rPr sz="1900" spc="-60" dirty="0">
                <a:latin typeface="Comic Sans MS"/>
                <a:cs typeface="Comic Sans MS"/>
              </a:rPr>
              <a:t>s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spc="-65" dirty="0">
                <a:latin typeface="Comic Sans MS"/>
                <a:cs typeface="Comic Sans MS"/>
              </a:rPr>
              <a:t>Auto</a:t>
            </a:r>
            <a:endParaRPr sz="1900" dirty="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490"/>
              </a:spcBef>
              <a:buSzPct val="94736"/>
              <a:buFont typeface="Comic Sans MS"/>
              <a:buChar char="-"/>
              <a:tabLst>
                <a:tab pos="355600" algn="l"/>
              </a:tabLst>
            </a:pPr>
            <a:r>
              <a:rPr sz="1900" spc="-70" dirty="0">
                <a:latin typeface="Comic Sans MS"/>
                <a:cs typeface="Comic Sans MS"/>
              </a:rPr>
              <a:t>e</a:t>
            </a:r>
            <a:r>
              <a:rPr sz="1900" spc="-40" dirty="0">
                <a:latin typeface="Comic Sans MS"/>
                <a:cs typeface="Comic Sans MS"/>
              </a:rPr>
              <a:t>i</a:t>
            </a:r>
            <a:r>
              <a:rPr sz="1900" spc="-60" dirty="0">
                <a:latin typeface="Comic Sans MS"/>
                <a:cs typeface="Comic Sans MS"/>
              </a:rPr>
              <a:t>n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-95" dirty="0">
                <a:latin typeface="Comic Sans MS"/>
                <a:cs typeface="Comic Sans MS"/>
              </a:rPr>
              <a:t>O</a:t>
            </a:r>
            <a:r>
              <a:rPr sz="1900" spc="-40" dirty="0">
                <a:latin typeface="Comic Sans MS"/>
                <a:cs typeface="Comic Sans MS"/>
              </a:rPr>
              <a:t>l</a:t>
            </a:r>
            <a:r>
              <a:rPr sz="1900" spc="-75" dirty="0">
                <a:latin typeface="Comic Sans MS"/>
                <a:cs typeface="Comic Sans MS"/>
              </a:rPr>
              <a:t>d</a:t>
            </a:r>
            <a:r>
              <a:rPr sz="1900" spc="-55" dirty="0">
                <a:latin typeface="Comic Sans MS"/>
                <a:cs typeface="Comic Sans MS"/>
              </a:rPr>
              <a:t>t</a:t>
            </a:r>
            <a:r>
              <a:rPr sz="1900" spc="-40" dirty="0">
                <a:latin typeface="Comic Sans MS"/>
                <a:cs typeface="Comic Sans MS"/>
              </a:rPr>
              <a:t>i</a:t>
            </a:r>
            <a:r>
              <a:rPr sz="1900" spc="-85" dirty="0">
                <a:latin typeface="Comic Sans MS"/>
                <a:cs typeface="Comic Sans MS"/>
              </a:rPr>
              <a:t>m</a:t>
            </a:r>
            <a:r>
              <a:rPr sz="1900" spc="-70" dirty="0">
                <a:latin typeface="Comic Sans MS"/>
                <a:cs typeface="Comic Sans MS"/>
              </a:rPr>
              <a:t>e</a:t>
            </a:r>
            <a:r>
              <a:rPr sz="1900" spc="-55" dirty="0">
                <a:latin typeface="Comic Sans MS"/>
                <a:cs typeface="Comic Sans MS"/>
              </a:rPr>
              <a:t>r</a:t>
            </a:r>
            <a:endParaRPr sz="19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6252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9810"/>
            <a:ext cx="7010908" cy="466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</p:txBody>
      </p:sp>
      <p:sp>
        <p:nvSpPr>
          <p:cNvPr id="2" name="Rechteck 1"/>
          <p:cNvSpPr/>
          <p:nvPr/>
        </p:nvSpPr>
        <p:spPr>
          <a:xfrm>
            <a:off x="304800" y="2717824"/>
            <a:ext cx="85947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144"/>
            <a:r>
              <a:rPr lang="de-DE" sz="2800" b="1" spc="-4" dirty="0">
                <a:latin typeface="Arial"/>
                <a:cs typeface="Arial"/>
              </a:rPr>
              <a:t>Vorgehensweise beim </a:t>
            </a:r>
            <a:r>
              <a:rPr lang="de-DE" sz="2800" b="1" spc="-4" dirty="0" err="1">
                <a:latin typeface="Arial"/>
                <a:cs typeface="Arial"/>
              </a:rPr>
              <a:t>Requirements</a:t>
            </a:r>
            <a:r>
              <a:rPr lang="de-DE" sz="2800" b="1" spc="-4" dirty="0">
                <a:latin typeface="Arial"/>
                <a:cs typeface="Arial"/>
              </a:rPr>
              <a:t> Engineering</a:t>
            </a:r>
          </a:p>
        </p:txBody>
      </p:sp>
    </p:spTree>
    <p:extLst>
      <p:ext uri="{BB962C8B-B14F-4D97-AF65-F5344CB8AC3E}">
        <p14:creationId xmlns:p14="http://schemas.microsoft.com/office/powerpoint/2010/main" val="99154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09092" y="113279"/>
            <a:ext cx="5657850" cy="749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 err="1" smtClean="0">
                <a:latin typeface="Arial"/>
                <a:cs typeface="Arial"/>
              </a:rPr>
              <a:t>V</a:t>
            </a:r>
            <a:r>
              <a:rPr sz="1400" spc="70" dirty="0" err="1" smtClean="0">
                <a:latin typeface="Arial"/>
                <a:cs typeface="Arial"/>
              </a:rPr>
              <a:t>o</a:t>
            </a:r>
            <a:r>
              <a:rPr sz="1400" dirty="0" err="1" smtClean="0">
                <a:latin typeface="Arial"/>
                <a:cs typeface="Arial"/>
              </a:rPr>
              <a:t>r</a:t>
            </a:r>
            <a:r>
              <a:rPr sz="1400" spc="-260" dirty="0" smtClean="0">
                <a:latin typeface="Arial"/>
                <a:cs typeface="Arial"/>
              </a:rPr>
              <a:t> </a:t>
            </a:r>
            <a:r>
              <a:rPr sz="1400" spc="80" dirty="0">
                <a:latin typeface="Arial"/>
                <a:cs typeface="Arial"/>
              </a:rPr>
              <a:t>g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h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2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65" dirty="0">
                <a:latin typeface="Arial"/>
                <a:cs typeface="Arial"/>
              </a:rPr>
              <a:t> 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95" dirty="0">
                <a:latin typeface="Arial"/>
                <a:cs typeface="Arial"/>
              </a:rPr>
              <a:t>b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70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m 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R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95" dirty="0">
                <a:latin typeface="Arial"/>
                <a:cs typeface="Arial"/>
              </a:rPr>
              <a:t>qu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12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55" dirty="0">
                <a:latin typeface="Arial"/>
                <a:cs typeface="Arial"/>
              </a:rPr>
              <a:t>ee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7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76"/>
              </a:spcBef>
            </a:pPr>
            <a:endParaRPr sz="1900" dirty="0"/>
          </a:p>
          <a:p>
            <a:pPr marL="12700">
              <a:lnSpc>
                <a:spcPct val="100000"/>
              </a:lnSpc>
            </a:pPr>
            <a:r>
              <a:rPr sz="1800" b="1" spc="120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ä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g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k</a:t>
            </a:r>
            <a:r>
              <a:rPr sz="1800" b="1" spc="-2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 </a:t>
            </a:r>
            <a:r>
              <a:rPr sz="1800" b="1" spc="-19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m 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10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q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9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175" dirty="0">
                <a:latin typeface="Arial"/>
                <a:cs typeface="Arial"/>
              </a:rPr>
              <a:t> </a:t>
            </a:r>
            <a:r>
              <a:rPr sz="1800" b="1" spc="2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1066800" y="1262756"/>
            <a:ext cx="6696709" cy="328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Prozess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der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Anforderungsanalyse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(nach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Summerville)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object 6"/>
          <p:cNvSpPr/>
          <p:nvPr/>
        </p:nvSpPr>
        <p:spPr>
          <a:xfrm>
            <a:off x="104138" y="1977892"/>
            <a:ext cx="8887461" cy="3953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102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5800" y="520700"/>
            <a:ext cx="7430134" cy="521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de-DE" sz="2400" b="1" spc="15" dirty="0" smtClean="0">
                <a:latin typeface="Arial" panose="020B0604020202020204" pitchFamily="34" charset="0"/>
                <a:cs typeface="Arial" panose="020B0604020202020204" pitchFamily="34" charset="0"/>
              </a:rPr>
              <a:t>UML in der Anforderungsanalyse</a:t>
            </a: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100"/>
              </a:lnSpc>
              <a:spcBef>
                <a:spcPts val="28"/>
              </a:spcBef>
            </a:pP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" y="1044575"/>
            <a:ext cx="9116267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2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7850"/>
            <a:ext cx="7925308" cy="6060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  <a:p>
            <a:pPr marL="12700">
              <a:lnSpc>
                <a:spcPct val="100000"/>
              </a:lnSpc>
            </a:pPr>
            <a:endParaRPr lang="de-DE" sz="1800" b="1" spc="1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e-DE" b="1" spc="100" dirty="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</a:pPr>
            <a:r>
              <a:rPr sz="1800" b="1" spc="100" dirty="0" smtClean="0">
                <a:latin typeface="Arial"/>
                <a:cs typeface="Arial"/>
              </a:rPr>
              <a:t>R</a:t>
            </a:r>
            <a:r>
              <a:rPr sz="1800" b="1" dirty="0" smtClean="0">
                <a:latin typeface="Arial"/>
                <a:cs typeface="Arial"/>
              </a:rPr>
              <a:t>e</a:t>
            </a:r>
            <a:r>
              <a:rPr sz="1800" b="1" spc="-305" dirty="0" smtClean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q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9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175" dirty="0">
                <a:latin typeface="Arial"/>
                <a:cs typeface="Arial"/>
              </a:rPr>
              <a:t> </a:t>
            </a:r>
            <a:r>
              <a:rPr sz="1800" b="1" spc="2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 smtClean="0">
                <a:latin typeface="Arial"/>
                <a:cs typeface="Arial"/>
              </a:rPr>
              <a:t>g</a:t>
            </a:r>
            <a:r>
              <a:rPr lang="de-DE" sz="1800" b="1" dirty="0" smtClean="0">
                <a:latin typeface="Arial"/>
                <a:cs typeface="Arial"/>
              </a:rPr>
              <a:t> = Anforderungsanalyse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2500"/>
              </a:lnSpc>
              <a:spcBef>
                <a:spcPts val="92"/>
              </a:spcBef>
            </a:pPr>
            <a:endParaRPr lang="de-DE" sz="2500" dirty="0" smtClean="0"/>
          </a:p>
          <a:p>
            <a:pPr>
              <a:lnSpc>
                <a:spcPts val="2500"/>
              </a:lnSpc>
              <a:spcBef>
                <a:spcPts val="92"/>
              </a:spcBef>
            </a:pPr>
            <a:endParaRPr lang="de-DE" sz="2500" dirty="0"/>
          </a:p>
          <a:p>
            <a:pPr marL="12700">
              <a:lnSpc>
                <a:spcPct val="100000"/>
              </a:lnSpc>
            </a:pPr>
            <a:r>
              <a:rPr sz="1800" b="1" dirty="0" err="1" smtClean="0">
                <a:latin typeface="Arial"/>
                <a:cs typeface="Arial"/>
              </a:rPr>
              <a:t>L</a:t>
            </a:r>
            <a:r>
              <a:rPr sz="1800" b="1" spc="-10" dirty="0" err="1" smtClean="0">
                <a:latin typeface="Arial"/>
                <a:cs typeface="Arial"/>
              </a:rPr>
              <a:t>e</a:t>
            </a:r>
            <a:r>
              <a:rPr sz="1800" b="1" spc="-5" dirty="0" err="1" smtClean="0">
                <a:latin typeface="Arial"/>
                <a:cs typeface="Arial"/>
              </a:rPr>
              <a:t>r</a:t>
            </a:r>
            <a:r>
              <a:rPr sz="1800" b="1" dirty="0" err="1" smtClean="0">
                <a:latin typeface="Arial"/>
                <a:cs typeface="Arial"/>
              </a:rPr>
              <a:t>nzi</a:t>
            </a:r>
            <a:r>
              <a:rPr sz="1800" b="1" spc="-10" dirty="0" err="1" smtClean="0">
                <a:latin typeface="Arial"/>
                <a:cs typeface="Arial"/>
              </a:rPr>
              <a:t>e</a:t>
            </a:r>
            <a:r>
              <a:rPr sz="1800" b="1" dirty="0" err="1" smtClean="0">
                <a:latin typeface="Arial"/>
                <a:cs typeface="Arial"/>
              </a:rPr>
              <a:t>le</a:t>
            </a:r>
            <a:endParaRPr lang="de-DE" sz="1800" b="1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1305"/>
              </a:spcBef>
              <a:buFont typeface="Arial"/>
              <a:buChar char="–"/>
              <a:tabLst>
                <a:tab pos="267335" algn="l"/>
              </a:tabLst>
            </a:pPr>
            <a:r>
              <a:rPr sz="1800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rst</a:t>
            </a:r>
            <a:r>
              <a:rPr sz="1800" spc="-10" dirty="0">
                <a:latin typeface="Arial"/>
                <a:cs typeface="Arial"/>
              </a:rPr>
              <a:t>eh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 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ng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</a:p>
          <a:p>
            <a:pPr marL="266700" indent="-254000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r>
              <a:rPr sz="1800" dirty="0">
                <a:latin typeface="Arial"/>
                <a:cs typeface="Arial"/>
              </a:rPr>
              <a:t>Erk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ä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5" dirty="0">
                <a:latin typeface="Arial"/>
                <a:cs typeface="Arial"/>
              </a:rPr>
              <a:t>ön</a:t>
            </a:r>
            <a:r>
              <a:rPr sz="1800" spc="-10" dirty="0">
                <a:latin typeface="Arial"/>
                <a:cs typeface="Arial"/>
              </a:rPr>
              <a:t>nen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 f</a:t>
            </a:r>
            <a:r>
              <a:rPr sz="1800" spc="-10" dirty="0">
                <a:latin typeface="Arial"/>
                <a:cs typeface="Arial"/>
              </a:rPr>
              <a:t>ü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rsc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ed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ng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bt</a:t>
            </a:r>
            <a:endParaRPr sz="1800" dirty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1285"/>
              </a:spcBef>
              <a:buFont typeface="Arial"/>
              <a:buChar char="–"/>
              <a:tabLst>
                <a:tab pos="267335" algn="l"/>
              </a:tabLst>
            </a:pPr>
            <a:r>
              <a:rPr sz="1800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rst</a:t>
            </a:r>
            <a:r>
              <a:rPr sz="1800" spc="-10" dirty="0">
                <a:latin typeface="Arial"/>
                <a:cs typeface="Arial"/>
              </a:rPr>
              <a:t>eh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ge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rt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</a:p>
          <a:p>
            <a:pPr marL="266700" indent="-254000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z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r 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1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ung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 err="1">
                <a:latin typeface="Arial"/>
                <a:cs typeface="Arial"/>
              </a:rPr>
              <a:t>e</a:t>
            </a:r>
            <a:r>
              <a:rPr sz="1800" dirty="0" err="1">
                <a:latin typeface="Arial"/>
                <a:cs typeface="Arial"/>
              </a:rPr>
              <a:t>rk</a:t>
            </a:r>
            <a:r>
              <a:rPr sz="1800" spc="-5" dirty="0" err="1">
                <a:latin typeface="Arial"/>
                <a:cs typeface="Arial"/>
              </a:rPr>
              <a:t>l</a:t>
            </a:r>
            <a:r>
              <a:rPr sz="1800" spc="-10" dirty="0" err="1">
                <a:latin typeface="Arial"/>
                <a:cs typeface="Arial"/>
              </a:rPr>
              <a:t>ä</a:t>
            </a:r>
            <a:r>
              <a:rPr sz="1800" spc="10" dirty="0" err="1">
                <a:latin typeface="Arial"/>
                <a:cs typeface="Arial"/>
              </a:rPr>
              <a:t>r</a:t>
            </a:r>
            <a:r>
              <a:rPr sz="1800" spc="-10" dirty="0" err="1">
                <a:latin typeface="Arial"/>
                <a:cs typeface="Arial"/>
              </a:rPr>
              <a:t>e</a:t>
            </a:r>
            <a:r>
              <a:rPr sz="1800" dirty="0" err="1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k</a:t>
            </a:r>
            <a:r>
              <a:rPr sz="1800" spc="5" dirty="0" err="1" smtClean="0">
                <a:latin typeface="Arial"/>
                <a:cs typeface="Arial"/>
              </a:rPr>
              <a:t>ö</a:t>
            </a:r>
            <a:r>
              <a:rPr sz="1800" spc="-10" dirty="0" err="1" smtClean="0">
                <a:latin typeface="Arial"/>
                <a:cs typeface="Arial"/>
              </a:rPr>
              <a:t>nn</a:t>
            </a:r>
            <a:r>
              <a:rPr sz="1800" spc="5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n</a:t>
            </a:r>
            <a:endParaRPr lang="de-DE" sz="1800" dirty="0" smtClean="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sz="1800" dirty="0" err="1" smtClean="0">
                <a:latin typeface="Arial"/>
                <a:cs typeface="Arial"/>
              </a:rPr>
              <a:t>Use</a:t>
            </a:r>
            <a:r>
              <a:rPr lang="de-DE" sz="1800" dirty="0" smtClean="0">
                <a:latin typeface="Arial"/>
                <a:cs typeface="Arial"/>
              </a:rPr>
              <a:t> Case Diagramme modellieren können</a:t>
            </a:r>
          </a:p>
          <a:p>
            <a:pPr marL="266700" indent="-254000"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>
                <a:latin typeface="Arial"/>
                <a:cs typeface="Arial"/>
              </a:rPr>
              <a:t>V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rst</a:t>
            </a:r>
            <a:r>
              <a:rPr lang="de-DE" spc="-10" dirty="0">
                <a:latin typeface="Arial"/>
                <a:cs typeface="Arial"/>
              </a:rPr>
              <a:t>eh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,</a:t>
            </a:r>
            <a:r>
              <a:rPr lang="de-DE" spc="5" dirty="0">
                <a:latin typeface="Arial"/>
                <a:cs typeface="Arial"/>
              </a:rPr>
              <a:t> </a:t>
            </a:r>
            <a:r>
              <a:rPr lang="de-DE" spc="-20" dirty="0" smtClean="0">
                <a:latin typeface="Arial"/>
                <a:cs typeface="Arial"/>
              </a:rPr>
              <a:t>w</a:t>
            </a:r>
            <a:r>
              <a:rPr lang="de-DE" spc="5" dirty="0" smtClean="0">
                <a:latin typeface="Arial"/>
                <a:cs typeface="Arial"/>
              </a:rPr>
              <a:t>i</a:t>
            </a:r>
            <a:r>
              <a:rPr lang="de-DE" dirty="0" smtClean="0">
                <a:latin typeface="Arial"/>
                <a:cs typeface="Arial"/>
              </a:rPr>
              <a:t>e</a:t>
            </a:r>
            <a:r>
              <a:rPr lang="de-DE" spc="-5" dirty="0" smtClean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A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f</a:t>
            </a:r>
            <a:r>
              <a:rPr lang="de-DE" spc="-10" dirty="0">
                <a:latin typeface="Arial"/>
                <a:cs typeface="Arial"/>
              </a:rPr>
              <a:t>o</a:t>
            </a:r>
            <a:r>
              <a:rPr lang="de-DE" spc="10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de</a:t>
            </a:r>
            <a:r>
              <a:rPr lang="de-DE" spc="10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u</a:t>
            </a:r>
            <a:r>
              <a:rPr lang="de-DE" spc="5" dirty="0">
                <a:latin typeface="Arial"/>
                <a:cs typeface="Arial"/>
              </a:rPr>
              <a:t>n</a:t>
            </a:r>
            <a:r>
              <a:rPr lang="de-DE" spc="-10" dirty="0">
                <a:latin typeface="Arial"/>
                <a:cs typeface="Arial"/>
              </a:rPr>
              <a:t>ge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-5" dirty="0">
                <a:latin typeface="Arial"/>
                <a:cs typeface="Arial"/>
              </a:rPr>
              <a:t> mit </a:t>
            </a:r>
            <a:r>
              <a:rPr lang="de-DE" dirty="0">
                <a:latin typeface="Arial"/>
                <a:cs typeface="Arial"/>
              </a:rPr>
              <a:t>Satzschablonen </a:t>
            </a:r>
            <a:r>
              <a:rPr lang="de-DE" dirty="0" smtClean="0">
                <a:latin typeface="Arial"/>
                <a:cs typeface="Arial"/>
              </a:rPr>
              <a:t>formuliert </a:t>
            </a:r>
            <a:r>
              <a:rPr lang="de-DE" dirty="0" smtClean="0">
                <a:latin typeface="Arial"/>
                <a:cs typeface="Arial"/>
              </a:rPr>
              <a:t>werden</a:t>
            </a:r>
          </a:p>
          <a:p>
            <a:pPr marL="266700" indent="-254000"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dirty="0" smtClean="0">
                <a:latin typeface="Arial"/>
                <a:cs typeface="Arial"/>
              </a:rPr>
              <a:t>Verstehen, wie textuelle </a:t>
            </a:r>
            <a:r>
              <a:rPr lang="de-DE" dirty="0" err="1">
                <a:latin typeface="Arial"/>
                <a:cs typeface="Arial"/>
              </a:rPr>
              <a:t>Use</a:t>
            </a:r>
            <a:r>
              <a:rPr lang="de-DE" dirty="0">
                <a:latin typeface="Arial"/>
                <a:cs typeface="Arial"/>
              </a:rPr>
              <a:t> Case Definitionen spezifiziert</a:t>
            </a:r>
            <a:r>
              <a:rPr lang="de-DE" spc="30" dirty="0">
                <a:latin typeface="Arial"/>
                <a:cs typeface="Arial"/>
              </a:rPr>
              <a:t> </a:t>
            </a:r>
            <a:r>
              <a:rPr lang="de-DE" spc="-20" dirty="0">
                <a:latin typeface="Arial"/>
                <a:cs typeface="Arial"/>
              </a:rPr>
              <a:t>w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d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n</a:t>
            </a:r>
          </a:p>
          <a:p>
            <a:pPr marL="266700" indent="-254000">
              <a:lnSpc>
                <a:spcPct val="100000"/>
              </a:lnSpc>
              <a:spcBef>
                <a:spcPts val="1295"/>
              </a:spcBef>
              <a:buFont typeface="Arial"/>
              <a:buChar char="–"/>
              <a:tabLst>
                <a:tab pos="267335" algn="l"/>
              </a:tabLst>
            </a:pP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791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"/>
          <p:cNvSpPr txBox="1"/>
          <p:nvPr/>
        </p:nvSpPr>
        <p:spPr>
          <a:xfrm>
            <a:off x="608856" y="91942"/>
            <a:ext cx="7430134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15" dirty="0" smtClean="0">
                <a:latin typeface="Arial" panose="020B0604020202020204" pitchFamily="34" charset="0"/>
                <a:cs typeface="Arial" panose="020B0604020202020204" pitchFamily="34" charset="0"/>
              </a:rPr>
              <a:t>UML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100"/>
              </a:lnSpc>
              <a:spcBef>
                <a:spcPts val="28"/>
              </a:spcBef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bject 6"/>
          <p:cNvSpPr/>
          <p:nvPr/>
        </p:nvSpPr>
        <p:spPr>
          <a:xfrm>
            <a:off x="413133" y="3778060"/>
            <a:ext cx="0" cy="2289175"/>
          </a:xfrm>
          <a:custGeom>
            <a:avLst/>
            <a:gdLst/>
            <a:ahLst/>
            <a:cxnLst/>
            <a:rect l="l" t="t" r="r" b="b"/>
            <a:pathLst>
              <a:path h="2289175">
                <a:moveTo>
                  <a:pt x="0" y="2289047"/>
                </a:moveTo>
                <a:lnTo>
                  <a:pt x="0" y="0"/>
                </a:lnTo>
                <a:lnTo>
                  <a:pt x="0" y="228904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4" name="object 11"/>
          <p:cNvSpPr/>
          <p:nvPr/>
        </p:nvSpPr>
        <p:spPr>
          <a:xfrm>
            <a:off x="4691760" y="3778060"/>
            <a:ext cx="0" cy="2289175"/>
          </a:xfrm>
          <a:custGeom>
            <a:avLst/>
            <a:gdLst/>
            <a:ahLst/>
            <a:cxnLst/>
            <a:rect l="l" t="t" r="r" b="b"/>
            <a:pathLst>
              <a:path h="2289175">
                <a:moveTo>
                  <a:pt x="0" y="2289047"/>
                </a:moveTo>
                <a:lnTo>
                  <a:pt x="0" y="0"/>
                </a:lnTo>
                <a:lnTo>
                  <a:pt x="0" y="228904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9" name="object 16"/>
          <p:cNvSpPr/>
          <p:nvPr/>
        </p:nvSpPr>
        <p:spPr>
          <a:xfrm>
            <a:off x="3042030" y="1914214"/>
            <a:ext cx="2209800" cy="536575"/>
          </a:xfrm>
          <a:custGeom>
            <a:avLst/>
            <a:gdLst/>
            <a:ahLst/>
            <a:cxnLst/>
            <a:rect l="l" t="t" r="r" b="b"/>
            <a:pathLst>
              <a:path w="2209800" h="536575">
                <a:moveTo>
                  <a:pt x="1006" y="484145"/>
                </a:moveTo>
                <a:lnTo>
                  <a:pt x="0" y="495299"/>
                </a:lnTo>
                <a:lnTo>
                  <a:pt x="365" y="499346"/>
                </a:lnTo>
                <a:lnTo>
                  <a:pt x="1006" y="484145"/>
                </a:lnTo>
                <a:close/>
              </a:path>
              <a:path w="2209800" h="536575">
                <a:moveTo>
                  <a:pt x="856951" y="12800"/>
                </a:moveTo>
                <a:lnTo>
                  <a:pt x="755903" y="25249"/>
                </a:lnTo>
                <a:lnTo>
                  <a:pt x="675084" y="38921"/>
                </a:lnTo>
                <a:lnTo>
                  <a:pt x="597407" y="55282"/>
                </a:lnTo>
                <a:lnTo>
                  <a:pt x="523160" y="74204"/>
                </a:lnTo>
                <a:lnTo>
                  <a:pt x="452627" y="95560"/>
                </a:lnTo>
                <a:lnTo>
                  <a:pt x="386095" y="119223"/>
                </a:lnTo>
                <a:lnTo>
                  <a:pt x="323849" y="145065"/>
                </a:lnTo>
                <a:lnTo>
                  <a:pt x="266176" y="172959"/>
                </a:lnTo>
                <a:lnTo>
                  <a:pt x="213359" y="202777"/>
                </a:lnTo>
                <a:lnTo>
                  <a:pt x="165687" y="234392"/>
                </a:lnTo>
                <a:lnTo>
                  <a:pt x="123443" y="267676"/>
                </a:lnTo>
                <a:lnTo>
                  <a:pt x="86915" y="302502"/>
                </a:lnTo>
                <a:lnTo>
                  <a:pt x="56387" y="338742"/>
                </a:lnTo>
                <a:lnTo>
                  <a:pt x="32146" y="376269"/>
                </a:lnTo>
                <a:lnTo>
                  <a:pt x="14477" y="414956"/>
                </a:lnTo>
                <a:lnTo>
                  <a:pt x="3667" y="454676"/>
                </a:lnTo>
                <a:lnTo>
                  <a:pt x="1716" y="476289"/>
                </a:lnTo>
                <a:lnTo>
                  <a:pt x="3665" y="457193"/>
                </a:lnTo>
                <a:lnTo>
                  <a:pt x="7695" y="444493"/>
                </a:lnTo>
                <a:lnTo>
                  <a:pt x="13078" y="431793"/>
                </a:lnTo>
                <a:lnTo>
                  <a:pt x="19727" y="406393"/>
                </a:lnTo>
                <a:lnTo>
                  <a:pt x="27560" y="393693"/>
                </a:lnTo>
                <a:lnTo>
                  <a:pt x="36492" y="380993"/>
                </a:lnTo>
                <a:lnTo>
                  <a:pt x="46438" y="355593"/>
                </a:lnTo>
                <a:lnTo>
                  <a:pt x="57313" y="342893"/>
                </a:lnTo>
                <a:lnTo>
                  <a:pt x="94671" y="304793"/>
                </a:lnTo>
                <a:lnTo>
                  <a:pt x="137353" y="266693"/>
                </a:lnTo>
                <a:lnTo>
                  <a:pt x="214122" y="203193"/>
                </a:lnTo>
                <a:lnTo>
                  <a:pt x="230364" y="203193"/>
                </a:lnTo>
                <a:lnTo>
                  <a:pt x="242129" y="190493"/>
                </a:lnTo>
                <a:lnTo>
                  <a:pt x="253985" y="190493"/>
                </a:lnTo>
                <a:lnTo>
                  <a:pt x="265930" y="177793"/>
                </a:lnTo>
                <a:lnTo>
                  <a:pt x="277959" y="177793"/>
                </a:lnTo>
                <a:lnTo>
                  <a:pt x="290069" y="165093"/>
                </a:lnTo>
                <a:lnTo>
                  <a:pt x="302258" y="165093"/>
                </a:lnTo>
                <a:lnTo>
                  <a:pt x="314522" y="152393"/>
                </a:lnTo>
                <a:lnTo>
                  <a:pt x="326857" y="152393"/>
                </a:lnTo>
                <a:lnTo>
                  <a:pt x="339261" y="139693"/>
                </a:lnTo>
                <a:lnTo>
                  <a:pt x="364261" y="139693"/>
                </a:lnTo>
                <a:lnTo>
                  <a:pt x="376851" y="126993"/>
                </a:lnTo>
                <a:lnTo>
                  <a:pt x="389495" y="126993"/>
                </a:lnTo>
                <a:lnTo>
                  <a:pt x="402192" y="114293"/>
                </a:lnTo>
                <a:lnTo>
                  <a:pt x="427729" y="114293"/>
                </a:lnTo>
                <a:lnTo>
                  <a:pt x="440563" y="101593"/>
                </a:lnTo>
                <a:lnTo>
                  <a:pt x="466344" y="101593"/>
                </a:lnTo>
                <a:lnTo>
                  <a:pt x="480060" y="88893"/>
                </a:lnTo>
                <a:lnTo>
                  <a:pt x="507394" y="88893"/>
                </a:lnTo>
                <a:lnTo>
                  <a:pt x="531811" y="76193"/>
                </a:lnTo>
                <a:lnTo>
                  <a:pt x="556350" y="76193"/>
                </a:lnTo>
                <a:lnTo>
                  <a:pt x="581002" y="63493"/>
                </a:lnTo>
                <a:lnTo>
                  <a:pt x="605759" y="63493"/>
                </a:lnTo>
                <a:lnTo>
                  <a:pt x="630612" y="50793"/>
                </a:lnTo>
                <a:lnTo>
                  <a:pt x="655551" y="50793"/>
                </a:lnTo>
                <a:lnTo>
                  <a:pt x="680570" y="38093"/>
                </a:lnTo>
                <a:lnTo>
                  <a:pt x="730807" y="38093"/>
                </a:lnTo>
                <a:lnTo>
                  <a:pt x="756009" y="25393"/>
                </a:lnTo>
                <a:lnTo>
                  <a:pt x="831841" y="25393"/>
                </a:lnTo>
                <a:lnTo>
                  <a:pt x="856951" y="12800"/>
                </a:lnTo>
                <a:close/>
              </a:path>
              <a:path w="2209800" h="536575">
                <a:moveTo>
                  <a:pt x="1104899" y="0"/>
                </a:moveTo>
                <a:lnTo>
                  <a:pt x="1014364" y="1641"/>
                </a:lnTo>
                <a:lnTo>
                  <a:pt x="925829" y="6482"/>
                </a:lnTo>
                <a:lnTo>
                  <a:pt x="858119" y="12693"/>
                </a:lnTo>
                <a:lnTo>
                  <a:pt x="1324840" y="12693"/>
                </a:lnTo>
                <a:lnTo>
                  <a:pt x="1373922" y="25393"/>
                </a:lnTo>
                <a:lnTo>
                  <a:pt x="1424139" y="25393"/>
                </a:lnTo>
                <a:lnTo>
                  <a:pt x="1475212" y="38093"/>
                </a:lnTo>
                <a:lnTo>
                  <a:pt x="1526862" y="38093"/>
                </a:lnTo>
                <a:lnTo>
                  <a:pt x="1733639" y="88893"/>
                </a:lnTo>
                <a:lnTo>
                  <a:pt x="1783982" y="114293"/>
                </a:lnTo>
                <a:lnTo>
                  <a:pt x="1833226" y="126993"/>
                </a:lnTo>
                <a:lnTo>
                  <a:pt x="1881091" y="152393"/>
                </a:lnTo>
                <a:lnTo>
                  <a:pt x="1927298" y="165093"/>
                </a:lnTo>
                <a:lnTo>
                  <a:pt x="1971569" y="190493"/>
                </a:lnTo>
                <a:lnTo>
                  <a:pt x="2013623" y="215893"/>
                </a:lnTo>
                <a:lnTo>
                  <a:pt x="2052452" y="240825"/>
                </a:lnTo>
                <a:lnTo>
                  <a:pt x="2044294" y="234392"/>
                </a:lnTo>
                <a:lnTo>
                  <a:pt x="1996659" y="202777"/>
                </a:lnTo>
                <a:lnTo>
                  <a:pt x="1943878" y="172959"/>
                </a:lnTo>
                <a:lnTo>
                  <a:pt x="1886235" y="145065"/>
                </a:lnTo>
                <a:lnTo>
                  <a:pt x="1824015" y="119223"/>
                </a:lnTo>
                <a:lnTo>
                  <a:pt x="1757501" y="95560"/>
                </a:lnTo>
                <a:lnTo>
                  <a:pt x="1686977" y="74204"/>
                </a:lnTo>
                <a:lnTo>
                  <a:pt x="1612728" y="55282"/>
                </a:lnTo>
                <a:lnTo>
                  <a:pt x="1535037" y="38921"/>
                </a:lnTo>
                <a:lnTo>
                  <a:pt x="1454188" y="25249"/>
                </a:lnTo>
                <a:lnTo>
                  <a:pt x="1370466" y="14394"/>
                </a:lnTo>
                <a:lnTo>
                  <a:pt x="1284155" y="6482"/>
                </a:lnTo>
                <a:lnTo>
                  <a:pt x="1195538" y="1641"/>
                </a:lnTo>
                <a:lnTo>
                  <a:pt x="1104899" y="0"/>
                </a:lnTo>
                <a:close/>
              </a:path>
              <a:path w="2209800" h="536575">
                <a:moveTo>
                  <a:pt x="3810" y="533393"/>
                </a:moveTo>
                <a:lnTo>
                  <a:pt x="3438" y="533393"/>
                </a:lnTo>
                <a:lnTo>
                  <a:pt x="3667" y="535923"/>
                </a:lnTo>
                <a:lnTo>
                  <a:pt x="3810" y="536449"/>
                </a:lnTo>
                <a:lnTo>
                  <a:pt x="3810" y="533393"/>
                </a:lnTo>
                <a:close/>
              </a:path>
              <a:path w="2209800" h="536575">
                <a:moveTo>
                  <a:pt x="2053613" y="241741"/>
                </a:moveTo>
                <a:lnTo>
                  <a:pt x="2089964" y="279393"/>
                </a:lnTo>
                <a:lnTo>
                  <a:pt x="2123694" y="304793"/>
                </a:lnTo>
                <a:lnTo>
                  <a:pt x="2124456" y="304793"/>
                </a:lnTo>
                <a:lnTo>
                  <a:pt x="2129028" y="317493"/>
                </a:lnTo>
                <a:lnTo>
                  <a:pt x="2135605" y="317493"/>
                </a:lnTo>
                <a:lnTo>
                  <a:pt x="2122991" y="302502"/>
                </a:lnTo>
                <a:lnTo>
                  <a:pt x="2086499" y="267676"/>
                </a:lnTo>
                <a:lnTo>
                  <a:pt x="2053613" y="241741"/>
                </a:lnTo>
                <a:close/>
              </a:path>
              <a:path w="2209800" h="536575">
                <a:moveTo>
                  <a:pt x="2136096" y="318076"/>
                </a:moveTo>
                <a:lnTo>
                  <a:pt x="2140458" y="330193"/>
                </a:lnTo>
                <a:lnTo>
                  <a:pt x="2146291" y="330193"/>
                </a:lnTo>
                <a:lnTo>
                  <a:pt x="2136096" y="318076"/>
                </a:lnTo>
                <a:close/>
              </a:path>
              <a:path w="2209800" h="536575">
                <a:moveTo>
                  <a:pt x="2146554" y="330505"/>
                </a:moveTo>
                <a:lnTo>
                  <a:pt x="2164356" y="355593"/>
                </a:lnTo>
                <a:lnTo>
                  <a:pt x="2153485" y="338742"/>
                </a:lnTo>
                <a:lnTo>
                  <a:pt x="2146554" y="330505"/>
                </a:lnTo>
                <a:close/>
              </a:path>
              <a:path w="2209800" h="536575">
                <a:moveTo>
                  <a:pt x="2164842" y="356345"/>
                </a:moveTo>
                <a:lnTo>
                  <a:pt x="2164842" y="368293"/>
                </a:lnTo>
                <a:lnTo>
                  <a:pt x="2172550" y="368293"/>
                </a:lnTo>
                <a:lnTo>
                  <a:pt x="2164842" y="356345"/>
                </a:lnTo>
                <a:close/>
              </a:path>
              <a:path w="2209800" h="536575">
                <a:moveTo>
                  <a:pt x="2173293" y="369444"/>
                </a:moveTo>
                <a:lnTo>
                  <a:pt x="2173986" y="380993"/>
                </a:lnTo>
                <a:lnTo>
                  <a:pt x="2179851" y="380993"/>
                </a:lnTo>
                <a:lnTo>
                  <a:pt x="2177696" y="376269"/>
                </a:lnTo>
                <a:lnTo>
                  <a:pt x="2173293" y="369444"/>
                </a:lnTo>
                <a:close/>
              </a:path>
              <a:path w="2209800" h="536575">
                <a:moveTo>
                  <a:pt x="2180082" y="381499"/>
                </a:moveTo>
                <a:lnTo>
                  <a:pt x="2180082" y="393693"/>
                </a:lnTo>
                <a:lnTo>
                  <a:pt x="2185643" y="393693"/>
                </a:lnTo>
                <a:lnTo>
                  <a:pt x="2180082" y="381499"/>
                </a:lnTo>
                <a:close/>
              </a:path>
              <a:path w="2209800" h="536575">
                <a:moveTo>
                  <a:pt x="2186940" y="396535"/>
                </a:moveTo>
                <a:lnTo>
                  <a:pt x="2186940" y="406393"/>
                </a:lnTo>
                <a:lnTo>
                  <a:pt x="2191436" y="406393"/>
                </a:lnTo>
                <a:lnTo>
                  <a:pt x="2186940" y="396535"/>
                </a:lnTo>
                <a:close/>
              </a:path>
              <a:path w="2209800" h="536575">
                <a:moveTo>
                  <a:pt x="2192274" y="408230"/>
                </a:moveTo>
                <a:lnTo>
                  <a:pt x="2196466" y="419093"/>
                </a:lnTo>
                <a:lnTo>
                  <a:pt x="2195342" y="414956"/>
                </a:lnTo>
                <a:lnTo>
                  <a:pt x="2192274" y="408230"/>
                </a:lnTo>
                <a:close/>
              </a:path>
              <a:path w="2209800" h="536575">
                <a:moveTo>
                  <a:pt x="2196846" y="420489"/>
                </a:moveTo>
                <a:lnTo>
                  <a:pt x="2196846" y="431793"/>
                </a:lnTo>
                <a:lnTo>
                  <a:pt x="2199918" y="431793"/>
                </a:lnTo>
                <a:lnTo>
                  <a:pt x="2196846" y="420489"/>
                </a:lnTo>
                <a:close/>
              </a:path>
              <a:path w="2209800" h="536575">
                <a:moveTo>
                  <a:pt x="2200656" y="434507"/>
                </a:moveTo>
                <a:lnTo>
                  <a:pt x="2200656" y="444493"/>
                </a:lnTo>
                <a:lnTo>
                  <a:pt x="2203370" y="444493"/>
                </a:lnTo>
                <a:lnTo>
                  <a:pt x="2200656" y="434507"/>
                </a:lnTo>
                <a:close/>
              </a:path>
              <a:path w="2209800" h="536575">
                <a:moveTo>
                  <a:pt x="2204466" y="448524"/>
                </a:moveTo>
                <a:lnTo>
                  <a:pt x="2206365" y="457193"/>
                </a:lnTo>
                <a:lnTo>
                  <a:pt x="2206138" y="454676"/>
                </a:lnTo>
                <a:lnTo>
                  <a:pt x="2204466" y="448524"/>
                </a:lnTo>
                <a:close/>
              </a:path>
              <a:path w="2209800" h="536575">
                <a:moveTo>
                  <a:pt x="2206752" y="461488"/>
                </a:moveTo>
                <a:lnTo>
                  <a:pt x="2206752" y="469893"/>
                </a:lnTo>
                <a:lnTo>
                  <a:pt x="2207509" y="469893"/>
                </a:lnTo>
                <a:lnTo>
                  <a:pt x="2206752" y="461488"/>
                </a:lnTo>
                <a:close/>
              </a:path>
              <a:path w="2209800" h="536575">
                <a:moveTo>
                  <a:pt x="2209592" y="492995"/>
                </a:moveTo>
                <a:lnTo>
                  <a:pt x="2209473" y="498918"/>
                </a:lnTo>
                <a:lnTo>
                  <a:pt x="2209799" y="495299"/>
                </a:lnTo>
                <a:lnTo>
                  <a:pt x="2209592" y="492995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Rechteck 1"/>
          <p:cNvSpPr/>
          <p:nvPr/>
        </p:nvSpPr>
        <p:spPr>
          <a:xfrm>
            <a:off x="391010" y="673100"/>
            <a:ext cx="8295014" cy="5952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/>
                <a:cs typeface="Arial"/>
              </a:rPr>
              <a:t>Use Case </a:t>
            </a:r>
            <a:r>
              <a:rPr lang="en-US" b="1" dirty="0" err="1">
                <a:latin typeface="Arial"/>
                <a:cs typeface="Arial"/>
              </a:rPr>
              <a:t>Satzschablone</a:t>
            </a:r>
            <a:endParaRPr lang="en-US" b="1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+mj-lt"/>
              <a:buAutoNum type="arabicPeriod" startAt="3"/>
            </a:pPr>
            <a:endParaRPr lang="en-US" b="1" dirty="0">
              <a:latin typeface="Arial"/>
              <a:cs typeface="Arial"/>
            </a:endParaRPr>
          </a:p>
          <a:p>
            <a:pPr marL="8128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/>
                <a:cs typeface="Arial"/>
              </a:rPr>
              <a:t>Präzisierung</a:t>
            </a:r>
            <a:r>
              <a:rPr lang="en-US" dirty="0">
                <a:latin typeface="Arial"/>
                <a:cs typeface="Arial"/>
              </a:rPr>
              <a:t> der </a:t>
            </a:r>
            <a:r>
              <a:rPr lang="en-US" dirty="0" err="1">
                <a:latin typeface="Arial"/>
                <a:cs typeface="Arial"/>
              </a:rPr>
              <a:t>natürlichsprachlichen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Anforderungen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Hilft</a:t>
            </a:r>
            <a:r>
              <a:rPr lang="en-US" dirty="0">
                <a:latin typeface="Arial"/>
                <a:cs typeface="Arial"/>
              </a:rPr>
              <a:t>, die </a:t>
            </a:r>
            <a:r>
              <a:rPr lang="en-US" dirty="0" err="1">
                <a:latin typeface="Arial"/>
                <a:cs typeface="Arial"/>
              </a:rPr>
              <a:t>Anforderungen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mit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dem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Kunden</a:t>
            </a:r>
            <a:r>
              <a:rPr lang="en-US" dirty="0">
                <a:latin typeface="Arial"/>
                <a:cs typeface="Arial"/>
              </a:rPr>
              <a:t> in </a:t>
            </a:r>
            <a:r>
              <a:rPr lang="en-US" dirty="0" err="1">
                <a:latin typeface="Arial"/>
                <a:cs typeface="Arial"/>
              </a:rPr>
              <a:t>eindeutiger</a:t>
            </a:r>
            <a:r>
              <a:rPr lang="en-US" dirty="0">
                <a:latin typeface="Arial"/>
                <a:cs typeface="Arial"/>
              </a:rPr>
              <a:t> und </a:t>
            </a:r>
            <a:r>
              <a:rPr lang="en-US" dirty="0" err="1">
                <a:latin typeface="Arial"/>
                <a:cs typeface="Arial"/>
              </a:rPr>
              <a:t>konsistenter</a:t>
            </a:r>
            <a:r>
              <a:rPr lang="en-US" dirty="0">
                <a:latin typeface="Arial"/>
                <a:cs typeface="Arial"/>
              </a:rPr>
              <a:t> Weise </a:t>
            </a:r>
            <a:r>
              <a:rPr lang="en-US" dirty="0" err="1">
                <a:latin typeface="Arial"/>
                <a:cs typeface="Arial"/>
              </a:rPr>
              <a:t>zu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formulieren</a:t>
            </a:r>
            <a:endParaRPr lang="en-US" dirty="0" smtClean="0">
              <a:latin typeface="Arial"/>
              <a:cs typeface="Arial"/>
            </a:endParaRPr>
          </a:p>
          <a:p>
            <a:pPr marL="812800" lvl="1" indent="-342900">
              <a:buFont typeface="Arial" panose="020B0604020202020204" pitchFamily="34" charset="0"/>
              <a:buChar char="•"/>
            </a:pPr>
            <a:endParaRPr lang="en-US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latin typeface="Arial"/>
                <a:cs typeface="Arial"/>
              </a:rPr>
              <a:t>Textuelle</a:t>
            </a:r>
            <a:r>
              <a:rPr lang="en-US" b="1" dirty="0">
                <a:latin typeface="Arial"/>
                <a:cs typeface="Arial"/>
              </a:rPr>
              <a:t> Use Case Definition</a:t>
            </a:r>
          </a:p>
          <a:p>
            <a:pPr marL="469900" indent="-457200">
              <a:lnSpc>
                <a:spcPct val="100000"/>
              </a:lnSpc>
              <a:buFont typeface="+mj-lt"/>
              <a:buAutoNum type="arabicPeriod"/>
            </a:pPr>
            <a:endParaRPr lang="en-US" b="1" dirty="0">
              <a:latin typeface="Arial"/>
              <a:cs typeface="Arial"/>
            </a:endParaRPr>
          </a:p>
          <a:p>
            <a:pPr marL="755650" marR="63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Arial"/>
                <a:cs typeface="Arial"/>
              </a:rPr>
              <a:t>Natürlichsprachliche</a:t>
            </a:r>
            <a:r>
              <a:rPr lang="de-DE" spc="-2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Beschreibung</a:t>
            </a:r>
            <a:r>
              <a:rPr lang="de-DE" spc="-2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der Arbeitsabläufe für größere </a:t>
            </a:r>
            <a:r>
              <a:rPr lang="de-DE" dirty="0" err="1">
                <a:latin typeface="Arial"/>
                <a:cs typeface="Arial"/>
              </a:rPr>
              <a:t>Use</a:t>
            </a:r>
            <a:r>
              <a:rPr lang="de-DE" dirty="0">
                <a:latin typeface="Arial"/>
                <a:cs typeface="Arial"/>
              </a:rPr>
              <a:t> Cases.</a:t>
            </a:r>
            <a:r>
              <a:rPr lang="de-DE" spc="-1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D.h. nähere Beschreibung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der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Interaktionen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von </a:t>
            </a:r>
            <a:r>
              <a:rPr lang="de-DE" spc="-5" dirty="0">
                <a:latin typeface="Arial"/>
                <a:cs typeface="Arial"/>
              </a:rPr>
              <a:t>Akteure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spc="-5" dirty="0">
                <a:latin typeface="Arial"/>
                <a:cs typeface="Arial"/>
              </a:rPr>
              <a:t>mi</a:t>
            </a:r>
            <a:r>
              <a:rPr lang="de-DE" dirty="0">
                <a:latin typeface="Arial"/>
                <a:cs typeface="Arial"/>
              </a:rPr>
              <a:t>t </a:t>
            </a:r>
            <a:r>
              <a:rPr lang="de-DE" spc="-5" dirty="0">
                <a:latin typeface="Arial"/>
                <a:cs typeface="Arial"/>
              </a:rPr>
              <a:t>eine</a:t>
            </a:r>
            <a:r>
              <a:rPr lang="de-DE" dirty="0">
                <a:latin typeface="Arial"/>
                <a:cs typeface="Arial"/>
              </a:rPr>
              <a:t>m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spc="-5" dirty="0">
                <a:latin typeface="Arial"/>
                <a:cs typeface="Arial"/>
              </a:rPr>
              <a:t>System. </a:t>
            </a:r>
            <a:r>
              <a:rPr lang="de-DE" dirty="0">
                <a:latin typeface="Arial"/>
                <a:cs typeface="Arial"/>
              </a:rPr>
              <a:t>Häufig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ergänzt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um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Zustands-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und Aktivitätsdiagramme</a:t>
            </a:r>
          </a:p>
          <a:p>
            <a:pPr marL="469900" indent="-457200">
              <a:lnSpc>
                <a:spcPct val="100000"/>
              </a:lnSpc>
              <a:buFont typeface="+mj-lt"/>
              <a:buAutoNum type="arabicPeriod"/>
            </a:pPr>
            <a:endParaRPr lang="en-US" b="1" dirty="0" smtClean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/>
                <a:cs typeface="Arial"/>
              </a:rPr>
              <a:t>Use </a:t>
            </a:r>
            <a:r>
              <a:rPr lang="en-US" b="1" dirty="0">
                <a:latin typeface="Arial"/>
                <a:cs typeface="Arial"/>
              </a:rPr>
              <a:t>Case </a:t>
            </a:r>
            <a:r>
              <a:rPr lang="en-US" b="1" dirty="0" err="1" smtClean="0">
                <a:latin typeface="Arial"/>
                <a:cs typeface="Arial"/>
              </a:rPr>
              <a:t>Diagramme</a:t>
            </a:r>
            <a:endParaRPr lang="en-US" b="1" dirty="0" smtClean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Font typeface="+mj-lt"/>
              <a:buAutoNum type="arabicPeriod"/>
            </a:pPr>
            <a:endParaRPr lang="en-US" b="1" dirty="0" smtClean="0">
              <a:latin typeface="Arial"/>
              <a:cs typeface="Arial"/>
            </a:endParaRPr>
          </a:p>
          <a:p>
            <a:pPr marL="927100" lvl="1" indent="-457200">
              <a:buFont typeface="Arial" panose="020B0604020202020204" pitchFamily="34" charset="0"/>
              <a:buChar char="•"/>
            </a:pPr>
            <a:r>
              <a:rPr lang="de-DE" dirty="0">
                <a:latin typeface="Arial"/>
                <a:cs typeface="Arial"/>
              </a:rPr>
              <a:t>Zeigt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das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externe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-105" dirty="0">
                <a:latin typeface="Arial"/>
                <a:cs typeface="Arial"/>
              </a:rPr>
              <a:t>V</a:t>
            </a:r>
            <a:r>
              <a:rPr lang="de-DE" dirty="0">
                <a:latin typeface="Arial"/>
                <a:cs typeface="Arial"/>
              </a:rPr>
              <a:t>erhalten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eines Systems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gegenüber</a:t>
            </a:r>
            <a:r>
              <a:rPr lang="de-DE" spc="-1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seinen</a:t>
            </a:r>
            <a:r>
              <a:rPr lang="de-DE" spc="-110" dirty="0">
                <a:latin typeface="Arial"/>
                <a:cs typeface="Arial"/>
              </a:rPr>
              <a:t> </a:t>
            </a:r>
            <a:r>
              <a:rPr lang="de-DE" dirty="0" smtClean="0">
                <a:latin typeface="Arial"/>
                <a:cs typeface="Arial"/>
              </a:rPr>
              <a:t>Akteuren und stellt strukturelle</a:t>
            </a:r>
            <a:r>
              <a:rPr lang="de-DE" spc="-110" dirty="0" smtClean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Abhängigkeiten zwischen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den</a:t>
            </a:r>
            <a:r>
              <a:rPr lang="de-DE" spc="-1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Anwendungsfällen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und den</a:t>
            </a:r>
            <a:r>
              <a:rPr lang="de-DE" spc="-105" dirty="0">
                <a:latin typeface="Arial"/>
                <a:cs typeface="Arial"/>
              </a:rPr>
              <a:t> </a:t>
            </a:r>
            <a:r>
              <a:rPr lang="de-DE" dirty="0" smtClean="0">
                <a:latin typeface="Arial"/>
                <a:cs typeface="Arial"/>
              </a:rPr>
              <a:t>Akteuren dar</a:t>
            </a:r>
          </a:p>
          <a:p>
            <a:pPr marL="927100" lvl="1" indent="-457200">
              <a:buFont typeface="Arial" panose="020B0604020202020204" pitchFamily="34" charset="0"/>
              <a:buChar char="•"/>
            </a:pPr>
            <a:endParaRPr lang="en-US" b="1" dirty="0">
              <a:latin typeface="Arial"/>
              <a:cs typeface="Arial"/>
            </a:endParaRPr>
          </a:p>
          <a:p>
            <a:pPr marL="298450" marR="63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Arial"/>
              <a:cs typeface="Arial"/>
            </a:endParaRPr>
          </a:p>
          <a:p>
            <a:pPr marL="812800" lvl="1" indent="-342900">
              <a:buFont typeface="Arial" panose="020B0604020202020204" pitchFamily="34" charset="0"/>
              <a:buChar char="•"/>
            </a:pPr>
            <a:endParaRPr lang="en-US" b="1" dirty="0" smtClean="0">
              <a:latin typeface="Arial"/>
              <a:cs typeface="Arial"/>
            </a:endParaRPr>
          </a:p>
          <a:p>
            <a:pPr>
              <a:lnSpc>
                <a:spcPts val="2500"/>
              </a:lnSpc>
              <a:spcBef>
                <a:spcPts val="3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114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9810"/>
            <a:ext cx="7010908" cy="466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</p:txBody>
      </p:sp>
      <p:sp>
        <p:nvSpPr>
          <p:cNvPr id="2" name="Rechteck 1"/>
          <p:cNvSpPr/>
          <p:nvPr/>
        </p:nvSpPr>
        <p:spPr>
          <a:xfrm>
            <a:off x="304800" y="2882900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44" algn="ctr"/>
            <a:r>
              <a:rPr lang="de-DE" sz="2800" b="1" spc="-4" dirty="0" smtClean="0">
                <a:latin typeface="Arial"/>
                <a:cs typeface="Arial"/>
              </a:rPr>
              <a:t>Satzschablonen für die Anforderungsermittlung</a:t>
            </a:r>
            <a:endParaRPr lang="de-DE" sz="2800" b="1" spc="-4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633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3278"/>
            <a:ext cx="7524115" cy="854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1">
              <a:lnSpc>
                <a:spcPct val="100000"/>
              </a:lnSpc>
              <a:tabLst>
                <a:tab pos="366395" algn="l"/>
              </a:tabLst>
            </a:pPr>
            <a:r>
              <a:rPr sz="1400" spc="20" dirty="0" err="1" smtClean="0">
                <a:latin typeface="Arial"/>
                <a:cs typeface="Arial"/>
              </a:rPr>
              <a:t>A</a:t>
            </a:r>
            <a:r>
              <a:rPr sz="1400" spc="105" dirty="0" err="1" smtClean="0">
                <a:latin typeface="Arial"/>
                <a:cs typeface="Arial"/>
              </a:rPr>
              <a:t>n</a:t>
            </a:r>
            <a:r>
              <a:rPr sz="1400" spc="100" dirty="0" err="1" smtClean="0">
                <a:latin typeface="Arial"/>
                <a:cs typeface="Arial"/>
              </a:rPr>
              <a:t>f</a:t>
            </a:r>
            <a:r>
              <a:rPr sz="1400" spc="70" dirty="0" err="1" smtClean="0">
                <a:latin typeface="Arial"/>
                <a:cs typeface="Arial"/>
              </a:rPr>
              <a:t>o</a:t>
            </a:r>
            <a:r>
              <a:rPr sz="1400" dirty="0" err="1" smtClean="0">
                <a:latin typeface="Arial"/>
                <a:cs typeface="Arial"/>
              </a:rPr>
              <a:t>r</a:t>
            </a:r>
            <a:r>
              <a:rPr sz="1400" spc="-260" dirty="0" smtClean="0">
                <a:latin typeface="Arial"/>
                <a:cs typeface="Arial"/>
              </a:rPr>
              <a:t> </a:t>
            </a:r>
            <a:r>
              <a:rPr sz="1400" spc="80" dirty="0">
                <a:latin typeface="Arial"/>
                <a:cs typeface="Arial"/>
              </a:rPr>
              <a:t>d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105" dirty="0">
                <a:latin typeface="Arial"/>
                <a:cs typeface="Arial"/>
              </a:rPr>
              <a:t>u</a:t>
            </a:r>
            <a:r>
              <a:rPr sz="1400" spc="95" dirty="0">
                <a:latin typeface="Arial"/>
                <a:cs typeface="Arial"/>
              </a:rPr>
              <a:t>ng</a:t>
            </a:r>
            <a:r>
              <a:rPr sz="1400" spc="15" dirty="0">
                <a:latin typeface="Arial"/>
                <a:cs typeface="Arial"/>
              </a:rPr>
              <a:t>s</a:t>
            </a:r>
            <a:r>
              <a:rPr sz="1400" spc="95" dirty="0">
                <a:latin typeface="Arial"/>
                <a:cs typeface="Arial"/>
              </a:rPr>
              <a:t>d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85" dirty="0">
                <a:latin typeface="Arial"/>
                <a:cs typeface="Arial"/>
              </a:rPr>
              <a:t>f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</a:p>
          <a:p>
            <a:pPr lvl="1">
              <a:lnSpc>
                <a:spcPts val="1900"/>
              </a:lnSpc>
              <a:spcBef>
                <a:spcPts val="76"/>
              </a:spcBef>
              <a:buFont typeface="Arial"/>
              <a:buAutoNum type="arabicPeriod" startAt="3"/>
            </a:pPr>
            <a:endParaRPr sz="1900" dirty="0"/>
          </a:p>
          <a:p>
            <a:pPr marL="497205" lvl="2" indent="-228600">
              <a:lnSpc>
                <a:spcPct val="100000"/>
              </a:lnSpc>
              <a:spcBef>
                <a:spcPts val="60"/>
              </a:spcBef>
              <a:buFont typeface="Times New Roman"/>
              <a:buChar char="•"/>
              <a:tabLst>
                <a:tab pos="497840" algn="l"/>
              </a:tabLst>
            </a:pPr>
            <a:endParaRPr sz="2400" dirty="0">
              <a:latin typeface="Calibri"/>
              <a:cs typeface="Calibri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68313" y="368300"/>
            <a:ext cx="8135937" cy="77787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altLang="de-DE" sz="2400" b="1" kern="0" dirty="0" smtClean="0">
                <a:solidFill>
                  <a:sysClr val="windowText" lastClr="000000"/>
                </a:solidFill>
              </a:rPr>
              <a:t>Visualisierung der Systemaktivitäten</a:t>
            </a:r>
            <a:endParaRPr lang="de-DE" altLang="de-DE" sz="2400" b="1" kern="0" dirty="0">
              <a:solidFill>
                <a:sysClr val="windowText" lastClr="000000"/>
              </a:solidFill>
            </a:endParaRPr>
          </a:p>
        </p:txBody>
      </p:sp>
      <p:pic>
        <p:nvPicPr>
          <p:cNvPr id="7" name="Picture 3" descr="Afotypenuebersicht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925" y="1130300"/>
            <a:ext cx="8610600" cy="558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410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3278"/>
            <a:ext cx="7524115" cy="854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1">
              <a:lnSpc>
                <a:spcPct val="100000"/>
              </a:lnSpc>
              <a:tabLst>
                <a:tab pos="366395" algn="l"/>
              </a:tabLst>
            </a:pPr>
            <a:r>
              <a:rPr sz="1400" spc="-18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2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400" spc="10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400" spc="1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1400" spc="7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400" spc="-2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8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400" spc="5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400" spc="-2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0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1400" spc="95" dirty="0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sz="1400" spc="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400" spc="9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400" spc="5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400" spc="8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1400" spc="8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400" spc="9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400" spc="8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400" spc="-2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8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400" spc="7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pPr lvl="1">
              <a:lnSpc>
                <a:spcPts val="1900"/>
              </a:lnSpc>
              <a:spcBef>
                <a:spcPts val="76"/>
              </a:spcBef>
              <a:buFont typeface="Arial"/>
              <a:buAutoNum type="arabicPeriod" startAt="3"/>
            </a:pPr>
            <a:endParaRPr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7205" lvl="2" indent="-228600">
              <a:lnSpc>
                <a:spcPct val="100000"/>
              </a:lnSpc>
              <a:spcBef>
                <a:spcPts val="60"/>
              </a:spcBef>
              <a:buFont typeface="Times New Roman"/>
              <a:buChar char="•"/>
              <a:tabLst>
                <a:tab pos="497840" algn="l"/>
              </a:tabLst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68313" y="581025"/>
            <a:ext cx="8135937" cy="77787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altLang="de-DE" sz="2000" b="1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Charakterisierung von Systemaktivitäten</a:t>
            </a:r>
            <a:endParaRPr lang="de-DE" altLang="de-DE" sz="2000" b="1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4800" y="1358900"/>
            <a:ext cx="8653916" cy="5472112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e-DE" alt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Selbständige Systemaktivität:</a:t>
            </a:r>
          </a:p>
          <a:p>
            <a:pPr>
              <a:lnSpc>
                <a:spcPct val="90000"/>
              </a:lnSpc>
            </a:pPr>
            <a:r>
              <a:rPr lang="de-DE" alt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Das System </a:t>
            </a:r>
            <a:r>
              <a:rPr lang="de-DE" altLang="de-DE" sz="2000" i="1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führt </a:t>
            </a:r>
            <a:r>
              <a:rPr lang="de-DE" alt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 Prozess </a:t>
            </a:r>
            <a:r>
              <a:rPr lang="de-DE" altLang="de-DE" sz="2000" i="1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selbständig </a:t>
            </a:r>
            <a:r>
              <a:rPr lang="de-DE" alt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durch.</a:t>
            </a:r>
          </a:p>
          <a:p>
            <a:pPr>
              <a:lnSpc>
                <a:spcPct val="90000"/>
              </a:lnSpc>
            </a:pPr>
            <a:endParaRPr lang="de-DE" altLang="de-DE" sz="2000" kern="0" dirty="0" smtClea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de-DE" alt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Benutzerinteraktion:</a:t>
            </a:r>
          </a:p>
          <a:p>
            <a:pPr>
              <a:lnSpc>
                <a:spcPct val="90000"/>
              </a:lnSpc>
            </a:pPr>
            <a:r>
              <a:rPr lang="de-DE" alt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Das System </a:t>
            </a:r>
            <a:r>
              <a:rPr lang="de-DE" altLang="de-DE" sz="2000" i="1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stellt </a:t>
            </a:r>
            <a:r>
              <a:rPr lang="de-DE" alt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 Nutzer die Prozessfunktionalität </a:t>
            </a:r>
            <a:r>
              <a:rPr lang="de-DE" altLang="de-DE" sz="2000" i="1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 </a:t>
            </a:r>
          </a:p>
          <a:p>
            <a:pPr>
              <a:lnSpc>
                <a:spcPct val="90000"/>
              </a:lnSpc>
            </a:pPr>
            <a:r>
              <a:rPr lang="de-DE" altLang="de-DE" sz="2000" i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000" i="1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Verfügung</a:t>
            </a:r>
            <a:r>
              <a:rPr lang="de-DE" alt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de-DE" altLang="de-DE" sz="2000" kern="0" dirty="0" smtClea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de-DE" alt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Schnittstellenanforderung:</a:t>
            </a:r>
          </a:p>
          <a:p>
            <a:pPr>
              <a:lnSpc>
                <a:spcPct val="90000"/>
              </a:lnSpc>
            </a:pPr>
            <a:r>
              <a:rPr lang="de-DE" alt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Das System führt einen Prozess in </a:t>
            </a:r>
            <a:r>
              <a:rPr lang="de-DE" altLang="de-DE" sz="2000" i="1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Abhängigkeit von einem Dritten  </a:t>
            </a:r>
          </a:p>
          <a:p>
            <a:pPr>
              <a:lnSpc>
                <a:spcPct val="90000"/>
              </a:lnSpc>
            </a:pPr>
            <a:r>
              <a:rPr lang="de-DE" altLang="de-DE" sz="2000" i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000" i="1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de-DE" alt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(zum Beispiel einem Fremdsystem) aus, ist an sich passiv und </a:t>
            </a:r>
          </a:p>
          <a:p>
            <a:pPr>
              <a:lnSpc>
                <a:spcPct val="90000"/>
              </a:lnSpc>
            </a:pPr>
            <a:r>
              <a:rPr lang="de-DE" altLang="de-DE" sz="2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0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wartet auf ein externes Ereignis.</a:t>
            </a:r>
          </a:p>
          <a:p>
            <a:pPr>
              <a:lnSpc>
                <a:spcPct val="90000"/>
              </a:lnSpc>
            </a:pPr>
            <a:endParaRPr lang="de-DE" altLang="de-DE" sz="2000" kern="0" dirty="0" smtClea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3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2"/>
          <p:cNvSpPr/>
          <p:nvPr/>
        </p:nvSpPr>
        <p:spPr>
          <a:xfrm>
            <a:off x="6215061" y="1379198"/>
            <a:ext cx="2749551" cy="2552201"/>
          </a:xfrm>
          <a:custGeom>
            <a:avLst/>
            <a:gdLst/>
            <a:ahLst/>
            <a:cxnLst/>
            <a:rect l="l" t="t" r="r" b="b"/>
            <a:pathLst>
              <a:path w="2705100" h="2676525">
                <a:moveTo>
                  <a:pt x="2258567" y="0"/>
                </a:moveTo>
                <a:lnTo>
                  <a:pt x="445769" y="0"/>
                </a:lnTo>
                <a:lnTo>
                  <a:pt x="409218" y="1478"/>
                </a:lnTo>
                <a:lnTo>
                  <a:pt x="338667" y="12959"/>
                </a:lnTo>
                <a:lnTo>
                  <a:pt x="272284" y="35040"/>
                </a:lnTo>
                <a:lnTo>
                  <a:pt x="210986" y="66802"/>
                </a:lnTo>
                <a:lnTo>
                  <a:pt x="155694" y="107326"/>
                </a:lnTo>
                <a:lnTo>
                  <a:pt x="107326" y="155694"/>
                </a:lnTo>
                <a:lnTo>
                  <a:pt x="66802" y="210986"/>
                </a:lnTo>
                <a:lnTo>
                  <a:pt x="35040" y="272284"/>
                </a:lnTo>
                <a:lnTo>
                  <a:pt x="12959" y="338667"/>
                </a:lnTo>
                <a:lnTo>
                  <a:pt x="1478" y="409218"/>
                </a:lnTo>
                <a:lnTo>
                  <a:pt x="0" y="445769"/>
                </a:lnTo>
                <a:lnTo>
                  <a:pt x="0" y="2230373"/>
                </a:lnTo>
                <a:lnTo>
                  <a:pt x="5836" y="2302662"/>
                </a:lnTo>
                <a:lnTo>
                  <a:pt x="22731" y="2371243"/>
                </a:lnTo>
                <a:lnTo>
                  <a:pt x="49768" y="2435197"/>
                </a:lnTo>
                <a:lnTo>
                  <a:pt x="86026" y="2493606"/>
                </a:lnTo>
                <a:lnTo>
                  <a:pt x="130587" y="2545550"/>
                </a:lnTo>
                <a:lnTo>
                  <a:pt x="182532" y="2590111"/>
                </a:lnTo>
                <a:lnTo>
                  <a:pt x="240942" y="2626369"/>
                </a:lnTo>
                <a:lnTo>
                  <a:pt x="304897" y="2653405"/>
                </a:lnTo>
                <a:lnTo>
                  <a:pt x="373479" y="2670301"/>
                </a:lnTo>
                <a:lnTo>
                  <a:pt x="445769" y="2676137"/>
                </a:lnTo>
                <a:lnTo>
                  <a:pt x="2258567" y="2676137"/>
                </a:lnTo>
                <a:lnTo>
                  <a:pt x="2331064" y="2670301"/>
                </a:lnTo>
                <a:lnTo>
                  <a:pt x="2399812" y="2653405"/>
                </a:lnTo>
                <a:lnTo>
                  <a:pt x="2463896" y="2626369"/>
                </a:lnTo>
                <a:lnTo>
                  <a:pt x="2522402" y="2590111"/>
                </a:lnTo>
                <a:lnTo>
                  <a:pt x="2574416" y="2545550"/>
                </a:lnTo>
                <a:lnTo>
                  <a:pt x="2619024" y="2493606"/>
                </a:lnTo>
                <a:lnTo>
                  <a:pt x="2655310" y="2435197"/>
                </a:lnTo>
                <a:lnTo>
                  <a:pt x="2682361" y="2371243"/>
                </a:lnTo>
                <a:lnTo>
                  <a:pt x="2699263" y="2302662"/>
                </a:lnTo>
                <a:lnTo>
                  <a:pt x="2705099" y="2230373"/>
                </a:lnTo>
                <a:lnTo>
                  <a:pt x="2705099" y="445769"/>
                </a:lnTo>
                <a:lnTo>
                  <a:pt x="2699263" y="373479"/>
                </a:lnTo>
                <a:lnTo>
                  <a:pt x="2682361" y="304897"/>
                </a:lnTo>
                <a:lnTo>
                  <a:pt x="2655310" y="240942"/>
                </a:lnTo>
                <a:lnTo>
                  <a:pt x="2619024" y="182532"/>
                </a:lnTo>
                <a:lnTo>
                  <a:pt x="2574416" y="130587"/>
                </a:lnTo>
                <a:lnTo>
                  <a:pt x="2522402" y="86026"/>
                </a:lnTo>
                <a:lnTo>
                  <a:pt x="2463896" y="49768"/>
                </a:lnTo>
                <a:lnTo>
                  <a:pt x="2399812" y="22731"/>
                </a:lnTo>
                <a:lnTo>
                  <a:pt x="2331064" y="5836"/>
                </a:lnTo>
                <a:lnTo>
                  <a:pt x="2258567" y="0"/>
                </a:lnTo>
                <a:close/>
              </a:path>
            </a:pathLst>
          </a:custGeom>
          <a:solidFill>
            <a:srgbClr val="B6D9F3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9" name="object 4"/>
          <p:cNvSpPr txBox="1"/>
          <p:nvPr/>
        </p:nvSpPr>
        <p:spPr>
          <a:xfrm>
            <a:off x="6995617" y="3377401"/>
            <a:ext cx="117523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6350" indent="74930">
              <a:lnSpc>
                <a:spcPct val="150000"/>
              </a:lnSpc>
            </a:pPr>
            <a:r>
              <a:rPr sz="1200" b="1" spc="-5" dirty="0">
                <a:solidFill>
                  <a:srgbClr val="727678"/>
                </a:solidFill>
                <a:latin typeface="Arial"/>
                <a:cs typeface="Arial"/>
              </a:rPr>
              <a:t>Ergänze</a:t>
            </a:r>
            <a:r>
              <a:rPr sz="1200" b="1" dirty="0">
                <a:solidFill>
                  <a:srgbClr val="727678"/>
                </a:solidFill>
                <a:latin typeface="Arial"/>
                <a:cs typeface="Arial"/>
              </a:rPr>
              <a:t>n</a:t>
            </a:r>
            <a:r>
              <a:rPr sz="1200" b="1" spc="5" dirty="0">
                <a:solidFill>
                  <a:srgbClr val="727678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727678"/>
                </a:solidFill>
                <a:latin typeface="Arial"/>
                <a:cs typeface="Arial"/>
              </a:rPr>
              <a:t>der </a:t>
            </a:r>
            <a:r>
              <a:rPr sz="1200" b="1" dirty="0">
                <a:solidFill>
                  <a:srgbClr val="727678"/>
                </a:solidFill>
                <a:latin typeface="Arial"/>
                <a:cs typeface="Arial"/>
              </a:rPr>
              <a:t>S</a:t>
            </a:r>
            <a:r>
              <a:rPr sz="1200" b="1" spc="-15" dirty="0">
                <a:solidFill>
                  <a:srgbClr val="727678"/>
                </a:solidFill>
                <a:latin typeface="Arial"/>
                <a:cs typeface="Arial"/>
              </a:rPr>
              <a:t>y</a:t>
            </a:r>
            <a:r>
              <a:rPr sz="1200" b="1" dirty="0">
                <a:solidFill>
                  <a:srgbClr val="727678"/>
                </a:solidFill>
                <a:latin typeface="Arial"/>
                <a:cs typeface="Arial"/>
              </a:rPr>
              <a:t>stemaktivität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5"/>
          <p:cNvSpPr/>
          <p:nvPr/>
        </p:nvSpPr>
        <p:spPr>
          <a:xfrm>
            <a:off x="3716337" y="1121901"/>
            <a:ext cx="2349499" cy="2895599"/>
          </a:xfrm>
          <a:custGeom>
            <a:avLst/>
            <a:gdLst/>
            <a:ahLst/>
            <a:cxnLst/>
            <a:rect l="l" t="t" r="r" b="b"/>
            <a:pathLst>
              <a:path w="2152650" h="2676525">
                <a:moveTo>
                  <a:pt x="1793747" y="0"/>
                </a:moveTo>
                <a:lnTo>
                  <a:pt x="358901" y="0"/>
                </a:lnTo>
                <a:lnTo>
                  <a:pt x="329479" y="1190"/>
                </a:lnTo>
                <a:lnTo>
                  <a:pt x="272684" y="10436"/>
                </a:lnTo>
                <a:lnTo>
                  <a:pt x="219241" y="28217"/>
                </a:lnTo>
                <a:lnTo>
                  <a:pt x="169890" y="53794"/>
                </a:lnTo>
                <a:lnTo>
                  <a:pt x="125371" y="86426"/>
                </a:lnTo>
                <a:lnTo>
                  <a:pt x="86426" y="125371"/>
                </a:lnTo>
                <a:lnTo>
                  <a:pt x="53794" y="169890"/>
                </a:lnTo>
                <a:lnTo>
                  <a:pt x="28217" y="219241"/>
                </a:lnTo>
                <a:lnTo>
                  <a:pt x="10436" y="272684"/>
                </a:lnTo>
                <a:lnTo>
                  <a:pt x="1190" y="329479"/>
                </a:lnTo>
                <a:lnTo>
                  <a:pt x="0" y="358901"/>
                </a:lnTo>
                <a:lnTo>
                  <a:pt x="0" y="2317241"/>
                </a:lnTo>
                <a:lnTo>
                  <a:pt x="4700" y="2375432"/>
                </a:lnTo>
                <a:lnTo>
                  <a:pt x="18306" y="2430642"/>
                </a:lnTo>
                <a:lnTo>
                  <a:pt x="40078" y="2482131"/>
                </a:lnTo>
                <a:lnTo>
                  <a:pt x="69274" y="2529158"/>
                </a:lnTo>
                <a:lnTo>
                  <a:pt x="105155" y="2570982"/>
                </a:lnTo>
                <a:lnTo>
                  <a:pt x="146980" y="2606863"/>
                </a:lnTo>
                <a:lnTo>
                  <a:pt x="194008" y="2636059"/>
                </a:lnTo>
                <a:lnTo>
                  <a:pt x="245498" y="2657831"/>
                </a:lnTo>
                <a:lnTo>
                  <a:pt x="300709" y="2671437"/>
                </a:lnTo>
                <a:lnTo>
                  <a:pt x="358901" y="2676137"/>
                </a:lnTo>
                <a:lnTo>
                  <a:pt x="1793747" y="2676137"/>
                </a:lnTo>
                <a:lnTo>
                  <a:pt x="1851940" y="2671437"/>
                </a:lnTo>
                <a:lnTo>
                  <a:pt x="1907151" y="2657831"/>
                </a:lnTo>
                <a:lnTo>
                  <a:pt x="1958641" y="2636059"/>
                </a:lnTo>
                <a:lnTo>
                  <a:pt x="2005669" y="2606863"/>
                </a:lnTo>
                <a:lnTo>
                  <a:pt x="2047493" y="2570982"/>
                </a:lnTo>
                <a:lnTo>
                  <a:pt x="2083375" y="2529158"/>
                </a:lnTo>
                <a:lnTo>
                  <a:pt x="2112571" y="2482131"/>
                </a:lnTo>
                <a:lnTo>
                  <a:pt x="2134343" y="2430642"/>
                </a:lnTo>
                <a:lnTo>
                  <a:pt x="2147949" y="2375432"/>
                </a:lnTo>
                <a:lnTo>
                  <a:pt x="2152649" y="2317241"/>
                </a:lnTo>
                <a:lnTo>
                  <a:pt x="2152649" y="358901"/>
                </a:lnTo>
                <a:lnTo>
                  <a:pt x="2147949" y="300709"/>
                </a:lnTo>
                <a:lnTo>
                  <a:pt x="2134343" y="245498"/>
                </a:lnTo>
                <a:lnTo>
                  <a:pt x="2112571" y="194008"/>
                </a:lnTo>
                <a:lnTo>
                  <a:pt x="2083375" y="146980"/>
                </a:lnTo>
                <a:lnTo>
                  <a:pt x="2047493" y="105155"/>
                </a:lnTo>
                <a:lnTo>
                  <a:pt x="2005669" y="69274"/>
                </a:lnTo>
                <a:lnTo>
                  <a:pt x="1958641" y="40078"/>
                </a:lnTo>
                <a:lnTo>
                  <a:pt x="1907151" y="18306"/>
                </a:lnTo>
                <a:lnTo>
                  <a:pt x="1851940" y="4700"/>
                </a:lnTo>
                <a:lnTo>
                  <a:pt x="1793747" y="0"/>
                </a:lnTo>
                <a:close/>
              </a:path>
            </a:pathLst>
          </a:custGeom>
          <a:solidFill>
            <a:srgbClr val="B6D9F3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6" name="object 7"/>
          <p:cNvSpPr txBox="1"/>
          <p:nvPr/>
        </p:nvSpPr>
        <p:spPr>
          <a:xfrm>
            <a:off x="4474159" y="3456795"/>
            <a:ext cx="948055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6350" indent="127000">
              <a:lnSpc>
                <a:spcPct val="150000"/>
              </a:lnSpc>
            </a:pPr>
            <a:r>
              <a:rPr sz="1200" b="1" spc="-5" dirty="0">
                <a:solidFill>
                  <a:srgbClr val="727678"/>
                </a:solidFill>
                <a:latin typeface="Arial"/>
                <a:cs typeface="Arial"/>
              </a:rPr>
              <a:t>Ker</a:t>
            </a:r>
            <a:r>
              <a:rPr sz="1200" b="1" dirty="0">
                <a:solidFill>
                  <a:srgbClr val="727678"/>
                </a:solidFill>
                <a:latin typeface="Arial"/>
                <a:cs typeface="Arial"/>
              </a:rPr>
              <a:t>n</a:t>
            </a:r>
            <a:r>
              <a:rPr sz="1200" b="1" spc="-5" dirty="0">
                <a:solidFill>
                  <a:srgbClr val="727678"/>
                </a:solidFill>
                <a:latin typeface="Arial"/>
                <a:cs typeface="Arial"/>
              </a:rPr>
              <a:t> der Anforderung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3" name="object 8"/>
          <p:cNvSpPr/>
          <p:nvPr/>
        </p:nvSpPr>
        <p:spPr>
          <a:xfrm>
            <a:off x="1619250" y="1345861"/>
            <a:ext cx="1233486" cy="2551036"/>
          </a:xfrm>
          <a:custGeom>
            <a:avLst/>
            <a:gdLst/>
            <a:ahLst/>
            <a:cxnLst/>
            <a:rect l="l" t="t" r="r" b="b"/>
            <a:pathLst>
              <a:path w="1238250" h="2695575">
                <a:moveTo>
                  <a:pt x="1031747" y="0"/>
                </a:moveTo>
                <a:lnTo>
                  <a:pt x="206501" y="0"/>
                </a:lnTo>
                <a:lnTo>
                  <a:pt x="189531" y="682"/>
                </a:lnTo>
                <a:lnTo>
                  <a:pt x="141134" y="10503"/>
                </a:lnTo>
                <a:lnTo>
                  <a:pt x="97613" y="30878"/>
                </a:lnTo>
                <a:lnTo>
                  <a:pt x="60388" y="60388"/>
                </a:lnTo>
                <a:lnTo>
                  <a:pt x="30878" y="97613"/>
                </a:lnTo>
                <a:lnTo>
                  <a:pt x="10503" y="141134"/>
                </a:lnTo>
                <a:lnTo>
                  <a:pt x="682" y="189531"/>
                </a:lnTo>
                <a:lnTo>
                  <a:pt x="0" y="206501"/>
                </a:lnTo>
                <a:lnTo>
                  <a:pt x="0" y="2488685"/>
                </a:lnTo>
                <a:lnTo>
                  <a:pt x="5987" y="2538392"/>
                </a:lnTo>
                <a:lnTo>
                  <a:pt x="23001" y="2583696"/>
                </a:lnTo>
                <a:lnTo>
                  <a:pt x="49624" y="2623178"/>
                </a:lnTo>
                <a:lnTo>
                  <a:pt x="84435" y="2655417"/>
                </a:lnTo>
                <a:lnTo>
                  <a:pt x="126015" y="2678995"/>
                </a:lnTo>
                <a:lnTo>
                  <a:pt x="172945" y="2692491"/>
                </a:lnTo>
                <a:lnTo>
                  <a:pt x="206501" y="2695187"/>
                </a:lnTo>
                <a:lnTo>
                  <a:pt x="1031747" y="2695187"/>
                </a:lnTo>
                <a:lnTo>
                  <a:pt x="1081454" y="2689200"/>
                </a:lnTo>
                <a:lnTo>
                  <a:pt x="1126758" y="2672186"/>
                </a:lnTo>
                <a:lnTo>
                  <a:pt x="1166240" y="2645563"/>
                </a:lnTo>
                <a:lnTo>
                  <a:pt x="1198479" y="2610752"/>
                </a:lnTo>
                <a:lnTo>
                  <a:pt x="1222057" y="2569172"/>
                </a:lnTo>
                <a:lnTo>
                  <a:pt x="1235554" y="2522242"/>
                </a:lnTo>
                <a:lnTo>
                  <a:pt x="1238249" y="2488685"/>
                </a:lnTo>
                <a:lnTo>
                  <a:pt x="1238249" y="206501"/>
                </a:lnTo>
                <a:lnTo>
                  <a:pt x="1232262" y="156795"/>
                </a:lnTo>
                <a:lnTo>
                  <a:pt x="1215248" y="111491"/>
                </a:lnTo>
                <a:lnTo>
                  <a:pt x="1188625" y="72009"/>
                </a:lnTo>
                <a:lnTo>
                  <a:pt x="1153814" y="39770"/>
                </a:lnTo>
                <a:lnTo>
                  <a:pt x="1112234" y="16192"/>
                </a:lnTo>
                <a:lnTo>
                  <a:pt x="1065304" y="2695"/>
                </a:lnTo>
                <a:lnTo>
                  <a:pt x="1031747" y="0"/>
                </a:lnTo>
                <a:close/>
              </a:path>
            </a:pathLst>
          </a:custGeom>
          <a:solidFill>
            <a:srgbClr val="B6D9F3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4" name="object 10"/>
          <p:cNvSpPr txBox="1"/>
          <p:nvPr/>
        </p:nvSpPr>
        <p:spPr>
          <a:xfrm>
            <a:off x="1683522" y="3336191"/>
            <a:ext cx="1109980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6350" indent="156210">
              <a:lnSpc>
                <a:spcPct val="150000"/>
              </a:lnSpc>
            </a:pPr>
            <a:r>
              <a:rPr sz="1200" b="1" spc="-5" dirty="0">
                <a:solidFill>
                  <a:srgbClr val="727678"/>
                </a:solidFill>
                <a:latin typeface="Arial"/>
                <a:cs typeface="Arial"/>
              </a:rPr>
              <a:t>Rechtliche </a:t>
            </a:r>
            <a:r>
              <a:rPr sz="1200" b="1" spc="-70" dirty="0">
                <a:solidFill>
                  <a:srgbClr val="727678"/>
                </a:solidFill>
                <a:latin typeface="Arial"/>
                <a:cs typeface="Arial"/>
              </a:rPr>
              <a:t>V</a:t>
            </a:r>
            <a:r>
              <a:rPr sz="1200" b="1" spc="-5" dirty="0">
                <a:solidFill>
                  <a:srgbClr val="727678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727678"/>
                </a:solidFill>
                <a:latin typeface="Arial"/>
                <a:cs typeface="Arial"/>
              </a:rPr>
              <a:t>rbindlichkeit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30" name="Group 3"/>
          <p:cNvGrpSpPr>
            <a:grpSpLocks/>
          </p:cNvGrpSpPr>
          <p:nvPr/>
        </p:nvGrpSpPr>
        <p:grpSpPr bwMode="auto">
          <a:xfrm>
            <a:off x="304800" y="1121900"/>
            <a:ext cx="8659812" cy="2401888"/>
            <a:chOff x="340" y="1857"/>
            <a:chExt cx="5455" cy="1513"/>
          </a:xfrm>
        </p:grpSpPr>
        <p:sp>
          <p:nvSpPr>
            <p:cNvPr id="43" name="Text Box 4"/>
            <p:cNvSpPr txBox="1">
              <a:spLocks noChangeArrowheads="1"/>
            </p:cNvSpPr>
            <p:nvPr/>
          </p:nvSpPr>
          <p:spPr bwMode="auto">
            <a:xfrm>
              <a:off x="340" y="2296"/>
              <a:ext cx="764" cy="58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de-DE"/>
                <a:t>&lt;Wann?&gt;</a:t>
              </a:r>
            </a:p>
            <a:p>
              <a:r>
                <a:rPr lang="de-DE" altLang="de-DE"/>
                <a:t>&lt;Randbe-</a:t>
              </a:r>
            </a:p>
            <a:p>
              <a:r>
                <a:rPr lang="de-DE" altLang="de-DE"/>
                <a:t>dingung&gt;</a:t>
              </a:r>
            </a:p>
          </p:txBody>
        </p:sp>
        <p:sp>
          <p:nvSpPr>
            <p:cNvPr id="44" name="Text Box 5"/>
            <p:cNvSpPr txBox="1">
              <a:spLocks noChangeArrowheads="1"/>
            </p:cNvSpPr>
            <p:nvPr/>
          </p:nvSpPr>
          <p:spPr bwMode="auto">
            <a:xfrm>
              <a:off x="1292" y="2038"/>
              <a:ext cx="472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de-DE"/>
                <a:t>muss</a:t>
              </a:r>
            </a:p>
          </p:txBody>
        </p:sp>
        <p:sp>
          <p:nvSpPr>
            <p:cNvPr id="45" name="Text Box 6"/>
            <p:cNvSpPr txBox="1">
              <a:spLocks noChangeArrowheads="1"/>
            </p:cNvSpPr>
            <p:nvPr/>
          </p:nvSpPr>
          <p:spPr bwMode="auto">
            <a:xfrm>
              <a:off x="1357" y="2478"/>
              <a:ext cx="34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de-DE"/>
                <a:t>soll</a:t>
              </a:r>
            </a:p>
          </p:txBody>
        </p:sp>
        <p:sp>
          <p:nvSpPr>
            <p:cNvPr id="46" name="Text Box 7"/>
            <p:cNvSpPr txBox="1">
              <a:spLocks noChangeArrowheads="1"/>
            </p:cNvSpPr>
            <p:nvPr/>
          </p:nvSpPr>
          <p:spPr bwMode="auto">
            <a:xfrm>
              <a:off x="1338" y="2915"/>
              <a:ext cx="392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de-DE"/>
                <a:t>wird</a:t>
              </a:r>
            </a:p>
          </p:txBody>
        </p:sp>
        <p:sp>
          <p:nvSpPr>
            <p:cNvPr id="47" name="Text Box 8"/>
            <p:cNvSpPr txBox="1">
              <a:spLocks noChangeArrowheads="1"/>
            </p:cNvSpPr>
            <p:nvPr/>
          </p:nvSpPr>
          <p:spPr bwMode="auto">
            <a:xfrm>
              <a:off x="1973" y="2432"/>
              <a:ext cx="608" cy="4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de-DE"/>
                <a:t>das </a:t>
              </a:r>
            </a:p>
            <a:p>
              <a:r>
                <a:rPr lang="de-DE" altLang="de-DE"/>
                <a:t>System</a:t>
              </a:r>
            </a:p>
          </p:txBody>
        </p:sp>
        <p:sp>
          <p:nvSpPr>
            <p:cNvPr id="48" name="Text Box 9"/>
            <p:cNvSpPr txBox="1">
              <a:spLocks noChangeArrowheads="1"/>
            </p:cNvSpPr>
            <p:nvPr/>
          </p:nvSpPr>
          <p:spPr bwMode="auto">
            <a:xfrm>
              <a:off x="3243" y="1933"/>
              <a:ext cx="176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de-DE"/>
                <a:t>-</a:t>
              </a:r>
            </a:p>
          </p:txBody>
        </p:sp>
        <p:sp>
          <p:nvSpPr>
            <p:cNvPr id="49" name="Text Box 10"/>
            <p:cNvSpPr txBox="1">
              <a:spLocks noChangeArrowheads="1"/>
            </p:cNvSpPr>
            <p:nvPr/>
          </p:nvSpPr>
          <p:spPr bwMode="auto">
            <a:xfrm>
              <a:off x="2875" y="2341"/>
              <a:ext cx="912" cy="58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de-DE"/>
                <a:t>&lt;wem?&gt; die</a:t>
              </a:r>
            </a:p>
            <a:p>
              <a:r>
                <a:rPr lang="de-DE" altLang="de-DE"/>
                <a:t>Möglichkeit</a:t>
              </a:r>
            </a:p>
            <a:p>
              <a:r>
                <a:rPr lang="de-DE" altLang="de-DE"/>
                <a:t>bieten</a:t>
              </a:r>
            </a:p>
          </p:txBody>
        </p:sp>
        <p:sp>
          <p:nvSpPr>
            <p:cNvPr id="50" name="Text Box 11"/>
            <p:cNvSpPr txBox="1">
              <a:spLocks noChangeArrowheads="1"/>
            </p:cNvSpPr>
            <p:nvPr/>
          </p:nvSpPr>
          <p:spPr bwMode="auto">
            <a:xfrm>
              <a:off x="2971" y="3096"/>
              <a:ext cx="74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de-DE" dirty="0"/>
                <a:t>fähig sein</a:t>
              </a:r>
            </a:p>
          </p:txBody>
        </p:sp>
        <p:sp>
          <p:nvSpPr>
            <p:cNvPr id="51" name="Text Box 12"/>
            <p:cNvSpPr txBox="1">
              <a:spLocks noChangeArrowheads="1"/>
            </p:cNvSpPr>
            <p:nvPr/>
          </p:nvSpPr>
          <p:spPr bwMode="auto">
            <a:xfrm>
              <a:off x="3958" y="2342"/>
              <a:ext cx="872" cy="58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de-DE"/>
                <a:t>&lt;Objekt mit</a:t>
              </a:r>
            </a:p>
            <a:p>
              <a:r>
                <a:rPr lang="de-DE" altLang="de-DE"/>
                <a:t>Randbedin-</a:t>
              </a:r>
            </a:p>
            <a:p>
              <a:r>
                <a:rPr lang="de-DE" altLang="de-DE"/>
                <a:t>gung&gt;</a:t>
              </a:r>
            </a:p>
          </p:txBody>
        </p:sp>
        <p:sp>
          <p:nvSpPr>
            <p:cNvPr id="52" name="Text Box 13"/>
            <p:cNvSpPr txBox="1">
              <a:spLocks noChangeArrowheads="1"/>
            </p:cNvSpPr>
            <p:nvPr/>
          </p:nvSpPr>
          <p:spPr bwMode="auto">
            <a:xfrm>
              <a:off x="5015" y="2436"/>
              <a:ext cx="780" cy="4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de-DE" dirty="0"/>
                <a:t>&lt;Prozess-</a:t>
              </a:r>
            </a:p>
            <a:p>
              <a:r>
                <a:rPr lang="de-DE" altLang="de-DE" dirty="0" err="1"/>
                <a:t>wort</a:t>
              </a:r>
              <a:r>
                <a:rPr lang="de-DE" altLang="de-DE" dirty="0"/>
                <a:t>&gt;</a:t>
              </a:r>
            </a:p>
          </p:txBody>
        </p:sp>
        <p:sp>
          <p:nvSpPr>
            <p:cNvPr id="53" name="Text Box 14"/>
            <p:cNvSpPr txBox="1">
              <a:spLocks noChangeArrowheads="1"/>
            </p:cNvSpPr>
            <p:nvPr/>
          </p:nvSpPr>
          <p:spPr bwMode="auto">
            <a:xfrm>
              <a:off x="3379" y="1857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de-DE" sz="1600" i="1"/>
                <a:t>Typ 1</a:t>
              </a:r>
            </a:p>
          </p:txBody>
        </p:sp>
        <p:sp>
          <p:nvSpPr>
            <p:cNvPr id="54" name="Text Box 15"/>
            <p:cNvSpPr txBox="1">
              <a:spLocks noChangeArrowheads="1"/>
            </p:cNvSpPr>
            <p:nvPr/>
          </p:nvSpPr>
          <p:spPr bwMode="auto">
            <a:xfrm>
              <a:off x="3669" y="3158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de-DE" sz="1600" i="1"/>
                <a:t>Typ 3</a:t>
              </a:r>
            </a:p>
          </p:txBody>
        </p:sp>
        <p:sp>
          <p:nvSpPr>
            <p:cNvPr id="55" name="Text Box 16"/>
            <p:cNvSpPr txBox="1">
              <a:spLocks noChangeArrowheads="1"/>
            </p:cNvSpPr>
            <p:nvPr/>
          </p:nvSpPr>
          <p:spPr bwMode="auto">
            <a:xfrm>
              <a:off x="3215" y="2160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de-DE" sz="1600" i="1"/>
                <a:t>Typ 2</a:t>
              </a:r>
            </a:p>
          </p:txBody>
        </p:sp>
        <p:sp>
          <p:nvSpPr>
            <p:cNvPr id="56" name="Line 17"/>
            <p:cNvSpPr>
              <a:spLocks noChangeShapeType="1"/>
            </p:cNvSpPr>
            <p:nvPr/>
          </p:nvSpPr>
          <p:spPr bwMode="auto">
            <a:xfrm flipV="1">
              <a:off x="1111" y="2160"/>
              <a:ext cx="181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7" name="Line 18"/>
            <p:cNvSpPr>
              <a:spLocks noChangeShapeType="1"/>
            </p:cNvSpPr>
            <p:nvPr/>
          </p:nvSpPr>
          <p:spPr bwMode="auto">
            <a:xfrm>
              <a:off x="1111" y="2614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8" name="Line 19"/>
            <p:cNvSpPr>
              <a:spLocks noChangeShapeType="1"/>
            </p:cNvSpPr>
            <p:nvPr/>
          </p:nvSpPr>
          <p:spPr bwMode="auto">
            <a:xfrm>
              <a:off x="1111" y="2750"/>
              <a:ext cx="227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9" name="Line 20"/>
            <p:cNvSpPr>
              <a:spLocks noChangeShapeType="1"/>
            </p:cNvSpPr>
            <p:nvPr/>
          </p:nvSpPr>
          <p:spPr bwMode="auto">
            <a:xfrm>
              <a:off x="1746" y="2160"/>
              <a:ext cx="227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0" name="Line 21"/>
            <p:cNvSpPr>
              <a:spLocks noChangeShapeType="1"/>
            </p:cNvSpPr>
            <p:nvPr/>
          </p:nvSpPr>
          <p:spPr bwMode="auto">
            <a:xfrm>
              <a:off x="1701" y="2614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1" name="Line 22"/>
            <p:cNvSpPr>
              <a:spLocks noChangeShapeType="1"/>
            </p:cNvSpPr>
            <p:nvPr/>
          </p:nvSpPr>
          <p:spPr bwMode="auto">
            <a:xfrm flipV="1">
              <a:off x="1746" y="2750"/>
              <a:ext cx="227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2" name="Line 23"/>
            <p:cNvSpPr>
              <a:spLocks noChangeShapeType="1"/>
            </p:cNvSpPr>
            <p:nvPr/>
          </p:nvSpPr>
          <p:spPr bwMode="auto">
            <a:xfrm>
              <a:off x="2562" y="2614"/>
              <a:ext cx="3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3" name="Line 24"/>
            <p:cNvSpPr>
              <a:spLocks noChangeShapeType="1"/>
            </p:cNvSpPr>
            <p:nvPr/>
          </p:nvSpPr>
          <p:spPr bwMode="auto">
            <a:xfrm flipV="1">
              <a:off x="2562" y="2069"/>
              <a:ext cx="681" cy="4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4" name="Line 25"/>
            <p:cNvSpPr>
              <a:spLocks noChangeShapeType="1"/>
            </p:cNvSpPr>
            <p:nvPr/>
          </p:nvSpPr>
          <p:spPr bwMode="auto">
            <a:xfrm>
              <a:off x="2562" y="2795"/>
              <a:ext cx="409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5" name="Line 26"/>
            <p:cNvSpPr>
              <a:spLocks noChangeShapeType="1"/>
            </p:cNvSpPr>
            <p:nvPr/>
          </p:nvSpPr>
          <p:spPr bwMode="auto">
            <a:xfrm>
              <a:off x="3424" y="2069"/>
              <a:ext cx="545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6" name="Line 27"/>
            <p:cNvSpPr>
              <a:spLocks noChangeShapeType="1"/>
            </p:cNvSpPr>
            <p:nvPr/>
          </p:nvSpPr>
          <p:spPr bwMode="auto">
            <a:xfrm>
              <a:off x="3787" y="2614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7" name="Line 28"/>
            <p:cNvSpPr>
              <a:spLocks noChangeShapeType="1"/>
            </p:cNvSpPr>
            <p:nvPr/>
          </p:nvSpPr>
          <p:spPr bwMode="auto">
            <a:xfrm flipV="1">
              <a:off x="3696" y="2840"/>
              <a:ext cx="273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8" name="Line 29"/>
            <p:cNvSpPr>
              <a:spLocks noChangeShapeType="1"/>
            </p:cNvSpPr>
            <p:nvPr/>
          </p:nvSpPr>
          <p:spPr bwMode="auto">
            <a:xfrm>
              <a:off x="4830" y="2614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40" name="object 30"/>
          <p:cNvSpPr txBox="1"/>
          <p:nvPr/>
        </p:nvSpPr>
        <p:spPr>
          <a:xfrm>
            <a:off x="304800" y="44570"/>
            <a:ext cx="7621291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b="1" dirty="0" err="1" smtClean="0">
                <a:latin typeface="Arial"/>
                <a:cs typeface="Arial"/>
              </a:rPr>
              <a:t>Satzschablone</a:t>
            </a:r>
            <a:r>
              <a:rPr lang="de-DE" sz="1800" b="1" dirty="0" smtClean="0">
                <a:latin typeface="Arial"/>
                <a:cs typeface="Arial"/>
              </a:rPr>
              <a:t> nach Rupp</a:t>
            </a:r>
          </a:p>
          <a:p>
            <a:pPr marL="12700">
              <a:lnSpc>
                <a:spcPct val="100000"/>
              </a:lnSpc>
            </a:pPr>
            <a:endParaRPr lang="de-DE" sz="1800" b="1" dirty="0" smtClean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Arial"/>
                <a:cs typeface="Arial"/>
              </a:rPr>
              <a:t>Standardisierte </a:t>
            </a:r>
            <a:r>
              <a:rPr sz="1800" dirty="0" err="1" smtClean="0">
                <a:latin typeface="Arial"/>
                <a:cs typeface="Arial"/>
              </a:rPr>
              <a:t>Normsprache</a:t>
            </a:r>
            <a:endParaRPr lang="de-DE" sz="1800" dirty="0" smtClean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Arial"/>
                <a:cs typeface="Arial"/>
              </a:rPr>
              <a:t>Hilft, Anforderungen konsisten</a:t>
            </a:r>
            <a:r>
              <a:rPr lang="de-DE" dirty="0" smtClean="0">
                <a:latin typeface="Arial"/>
                <a:cs typeface="Arial"/>
              </a:rPr>
              <a:t>t aufzunehmen und zu formulieren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1" name="object 30"/>
          <p:cNvSpPr txBox="1"/>
          <p:nvPr/>
        </p:nvSpPr>
        <p:spPr>
          <a:xfrm>
            <a:off x="154030" y="4054254"/>
            <a:ext cx="762129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dirty="0" smtClean="0">
                <a:latin typeface="Arial"/>
                <a:cs typeface="Arial"/>
              </a:rPr>
              <a:t>Die Randbedingung kann auch weggelassen werden: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2" name="object 2"/>
          <p:cNvSpPr/>
          <p:nvPr/>
        </p:nvSpPr>
        <p:spPr>
          <a:xfrm>
            <a:off x="5601712" y="4454526"/>
            <a:ext cx="2649501" cy="2531986"/>
          </a:xfrm>
          <a:custGeom>
            <a:avLst/>
            <a:gdLst/>
            <a:ahLst/>
            <a:cxnLst/>
            <a:rect l="l" t="t" r="r" b="b"/>
            <a:pathLst>
              <a:path w="2705100" h="2676525">
                <a:moveTo>
                  <a:pt x="2258567" y="0"/>
                </a:moveTo>
                <a:lnTo>
                  <a:pt x="445769" y="0"/>
                </a:lnTo>
                <a:lnTo>
                  <a:pt x="409218" y="1478"/>
                </a:lnTo>
                <a:lnTo>
                  <a:pt x="338667" y="12959"/>
                </a:lnTo>
                <a:lnTo>
                  <a:pt x="272284" y="35040"/>
                </a:lnTo>
                <a:lnTo>
                  <a:pt x="210986" y="66802"/>
                </a:lnTo>
                <a:lnTo>
                  <a:pt x="155694" y="107326"/>
                </a:lnTo>
                <a:lnTo>
                  <a:pt x="107326" y="155694"/>
                </a:lnTo>
                <a:lnTo>
                  <a:pt x="66802" y="210986"/>
                </a:lnTo>
                <a:lnTo>
                  <a:pt x="35040" y="272284"/>
                </a:lnTo>
                <a:lnTo>
                  <a:pt x="12959" y="338667"/>
                </a:lnTo>
                <a:lnTo>
                  <a:pt x="1478" y="409218"/>
                </a:lnTo>
                <a:lnTo>
                  <a:pt x="0" y="445769"/>
                </a:lnTo>
                <a:lnTo>
                  <a:pt x="0" y="2230373"/>
                </a:lnTo>
                <a:lnTo>
                  <a:pt x="5836" y="2302662"/>
                </a:lnTo>
                <a:lnTo>
                  <a:pt x="22731" y="2371243"/>
                </a:lnTo>
                <a:lnTo>
                  <a:pt x="49768" y="2435197"/>
                </a:lnTo>
                <a:lnTo>
                  <a:pt x="86026" y="2493606"/>
                </a:lnTo>
                <a:lnTo>
                  <a:pt x="130587" y="2545550"/>
                </a:lnTo>
                <a:lnTo>
                  <a:pt x="182532" y="2590111"/>
                </a:lnTo>
                <a:lnTo>
                  <a:pt x="240942" y="2626369"/>
                </a:lnTo>
                <a:lnTo>
                  <a:pt x="304897" y="2653405"/>
                </a:lnTo>
                <a:lnTo>
                  <a:pt x="373479" y="2670301"/>
                </a:lnTo>
                <a:lnTo>
                  <a:pt x="445769" y="2676137"/>
                </a:lnTo>
                <a:lnTo>
                  <a:pt x="2258567" y="2676137"/>
                </a:lnTo>
                <a:lnTo>
                  <a:pt x="2331064" y="2670301"/>
                </a:lnTo>
                <a:lnTo>
                  <a:pt x="2399812" y="2653405"/>
                </a:lnTo>
                <a:lnTo>
                  <a:pt x="2463896" y="2626369"/>
                </a:lnTo>
                <a:lnTo>
                  <a:pt x="2522402" y="2590111"/>
                </a:lnTo>
                <a:lnTo>
                  <a:pt x="2574416" y="2545550"/>
                </a:lnTo>
                <a:lnTo>
                  <a:pt x="2619024" y="2493606"/>
                </a:lnTo>
                <a:lnTo>
                  <a:pt x="2655310" y="2435197"/>
                </a:lnTo>
                <a:lnTo>
                  <a:pt x="2682361" y="2371243"/>
                </a:lnTo>
                <a:lnTo>
                  <a:pt x="2699263" y="2302662"/>
                </a:lnTo>
                <a:lnTo>
                  <a:pt x="2705099" y="2230373"/>
                </a:lnTo>
                <a:lnTo>
                  <a:pt x="2705099" y="445769"/>
                </a:lnTo>
                <a:lnTo>
                  <a:pt x="2699263" y="373479"/>
                </a:lnTo>
                <a:lnTo>
                  <a:pt x="2682361" y="304897"/>
                </a:lnTo>
                <a:lnTo>
                  <a:pt x="2655310" y="240942"/>
                </a:lnTo>
                <a:lnTo>
                  <a:pt x="2619024" y="182532"/>
                </a:lnTo>
                <a:lnTo>
                  <a:pt x="2574416" y="130587"/>
                </a:lnTo>
                <a:lnTo>
                  <a:pt x="2522402" y="86026"/>
                </a:lnTo>
                <a:lnTo>
                  <a:pt x="2463896" y="49768"/>
                </a:lnTo>
                <a:lnTo>
                  <a:pt x="2399812" y="22731"/>
                </a:lnTo>
                <a:lnTo>
                  <a:pt x="2331064" y="5836"/>
                </a:lnTo>
                <a:lnTo>
                  <a:pt x="2258567" y="0"/>
                </a:lnTo>
                <a:close/>
              </a:path>
            </a:pathLst>
          </a:custGeom>
          <a:solidFill>
            <a:srgbClr val="B6D9F3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1" name="object 4"/>
          <p:cNvSpPr txBox="1"/>
          <p:nvPr/>
        </p:nvSpPr>
        <p:spPr>
          <a:xfrm>
            <a:off x="6382268" y="6354940"/>
            <a:ext cx="1141730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6350" indent="74930">
              <a:lnSpc>
                <a:spcPct val="150000"/>
              </a:lnSpc>
            </a:pPr>
            <a:r>
              <a:rPr sz="1200" b="1" spc="-5" dirty="0">
                <a:solidFill>
                  <a:srgbClr val="727678"/>
                </a:solidFill>
                <a:latin typeface="Arial"/>
                <a:cs typeface="Arial"/>
              </a:rPr>
              <a:t>Ergänze</a:t>
            </a:r>
            <a:r>
              <a:rPr sz="1200" b="1" dirty="0">
                <a:solidFill>
                  <a:srgbClr val="727678"/>
                </a:solidFill>
                <a:latin typeface="Arial"/>
                <a:cs typeface="Arial"/>
              </a:rPr>
              <a:t>n</a:t>
            </a:r>
            <a:r>
              <a:rPr sz="1200" b="1" spc="5" dirty="0">
                <a:solidFill>
                  <a:srgbClr val="727678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727678"/>
                </a:solidFill>
                <a:latin typeface="Arial"/>
                <a:cs typeface="Arial"/>
              </a:rPr>
              <a:t>der </a:t>
            </a:r>
            <a:r>
              <a:rPr sz="1200" b="1" dirty="0">
                <a:solidFill>
                  <a:srgbClr val="727678"/>
                </a:solidFill>
                <a:latin typeface="Arial"/>
                <a:cs typeface="Arial"/>
              </a:rPr>
              <a:t>S</a:t>
            </a:r>
            <a:r>
              <a:rPr sz="1200" b="1" spc="-15" dirty="0">
                <a:solidFill>
                  <a:srgbClr val="727678"/>
                </a:solidFill>
                <a:latin typeface="Arial"/>
                <a:cs typeface="Arial"/>
              </a:rPr>
              <a:t>y</a:t>
            </a:r>
            <a:r>
              <a:rPr sz="1200" b="1" dirty="0">
                <a:solidFill>
                  <a:srgbClr val="727678"/>
                </a:solidFill>
                <a:latin typeface="Arial"/>
                <a:cs typeface="Arial"/>
              </a:rPr>
              <a:t>stemaktivität</a:t>
            </a:r>
            <a:endParaRPr sz="1200">
              <a:latin typeface="Arial"/>
              <a:cs typeface="Arial"/>
            </a:endParaRPr>
          </a:p>
        </p:txBody>
      </p:sp>
      <p:sp>
        <p:nvSpPr>
          <p:cNvPr id="72" name="object 5"/>
          <p:cNvSpPr/>
          <p:nvPr/>
        </p:nvSpPr>
        <p:spPr>
          <a:xfrm>
            <a:off x="3306859" y="4454526"/>
            <a:ext cx="2292595" cy="2531986"/>
          </a:xfrm>
          <a:custGeom>
            <a:avLst/>
            <a:gdLst/>
            <a:ahLst/>
            <a:cxnLst/>
            <a:rect l="l" t="t" r="r" b="b"/>
            <a:pathLst>
              <a:path w="2152650" h="2676525">
                <a:moveTo>
                  <a:pt x="1793747" y="0"/>
                </a:moveTo>
                <a:lnTo>
                  <a:pt x="358901" y="0"/>
                </a:lnTo>
                <a:lnTo>
                  <a:pt x="329479" y="1190"/>
                </a:lnTo>
                <a:lnTo>
                  <a:pt x="272684" y="10436"/>
                </a:lnTo>
                <a:lnTo>
                  <a:pt x="219241" y="28217"/>
                </a:lnTo>
                <a:lnTo>
                  <a:pt x="169890" y="53794"/>
                </a:lnTo>
                <a:lnTo>
                  <a:pt x="125371" y="86426"/>
                </a:lnTo>
                <a:lnTo>
                  <a:pt x="86426" y="125371"/>
                </a:lnTo>
                <a:lnTo>
                  <a:pt x="53794" y="169890"/>
                </a:lnTo>
                <a:lnTo>
                  <a:pt x="28217" y="219241"/>
                </a:lnTo>
                <a:lnTo>
                  <a:pt x="10436" y="272684"/>
                </a:lnTo>
                <a:lnTo>
                  <a:pt x="1190" y="329479"/>
                </a:lnTo>
                <a:lnTo>
                  <a:pt x="0" y="358901"/>
                </a:lnTo>
                <a:lnTo>
                  <a:pt x="0" y="2317241"/>
                </a:lnTo>
                <a:lnTo>
                  <a:pt x="4700" y="2375432"/>
                </a:lnTo>
                <a:lnTo>
                  <a:pt x="18306" y="2430642"/>
                </a:lnTo>
                <a:lnTo>
                  <a:pt x="40078" y="2482131"/>
                </a:lnTo>
                <a:lnTo>
                  <a:pt x="69274" y="2529158"/>
                </a:lnTo>
                <a:lnTo>
                  <a:pt x="105155" y="2570982"/>
                </a:lnTo>
                <a:lnTo>
                  <a:pt x="146980" y="2606863"/>
                </a:lnTo>
                <a:lnTo>
                  <a:pt x="194008" y="2636059"/>
                </a:lnTo>
                <a:lnTo>
                  <a:pt x="245498" y="2657831"/>
                </a:lnTo>
                <a:lnTo>
                  <a:pt x="300709" y="2671437"/>
                </a:lnTo>
                <a:lnTo>
                  <a:pt x="358901" y="2676137"/>
                </a:lnTo>
                <a:lnTo>
                  <a:pt x="1793747" y="2676137"/>
                </a:lnTo>
                <a:lnTo>
                  <a:pt x="1851940" y="2671437"/>
                </a:lnTo>
                <a:lnTo>
                  <a:pt x="1907151" y="2657831"/>
                </a:lnTo>
                <a:lnTo>
                  <a:pt x="1958641" y="2636059"/>
                </a:lnTo>
                <a:lnTo>
                  <a:pt x="2005669" y="2606863"/>
                </a:lnTo>
                <a:lnTo>
                  <a:pt x="2047493" y="2570982"/>
                </a:lnTo>
                <a:lnTo>
                  <a:pt x="2083375" y="2529158"/>
                </a:lnTo>
                <a:lnTo>
                  <a:pt x="2112571" y="2482131"/>
                </a:lnTo>
                <a:lnTo>
                  <a:pt x="2134343" y="2430642"/>
                </a:lnTo>
                <a:lnTo>
                  <a:pt x="2147949" y="2375432"/>
                </a:lnTo>
                <a:lnTo>
                  <a:pt x="2152649" y="2317241"/>
                </a:lnTo>
                <a:lnTo>
                  <a:pt x="2152649" y="358901"/>
                </a:lnTo>
                <a:lnTo>
                  <a:pt x="2147949" y="300709"/>
                </a:lnTo>
                <a:lnTo>
                  <a:pt x="2134343" y="245498"/>
                </a:lnTo>
                <a:lnTo>
                  <a:pt x="2112571" y="194008"/>
                </a:lnTo>
                <a:lnTo>
                  <a:pt x="2083375" y="146980"/>
                </a:lnTo>
                <a:lnTo>
                  <a:pt x="2047493" y="105155"/>
                </a:lnTo>
                <a:lnTo>
                  <a:pt x="2005669" y="69274"/>
                </a:lnTo>
                <a:lnTo>
                  <a:pt x="1958641" y="40078"/>
                </a:lnTo>
                <a:lnTo>
                  <a:pt x="1907151" y="18306"/>
                </a:lnTo>
                <a:lnTo>
                  <a:pt x="1851940" y="4700"/>
                </a:lnTo>
                <a:lnTo>
                  <a:pt x="1793747" y="0"/>
                </a:lnTo>
                <a:close/>
              </a:path>
            </a:pathLst>
          </a:custGeom>
          <a:solidFill>
            <a:srgbClr val="B6D9F3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4" name="object 7"/>
          <p:cNvSpPr txBox="1"/>
          <p:nvPr/>
        </p:nvSpPr>
        <p:spPr>
          <a:xfrm>
            <a:off x="4025401" y="6380848"/>
            <a:ext cx="948055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6350" indent="127000">
              <a:lnSpc>
                <a:spcPct val="150000"/>
              </a:lnSpc>
            </a:pPr>
            <a:r>
              <a:rPr sz="1200" b="1" spc="-5" dirty="0">
                <a:solidFill>
                  <a:srgbClr val="727678"/>
                </a:solidFill>
                <a:latin typeface="Arial"/>
                <a:cs typeface="Arial"/>
              </a:rPr>
              <a:t>Ker</a:t>
            </a:r>
            <a:r>
              <a:rPr sz="1200" b="1" dirty="0">
                <a:solidFill>
                  <a:srgbClr val="727678"/>
                </a:solidFill>
                <a:latin typeface="Arial"/>
                <a:cs typeface="Arial"/>
              </a:rPr>
              <a:t>n</a:t>
            </a:r>
            <a:r>
              <a:rPr sz="1200" b="1" spc="-5" dirty="0">
                <a:solidFill>
                  <a:srgbClr val="727678"/>
                </a:solidFill>
                <a:latin typeface="Arial"/>
                <a:cs typeface="Arial"/>
              </a:rPr>
              <a:t> der Anforderung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75" name="object 8"/>
          <p:cNvSpPr/>
          <p:nvPr/>
        </p:nvSpPr>
        <p:spPr>
          <a:xfrm>
            <a:off x="2026409" y="4435476"/>
            <a:ext cx="1174252" cy="2551036"/>
          </a:xfrm>
          <a:custGeom>
            <a:avLst/>
            <a:gdLst/>
            <a:ahLst/>
            <a:cxnLst/>
            <a:rect l="l" t="t" r="r" b="b"/>
            <a:pathLst>
              <a:path w="1238250" h="2695575">
                <a:moveTo>
                  <a:pt x="1031747" y="0"/>
                </a:moveTo>
                <a:lnTo>
                  <a:pt x="206501" y="0"/>
                </a:lnTo>
                <a:lnTo>
                  <a:pt x="189531" y="682"/>
                </a:lnTo>
                <a:lnTo>
                  <a:pt x="141134" y="10503"/>
                </a:lnTo>
                <a:lnTo>
                  <a:pt x="97613" y="30878"/>
                </a:lnTo>
                <a:lnTo>
                  <a:pt x="60388" y="60388"/>
                </a:lnTo>
                <a:lnTo>
                  <a:pt x="30878" y="97613"/>
                </a:lnTo>
                <a:lnTo>
                  <a:pt x="10503" y="141134"/>
                </a:lnTo>
                <a:lnTo>
                  <a:pt x="682" y="189531"/>
                </a:lnTo>
                <a:lnTo>
                  <a:pt x="0" y="206501"/>
                </a:lnTo>
                <a:lnTo>
                  <a:pt x="0" y="2488685"/>
                </a:lnTo>
                <a:lnTo>
                  <a:pt x="5987" y="2538392"/>
                </a:lnTo>
                <a:lnTo>
                  <a:pt x="23001" y="2583696"/>
                </a:lnTo>
                <a:lnTo>
                  <a:pt x="49624" y="2623178"/>
                </a:lnTo>
                <a:lnTo>
                  <a:pt x="84435" y="2655417"/>
                </a:lnTo>
                <a:lnTo>
                  <a:pt x="126015" y="2678995"/>
                </a:lnTo>
                <a:lnTo>
                  <a:pt x="172945" y="2692491"/>
                </a:lnTo>
                <a:lnTo>
                  <a:pt x="206501" y="2695187"/>
                </a:lnTo>
                <a:lnTo>
                  <a:pt x="1031747" y="2695187"/>
                </a:lnTo>
                <a:lnTo>
                  <a:pt x="1081454" y="2689200"/>
                </a:lnTo>
                <a:lnTo>
                  <a:pt x="1126758" y="2672186"/>
                </a:lnTo>
                <a:lnTo>
                  <a:pt x="1166240" y="2645563"/>
                </a:lnTo>
                <a:lnTo>
                  <a:pt x="1198479" y="2610752"/>
                </a:lnTo>
                <a:lnTo>
                  <a:pt x="1222057" y="2569172"/>
                </a:lnTo>
                <a:lnTo>
                  <a:pt x="1235554" y="2522242"/>
                </a:lnTo>
                <a:lnTo>
                  <a:pt x="1238249" y="2488685"/>
                </a:lnTo>
                <a:lnTo>
                  <a:pt x="1238249" y="206501"/>
                </a:lnTo>
                <a:lnTo>
                  <a:pt x="1232262" y="156795"/>
                </a:lnTo>
                <a:lnTo>
                  <a:pt x="1215248" y="111491"/>
                </a:lnTo>
                <a:lnTo>
                  <a:pt x="1188625" y="72009"/>
                </a:lnTo>
                <a:lnTo>
                  <a:pt x="1153814" y="39770"/>
                </a:lnTo>
                <a:lnTo>
                  <a:pt x="1112234" y="16192"/>
                </a:lnTo>
                <a:lnTo>
                  <a:pt x="1065304" y="2695"/>
                </a:lnTo>
                <a:lnTo>
                  <a:pt x="1031747" y="0"/>
                </a:lnTo>
                <a:close/>
              </a:path>
            </a:pathLst>
          </a:custGeom>
          <a:solidFill>
            <a:srgbClr val="B6D9F3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6" name="object 9"/>
          <p:cNvSpPr/>
          <p:nvPr/>
        </p:nvSpPr>
        <p:spPr>
          <a:xfrm>
            <a:off x="2007359" y="4416426"/>
            <a:ext cx="1235228" cy="2570086"/>
          </a:xfrm>
          <a:custGeom>
            <a:avLst/>
            <a:gdLst/>
            <a:ahLst/>
            <a:cxnLst/>
            <a:rect l="l" t="t" r="r" b="b"/>
            <a:pathLst>
              <a:path w="1276350" h="2733675">
                <a:moveTo>
                  <a:pt x="1062227" y="0"/>
                </a:moveTo>
                <a:lnTo>
                  <a:pt x="213359" y="0"/>
                </a:lnTo>
                <a:lnTo>
                  <a:pt x="201929" y="761"/>
                </a:lnTo>
                <a:lnTo>
                  <a:pt x="154304" y="11149"/>
                </a:lnTo>
                <a:lnTo>
                  <a:pt x="118840" y="26539"/>
                </a:lnTo>
                <a:lnTo>
                  <a:pt x="86450" y="47811"/>
                </a:lnTo>
                <a:lnTo>
                  <a:pt x="57911" y="73913"/>
                </a:lnTo>
                <a:lnTo>
                  <a:pt x="28946" y="114815"/>
                </a:lnTo>
                <a:lnTo>
                  <a:pt x="12944" y="149921"/>
                </a:lnTo>
                <a:lnTo>
                  <a:pt x="3003" y="187126"/>
                </a:lnTo>
                <a:lnTo>
                  <a:pt x="0" y="2519927"/>
                </a:lnTo>
                <a:lnTo>
                  <a:pt x="1523" y="2531357"/>
                </a:lnTo>
                <a:lnTo>
                  <a:pt x="3492" y="2547583"/>
                </a:lnTo>
                <a:lnTo>
                  <a:pt x="16579" y="2593876"/>
                </a:lnTo>
                <a:lnTo>
                  <a:pt x="39313" y="2635618"/>
                </a:lnTo>
                <a:lnTo>
                  <a:pt x="70252" y="2671555"/>
                </a:lnTo>
                <a:lnTo>
                  <a:pt x="107954" y="2700429"/>
                </a:lnTo>
                <a:lnTo>
                  <a:pt x="150976" y="2720986"/>
                </a:lnTo>
                <a:lnTo>
                  <a:pt x="197876" y="2731970"/>
                </a:lnTo>
                <a:lnTo>
                  <a:pt x="214121" y="2733287"/>
                </a:lnTo>
                <a:lnTo>
                  <a:pt x="1062989" y="2733287"/>
                </a:lnTo>
                <a:lnTo>
                  <a:pt x="1106683" y="2726698"/>
                </a:lnTo>
                <a:lnTo>
                  <a:pt x="1151645" y="2709808"/>
                </a:lnTo>
                <a:lnTo>
                  <a:pt x="1176428" y="2695187"/>
                </a:lnTo>
                <a:lnTo>
                  <a:pt x="215645" y="2695187"/>
                </a:lnTo>
                <a:lnTo>
                  <a:pt x="202463" y="2694028"/>
                </a:lnTo>
                <a:lnTo>
                  <a:pt x="161200" y="2683985"/>
                </a:lnTo>
                <a:lnTo>
                  <a:pt x="124341" y="2665749"/>
                </a:lnTo>
                <a:lnTo>
                  <a:pt x="92810" y="2640336"/>
                </a:lnTo>
                <a:lnTo>
                  <a:pt x="67525" y="2608746"/>
                </a:lnTo>
                <a:lnTo>
                  <a:pt x="49445" y="2572058"/>
                </a:lnTo>
                <a:lnTo>
                  <a:pt x="39464" y="2531229"/>
                </a:lnTo>
                <a:lnTo>
                  <a:pt x="38099" y="2516879"/>
                </a:lnTo>
                <a:lnTo>
                  <a:pt x="38121" y="221442"/>
                </a:lnTo>
                <a:lnTo>
                  <a:pt x="43591" y="179757"/>
                </a:lnTo>
                <a:lnTo>
                  <a:pt x="57925" y="141165"/>
                </a:lnTo>
                <a:lnTo>
                  <a:pt x="80093" y="106923"/>
                </a:lnTo>
                <a:lnTo>
                  <a:pt x="109067" y="78293"/>
                </a:lnTo>
                <a:lnTo>
                  <a:pt x="143817" y="56534"/>
                </a:lnTo>
                <a:lnTo>
                  <a:pt x="183314" y="42904"/>
                </a:lnTo>
                <a:lnTo>
                  <a:pt x="216407" y="38099"/>
                </a:lnTo>
                <a:lnTo>
                  <a:pt x="1176637" y="38099"/>
                </a:lnTo>
                <a:lnTo>
                  <a:pt x="1175105" y="37012"/>
                </a:lnTo>
                <a:lnTo>
                  <a:pt x="1132717" y="15153"/>
                </a:lnTo>
                <a:lnTo>
                  <a:pt x="1085087" y="2285"/>
                </a:lnTo>
                <a:lnTo>
                  <a:pt x="1073657" y="761"/>
                </a:lnTo>
                <a:lnTo>
                  <a:pt x="1062227" y="0"/>
                </a:lnTo>
                <a:close/>
              </a:path>
              <a:path w="1276350" h="2733675">
                <a:moveTo>
                  <a:pt x="1176637" y="38099"/>
                </a:moveTo>
                <a:lnTo>
                  <a:pt x="1060703" y="38099"/>
                </a:lnTo>
                <a:lnTo>
                  <a:pt x="1070609" y="38861"/>
                </a:lnTo>
                <a:lnTo>
                  <a:pt x="1090571" y="42241"/>
                </a:lnTo>
                <a:lnTo>
                  <a:pt x="1127078" y="54132"/>
                </a:lnTo>
                <a:lnTo>
                  <a:pt x="1161463" y="73913"/>
                </a:lnTo>
                <a:lnTo>
                  <a:pt x="1189481" y="99821"/>
                </a:lnTo>
                <a:lnTo>
                  <a:pt x="1217041" y="138658"/>
                </a:lnTo>
                <a:lnTo>
                  <a:pt x="1231177" y="174605"/>
                </a:lnTo>
                <a:lnTo>
                  <a:pt x="1237818" y="212662"/>
                </a:lnTo>
                <a:lnTo>
                  <a:pt x="1238249" y="2518403"/>
                </a:lnTo>
                <a:lnTo>
                  <a:pt x="1237112" y="2530785"/>
                </a:lnTo>
                <a:lnTo>
                  <a:pt x="1227224" y="2571792"/>
                </a:lnTo>
                <a:lnTo>
                  <a:pt x="1208925" y="2608766"/>
                </a:lnTo>
                <a:lnTo>
                  <a:pt x="1183375" y="2640546"/>
                </a:lnTo>
                <a:lnTo>
                  <a:pt x="1151649" y="2666092"/>
                </a:lnTo>
                <a:lnTo>
                  <a:pt x="1114880" y="2684281"/>
                </a:lnTo>
                <a:lnTo>
                  <a:pt x="1074186" y="2694013"/>
                </a:lnTo>
                <a:lnTo>
                  <a:pt x="1059941" y="2695187"/>
                </a:lnTo>
                <a:lnTo>
                  <a:pt x="1176428" y="2695187"/>
                </a:lnTo>
                <a:lnTo>
                  <a:pt x="1214589" y="2662925"/>
                </a:lnTo>
                <a:lnTo>
                  <a:pt x="1243287" y="2625537"/>
                </a:lnTo>
                <a:lnTo>
                  <a:pt x="1263779" y="2582689"/>
                </a:lnTo>
                <a:lnTo>
                  <a:pt x="1274915" y="2535596"/>
                </a:lnTo>
                <a:lnTo>
                  <a:pt x="1276349" y="2519165"/>
                </a:lnTo>
                <a:lnTo>
                  <a:pt x="1276349" y="224789"/>
                </a:lnTo>
                <a:lnTo>
                  <a:pt x="1270691" y="175873"/>
                </a:lnTo>
                <a:lnTo>
                  <a:pt x="1255461" y="130689"/>
                </a:lnTo>
                <a:lnTo>
                  <a:pt x="1231585" y="90363"/>
                </a:lnTo>
                <a:lnTo>
                  <a:pt x="1199994" y="56023"/>
                </a:lnTo>
                <a:lnTo>
                  <a:pt x="1187909" y="46102"/>
                </a:lnTo>
                <a:lnTo>
                  <a:pt x="1176637" y="38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7" name="object 10"/>
          <p:cNvSpPr txBox="1"/>
          <p:nvPr/>
        </p:nvSpPr>
        <p:spPr>
          <a:xfrm>
            <a:off x="2090681" y="6425806"/>
            <a:ext cx="1109980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6350" indent="156210">
              <a:lnSpc>
                <a:spcPct val="150000"/>
              </a:lnSpc>
            </a:pPr>
            <a:r>
              <a:rPr sz="1200" b="1" spc="-5" dirty="0">
                <a:solidFill>
                  <a:srgbClr val="727678"/>
                </a:solidFill>
                <a:latin typeface="Arial"/>
                <a:cs typeface="Arial"/>
              </a:rPr>
              <a:t>Rechtliche </a:t>
            </a:r>
            <a:r>
              <a:rPr sz="1200" b="1" spc="-70" dirty="0">
                <a:solidFill>
                  <a:srgbClr val="727678"/>
                </a:solidFill>
                <a:latin typeface="Arial"/>
                <a:cs typeface="Arial"/>
              </a:rPr>
              <a:t>V</a:t>
            </a:r>
            <a:r>
              <a:rPr sz="1200" b="1" spc="-5" dirty="0">
                <a:solidFill>
                  <a:srgbClr val="727678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727678"/>
                </a:solidFill>
                <a:latin typeface="Arial"/>
                <a:cs typeface="Arial"/>
              </a:rPr>
              <a:t>rbindlichkeit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8" name="object 31"/>
          <p:cNvSpPr/>
          <p:nvPr/>
        </p:nvSpPr>
        <p:spPr>
          <a:xfrm>
            <a:off x="609600" y="4375441"/>
            <a:ext cx="7557131" cy="1673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9" name="object 32"/>
          <p:cNvSpPr txBox="1"/>
          <p:nvPr/>
        </p:nvSpPr>
        <p:spPr>
          <a:xfrm>
            <a:off x="873004" y="4827383"/>
            <a:ext cx="47625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6350" indent="107950">
              <a:lnSpc>
                <a:spcPct val="110000"/>
              </a:lnSpc>
            </a:pPr>
            <a:r>
              <a:rPr sz="1000" b="1" dirty="0">
                <a:solidFill>
                  <a:srgbClr val="727678"/>
                </a:solidFill>
                <a:latin typeface="Arial"/>
                <a:cs typeface="Arial"/>
              </a:rPr>
              <a:t>Das S</a:t>
            </a:r>
            <a:r>
              <a:rPr sz="1000" b="1" spc="-20" dirty="0">
                <a:solidFill>
                  <a:srgbClr val="727678"/>
                </a:solidFill>
                <a:latin typeface="Arial"/>
                <a:cs typeface="Arial"/>
              </a:rPr>
              <a:t>y</a:t>
            </a:r>
            <a:r>
              <a:rPr sz="1000" b="1" dirty="0">
                <a:solidFill>
                  <a:srgbClr val="727678"/>
                </a:solidFill>
                <a:latin typeface="Arial"/>
                <a:cs typeface="Arial"/>
              </a:rPr>
              <a:t>stem</a:t>
            </a:r>
            <a:endParaRPr sz="1000">
              <a:latin typeface="Arial"/>
              <a:cs typeface="Arial"/>
            </a:endParaRPr>
          </a:p>
        </p:txBody>
      </p:sp>
      <p:sp>
        <p:nvSpPr>
          <p:cNvPr id="80" name="object 33"/>
          <p:cNvSpPr txBox="1"/>
          <p:nvPr/>
        </p:nvSpPr>
        <p:spPr>
          <a:xfrm>
            <a:off x="2377193" y="4819763"/>
            <a:ext cx="39306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727678"/>
                </a:solidFill>
                <a:latin typeface="Arial"/>
                <a:cs typeface="Arial"/>
              </a:rPr>
              <a:t>MUSS</a:t>
            </a:r>
            <a:endParaRPr sz="1000">
              <a:latin typeface="Arial"/>
              <a:cs typeface="Arial"/>
            </a:endParaRPr>
          </a:p>
        </p:txBody>
      </p:sp>
      <p:sp>
        <p:nvSpPr>
          <p:cNvPr id="81" name="object 34"/>
          <p:cNvSpPr txBox="1"/>
          <p:nvPr/>
        </p:nvSpPr>
        <p:spPr>
          <a:xfrm>
            <a:off x="2310137" y="5302872"/>
            <a:ext cx="52768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727678"/>
                </a:solidFill>
                <a:latin typeface="Arial"/>
                <a:cs typeface="Arial"/>
              </a:rPr>
              <a:t>SOLLTE</a:t>
            </a:r>
            <a:endParaRPr sz="1000">
              <a:latin typeface="Arial"/>
              <a:cs typeface="Arial"/>
            </a:endParaRPr>
          </a:p>
        </p:txBody>
      </p:sp>
      <p:sp>
        <p:nvSpPr>
          <p:cNvPr id="82" name="object 35"/>
          <p:cNvSpPr txBox="1"/>
          <p:nvPr/>
        </p:nvSpPr>
        <p:spPr>
          <a:xfrm>
            <a:off x="2390909" y="5747118"/>
            <a:ext cx="36576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727678"/>
                </a:solidFill>
                <a:latin typeface="Arial"/>
                <a:cs typeface="Arial"/>
              </a:rPr>
              <a:t>WIRD</a:t>
            </a:r>
            <a:endParaRPr sz="1000">
              <a:latin typeface="Arial"/>
              <a:cs typeface="Arial"/>
            </a:endParaRPr>
          </a:p>
        </p:txBody>
      </p:sp>
      <p:sp>
        <p:nvSpPr>
          <p:cNvPr id="83" name="object 36"/>
          <p:cNvSpPr txBox="1"/>
          <p:nvPr/>
        </p:nvSpPr>
        <p:spPr>
          <a:xfrm>
            <a:off x="3719838" y="5213717"/>
            <a:ext cx="149923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1975" marR="6350" indent="-549910">
              <a:lnSpc>
                <a:spcPct val="100000"/>
              </a:lnSpc>
            </a:pPr>
            <a:r>
              <a:rPr sz="1000" b="1" spc="-5" dirty="0">
                <a:solidFill>
                  <a:srgbClr val="727678"/>
                </a:solidFill>
                <a:latin typeface="Arial"/>
                <a:cs typeface="Arial"/>
              </a:rPr>
              <a:t>&lt;</a:t>
            </a:r>
            <a:r>
              <a:rPr sz="1000" b="1" spc="15" dirty="0">
                <a:solidFill>
                  <a:srgbClr val="727678"/>
                </a:solidFill>
                <a:latin typeface="Arial"/>
                <a:cs typeface="Arial"/>
              </a:rPr>
              <a:t>w</a:t>
            </a:r>
            <a:r>
              <a:rPr sz="1000" b="1" spc="-10" dirty="0">
                <a:solidFill>
                  <a:srgbClr val="727678"/>
                </a:solidFill>
                <a:latin typeface="Arial"/>
                <a:cs typeface="Arial"/>
              </a:rPr>
              <a:t>e</a:t>
            </a:r>
            <a:r>
              <a:rPr sz="1000" b="1" spc="-5" dirty="0">
                <a:solidFill>
                  <a:srgbClr val="727678"/>
                </a:solidFill>
                <a:latin typeface="Arial"/>
                <a:cs typeface="Arial"/>
              </a:rPr>
              <a:t>m?</a:t>
            </a:r>
            <a:r>
              <a:rPr sz="1000" b="1" dirty="0">
                <a:solidFill>
                  <a:srgbClr val="727678"/>
                </a:solidFill>
                <a:latin typeface="Arial"/>
                <a:cs typeface="Arial"/>
              </a:rPr>
              <a:t>&gt;</a:t>
            </a:r>
            <a:r>
              <a:rPr sz="1000" b="1" spc="-20" dirty="0">
                <a:solidFill>
                  <a:srgbClr val="727678"/>
                </a:solidFill>
                <a:latin typeface="Arial"/>
                <a:cs typeface="Arial"/>
              </a:rPr>
              <a:t> </a:t>
            </a:r>
            <a:r>
              <a:rPr lang="de-DE" sz="1000" b="1" spc="-5" dirty="0">
                <a:solidFill>
                  <a:srgbClr val="727678"/>
                </a:solidFill>
                <a:latin typeface="Arial"/>
                <a:cs typeface="Arial"/>
              </a:rPr>
              <a:t>d</a:t>
            </a:r>
            <a:r>
              <a:rPr sz="1000" b="1" spc="-5" dirty="0" err="1" smtClean="0">
                <a:solidFill>
                  <a:srgbClr val="727678"/>
                </a:solidFill>
                <a:latin typeface="Arial"/>
                <a:cs typeface="Arial"/>
              </a:rPr>
              <a:t>i</a:t>
            </a:r>
            <a:r>
              <a:rPr sz="1000" b="1" dirty="0" err="1" smtClean="0">
                <a:solidFill>
                  <a:srgbClr val="727678"/>
                </a:solidFill>
                <a:latin typeface="Arial"/>
                <a:cs typeface="Arial"/>
              </a:rPr>
              <a:t>e</a:t>
            </a:r>
            <a:r>
              <a:rPr sz="1000" b="1" spc="-15" dirty="0" smtClean="0">
                <a:solidFill>
                  <a:srgbClr val="727678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727678"/>
                </a:solidFill>
                <a:latin typeface="Arial"/>
                <a:cs typeface="Arial"/>
              </a:rPr>
              <a:t>Möglichk</a:t>
            </a:r>
            <a:r>
              <a:rPr sz="1000" b="1" spc="-10" dirty="0">
                <a:solidFill>
                  <a:srgbClr val="727678"/>
                </a:solidFill>
                <a:latin typeface="Arial"/>
                <a:cs typeface="Arial"/>
              </a:rPr>
              <a:t>e</a:t>
            </a:r>
            <a:r>
              <a:rPr sz="1000" b="1" spc="-5" dirty="0">
                <a:solidFill>
                  <a:srgbClr val="727678"/>
                </a:solidFill>
                <a:latin typeface="Arial"/>
                <a:cs typeface="Arial"/>
              </a:rPr>
              <a:t>i</a:t>
            </a:r>
            <a:r>
              <a:rPr sz="1000" b="1" dirty="0">
                <a:solidFill>
                  <a:srgbClr val="727678"/>
                </a:solidFill>
                <a:latin typeface="Arial"/>
                <a:cs typeface="Arial"/>
              </a:rPr>
              <a:t>t bieten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4" name="object 37"/>
          <p:cNvSpPr txBox="1"/>
          <p:nvPr/>
        </p:nvSpPr>
        <p:spPr>
          <a:xfrm>
            <a:off x="4142749" y="5839320"/>
            <a:ext cx="65341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de-DE" sz="1000" b="1" spc="-5" dirty="0" smtClean="0">
                <a:solidFill>
                  <a:srgbClr val="727678"/>
                </a:solidFill>
                <a:latin typeface="Arial"/>
                <a:cs typeface="Arial"/>
              </a:rPr>
              <a:t>f</a:t>
            </a:r>
            <a:r>
              <a:rPr sz="1000" b="1" spc="-5" dirty="0" err="1" smtClean="0">
                <a:solidFill>
                  <a:srgbClr val="727678"/>
                </a:solidFill>
                <a:latin typeface="Arial"/>
                <a:cs typeface="Arial"/>
              </a:rPr>
              <a:t>ähi</a:t>
            </a:r>
            <a:r>
              <a:rPr sz="1000" b="1" dirty="0" err="1" smtClean="0">
                <a:solidFill>
                  <a:srgbClr val="727678"/>
                </a:solidFill>
                <a:latin typeface="Arial"/>
                <a:cs typeface="Arial"/>
              </a:rPr>
              <a:t>g</a:t>
            </a:r>
            <a:r>
              <a:rPr sz="1000" b="1" spc="-10" dirty="0" smtClean="0">
                <a:solidFill>
                  <a:srgbClr val="727678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727678"/>
                </a:solidFill>
                <a:latin typeface="Arial"/>
                <a:cs typeface="Arial"/>
              </a:rPr>
              <a:t>sein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5" name="object 38"/>
          <p:cNvSpPr txBox="1"/>
          <p:nvPr/>
        </p:nvSpPr>
        <p:spPr>
          <a:xfrm>
            <a:off x="5913638" y="5140565"/>
            <a:ext cx="818515" cy="46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6350" algn="ctr">
              <a:lnSpc>
                <a:spcPct val="100000"/>
              </a:lnSpc>
            </a:pPr>
            <a:r>
              <a:rPr sz="1000" b="1" dirty="0">
                <a:solidFill>
                  <a:srgbClr val="727678"/>
                </a:solidFill>
                <a:latin typeface="Arial"/>
                <a:cs typeface="Arial"/>
              </a:rPr>
              <a:t>&lt;Ob</a:t>
            </a:r>
            <a:r>
              <a:rPr sz="1000" b="1" spc="-5" dirty="0">
                <a:solidFill>
                  <a:srgbClr val="727678"/>
                </a:solidFill>
                <a:latin typeface="Arial"/>
                <a:cs typeface="Arial"/>
              </a:rPr>
              <a:t>j</a:t>
            </a:r>
            <a:r>
              <a:rPr sz="1000" b="1" dirty="0">
                <a:solidFill>
                  <a:srgbClr val="727678"/>
                </a:solidFill>
                <a:latin typeface="Arial"/>
                <a:cs typeface="Arial"/>
              </a:rPr>
              <a:t>e</a:t>
            </a:r>
            <a:r>
              <a:rPr sz="1000" b="1" spc="-10" dirty="0">
                <a:solidFill>
                  <a:srgbClr val="727678"/>
                </a:solidFill>
                <a:latin typeface="Arial"/>
                <a:cs typeface="Arial"/>
              </a:rPr>
              <a:t>k</a:t>
            </a:r>
            <a:r>
              <a:rPr sz="1000" b="1" dirty="0">
                <a:solidFill>
                  <a:srgbClr val="727678"/>
                </a:solidFill>
                <a:latin typeface="Arial"/>
                <a:cs typeface="Arial"/>
              </a:rPr>
              <a:t>t</a:t>
            </a:r>
            <a:r>
              <a:rPr sz="1000" b="1" spc="-20" dirty="0">
                <a:solidFill>
                  <a:srgbClr val="727678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727678"/>
                </a:solidFill>
                <a:latin typeface="Arial"/>
                <a:cs typeface="Arial"/>
              </a:rPr>
              <a:t>&amp; Ergänzung des</a:t>
            </a:r>
            <a:r>
              <a:rPr sz="1000" b="1" spc="-20" dirty="0">
                <a:solidFill>
                  <a:srgbClr val="727678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727678"/>
                </a:solidFill>
                <a:latin typeface="Arial"/>
                <a:cs typeface="Arial"/>
              </a:rPr>
              <a:t>Objekt</a:t>
            </a:r>
            <a:r>
              <a:rPr sz="1000" b="1" spc="-10" dirty="0">
                <a:solidFill>
                  <a:srgbClr val="727678"/>
                </a:solidFill>
                <a:latin typeface="Arial"/>
                <a:cs typeface="Arial"/>
              </a:rPr>
              <a:t>s</a:t>
            </a:r>
            <a:r>
              <a:rPr sz="1000" b="1" dirty="0">
                <a:solidFill>
                  <a:srgbClr val="727678"/>
                </a:solidFill>
                <a:latin typeface="Arial"/>
                <a:cs typeface="Arial"/>
              </a:rPr>
              <a:t>&gt;</a:t>
            </a:r>
            <a:endParaRPr sz="1000">
              <a:latin typeface="Arial"/>
              <a:cs typeface="Arial"/>
            </a:endParaRPr>
          </a:p>
        </p:txBody>
      </p:sp>
      <p:sp>
        <p:nvSpPr>
          <p:cNvPr id="86" name="object 39"/>
          <p:cNvSpPr txBox="1"/>
          <p:nvPr/>
        </p:nvSpPr>
        <p:spPr>
          <a:xfrm>
            <a:off x="7112265" y="5299823"/>
            <a:ext cx="92900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727678"/>
                </a:solidFill>
                <a:latin typeface="Arial"/>
                <a:cs typeface="Arial"/>
              </a:rPr>
              <a:t>&lt;</a:t>
            </a:r>
            <a:r>
              <a:rPr sz="1000" b="1" spc="-5" dirty="0">
                <a:solidFill>
                  <a:srgbClr val="727678"/>
                </a:solidFill>
                <a:latin typeface="Arial"/>
                <a:cs typeface="Arial"/>
              </a:rPr>
              <a:t>P</a:t>
            </a:r>
            <a:r>
              <a:rPr sz="1000" b="1" dirty="0">
                <a:solidFill>
                  <a:srgbClr val="727678"/>
                </a:solidFill>
                <a:latin typeface="Arial"/>
                <a:cs typeface="Arial"/>
              </a:rPr>
              <a:t>roze</a:t>
            </a:r>
            <a:r>
              <a:rPr sz="1000" b="1" spc="-10" dirty="0">
                <a:solidFill>
                  <a:srgbClr val="727678"/>
                </a:solidFill>
                <a:latin typeface="Arial"/>
                <a:cs typeface="Arial"/>
              </a:rPr>
              <a:t>s</a:t>
            </a:r>
            <a:r>
              <a:rPr sz="1000" b="1" spc="-20" dirty="0">
                <a:solidFill>
                  <a:srgbClr val="727678"/>
                </a:solidFill>
                <a:latin typeface="Arial"/>
                <a:cs typeface="Arial"/>
              </a:rPr>
              <a:t>s</a:t>
            </a:r>
            <a:r>
              <a:rPr sz="1000" b="1" dirty="0">
                <a:solidFill>
                  <a:srgbClr val="727678"/>
                </a:solidFill>
                <a:latin typeface="Arial"/>
                <a:cs typeface="Arial"/>
              </a:rPr>
              <a:t>wo</a:t>
            </a:r>
            <a:r>
              <a:rPr sz="1000" b="1" spc="-10" dirty="0">
                <a:solidFill>
                  <a:srgbClr val="727678"/>
                </a:solidFill>
                <a:latin typeface="Arial"/>
                <a:cs typeface="Arial"/>
              </a:rPr>
              <a:t>r</a:t>
            </a:r>
            <a:r>
              <a:rPr sz="1000" b="1" dirty="0">
                <a:solidFill>
                  <a:srgbClr val="727678"/>
                </a:solidFill>
                <a:latin typeface="Arial"/>
                <a:cs typeface="Arial"/>
              </a:rPr>
              <a:t>t&gt;</a:t>
            </a:r>
            <a:endParaRPr sz="1000">
              <a:latin typeface="Arial"/>
              <a:cs typeface="Arial"/>
            </a:endParaRPr>
          </a:p>
        </p:txBody>
      </p:sp>
      <p:sp>
        <p:nvSpPr>
          <p:cNvPr id="87" name="object 42"/>
          <p:cNvSpPr txBox="1"/>
          <p:nvPr/>
        </p:nvSpPr>
        <p:spPr>
          <a:xfrm>
            <a:off x="725927" y="5462130"/>
            <a:ext cx="803910" cy="514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65" marR="6350" indent="-635" algn="ctr">
              <a:lnSpc>
                <a:spcPct val="110000"/>
              </a:lnSpc>
            </a:pPr>
            <a:r>
              <a:rPr sz="1000" b="1" dirty="0">
                <a:solidFill>
                  <a:srgbClr val="727678"/>
                </a:solidFill>
                <a:latin typeface="Arial"/>
                <a:cs typeface="Arial"/>
              </a:rPr>
              <a:t>Die Komponente</a:t>
            </a:r>
            <a:endParaRPr sz="10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000" b="1" dirty="0">
                <a:solidFill>
                  <a:srgbClr val="727678"/>
                </a:solidFill>
                <a:latin typeface="Arial"/>
                <a:cs typeface="Arial"/>
              </a:rPr>
              <a:t>&lt;Name&gt;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8" name="object 43"/>
          <p:cNvSpPr txBox="1"/>
          <p:nvPr/>
        </p:nvSpPr>
        <p:spPr>
          <a:xfrm>
            <a:off x="3726696" y="5007977"/>
            <a:ext cx="34290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Ty</a:t>
            </a:r>
            <a:r>
              <a:rPr sz="1000" dirty="0">
                <a:latin typeface="Arial"/>
                <a:cs typeface="Arial"/>
              </a:rPr>
              <a:t>p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</a:p>
        </p:txBody>
      </p:sp>
      <p:sp>
        <p:nvSpPr>
          <p:cNvPr id="89" name="object 44"/>
          <p:cNvSpPr txBox="1"/>
          <p:nvPr/>
        </p:nvSpPr>
        <p:spPr>
          <a:xfrm>
            <a:off x="3726696" y="5670918"/>
            <a:ext cx="34290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Ty</a:t>
            </a:r>
            <a:r>
              <a:rPr sz="1000" dirty="0">
                <a:latin typeface="Arial"/>
                <a:cs typeface="Arial"/>
              </a:rPr>
              <a:t>p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90" name="object 43"/>
          <p:cNvSpPr txBox="1"/>
          <p:nvPr/>
        </p:nvSpPr>
        <p:spPr>
          <a:xfrm>
            <a:off x="3726305" y="4329212"/>
            <a:ext cx="3429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000" spc="-5" dirty="0" err="1">
                <a:latin typeface="Arial"/>
                <a:cs typeface="Arial"/>
              </a:rPr>
              <a:t>Ty</a:t>
            </a:r>
            <a:r>
              <a:rPr sz="1000" dirty="0" err="1">
                <a:latin typeface="Arial"/>
                <a:cs typeface="Arial"/>
              </a:rPr>
              <a:t>p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lang="de-DE" sz="1000" spc="-10" dirty="0" smtClean="0">
                <a:latin typeface="Arial"/>
                <a:cs typeface="Arial"/>
              </a:rPr>
              <a:t>1</a:t>
            </a:r>
            <a:endParaRPr sz="1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729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2"/>
          <p:cNvSpPr/>
          <p:nvPr/>
        </p:nvSpPr>
        <p:spPr>
          <a:xfrm>
            <a:off x="6286499" y="1073272"/>
            <a:ext cx="2784475" cy="2800228"/>
          </a:xfrm>
          <a:custGeom>
            <a:avLst/>
            <a:gdLst/>
            <a:ahLst/>
            <a:cxnLst/>
            <a:rect l="l" t="t" r="r" b="b"/>
            <a:pathLst>
              <a:path w="2705100" h="2676525">
                <a:moveTo>
                  <a:pt x="2258567" y="0"/>
                </a:moveTo>
                <a:lnTo>
                  <a:pt x="445769" y="0"/>
                </a:lnTo>
                <a:lnTo>
                  <a:pt x="409218" y="1478"/>
                </a:lnTo>
                <a:lnTo>
                  <a:pt x="338667" y="12959"/>
                </a:lnTo>
                <a:lnTo>
                  <a:pt x="272284" y="35040"/>
                </a:lnTo>
                <a:lnTo>
                  <a:pt x="210986" y="66802"/>
                </a:lnTo>
                <a:lnTo>
                  <a:pt x="155694" y="107326"/>
                </a:lnTo>
                <a:lnTo>
                  <a:pt x="107326" y="155694"/>
                </a:lnTo>
                <a:lnTo>
                  <a:pt x="66802" y="210986"/>
                </a:lnTo>
                <a:lnTo>
                  <a:pt x="35040" y="272284"/>
                </a:lnTo>
                <a:lnTo>
                  <a:pt x="12959" y="338667"/>
                </a:lnTo>
                <a:lnTo>
                  <a:pt x="1478" y="409218"/>
                </a:lnTo>
                <a:lnTo>
                  <a:pt x="0" y="445769"/>
                </a:lnTo>
                <a:lnTo>
                  <a:pt x="0" y="2230373"/>
                </a:lnTo>
                <a:lnTo>
                  <a:pt x="5836" y="2302662"/>
                </a:lnTo>
                <a:lnTo>
                  <a:pt x="22731" y="2371243"/>
                </a:lnTo>
                <a:lnTo>
                  <a:pt x="49768" y="2435197"/>
                </a:lnTo>
                <a:lnTo>
                  <a:pt x="86026" y="2493606"/>
                </a:lnTo>
                <a:lnTo>
                  <a:pt x="130587" y="2545550"/>
                </a:lnTo>
                <a:lnTo>
                  <a:pt x="182532" y="2590111"/>
                </a:lnTo>
                <a:lnTo>
                  <a:pt x="240942" y="2626369"/>
                </a:lnTo>
                <a:lnTo>
                  <a:pt x="304897" y="2653405"/>
                </a:lnTo>
                <a:lnTo>
                  <a:pt x="373479" y="2670301"/>
                </a:lnTo>
                <a:lnTo>
                  <a:pt x="445769" y="2676137"/>
                </a:lnTo>
                <a:lnTo>
                  <a:pt x="2258567" y="2676137"/>
                </a:lnTo>
                <a:lnTo>
                  <a:pt x="2331064" y="2670301"/>
                </a:lnTo>
                <a:lnTo>
                  <a:pt x="2399812" y="2653405"/>
                </a:lnTo>
                <a:lnTo>
                  <a:pt x="2463896" y="2626369"/>
                </a:lnTo>
                <a:lnTo>
                  <a:pt x="2522402" y="2590111"/>
                </a:lnTo>
                <a:lnTo>
                  <a:pt x="2574416" y="2545550"/>
                </a:lnTo>
                <a:lnTo>
                  <a:pt x="2619024" y="2493606"/>
                </a:lnTo>
                <a:lnTo>
                  <a:pt x="2655310" y="2435197"/>
                </a:lnTo>
                <a:lnTo>
                  <a:pt x="2682361" y="2371243"/>
                </a:lnTo>
                <a:lnTo>
                  <a:pt x="2699263" y="2302662"/>
                </a:lnTo>
                <a:lnTo>
                  <a:pt x="2705099" y="2230373"/>
                </a:lnTo>
                <a:lnTo>
                  <a:pt x="2705099" y="445769"/>
                </a:lnTo>
                <a:lnTo>
                  <a:pt x="2699263" y="373479"/>
                </a:lnTo>
                <a:lnTo>
                  <a:pt x="2682361" y="304897"/>
                </a:lnTo>
                <a:lnTo>
                  <a:pt x="2655310" y="240942"/>
                </a:lnTo>
                <a:lnTo>
                  <a:pt x="2619024" y="182532"/>
                </a:lnTo>
                <a:lnTo>
                  <a:pt x="2574416" y="130587"/>
                </a:lnTo>
                <a:lnTo>
                  <a:pt x="2522402" y="86026"/>
                </a:lnTo>
                <a:lnTo>
                  <a:pt x="2463896" y="49768"/>
                </a:lnTo>
                <a:lnTo>
                  <a:pt x="2399812" y="22731"/>
                </a:lnTo>
                <a:lnTo>
                  <a:pt x="2331064" y="5836"/>
                </a:lnTo>
                <a:lnTo>
                  <a:pt x="2258567" y="0"/>
                </a:lnTo>
                <a:close/>
              </a:path>
            </a:pathLst>
          </a:custGeom>
          <a:solidFill>
            <a:srgbClr val="B6D9F3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9" name="object 4"/>
          <p:cNvSpPr txBox="1"/>
          <p:nvPr/>
        </p:nvSpPr>
        <p:spPr>
          <a:xfrm>
            <a:off x="7067055" y="3071475"/>
            <a:ext cx="117523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6350" indent="74930">
              <a:lnSpc>
                <a:spcPct val="150000"/>
              </a:lnSpc>
            </a:pPr>
            <a:r>
              <a:rPr sz="1200" b="1" spc="-5" dirty="0">
                <a:solidFill>
                  <a:srgbClr val="727678"/>
                </a:solidFill>
                <a:latin typeface="Arial"/>
                <a:cs typeface="Arial"/>
              </a:rPr>
              <a:t>Ergänze</a:t>
            </a:r>
            <a:r>
              <a:rPr sz="1200" b="1" dirty="0">
                <a:solidFill>
                  <a:srgbClr val="727678"/>
                </a:solidFill>
                <a:latin typeface="Arial"/>
                <a:cs typeface="Arial"/>
              </a:rPr>
              <a:t>n</a:t>
            </a:r>
            <a:r>
              <a:rPr sz="1200" b="1" spc="5" dirty="0">
                <a:solidFill>
                  <a:srgbClr val="727678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727678"/>
                </a:solidFill>
                <a:latin typeface="Arial"/>
                <a:cs typeface="Arial"/>
              </a:rPr>
              <a:t>der </a:t>
            </a:r>
            <a:r>
              <a:rPr sz="1200" b="1" dirty="0">
                <a:solidFill>
                  <a:srgbClr val="727678"/>
                </a:solidFill>
                <a:latin typeface="Arial"/>
                <a:cs typeface="Arial"/>
              </a:rPr>
              <a:t>S</a:t>
            </a:r>
            <a:r>
              <a:rPr sz="1200" b="1" spc="-15" dirty="0">
                <a:solidFill>
                  <a:srgbClr val="727678"/>
                </a:solidFill>
                <a:latin typeface="Arial"/>
                <a:cs typeface="Arial"/>
              </a:rPr>
              <a:t>y</a:t>
            </a:r>
            <a:r>
              <a:rPr sz="1200" b="1" dirty="0">
                <a:solidFill>
                  <a:srgbClr val="727678"/>
                </a:solidFill>
                <a:latin typeface="Arial"/>
                <a:cs typeface="Arial"/>
              </a:rPr>
              <a:t>stemaktivität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5"/>
          <p:cNvSpPr/>
          <p:nvPr/>
        </p:nvSpPr>
        <p:spPr>
          <a:xfrm>
            <a:off x="3787776" y="815975"/>
            <a:ext cx="2347912" cy="3048000"/>
          </a:xfrm>
          <a:custGeom>
            <a:avLst/>
            <a:gdLst/>
            <a:ahLst/>
            <a:cxnLst/>
            <a:rect l="l" t="t" r="r" b="b"/>
            <a:pathLst>
              <a:path w="2152650" h="2676525">
                <a:moveTo>
                  <a:pt x="1793747" y="0"/>
                </a:moveTo>
                <a:lnTo>
                  <a:pt x="358901" y="0"/>
                </a:lnTo>
                <a:lnTo>
                  <a:pt x="329479" y="1190"/>
                </a:lnTo>
                <a:lnTo>
                  <a:pt x="272684" y="10436"/>
                </a:lnTo>
                <a:lnTo>
                  <a:pt x="219241" y="28217"/>
                </a:lnTo>
                <a:lnTo>
                  <a:pt x="169890" y="53794"/>
                </a:lnTo>
                <a:lnTo>
                  <a:pt x="125371" y="86426"/>
                </a:lnTo>
                <a:lnTo>
                  <a:pt x="86426" y="125371"/>
                </a:lnTo>
                <a:lnTo>
                  <a:pt x="53794" y="169890"/>
                </a:lnTo>
                <a:lnTo>
                  <a:pt x="28217" y="219241"/>
                </a:lnTo>
                <a:lnTo>
                  <a:pt x="10436" y="272684"/>
                </a:lnTo>
                <a:lnTo>
                  <a:pt x="1190" y="329479"/>
                </a:lnTo>
                <a:lnTo>
                  <a:pt x="0" y="358901"/>
                </a:lnTo>
                <a:lnTo>
                  <a:pt x="0" y="2317241"/>
                </a:lnTo>
                <a:lnTo>
                  <a:pt x="4700" y="2375432"/>
                </a:lnTo>
                <a:lnTo>
                  <a:pt x="18306" y="2430642"/>
                </a:lnTo>
                <a:lnTo>
                  <a:pt x="40078" y="2482131"/>
                </a:lnTo>
                <a:lnTo>
                  <a:pt x="69274" y="2529158"/>
                </a:lnTo>
                <a:lnTo>
                  <a:pt x="105155" y="2570982"/>
                </a:lnTo>
                <a:lnTo>
                  <a:pt x="146980" y="2606863"/>
                </a:lnTo>
                <a:lnTo>
                  <a:pt x="194008" y="2636059"/>
                </a:lnTo>
                <a:lnTo>
                  <a:pt x="245498" y="2657831"/>
                </a:lnTo>
                <a:lnTo>
                  <a:pt x="300709" y="2671437"/>
                </a:lnTo>
                <a:lnTo>
                  <a:pt x="358901" y="2676137"/>
                </a:lnTo>
                <a:lnTo>
                  <a:pt x="1793747" y="2676137"/>
                </a:lnTo>
                <a:lnTo>
                  <a:pt x="1851940" y="2671437"/>
                </a:lnTo>
                <a:lnTo>
                  <a:pt x="1907151" y="2657831"/>
                </a:lnTo>
                <a:lnTo>
                  <a:pt x="1958641" y="2636059"/>
                </a:lnTo>
                <a:lnTo>
                  <a:pt x="2005669" y="2606863"/>
                </a:lnTo>
                <a:lnTo>
                  <a:pt x="2047493" y="2570982"/>
                </a:lnTo>
                <a:lnTo>
                  <a:pt x="2083375" y="2529158"/>
                </a:lnTo>
                <a:lnTo>
                  <a:pt x="2112571" y="2482131"/>
                </a:lnTo>
                <a:lnTo>
                  <a:pt x="2134343" y="2430642"/>
                </a:lnTo>
                <a:lnTo>
                  <a:pt x="2147949" y="2375432"/>
                </a:lnTo>
                <a:lnTo>
                  <a:pt x="2152649" y="2317241"/>
                </a:lnTo>
                <a:lnTo>
                  <a:pt x="2152649" y="358901"/>
                </a:lnTo>
                <a:lnTo>
                  <a:pt x="2147949" y="300709"/>
                </a:lnTo>
                <a:lnTo>
                  <a:pt x="2134343" y="245498"/>
                </a:lnTo>
                <a:lnTo>
                  <a:pt x="2112571" y="194008"/>
                </a:lnTo>
                <a:lnTo>
                  <a:pt x="2083375" y="146980"/>
                </a:lnTo>
                <a:lnTo>
                  <a:pt x="2047493" y="105155"/>
                </a:lnTo>
                <a:lnTo>
                  <a:pt x="2005669" y="69274"/>
                </a:lnTo>
                <a:lnTo>
                  <a:pt x="1958641" y="40078"/>
                </a:lnTo>
                <a:lnTo>
                  <a:pt x="1907151" y="18306"/>
                </a:lnTo>
                <a:lnTo>
                  <a:pt x="1851940" y="4700"/>
                </a:lnTo>
                <a:lnTo>
                  <a:pt x="1793747" y="0"/>
                </a:lnTo>
                <a:close/>
              </a:path>
            </a:pathLst>
          </a:custGeom>
          <a:solidFill>
            <a:srgbClr val="B6D9F3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6" name="object 7"/>
          <p:cNvSpPr txBox="1"/>
          <p:nvPr/>
        </p:nvSpPr>
        <p:spPr>
          <a:xfrm>
            <a:off x="4545597" y="3150869"/>
            <a:ext cx="948055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6350" indent="127000">
              <a:lnSpc>
                <a:spcPct val="150000"/>
              </a:lnSpc>
            </a:pPr>
            <a:r>
              <a:rPr sz="1200" b="1" spc="-5" dirty="0">
                <a:solidFill>
                  <a:srgbClr val="727678"/>
                </a:solidFill>
                <a:latin typeface="Arial"/>
                <a:cs typeface="Arial"/>
              </a:rPr>
              <a:t>Ker</a:t>
            </a:r>
            <a:r>
              <a:rPr sz="1200" b="1" dirty="0">
                <a:solidFill>
                  <a:srgbClr val="727678"/>
                </a:solidFill>
                <a:latin typeface="Arial"/>
                <a:cs typeface="Arial"/>
              </a:rPr>
              <a:t>n</a:t>
            </a:r>
            <a:r>
              <a:rPr sz="1200" b="1" spc="-5" dirty="0">
                <a:solidFill>
                  <a:srgbClr val="727678"/>
                </a:solidFill>
                <a:latin typeface="Arial"/>
                <a:cs typeface="Arial"/>
              </a:rPr>
              <a:t> der Anforderung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3" name="object 8"/>
          <p:cNvSpPr/>
          <p:nvPr/>
        </p:nvSpPr>
        <p:spPr>
          <a:xfrm>
            <a:off x="1690688" y="1039934"/>
            <a:ext cx="1238250" cy="2695575"/>
          </a:xfrm>
          <a:custGeom>
            <a:avLst/>
            <a:gdLst/>
            <a:ahLst/>
            <a:cxnLst/>
            <a:rect l="l" t="t" r="r" b="b"/>
            <a:pathLst>
              <a:path w="1238250" h="2695575">
                <a:moveTo>
                  <a:pt x="1031747" y="0"/>
                </a:moveTo>
                <a:lnTo>
                  <a:pt x="206501" y="0"/>
                </a:lnTo>
                <a:lnTo>
                  <a:pt x="189531" y="682"/>
                </a:lnTo>
                <a:lnTo>
                  <a:pt x="141134" y="10503"/>
                </a:lnTo>
                <a:lnTo>
                  <a:pt x="97613" y="30878"/>
                </a:lnTo>
                <a:lnTo>
                  <a:pt x="60388" y="60388"/>
                </a:lnTo>
                <a:lnTo>
                  <a:pt x="30878" y="97613"/>
                </a:lnTo>
                <a:lnTo>
                  <a:pt x="10503" y="141134"/>
                </a:lnTo>
                <a:lnTo>
                  <a:pt x="682" y="189531"/>
                </a:lnTo>
                <a:lnTo>
                  <a:pt x="0" y="206501"/>
                </a:lnTo>
                <a:lnTo>
                  <a:pt x="0" y="2488685"/>
                </a:lnTo>
                <a:lnTo>
                  <a:pt x="5987" y="2538392"/>
                </a:lnTo>
                <a:lnTo>
                  <a:pt x="23001" y="2583696"/>
                </a:lnTo>
                <a:lnTo>
                  <a:pt x="49624" y="2623178"/>
                </a:lnTo>
                <a:lnTo>
                  <a:pt x="84435" y="2655417"/>
                </a:lnTo>
                <a:lnTo>
                  <a:pt x="126015" y="2678995"/>
                </a:lnTo>
                <a:lnTo>
                  <a:pt x="172945" y="2692491"/>
                </a:lnTo>
                <a:lnTo>
                  <a:pt x="206501" y="2695187"/>
                </a:lnTo>
                <a:lnTo>
                  <a:pt x="1031747" y="2695187"/>
                </a:lnTo>
                <a:lnTo>
                  <a:pt x="1081454" y="2689200"/>
                </a:lnTo>
                <a:lnTo>
                  <a:pt x="1126758" y="2672186"/>
                </a:lnTo>
                <a:lnTo>
                  <a:pt x="1166240" y="2645563"/>
                </a:lnTo>
                <a:lnTo>
                  <a:pt x="1198479" y="2610752"/>
                </a:lnTo>
                <a:lnTo>
                  <a:pt x="1222057" y="2569172"/>
                </a:lnTo>
                <a:lnTo>
                  <a:pt x="1235554" y="2522242"/>
                </a:lnTo>
                <a:lnTo>
                  <a:pt x="1238249" y="2488685"/>
                </a:lnTo>
                <a:lnTo>
                  <a:pt x="1238249" y="206501"/>
                </a:lnTo>
                <a:lnTo>
                  <a:pt x="1232262" y="156795"/>
                </a:lnTo>
                <a:lnTo>
                  <a:pt x="1215248" y="111491"/>
                </a:lnTo>
                <a:lnTo>
                  <a:pt x="1188625" y="72009"/>
                </a:lnTo>
                <a:lnTo>
                  <a:pt x="1153814" y="39770"/>
                </a:lnTo>
                <a:lnTo>
                  <a:pt x="1112234" y="16192"/>
                </a:lnTo>
                <a:lnTo>
                  <a:pt x="1065304" y="2695"/>
                </a:lnTo>
                <a:lnTo>
                  <a:pt x="1031747" y="0"/>
                </a:lnTo>
                <a:close/>
              </a:path>
            </a:pathLst>
          </a:custGeom>
          <a:solidFill>
            <a:srgbClr val="B6D9F3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4" name="object 10"/>
          <p:cNvSpPr txBox="1"/>
          <p:nvPr/>
        </p:nvSpPr>
        <p:spPr>
          <a:xfrm>
            <a:off x="1754960" y="3030265"/>
            <a:ext cx="1109980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6350" indent="156210">
              <a:lnSpc>
                <a:spcPct val="150000"/>
              </a:lnSpc>
            </a:pPr>
            <a:r>
              <a:rPr sz="1200" b="1" spc="-5" dirty="0">
                <a:solidFill>
                  <a:srgbClr val="727678"/>
                </a:solidFill>
                <a:latin typeface="Arial"/>
                <a:cs typeface="Arial"/>
              </a:rPr>
              <a:t>Rechtliche </a:t>
            </a:r>
            <a:r>
              <a:rPr sz="1200" b="1" spc="-70" dirty="0">
                <a:solidFill>
                  <a:srgbClr val="727678"/>
                </a:solidFill>
                <a:latin typeface="Arial"/>
                <a:cs typeface="Arial"/>
              </a:rPr>
              <a:t>V</a:t>
            </a:r>
            <a:r>
              <a:rPr sz="1200" b="1" spc="-5" dirty="0">
                <a:solidFill>
                  <a:srgbClr val="727678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727678"/>
                </a:solidFill>
                <a:latin typeface="Arial"/>
                <a:cs typeface="Arial"/>
              </a:rPr>
              <a:t>rbindlichkeit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089" y="117850"/>
            <a:ext cx="773810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65" dirty="0" smtClean="0">
                <a:latin typeface="Arial"/>
                <a:cs typeface="Arial"/>
              </a:rPr>
              <a:t>W</a:t>
            </a:r>
            <a:r>
              <a:rPr sz="1400" spc="55" dirty="0" smtClean="0">
                <a:latin typeface="Arial"/>
                <a:cs typeface="Arial"/>
              </a:rPr>
              <a:t>a</a:t>
            </a:r>
            <a:r>
              <a:rPr sz="1400" dirty="0" smtClean="0">
                <a:latin typeface="Arial"/>
                <a:cs typeface="Arial"/>
              </a:rPr>
              <a:t>s</a:t>
            </a:r>
            <a:r>
              <a:rPr sz="1400" spc="130" dirty="0" smtClean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s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d 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A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5" dirty="0">
                <a:latin typeface="Arial"/>
                <a:cs typeface="Arial"/>
              </a:rPr>
              <a:t>f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95" dirty="0" err="1">
                <a:latin typeface="Arial"/>
                <a:cs typeface="Arial"/>
              </a:rPr>
              <a:t>d</a:t>
            </a:r>
            <a:r>
              <a:rPr sz="1400" spc="55" dirty="0" err="1">
                <a:latin typeface="Arial"/>
                <a:cs typeface="Arial"/>
              </a:rPr>
              <a:t>e</a:t>
            </a:r>
            <a:r>
              <a:rPr sz="1400" spc="120" dirty="0" err="1">
                <a:latin typeface="Arial"/>
                <a:cs typeface="Arial"/>
              </a:rPr>
              <a:t>r</a:t>
            </a:r>
            <a:r>
              <a:rPr sz="1400" spc="105" dirty="0" err="1">
                <a:latin typeface="Arial"/>
                <a:cs typeface="Arial"/>
              </a:rPr>
              <a:t>un</a:t>
            </a:r>
            <a:r>
              <a:rPr sz="1400" spc="80" dirty="0" err="1">
                <a:latin typeface="Arial"/>
                <a:cs typeface="Arial"/>
              </a:rPr>
              <a:t>g</a:t>
            </a:r>
            <a:r>
              <a:rPr sz="1400" spc="55" dirty="0" err="1">
                <a:latin typeface="Arial"/>
                <a:cs typeface="Arial"/>
              </a:rPr>
              <a:t>e</a:t>
            </a:r>
            <a:r>
              <a:rPr sz="1400" spc="105" dirty="0" err="1">
                <a:latin typeface="Arial"/>
                <a:cs typeface="Arial"/>
              </a:rPr>
              <a:t>n</a:t>
            </a:r>
            <a:r>
              <a:rPr sz="1400" dirty="0" smtClean="0">
                <a:latin typeface="Arial"/>
                <a:cs typeface="Arial"/>
              </a:rPr>
              <a:t>?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468313" y="428625"/>
            <a:ext cx="8135937" cy="77787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altLang="ja-JP" b="1" kern="0" dirty="0" smtClean="0">
                <a:solidFill>
                  <a:schemeClr val="tx1"/>
                </a:solidFill>
                <a:ea typeface="MS PGothic" pitchFamily="34" charset="-128"/>
              </a:rPr>
              <a:t>Typ 1: Selbständige Systemaktivität</a:t>
            </a:r>
            <a:endParaRPr lang="de-DE" altLang="de-DE" b="1" kern="0" dirty="0">
              <a:solidFill>
                <a:schemeClr val="tx1"/>
              </a:solidFill>
            </a:endParaRPr>
          </a:p>
        </p:txBody>
      </p:sp>
      <p:grpSp>
        <p:nvGrpSpPr>
          <p:cNvPr id="30" name="Group 3"/>
          <p:cNvGrpSpPr>
            <a:grpSpLocks/>
          </p:cNvGrpSpPr>
          <p:nvPr/>
        </p:nvGrpSpPr>
        <p:grpSpPr bwMode="auto">
          <a:xfrm>
            <a:off x="376238" y="815974"/>
            <a:ext cx="8659812" cy="2401888"/>
            <a:chOff x="340" y="1857"/>
            <a:chExt cx="5455" cy="1513"/>
          </a:xfrm>
        </p:grpSpPr>
        <p:sp>
          <p:nvSpPr>
            <p:cNvPr id="43" name="Text Box 4"/>
            <p:cNvSpPr txBox="1">
              <a:spLocks noChangeArrowheads="1"/>
            </p:cNvSpPr>
            <p:nvPr/>
          </p:nvSpPr>
          <p:spPr bwMode="auto">
            <a:xfrm>
              <a:off x="340" y="2296"/>
              <a:ext cx="764" cy="58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de-DE"/>
                <a:t>&lt;Wann?&gt;</a:t>
              </a:r>
            </a:p>
            <a:p>
              <a:r>
                <a:rPr lang="de-DE" altLang="de-DE"/>
                <a:t>&lt;Randbe-</a:t>
              </a:r>
            </a:p>
            <a:p>
              <a:r>
                <a:rPr lang="de-DE" altLang="de-DE"/>
                <a:t>dingung&gt;</a:t>
              </a:r>
            </a:p>
          </p:txBody>
        </p:sp>
        <p:sp>
          <p:nvSpPr>
            <p:cNvPr id="44" name="Text Box 5"/>
            <p:cNvSpPr txBox="1">
              <a:spLocks noChangeArrowheads="1"/>
            </p:cNvSpPr>
            <p:nvPr/>
          </p:nvSpPr>
          <p:spPr bwMode="auto">
            <a:xfrm>
              <a:off x="1292" y="2038"/>
              <a:ext cx="472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de-DE"/>
                <a:t>muss</a:t>
              </a:r>
            </a:p>
          </p:txBody>
        </p:sp>
        <p:sp>
          <p:nvSpPr>
            <p:cNvPr id="45" name="Text Box 6"/>
            <p:cNvSpPr txBox="1">
              <a:spLocks noChangeArrowheads="1"/>
            </p:cNvSpPr>
            <p:nvPr/>
          </p:nvSpPr>
          <p:spPr bwMode="auto">
            <a:xfrm>
              <a:off x="1357" y="2478"/>
              <a:ext cx="34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de-DE"/>
                <a:t>soll</a:t>
              </a:r>
            </a:p>
          </p:txBody>
        </p:sp>
        <p:sp>
          <p:nvSpPr>
            <p:cNvPr id="46" name="Text Box 7"/>
            <p:cNvSpPr txBox="1">
              <a:spLocks noChangeArrowheads="1"/>
            </p:cNvSpPr>
            <p:nvPr/>
          </p:nvSpPr>
          <p:spPr bwMode="auto">
            <a:xfrm>
              <a:off x="1338" y="2915"/>
              <a:ext cx="392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de-DE"/>
                <a:t>wird</a:t>
              </a:r>
            </a:p>
          </p:txBody>
        </p:sp>
        <p:sp>
          <p:nvSpPr>
            <p:cNvPr id="47" name="Text Box 8"/>
            <p:cNvSpPr txBox="1">
              <a:spLocks noChangeArrowheads="1"/>
            </p:cNvSpPr>
            <p:nvPr/>
          </p:nvSpPr>
          <p:spPr bwMode="auto">
            <a:xfrm>
              <a:off x="1973" y="2432"/>
              <a:ext cx="608" cy="4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de-DE"/>
                <a:t>das </a:t>
              </a:r>
            </a:p>
            <a:p>
              <a:r>
                <a:rPr lang="de-DE" altLang="de-DE"/>
                <a:t>System</a:t>
              </a:r>
            </a:p>
          </p:txBody>
        </p:sp>
        <p:sp>
          <p:nvSpPr>
            <p:cNvPr id="48" name="Text Box 9"/>
            <p:cNvSpPr txBox="1">
              <a:spLocks noChangeArrowheads="1"/>
            </p:cNvSpPr>
            <p:nvPr/>
          </p:nvSpPr>
          <p:spPr bwMode="auto">
            <a:xfrm>
              <a:off x="3243" y="1933"/>
              <a:ext cx="176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de-DE"/>
                <a:t>-</a:t>
              </a:r>
            </a:p>
          </p:txBody>
        </p:sp>
        <p:sp>
          <p:nvSpPr>
            <p:cNvPr id="49" name="Text Box 10"/>
            <p:cNvSpPr txBox="1">
              <a:spLocks noChangeArrowheads="1"/>
            </p:cNvSpPr>
            <p:nvPr/>
          </p:nvSpPr>
          <p:spPr bwMode="auto">
            <a:xfrm>
              <a:off x="2875" y="2341"/>
              <a:ext cx="912" cy="58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de-DE"/>
                <a:t>&lt;wem?&gt; die</a:t>
              </a:r>
            </a:p>
            <a:p>
              <a:r>
                <a:rPr lang="de-DE" altLang="de-DE"/>
                <a:t>Möglichkeit</a:t>
              </a:r>
            </a:p>
            <a:p>
              <a:r>
                <a:rPr lang="de-DE" altLang="de-DE"/>
                <a:t>bieten</a:t>
              </a:r>
            </a:p>
          </p:txBody>
        </p:sp>
        <p:sp>
          <p:nvSpPr>
            <p:cNvPr id="50" name="Text Box 11"/>
            <p:cNvSpPr txBox="1">
              <a:spLocks noChangeArrowheads="1"/>
            </p:cNvSpPr>
            <p:nvPr/>
          </p:nvSpPr>
          <p:spPr bwMode="auto">
            <a:xfrm>
              <a:off x="2971" y="3096"/>
              <a:ext cx="74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de-DE" dirty="0"/>
                <a:t>fähig sein</a:t>
              </a:r>
            </a:p>
          </p:txBody>
        </p:sp>
        <p:sp>
          <p:nvSpPr>
            <p:cNvPr id="51" name="Text Box 12"/>
            <p:cNvSpPr txBox="1">
              <a:spLocks noChangeArrowheads="1"/>
            </p:cNvSpPr>
            <p:nvPr/>
          </p:nvSpPr>
          <p:spPr bwMode="auto">
            <a:xfrm>
              <a:off x="3958" y="2342"/>
              <a:ext cx="872" cy="58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de-DE"/>
                <a:t>&lt;Objekt mit</a:t>
              </a:r>
            </a:p>
            <a:p>
              <a:r>
                <a:rPr lang="de-DE" altLang="de-DE"/>
                <a:t>Randbedin-</a:t>
              </a:r>
            </a:p>
            <a:p>
              <a:r>
                <a:rPr lang="de-DE" altLang="de-DE"/>
                <a:t>gung&gt;</a:t>
              </a:r>
            </a:p>
          </p:txBody>
        </p:sp>
        <p:sp>
          <p:nvSpPr>
            <p:cNvPr id="52" name="Text Box 13"/>
            <p:cNvSpPr txBox="1">
              <a:spLocks noChangeArrowheads="1"/>
            </p:cNvSpPr>
            <p:nvPr/>
          </p:nvSpPr>
          <p:spPr bwMode="auto">
            <a:xfrm>
              <a:off x="5015" y="2436"/>
              <a:ext cx="780" cy="4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de-DE" dirty="0"/>
                <a:t>&lt;Prozess-</a:t>
              </a:r>
            </a:p>
            <a:p>
              <a:r>
                <a:rPr lang="de-DE" altLang="de-DE" dirty="0" err="1"/>
                <a:t>wort</a:t>
              </a:r>
              <a:r>
                <a:rPr lang="de-DE" altLang="de-DE" dirty="0"/>
                <a:t>&gt;</a:t>
              </a:r>
            </a:p>
          </p:txBody>
        </p:sp>
        <p:sp>
          <p:nvSpPr>
            <p:cNvPr id="53" name="Text Box 14"/>
            <p:cNvSpPr txBox="1">
              <a:spLocks noChangeArrowheads="1"/>
            </p:cNvSpPr>
            <p:nvPr/>
          </p:nvSpPr>
          <p:spPr bwMode="auto">
            <a:xfrm>
              <a:off x="3379" y="1857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de-DE" sz="1600" i="1"/>
                <a:t>Typ 1</a:t>
              </a:r>
            </a:p>
          </p:txBody>
        </p:sp>
        <p:sp>
          <p:nvSpPr>
            <p:cNvPr id="54" name="Text Box 15"/>
            <p:cNvSpPr txBox="1">
              <a:spLocks noChangeArrowheads="1"/>
            </p:cNvSpPr>
            <p:nvPr/>
          </p:nvSpPr>
          <p:spPr bwMode="auto">
            <a:xfrm>
              <a:off x="3669" y="3158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de-DE" sz="1600" i="1"/>
                <a:t>Typ 3</a:t>
              </a:r>
            </a:p>
          </p:txBody>
        </p:sp>
        <p:sp>
          <p:nvSpPr>
            <p:cNvPr id="55" name="Text Box 16"/>
            <p:cNvSpPr txBox="1">
              <a:spLocks noChangeArrowheads="1"/>
            </p:cNvSpPr>
            <p:nvPr/>
          </p:nvSpPr>
          <p:spPr bwMode="auto">
            <a:xfrm>
              <a:off x="3215" y="2160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de-DE" sz="1600" i="1"/>
                <a:t>Typ 2</a:t>
              </a:r>
            </a:p>
          </p:txBody>
        </p:sp>
        <p:sp>
          <p:nvSpPr>
            <p:cNvPr id="56" name="Line 17"/>
            <p:cNvSpPr>
              <a:spLocks noChangeShapeType="1"/>
            </p:cNvSpPr>
            <p:nvPr/>
          </p:nvSpPr>
          <p:spPr bwMode="auto">
            <a:xfrm flipV="1">
              <a:off x="1111" y="2160"/>
              <a:ext cx="181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7" name="Line 18"/>
            <p:cNvSpPr>
              <a:spLocks noChangeShapeType="1"/>
            </p:cNvSpPr>
            <p:nvPr/>
          </p:nvSpPr>
          <p:spPr bwMode="auto">
            <a:xfrm>
              <a:off x="1111" y="2614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8" name="Line 19"/>
            <p:cNvSpPr>
              <a:spLocks noChangeShapeType="1"/>
            </p:cNvSpPr>
            <p:nvPr/>
          </p:nvSpPr>
          <p:spPr bwMode="auto">
            <a:xfrm>
              <a:off x="1111" y="2750"/>
              <a:ext cx="227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9" name="Line 20"/>
            <p:cNvSpPr>
              <a:spLocks noChangeShapeType="1"/>
            </p:cNvSpPr>
            <p:nvPr/>
          </p:nvSpPr>
          <p:spPr bwMode="auto">
            <a:xfrm>
              <a:off x="1746" y="2160"/>
              <a:ext cx="227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0" name="Line 21"/>
            <p:cNvSpPr>
              <a:spLocks noChangeShapeType="1"/>
            </p:cNvSpPr>
            <p:nvPr/>
          </p:nvSpPr>
          <p:spPr bwMode="auto">
            <a:xfrm>
              <a:off x="1701" y="2614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1" name="Line 22"/>
            <p:cNvSpPr>
              <a:spLocks noChangeShapeType="1"/>
            </p:cNvSpPr>
            <p:nvPr/>
          </p:nvSpPr>
          <p:spPr bwMode="auto">
            <a:xfrm flipV="1">
              <a:off x="1746" y="2750"/>
              <a:ext cx="227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2" name="Line 23"/>
            <p:cNvSpPr>
              <a:spLocks noChangeShapeType="1"/>
            </p:cNvSpPr>
            <p:nvPr/>
          </p:nvSpPr>
          <p:spPr bwMode="auto">
            <a:xfrm>
              <a:off x="2562" y="2614"/>
              <a:ext cx="3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3" name="Line 24"/>
            <p:cNvSpPr>
              <a:spLocks noChangeShapeType="1"/>
            </p:cNvSpPr>
            <p:nvPr/>
          </p:nvSpPr>
          <p:spPr bwMode="auto">
            <a:xfrm flipV="1">
              <a:off x="2562" y="2069"/>
              <a:ext cx="681" cy="4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4" name="Line 25"/>
            <p:cNvSpPr>
              <a:spLocks noChangeShapeType="1"/>
            </p:cNvSpPr>
            <p:nvPr/>
          </p:nvSpPr>
          <p:spPr bwMode="auto">
            <a:xfrm>
              <a:off x="2562" y="2795"/>
              <a:ext cx="409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5" name="Line 26"/>
            <p:cNvSpPr>
              <a:spLocks noChangeShapeType="1"/>
            </p:cNvSpPr>
            <p:nvPr/>
          </p:nvSpPr>
          <p:spPr bwMode="auto">
            <a:xfrm>
              <a:off x="3424" y="2069"/>
              <a:ext cx="545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6" name="Line 27"/>
            <p:cNvSpPr>
              <a:spLocks noChangeShapeType="1"/>
            </p:cNvSpPr>
            <p:nvPr/>
          </p:nvSpPr>
          <p:spPr bwMode="auto">
            <a:xfrm>
              <a:off x="3787" y="2614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7" name="Line 28"/>
            <p:cNvSpPr>
              <a:spLocks noChangeShapeType="1"/>
            </p:cNvSpPr>
            <p:nvPr/>
          </p:nvSpPr>
          <p:spPr bwMode="auto">
            <a:xfrm flipV="1">
              <a:off x="3696" y="2840"/>
              <a:ext cx="273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8" name="Line 29"/>
            <p:cNvSpPr>
              <a:spLocks noChangeShapeType="1"/>
            </p:cNvSpPr>
            <p:nvPr/>
          </p:nvSpPr>
          <p:spPr bwMode="auto">
            <a:xfrm>
              <a:off x="4830" y="2614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69" name="Text Box 30"/>
          <p:cNvSpPr txBox="1">
            <a:spLocks noChangeArrowheads="1"/>
          </p:cNvSpPr>
          <p:nvPr/>
        </p:nvSpPr>
        <p:spPr bwMode="auto">
          <a:xfrm>
            <a:off x="-76200" y="3775279"/>
            <a:ext cx="9220200" cy="219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de-DE" altLang="ja-JP" sz="2000" b="1" dirty="0" smtClean="0">
                <a:ea typeface="MS PGothic" pitchFamily="34" charset="-128"/>
              </a:rPr>
              <a:t>Beispiele: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de-DE" altLang="ja-JP" dirty="0" smtClean="0"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altLang="ja-JP" dirty="0" smtClean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Nach </a:t>
            </a:r>
            <a:r>
              <a:rPr lang="de-DE" altLang="ja-JP" dirty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der Eingabe eines neuen Teilprojekts </a:t>
            </a:r>
            <a:r>
              <a:rPr lang="de-DE" altLang="ja-JP" dirty="0" smtClean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und </a:t>
            </a:r>
            <a:r>
              <a:rPr lang="de-DE" altLang="ja-JP" dirty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nach der Aktualisierung des Aufwandes eines Teilprojekts oder einer neuen Projektaufgabe muss das System die </a:t>
            </a:r>
            <a:r>
              <a:rPr lang="de-DE" altLang="ja-JP" u="sng" dirty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Aufwandsangaben auf Plausibilität</a:t>
            </a:r>
            <a:r>
              <a:rPr lang="de-DE" altLang="ja-JP" dirty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prüfen. </a:t>
            </a:r>
            <a:endParaRPr lang="de-DE" altLang="ja-JP" dirty="0" smtClean="0"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  <a:p>
            <a:pPr marL="298450" marR="63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Falls der eingegebene Bibliothekskunde bereits im System vorhanden ist, muss das System die Fehlermeldung "Kunde vorhanden" ausgeben.</a:t>
            </a:r>
          </a:p>
          <a:p>
            <a:pPr>
              <a:lnSpc>
                <a:spcPct val="90000"/>
              </a:lnSpc>
            </a:pPr>
            <a:endParaRPr lang="de-DE" alt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28568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89" y="117850"/>
            <a:ext cx="773810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65" dirty="0" smtClean="0">
                <a:latin typeface="Arial"/>
                <a:cs typeface="Arial"/>
              </a:rPr>
              <a:t>W</a:t>
            </a:r>
            <a:r>
              <a:rPr sz="1400" spc="55" dirty="0" smtClean="0">
                <a:latin typeface="Arial"/>
                <a:cs typeface="Arial"/>
              </a:rPr>
              <a:t>a</a:t>
            </a:r>
            <a:r>
              <a:rPr sz="1400" dirty="0" smtClean="0">
                <a:latin typeface="Arial"/>
                <a:cs typeface="Arial"/>
              </a:rPr>
              <a:t>s</a:t>
            </a:r>
            <a:r>
              <a:rPr sz="1400" spc="130" dirty="0" smtClean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s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d 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A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5" dirty="0">
                <a:latin typeface="Arial"/>
                <a:cs typeface="Arial"/>
              </a:rPr>
              <a:t>f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95" dirty="0" err="1">
                <a:latin typeface="Arial"/>
                <a:cs typeface="Arial"/>
              </a:rPr>
              <a:t>d</a:t>
            </a:r>
            <a:r>
              <a:rPr sz="1400" spc="55" dirty="0" err="1">
                <a:latin typeface="Arial"/>
                <a:cs typeface="Arial"/>
              </a:rPr>
              <a:t>e</a:t>
            </a:r>
            <a:r>
              <a:rPr sz="1400" spc="120" dirty="0" err="1">
                <a:latin typeface="Arial"/>
                <a:cs typeface="Arial"/>
              </a:rPr>
              <a:t>r</a:t>
            </a:r>
            <a:r>
              <a:rPr sz="1400" spc="105" dirty="0" err="1">
                <a:latin typeface="Arial"/>
                <a:cs typeface="Arial"/>
              </a:rPr>
              <a:t>un</a:t>
            </a:r>
            <a:r>
              <a:rPr sz="1400" spc="80" dirty="0" err="1">
                <a:latin typeface="Arial"/>
                <a:cs typeface="Arial"/>
              </a:rPr>
              <a:t>g</a:t>
            </a:r>
            <a:r>
              <a:rPr sz="1400" spc="55" dirty="0" err="1">
                <a:latin typeface="Arial"/>
                <a:cs typeface="Arial"/>
              </a:rPr>
              <a:t>e</a:t>
            </a:r>
            <a:r>
              <a:rPr sz="1400" spc="105" dirty="0" err="1">
                <a:latin typeface="Arial"/>
                <a:cs typeface="Arial"/>
              </a:rPr>
              <a:t>n</a:t>
            </a:r>
            <a:r>
              <a:rPr sz="1400" dirty="0" smtClean="0">
                <a:latin typeface="Arial"/>
                <a:cs typeface="Arial"/>
              </a:rPr>
              <a:t>?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68313" y="428625"/>
            <a:ext cx="8135937" cy="77787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altLang="ja-JP" b="1" kern="0" dirty="0" smtClean="0">
                <a:solidFill>
                  <a:schemeClr val="tx1"/>
                </a:solidFill>
                <a:ea typeface="MS PGothic" pitchFamily="34" charset="-128"/>
              </a:rPr>
              <a:t>Typ 2: Benutzerinteraktion</a:t>
            </a:r>
            <a:endParaRPr lang="de-DE" altLang="de-DE" b="1" kern="0" dirty="0">
              <a:solidFill>
                <a:schemeClr val="tx1"/>
              </a:solidFill>
            </a:endParaRP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76200" y="3573124"/>
            <a:ext cx="8959850" cy="3167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de-DE" altLang="ja-JP" sz="2000" b="1" dirty="0" smtClean="0">
                <a:ea typeface="MS PGothic" pitchFamily="34" charset="-128"/>
              </a:rPr>
              <a:t>Beispiele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de-DE" altLang="ja-JP" sz="2000" b="1" dirty="0" smtClean="0">
              <a:ea typeface="MS PGothic" pitchFamily="34" charset="-128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altLang="ja-JP" dirty="0" smtClean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In </a:t>
            </a:r>
            <a:r>
              <a:rPr lang="de-DE" altLang="ja-JP" dirty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der Projektbearbeitung muss das System dem Nutzer die Möglichkeit bieten, ein neues Projekt mit </a:t>
            </a:r>
            <a:r>
              <a:rPr lang="de-DE" altLang="ja-JP" u="sng" dirty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Projektausgangsdaten </a:t>
            </a:r>
            <a:r>
              <a:rPr lang="de-DE" altLang="ja-JP" dirty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anzulegen.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altLang="ja-JP" dirty="0" smtClean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Nach </a:t>
            </a:r>
            <a:r>
              <a:rPr lang="de-DE" altLang="ja-JP" dirty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der Projektauswahl muss das System dem Nutzer die Möglichkeit bieten, für existierende Projekte neue Teilprojekte anzulegen. </a:t>
            </a:r>
            <a:endParaRPr lang="de-DE" altLang="ja-JP" dirty="0" smtClean="0"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Nachdem das System die Geschäftsdaten gespeichert hat, muss das System dem Mitarbeiter die Möglichkeit bieten, einen Genehmigungsantrag auf dem Netzwerkdrucker zu drucken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/>
                <a:cs typeface="Arial"/>
              </a:rPr>
              <a:t>Das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System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muss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dem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Sachbearbeiter</a:t>
            </a:r>
            <a:r>
              <a:rPr lang="de-DE" spc="-2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die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Möglichkeit</a:t>
            </a:r>
            <a:r>
              <a:rPr lang="de-DE" spc="-1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bieten, neue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Dozenten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zu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erfassen</a:t>
            </a:r>
            <a:endParaRPr lang="de-DE" sz="21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de-DE" altLang="de-DE" sz="2000" dirty="0"/>
          </a:p>
        </p:txBody>
      </p:sp>
      <p:sp>
        <p:nvSpPr>
          <p:cNvPr id="34" name="object 2"/>
          <p:cNvSpPr/>
          <p:nvPr/>
        </p:nvSpPr>
        <p:spPr>
          <a:xfrm>
            <a:off x="6286499" y="1073272"/>
            <a:ext cx="2784475" cy="2800228"/>
          </a:xfrm>
          <a:custGeom>
            <a:avLst/>
            <a:gdLst/>
            <a:ahLst/>
            <a:cxnLst/>
            <a:rect l="l" t="t" r="r" b="b"/>
            <a:pathLst>
              <a:path w="2705100" h="2676525">
                <a:moveTo>
                  <a:pt x="2258567" y="0"/>
                </a:moveTo>
                <a:lnTo>
                  <a:pt x="445769" y="0"/>
                </a:lnTo>
                <a:lnTo>
                  <a:pt x="409218" y="1478"/>
                </a:lnTo>
                <a:lnTo>
                  <a:pt x="338667" y="12959"/>
                </a:lnTo>
                <a:lnTo>
                  <a:pt x="272284" y="35040"/>
                </a:lnTo>
                <a:lnTo>
                  <a:pt x="210986" y="66802"/>
                </a:lnTo>
                <a:lnTo>
                  <a:pt x="155694" y="107326"/>
                </a:lnTo>
                <a:lnTo>
                  <a:pt x="107326" y="155694"/>
                </a:lnTo>
                <a:lnTo>
                  <a:pt x="66802" y="210986"/>
                </a:lnTo>
                <a:lnTo>
                  <a:pt x="35040" y="272284"/>
                </a:lnTo>
                <a:lnTo>
                  <a:pt x="12959" y="338667"/>
                </a:lnTo>
                <a:lnTo>
                  <a:pt x="1478" y="409218"/>
                </a:lnTo>
                <a:lnTo>
                  <a:pt x="0" y="445769"/>
                </a:lnTo>
                <a:lnTo>
                  <a:pt x="0" y="2230373"/>
                </a:lnTo>
                <a:lnTo>
                  <a:pt x="5836" y="2302662"/>
                </a:lnTo>
                <a:lnTo>
                  <a:pt x="22731" y="2371243"/>
                </a:lnTo>
                <a:lnTo>
                  <a:pt x="49768" y="2435197"/>
                </a:lnTo>
                <a:lnTo>
                  <a:pt x="86026" y="2493606"/>
                </a:lnTo>
                <a:lnTo>
                  <a:pt x="130587" y="2545550"/>
                </a:lnTo>
                <a:lnTo>
                  <a:pt x="182532" y="2590111"/>
                </a:lnTo>
                <a:lnTo>
                  <a:pt x="240942" y="2626369"/>
                </a:lnTo>
                <a:lnTo>
                  <a:pt x="304897" y="2653405"/>
                </a:lnTo>
                <a:lnTo>
                  <a:pt x="373479" y="2670301"/>
                </a:lnTo>
                <a:lnTo>
                  <a:pt x="445769" y="2676137"/>
                </a:lnTo>
                <a:lnTo>
                  <a:pt x="2258567" y="2676137"/>
                </a:lnTo>
                <a:lnTo>
                  <a:pt x="2331064" y="2670301"/>
                </a:lnTo>
                <a:lnTo>
                  <a:pt x="2399812" y="2653405"/>
                </a:lnTo>
                <a:lnTo>
                  <a:pt x="2463896" y="2626369"/>
                </a:lnTo>
                <a:lnTo>
                  <a:pt x="2522402" y="2590111"/>
                </a:lnTo>
                <a:lnTo>
                  <a:pt x="2574416" y="2545550"/>
                </a:lnTo>
                <a:lnTo>
                  <a:pt x="2619024" y="2493606"/>
                </a:lnTo>
                <a:lnTo>
                  <a:pt x="2655310" y="2435197"/>
                </a:lnTo>
                <a:lnTo>
                  <a:pt x="2682361" y="2371243"/>
                </a:lnTo>
                <a:lnTo>
                  <a:pt x="2699263" y="2302662"/>
                </a:lnTo>
                <a:lnTo>
                  <a:pt x="2705099" y="2230373"/>
                </a:lnTo>
                <a:lnTo>
                  <a:pt x="2705099" y="445769"/>
                </a:lnTo>
                <a:lnTo>
                  <a:pt x="2699263" y="373479"/>
                </a:lnTo>
                <a:lnTo>
                  <a:pt x="2682361" y="304897"/>
                </a:lnTo>
                <a:lnTo>
                  <a:pt x="2655310" y="240942"/>
                </a:lnTo>
                <a:lnTo>
                  <a:pt x="2619024" y="182532"/>
                </a:lnTo>
                <a:lnTo>
                  <a:pt x="2574416" y="130587"/>
                </a:lnTo>
                <a:lnTo>
                  <a:pt x="2522402" y="86026"/>
                </a:lnTo>
                <a:lnTo>
                  <a:pt x="2463896" y="49768"/>
                </a:lnTo>
                <a:lnTo>
                  <a:pt x="2399812" y="22731"/>
                </a:lnTo>
                <a:lnTo>
                  <a:pt x="2331064" y="5836"/>
                </a:lnTo>
                <a:lnTo>
                  <a:pt x="2258567" y="0"/>
                </a:lnTo>
                <a:close/>
              </a:path>
            </a:pathLst>
          </a:custGeom>
          <a:solidFill>
            <a:srgbClr val="B6D9F3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5" name="object 4"/>
          <p:cNvSpPr txBox="1"/>
          <p:nvPr/>
        </p:nvSpPr>
        <p:spPr>
          <a:xfrm>
            <a:off x="7067055" y="3071475"/>
            <a:ext cx="117523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6350" indent="74930">
              <a:lnSpc>
                <a:spcPct val="150000"/>
              </a:lnSpc>
            </a:pPr>
            <a:r>
              <a:rPr sz="1200" b="1" spc="-5" dirty="0">
                <a:solidFill>
                  <a:srgbClr val="727678"/>
                </a:solidFill>
                <a:latin typeface="Arial"/>
                <a:cs typeface="Arial"/>
              </a:rPr>
              <a:t>Ergänze</a:t>
            </a:r>
            <a:r>
              <a:rPr sz="1200" b="1" dirty="0">
                <a:solidFill>
                  <a:srgbClr val="727678"/>
                </a:solidFill>
                <a:latin typeface="Arial"/>
                <a:cs typeface="Arial"/>
              </a:rPr>
              <a:t>n</a:t>
            </a:r>
            <a:r>
              <a:rPr sz="1200" b="1" spc="5" dirty="0">
                <a:solidFill>
                  <a:srgbClr val="727678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727678"/>
                </a:solidFill>
                <a:latin typeface="Arial"/>
                <a:cs typeface="Arial"/>
              </a:rPr>
              <a:t>der </a:t>
            </a:r>
            <a:r>
              <a:rPr sz="1200" b="1" dirty="0">
                <a:solidFill>
                  <a:srgbClr val="727678"/>
                </a:solidFill>
                <a:latin typeface="Arial"/>
                <a:cs typeface="Arial"/>
              </a:rPr>
              <a:t>S</a:t>
            </a:r>
            <a:r>
              <a:rPr sz="1200" b="1" spc="-15" dirty="0">
                <a:solidFill>
                  <a:srgbClr val="727678"/>
                </a:solidFill>
                <a:latin typeface="Arial"/>
                <a:cs typeface="Arial"/>
              </a:rPr>
              <a:t>y</a:t>
            </a:r>
            <a:r>
              <a:rPr sz="1200" b="1" dirty="0">
                <a:solidFill>
                  <a:srgbClr val="727678"/>
                </a:solidFill>
                <a:latin typeface="Arial"/>
                <a:cs typeface="Arial"/>
              </a:rPr>
              <a:t>stemaktivität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5"/>
          <p:cNvSpPr/>
          <p:nvPr/>
        </p:nvSpPr>
        <p:spPr>
          <a:xfrm>
            <a:off x="3787776" y="815975"/>
            <a:ext cx="2347912" cy="3048000"/>
          </a:xfrm>
          <a:custGeom>
            <a:avLst/>
            <a:gdLst/>
            <a:ahLst/>
            <a:cxnLst/>
            <a:rect l="l" t="t" r="r" b="b"/>
            <a:pathLst>
              <a:path w="2152650" h="2676525">
                <a:moveTo>
                  <a:pt x="1793747" y="0"/>
                </a:moveTo>
                <a:lnTo>
                  <a:pt x="358901" y="0"/>
                </a:lnTo>
                <a:lnTo>
                  <a:pt x="329479" y="1190"/>
                </a:lnTo>
                <a:lnTo>
                  <a:pt x="272684" y="10436"/>
                </a:lnTo>
                <a:lnTo>
                  <a:pt x="219241" y="28217"/>
                </a:lnTo>
                <a:lnTo>
                  <a:pt x="169890" y="53794"/>
                </a:lnTo>
                <a:lnTo>
                  <a:pt x="125371" y="86426"/>
                </a:lnTo>
                <a:lnTo>
                  <a:pt x="86426" y="125371"/>
                </a:lnTo>
                <a:lnTo>
                  <a:pt x="53794" y="169890"/>
                </a:lnTo>
                <a:lnTo>
                  <a:pt x="28217" y="219241"/>
                </a:lnTo>
                <a:lnTo>
                  <a:pt x="10436" y="272684"/>
                </a:lnTo>
                <a:lnTo>
                  <a:pt x="1190" y="329479"/>
                </a:lnTo>
                <a:lnTo>
                  <a:pt x="0" y="358901"/>
                </a:lnTo>
                <a:lnTo>
                  <a:pt x="0" y="2317241"/>
                </a:lnTo>
                <a:lnTo>
                  <a:pt x="4700" y="2375432"/>
                </a:lnTo>
                <a:lnTo>
                  <a:pt x="18306" y="2430642"/>
                </a:lnTo>
                <a:lnTo>
                  <a:pt x="40078" y="2482131"/>
                </a:lnTo>
                <a:lnTo>
                  <a:pt x="69274" y="2529158"/>
                </a:lnTo>
                <a:lnTo>
                  <a:pt x="105155" y="2570982"/>
                </a:lnTo>
                <a:lnTo>
                  <a:pt x="146980" y="2606863"/>
                </a:lnTo>
                <a:lnTo>
                  <a:pt x="194008" y="2636059"/>
                </a:lnTo>
                <a:lnTo>
                  <a:pt x="245498" y="2657831"/>
                </a:lnTo>
                <a:lnTo>
                  <a:pt x="300709" y="2671437"/>
                </a:lnTo>
                <a:lnTo>
                  <a:pt x="358901" y="2676137"/>
                </a:lnTo>
                <a:lnTo>
                  <a:pt x="1793747" y="2676137"/>
                </a:lnTo>
                <a:lnTo>
                  <a:pt x="1851940" y="2671437"/>
                </a:lnTo>
                <a:lnTo>
                  <a:pt x="1907151" y="2657831"/>
                </a:lnTo>
                <a:lnTo>
                  <a:pt x="1958641" y="2636059"/>
                </a:lnTo>
                <a:lnTo>
                  <a:pt x="2005669" y="2606863"/>
                </a:lnTo>
                <a:lnTo>
                  <a:pt x="2047493" y="2570982"/>
                </a:lnTo>
                <a:lnTo>
                  <a:pt x="2083375" y="2529158"/>
                </a:lnTo>
                <a:lnTo>
                  <a:pt x="2112571" y="2482131"/>
                </a:lnTo>
                <a:lnTo>
                  <a:pt x="2134343" y="2430642"/>
                </a:lnTo>
                <a:lnTo>
                  <a:pt x="2147949" y="2375432"/>
                </a:lnTo>
                <a:lnTo>
                  <a:pt x="2152649" y="2317241"/>
                </a:lnTo>
                <a:lnTo>
                  <a:pt x="2152649" y="358901"/>
                </a:lnTo>
                <a:lnTo>
                  <a:pt x="2147949" y="300709"/>
                </a:lnTo>
                <a:lnTo>
                  <a:pt x="2134343" y="245498"/>
                </a:lnTo>
                <a:lnTo>
                  <a:pt x="2112571" y="194008"/>
                </a:lnTo>
                <a:lnTo>
                  <a:pt x="2083375" y="146980"/>
                </a:lnTo>
                <a:lnTo>
                  <a:pt x="2047493" y="105155"/>
                </a:lnTo>
                <a:lnTo>
                  <a:pt x="2005669" y="69274"/>
                </a:lnTo>
                <a:lnTo>
                  <a:pt x="1958641" y="40078"/>
                </a:lnTo>
                <a:lnTo>
                  <a:pt x="1907151" y="18306"/>
                </a:lnTo>
                <a:lnTo>
                  <a:pt x="1851940" y="4700"/>
                </a:lnTo>
                <a:lnTo>
                  <a:pt x="1793747" y="0"/>
                </a:lnTo>
                <a:close/>
              </a:path>
            </a:pathLst>
          </a:custGeom>
          <a:solidFill>
            <a:srgbClr val="B6D9F3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7" name="object 7"/>
          <p:cNvSpPr txBox="1"/>
          <p:nvPr/>
        </p:nvSpPr>
        <p:spPr>
          <a:xfrm>
            <a:off x="4545597" y="3150869"/>
            <a:ext cx="948055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6350" indent="127000">
              <a:lnSpc>
                <a:spcPct val="150000"/>
              </a:lnSpc>
            </a:pPr>
            <a:r>
              <a:rPr sz="1200" b="1" spc="-5" dirty="0">
                <a:solidFill>
                  <a:srgbClr val="727678"/>
                </a:solidFill>
                <a:latin typeface="Arial"/>
                <a:cs typeface="Arial"/>
              </a:rPr>
              <a:t>Ker</a:t>
            </a:r>
            <a:r>
              <a:rPr sz="1200" b="1" dirty="0">
                <a:solidFill>
                  <a:srgbClr val="727678"/>
                </a:solidFill>
                <a:latin typeface="Arial"/>
                <a:cs typeface="Arial"/>
              </a:rPr>
              <a:t>n</a:t>
            </a:r>
            <a:r>
              <a:rPr sz="1200" b="1" spc="-5" dirty="0">
                <a:solidFill>
                  <a:srgbClr val="727678"/>
                </a:solidFill>
                <a:latin typeface="Arial"/>
                <a:cs typeface="Arial"/>
              </a:rPr>
              <a:t> der Anforderung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8" name="object 8"/>
          <p:cNvSpPr/>
          <p:nvPr/>
        </p:nvSpPr>
        <p:spPr>
          <a:xfrm>
            <a:off x="1690688" y="1039934"/>
            <a:ext cx="1238250" cy="2695575"/>
          </a:xfrm>
          <a:custGeom>
            <a:avLst/>
            <a:gdLst/>
            <a:ahLst/>
            <a:cxnLst/>
            <a:rect l="l" t="t" r="r" b="b"/>
            <a:pathLst>
              <a:path w="1238250" h="2695575">
                <a:moveTo>
                  <a:pt x="1031747" y="0"/>
                </a:moveTo>
                <a:lnTo>
                  <a:pt x="206501" y="0"/>
                </a:lnTo>
                <a:lnTo>
                  <a:pt x="189531" y="682"/>
                </a:lnTo>
                <a:lnTo>
                  <a:pt x="141134" y="10503"/>
                </a:lnTo>
                <a:lnTo>
                  <a:pt x="97613" y="30878"/>
                </a:lnTo>
                <a:lnTo>
                  <a:pt x="60388" y="60388"/>
                </a:lnTo>
                <a:lnTo>
                  <a:pt x="30878" y="97613"/>
                </a:lnTo>
                <a:lnTo>
                  <a:pt x="10503" y="141134"/>
                </a:lnTo>
                <a:lnTo>
                  <a:pt x="682" y="189531"/>
                </a:lnTo>
                <a:lnTo>
                  <a:pt x="0" y="206501"/>
                </a:lnTo>
                <a:lnTo>
                  <a:pt x="0" y="2488685"/>
                </a:lnTo>
                <a:lnTo>
                  <a:pt x="5987" y="2538392"/>
                </a:lnTo>
                <a:lnTo>
                  <a:pt x="23001" y="2583696"/>
                </a:lnTo>
                <a:lnTo>
                  <a:pt x="49624" y="2623178"/>
                </a:lnTo>
                <a:lnTo>
                  <a:pt x="84435" y="2655417"/>
                </a:lnTo>
                <a:lnTo>
                  <a:pt x="126015" y="2678995"/>
                </a:lnTo>
                <a:lnTo>
                  <a:pt x="172945" y="2692491"/>
                </a:lnTo>
                <a:lnTo>
                  <a:pt x="206501" y="2695187"/>
                </a:lnTo>
                <a:lnTo>
                  <a:pt x="1031747" y="2695187"/>
                </a:lnTo>
                <a:lnTo>
                  <a:pt x="1081454" y="2689200"/>
                </a:lnTo>
                <a:lnTo>
                  <a:pt x="1126758" y="2672186"/>
                </a:lnTo>
                <a:lnTo>
                  <a:pt x="1166240" y="2645563"/>
                </a:lnTo>
                <a:lnTo>
                  <a:pt x="1198479" y="2610752"/>
                </a:lnTo>
                <a:lnTo>
                  <a:pt x="1222057" y="2569172"/>
                </a:lnTo>
                <a:lnTo>
                  <a:pt x="1235554" y="2522242"/>
                </a:lnTo>
                <a:lnTo>
                  <a:pt x="1238249" y="2488685"/>
                </a:lnTo>
                <a:lnTo>
                  <a:pt x="1238249" y="206501"/>
                </a:lnTo>
                <a:lnTo>
                  <a:pt x="1232262" y="156795"/>
                </a:lnTo>
                <a:lnTo>
                  <a:pt x="1215248" y="111491"/>
                </a:lnTo>
                <a:lnTo>
                  <a:pt x="1188625" y="72009"/>
                </a:lnTo>
                <a:lnTo>
                  <a:pt x="1153814" y="39770"/>
                </a:lnTo>
                <a:lnTo>
                  <a:pt x="1112234" y="16192"/>
                </a:lnTo>
                <a:lnTo>
                  <a:pt x="1065304" y="2695"/>
                </a:lnTo>
                <a:lnTo>
                  <a:pt x="1031747" y="0"/>
                </a:lnTo>
                <a:close/>
              </a:path>
            </a:pathLst>
          </a:custGeom>
          <a:solidFill>
            <a:srgbClr val="B6D9F3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9" name="object 10"/>
          <p:cNvSpPr txBox="1"/>
          <p:nvPr/>
        </p:nvSpPr>
        <p:spPr>
          <a:xfrm>
            <a:off x="1754960" y="3030265"/>
            <a:ext cx="1109980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6350" indent="156210">
              <a:lnSpc>
                <a:spcPct val="150000"/>
              </a:lnSpc>
            </a:pPr>
            <a:r>
              <a:rPr sz="1200" b="1" spc="-5" dirty="0">
                <a:solidFill>
                  <a:srgbClr val="727678"/>
                </a:solidFill>
                <a:latin typeface="Arial"/>
                <a:cs typeface="Arial"/>
              </a:rPr>
              <a:t>Rechtliche </a:t>
            </a:r>
            <a:r>
              <a:rPr sz="1200" b="1" spc="-70" dirty="0">
                <a:solidFill>
                  <a:srgbClr val="727678"/>
                </a:solidFill>
                <a:latin typeface="Arial"/>
                <a:cs typeface="Arial"/>
              </a:rPr>
              <a:t>V</a:t>
            </a:r>
            <a:r>
              <a:rPr sz="1200" b="1" spc="-5" dirty="0">
                <a:solidFill>
                  <a:srgbClr val="727678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727678"/>
                </a:solidFill>
                <a:latin typeface="Arial"/>
                <a:cs typeface="Arial"/>
              </a:rPr>
              <a:t>rbindlichkeit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40" name="Group 3"/>
          <p:cNvGrpSpPr>
            <a:grpSpLocks/>
          </p:cNvGrpSpPr>
          <p:nvPr/>
        </p:nvGrpSpPr>
        <p:grpSpPr bwMode="auto">
          <a:xfrm>
            <a:off x="376238" y="815974"/>
            <a:ext cx="8659812" cy="2401888"/>
            <a:chOff x="340" y="1857"/>
            <a:chExt cx="5455" cy="1513"/>
          </a:xfrm>
        </p:grpSpPr>
        <p:sp>
          <p:nvSpPr>
            <p:cNvPr id="41" name="Text Box 4"/>
            <p:cNvSpPr txBox="1">
              <a:spLocks noChangeArrowheads="1"/>
            </p:cNvSpPr>
            <p:nvPr/>
          </p:nvSpPr>
          <p:spPr bwMode="auto">
            <a:xfrm>
              <a:off x="340" y="2296"/>
              <a:ext cx="764" cy="58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de-DE"/>
                <a:t>&lt;Wann?&gt;</a:t>
              </a:r>
            </a:p>
            <a:p>
              <a:r>
                <a:rPr lang="de-DE" altLang="de-DE"/>
                <a:t>&lt;Randbe-</a:t>
              </a:r>
            </a:p>
            <a:p>
              <a:r>
                <a:rPr lang="de-DE" altLang="de-DE"/>
                <a:t>dingung&gt;</a:t>
              </a:r>
            </a:p>
          </p:txBody>
        </p:sp>
        <p:sp>
          <p:nvSpPr>
            <p:cNvPr id="42" name="Text Box 5"/>
            <p:cNvSpPr txBox="1">
              <a:spLocks noChangeArrowheads="1"/>
            </p:cNvSpPr>
            <p:nvPr/>
          </p:nvSpPr>
          <p:spPr bwMode="auto">
            <a:xfrm>
              <a:off x="1292" y="2038"/>
              <a:ext cx="472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de-DE"/>
                <a:t>muss</a:t>
              </a:r>
            </a:p>
          </p:txBody>
        </p:sp>
        <p:sp>
          <p:nvSpPr>
            <p:cNvPr id="43" name="Text Box 6"/>
            <p:cNvSpPr txBox="1">
              <a:spLocks noChangeArrowheads="1"/>
            </p:cNvSpPr>
            <p:nvPr/>
          </p:nvSpPr>
          <p:spPr bwMode="auto">
            <a:xfrm>
              <a:off x="1357" y="2478"/>
              <a:ext cx="34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de-DE"/>
                <a:t>soll</a:t>
              </a:r>
            </a:p>
          </p:txBody>
        </p:sp>
        <p:sp>
          <p:nvSpPr>
            <p:cNvPr id="44" name="Text Box 7"/>
            <p:cNvSpPr txBox="1">
              <a:spLocks noChangeArrowheads="1"/>
            </p:cNvSpPr>
            <p:nvPr/>
          </p:nvSpPr>
          <p:spPr bwMode="auto">
            <a:xfrm>
              <a:off x="1338" y="2915"/>
              <a:ext cx="392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de-DE"/>
                <a:t>wird</a:t>
              </a:r>
            </a:p>
          </p:txBody>
        </p:sp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1973" y="2432"/>
              <a:ext cx="608" cy="4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de-DE"/>
                <a:t>das </a:t>
              </a:r>
            </a:p>
            <a:p>
              <a:r>
                <a:rPr lang="de-DE" altLang="de-DE"/>
                <a:t>System</a:t>
              </a:r>
            </a:p>
          </p:txBody>
        </p:sp>
        <p:sp>
          <p:nvSpPr>
            <p:cNvPr id="46" name="Text Box 9"/>
            <p:cNvSpPr txBox="1">
              <a:spLocks noChangeArrowheads="1"/>
            </p:cNvSpPr>
            <p:nvPr/>
          </p:nvSpPr>
          <p:spPr bwMode="auto">
            <a:xfrm>
              <a:off x="3243" y="1933"/>
              <a:ext cx="176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de-DE"/>
                <a:t>-</a:t>
              </a:r>
            </a:p>
          </p:txBody>
        </p:sp>
        <p:sp>
          <p:nvSpPr>
            <p:cNvPr id="47" name="Text Box 10"/>
            <p:cNvSpPr txBox="1">
              <a:spLocks noChangeArrowheads="1"/>
            </p:cNvSpPr>
            <p:nvPr/>
          </p:nvSpPr>
          <p:spPr bwMode="auto">
            <a:xfrm>
              <a:off x="2875" y="2341"/>
              <a:ext cx="912" cy="58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de-DE"/>
                <a:t>&lt;wem?&gt; die</a:t>
              </a:r>
            </a:p>
            <a:p>
              <a:r>
                <a:rPr lang="de-DE" altLang="de-DE"/>
                <a:t>Möglichkeit</a:t>
              </a:r>
            </a:p>
            <a:p>
              <a:r>
                <a:rPr lang="de-DE" altLang="de-DE"/>
                <a:t>bieten</a:t>
              </a:r>
            </a:p>
          </p:txBody>
        </p:sp>
        <p:sp>
          <p:nvSpPr>
            <p:cNvPr id="48" name="Text Box 11"/>
            <p:cNvSpPr txBox="1">
              <a:spLocks noChangeArrowheads="1"/>
            </p:cNvSpPr>
            <p:nvPr/>
          </p:nvSpPr>
          <p:spPr bwMode="auto">
            <a:xfrm>
              <a:off x="2971" y="3096"/>
              <a:ext cx="74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de-DE" dirty="0"/>
                <a:t>fähig sein</a:t>
              </a:r>
            </a:p>
          </p:txBody>
        </p:sp>
        <p:sp>
          <p:nvSpPr>
            <p:cNvPr id="49" name="Text Box 12"/>
            <p:cNvSpPr txBox="1">
              <a:spLocks noChangeArrowheads="1"/>
            </p:cNvSpPr>
            <p:nvPr/>
          </p:nvSpPr>
          <p:spPr bwMode="auto">
            <a:xfrm>
              <a:off x="3958" y="2342"/>
              <a:ext cx="872" cy="58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de-DE"/>
                <a:t>&lt;Objekt mit</a:t>
              </a:r>
            </a:p>
            <a:p>
              <a:r>
                <a:rPr lang="de-DE" altLang="de-DE"/>
                <a:t>Randbedin-</a:t>
              </a:r>
            </a:p>
            <a:p>
              <a:r>
                <a:rPr lang="de-DE" altLang="de-DE"/>
                <a:t>gung&gt;</a:t>
              </a:r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auto">
            <a:xfrm>
              <a:off x="5015" y="2436"/>
              <a:ext cx="780" cy="4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de-DE" dirty="0"/>
                <a:t>&lt;Prozess-</a:t>
              </a:r>
            </a:p>
            <a:p>
              <a:r>
                <a:rPr lang="de-DE" altLang="de-DE" dirty="0" err="1"/>
                <a:t>wort</a:t>
              </a:r>
              <a:r>
                <a:rPr lang="de-DE" altLang="de-DE" dirty="0"/>
                <a:t>&gt;</a:t>
              </a:r>
            </a:p>
          </p:txBody>
        </p:sp>
        <p:sp>
          <p:nvSpPr>
            <p:cNvPr id="51" name="Text Box 14"/>
            <p:cNvSpPr txBox="1">
              <a:spLocks noChangeArrowheads="1"/>
            </p:cNvSpPr>
            <p:nvPr/>
          </p:nvSpPr>
          <p:spPr bwMode="auto">
            <a:xfrm>
              <a:off x="3379" y="1857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de-DE" sz="1600" i="1"/>
                <a:t>Typ 1</a:t>
              </a:r>
            </a:p>
          </p:txBody>
        </p:sp>
        <p:sp>
          <p:nvSpPr>
            <p:cNvPr id="52" name="Text Box 15"/>
            <p:cNvSpPr txBox="1">
              <a:spLocks noChangeArrowheads="1"/>
            </p:cNvSpPr>
            <p:nvPr/>
          </p:nvSpPr>
          <p:spPr bwMode="auto">
            <a:xfrm>
              <a:off x="3669" y="3158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de-DE" sz="1600" i="1"/>
                <a:t>Typ 3</a:t>
              </a:r>
            </a:p>
          </p:txBody>
        </p:sp>
        <p:sp>
          <p:nvSpPr>
            <p:cNvPr id="53" name="Text Box 16"/>
            <p:cNvSpPr txBox="1">
              <a:spLocks noChangeArrowheads="1"/>
            </p:cNvSpPr>
            <p:nvPr/>
          </p:nvSpPr>
          <p:spPr bwMode="auto">
            <a:xfrm>
              <a:off x="3215" y="2160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de-DE" sz="1600" i="1"/>
                <a:t>Typ 2</a:t>
              </a:r>
            </a:p>
          </p:txBody>
        </p:sp>
        <p:sp>
          <p:nvSpPr>
            <p:cNvPr id="54" name="Line 17"/>
            <p:cNvSpPr>
              <a:spLocks noChangeShapeType="1"/>
            </p:cNvSpPr>
            <p:nvPr/>
          </p:nvSpPr>
          <p:spPr bwMode="auto">
            <a:xfrm flipV="1">
              <a:off x="1111" y="2160"/>
              <a:ext cx="181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5" name="Line 18"/>
            <p:cNvSpPr>
              <a:spLocks noChangeShapeType="1"/>
            </p:cNvSpPr>
            <p:nvPr/>
          </p:nvSpPr>
          <p:spPr bwMode="auto">
            <a:xfrm>
              <a:off x="1111" y="2614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6" name="Line 19"/>
            <p:cNvSpPr>
              <a:spLocks noChangeShapeType="1"/>
            </p:cNvSpPr>
            <p:nvPr/>
          </p:nvSpPr>
          <p:spPr bwMode="auto">
            <a:xfrm>
              <a:off x="1111" y="2750"/>
              <a:ext cx="227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7" name="Line 20"/>
            <p:cNvSpPr>
              <a:spLocks noChangeShapeType="1"/>
            </p:cNvSpPr>
            <p:nvPr/>
          </p:nvSpPr>
          <p:spPr bwMode="auto">
            <a:xfrm>
              <a:off x="1746" y="2160"/>
              <a:ext cx="227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8" name="Line 21"/>
            <p:cNvSpPr>
              <a:spLocks noChangeShapeType="1"/>
            </p:cNvSpPr>
            <p:nvPr/>
          </p:nvSpPr>
          <p:spPr bwMode="auto">
            <a:xfrm>
              <a:off x="1701" y="2614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9" name="Line 22"/>
            <p:cNvSpPr>
              <a:spLocks noChangeShapeType="1"/>
            </p:cNvSpPr>
            <p:nvPr/>
          </p:nvSpPr>
          <p:spPr bwMode="auto">
            <a:xfrm flipV="1">
              <a:off x="1746" y="2750"/>
              <a:ext cx="227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0" name="Line 23"/>
            <p:cNvSpPr>
              <a:spLocks noChangeShapeType="1"/>
            </p:cNvSpPr>
            <p:nvPr/>
          </p:nvSpPr>
          <p:spPr bwMode="auto">
            <a:xfrm>
              <a:off x="2562" y="2614"/>
              <a:ext cx="3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1" name="Line 24"/>
            <p:cNvSpPr>
              <a:spLocks noChangeShapeType="1"/>
            </p:cNvSpPr>
            <p:nvPr/>
          </p:nvSpPr>
          <p:spPr bwMode="auto">
            <a:xfrm flipV="1">
              <a:off x="2562" y="2069"/>
              <a:ext cx="681" cy="4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2" name="Line 25"/>
            <p:cNvSpPr>
              <a:spLocks noChangeShapeType="1"/>
            </p:cNvSpPr>
            <p:nvPr/>
          </p:nvSpPr>
          <p:spPr bwMode="auto">
            <a:xfrm>
              <a:off x="2562" y="2795"/>
              <a:ext cx="409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3" name="Line 26"/>
            <p:cNvSpPr>
              <a:spLocks noChangeShapeType="1"/>
            </p:cNvSpPr>
            <p:nvPr/>
          </p:nvSpPr>
          <p:spPr bwMode="auto">
            <a:xfrm>
              <a:off x="3424" y="2069"/>
              <a:ext cx="545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4" name="Line 27"/>
            <p:cNvSpPr>
              <a:spLocks noChangeShapeType="1"/>
            </p:cNvSpPr>
            <p:nvPr/>
          </p:nvSpPr>
          <p:spPr bwMode="auto">
            <a:xfrm>
              <a:off x="3787" y="2614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5" name="Line 28"/>
            <p:cNvSpPr>
              <a:spLocks noChangeShapeType="1"/>
            </p:cNvSpPr>
            <p:nvPr/>
          </p:nvSpPr>
          <p:spPr bwMode="auto">
            <a:xfrm flipV="1">
              <a:off x="3696" y="2840"/>
              <a:ext cx="273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6" name="Line 29"/>
            <p:cNvSpPr>
              <a:spLocks noChangeShapeType="1"/>
            </p:cNvSpPr>
            <p:nvPr/>
          </p:nvSpPr>
          <p:spPr bwMode="auto">
            <a:xfrm>
              <a:off x="4830" y="2614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69086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89" y="117850"/>
            <a:ext cx="773810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65" dirty="0" smtClean="0">
                <a:latin typeface="Arial"/>
                <a:cs typeface="Arial"/>
              </a:rPr>
              <a:t>W</a:t>
            </a:r>
            <a:r>
              <a:rPr sz="1400" spc="55" dirty="0" smtClean="0">
                <a:latin typeface="Arial"/>
                <a:cs typeface="Arial"/>
              </a:rPr>
              <a:t>a</a:t>
            </a:r>
            <a:r>
              <a:rPr sz="1400" dirty="0" smtClean="0">
                <a:latin typeface="Arial"/>
                <a:cs typeface="Arial"/>
              </a:rPr>
              <a:t>s</a:t>
            </a:r>
            <a:r>
              <a:rPr sz="1400" spc="130" dirty="0" smtClean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s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d 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A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5" dirty="0">
                <a:latin typeface="Arial"/>
                <a:cs typeface="Arial"/>
              </a:rPr>
              <a:t>f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95" dirty="0" err="1">
                <a:latin typeface="Arial"/>
                <a:cs typeface="Arial"/>
              </a:rPr>
              <a:t>d</a:t>
            </a:r>
            <a:r>
              <a:rPr sz="1400" spc="55" dirty="0" err="1">
                <a:latin typeface="Arial"/>
                <a:cs typeface="Arial"/>
              </a:rPr>
              <a:t>e</a:t>
            </a:r>
            <a:r>
              <a:rPr sz="1400" spc="120" dirty="0" err="1">
                <a:latin typeface="Arial"/>
                <a:cs typeface="Arial"/>
              </a:rPr>
              <a:t>r</a:t>
            </a:r>
            <a:r>
              <a:rPr sz="1400" spc="105" dirty="0" err="1">
                <a:latin typeface="Arial"/>
                <a:cs typeface="Arial"/>
              </a:rPr>
              <a:t>un</a:t>
            </a:r>
            <a:r>
              <a:rPr sz="1400" spc="80" dirty="0" err="1">
                <a:latin typeface="Arial"/>
                <a:cs typeface="Arial"/>
              </a:rPr>
              <a:t>g</a:t>
            </a:r>
            <a:r>
              <a:rPr sz="1400" spc="55" dirty="0" err="1">
                <a:latin typeface="Arial"/>
                <a:cs typeface="Arial"/>
              </a:rPr>
              <a:t>e</a:t>
            </a:r>
            <a:r>
              <a:rPr sz="1400" spc="105" dirty="0" err="1">
                <a:latin typeface="Arial"/>
                <a:cs typeface="Arial"/>
              </a:rPr>
              <a:t>n</a:t>
            </a:r>
            <a:r>
              <a:rPr sz="1400" dirty="0" smtClean="0">
                <a:latin typeface="Arial"/>
                <a:cs typeface="Arial"/>
              </a:rPr>
              <a:t>?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68313" y="428625"/>
            <a:ext cx="8135937" cy="77787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altLang="ja-JP" b="1" kern="0" dirty="0" smtClean="0">
                <a:solidFill>
                  <a:schemeClr val="tx1"/>
                </a:solidFill>
                <a:ea typeface="MS PGothic" pitchFamily="34" charset="-128"/>
              </a:rPr>
              <a:t>Typ 3: Schnittstellenanforderung</a:t>
            </a:r>
            <a:endParaRPr lang="de-DE" altLang="de-DE" b="1" kern="0" dirty="0">
              <a:solidFill>
                <a:schemeClr val="tx1"/>
              </a:solidFill>
            </a:endParaRP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219674" y="3789090"/>
            <a:ext cx="851693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de-DE" altLang="ja-JP" b="1" dirty="0" smtClean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Beispiele:</a:t>
            </a:r>
          </a:p>
          <a:p>
            <a:endParaRPr lang="de-DE" altLang="ja-JP" b="1" dirty="0" smtClean="0"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ja-JP" dirty="0" smtClean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Nach </a:t>
            </a:r>
            <a:r>
              <a:rPr lang="de-DE" altLang="ja-JP" dirty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der Kontaktaufnahme durch die Software „Globalview“ muss das System fähig sein, Anfragen nach den Projektnamen, deren Gesamtaufwänden und Fertigstellungsgraden anzunehmen</a:t>
            </a:r>
            <a:r>
              <a:rPr lang="de-DE" altLang="ja-JP" dirty="0" smtClean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latin typeface="Arial"/>
                <a:cs typeface="Arial"/>
              </a:rPr>
              <a:t>Das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Personalmodul</a:t>
            </a:r>
            <a:r>
              <a:rPr lang="de-DE" spc="-2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wird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fähig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sein,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Personendaten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aus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der</a:t>
            </a:r>
            <a:r>
              <a:rPr lang="de-DE" spc="-1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Datenbank</a:t>
            </a:r>
            <a:r>
              <a:rPr lang="de-DE" spc="-1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zu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importieren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altLang="ja-JP" dirty="0"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  <a:p>
            <a:endParaRPr lang="de-DE" altLang="ja-JP" b="1" dirty="0">
              <a:ea typeface="MS PGothic" pitchFamily="34" charset="-128"/>
            </a:endParaRPr>
          </a:p>
        </p:txBody>
      </p:sp>
      <p:sp>
        <p:nvSpPr>
          <p:cNvPr id="34" name="object 2"/>
          <p:cNvSpPr/>
          <p:nvPr/>
        </p:nvSpPr>
        <p:spPr>
          <a:xfrm>
            <a:off x="6286499" y="1073272"/>
            <a:ext cx="2784475" cy="2800228"/>
          </a:xfrm>
          <a:custGeom>
            <a:avLst/>
            <a:gdLst/>
            <a:ahLst/>
            <a:cxnLst/>
            <a:rect l="l" t="t" r="r" b="b"/>
            <a:pathLst>
              <a:path w="2705100" h="2676525">
                <a:moveTo>
                  <a:pt x="2258567" y="0"/>
                </a:moveTo>
                <a:lnTo>
                  <a:pt x="445769" y="0"/>
                </a:lnTo>
                <a:lnTo>
                  <a:pt x="409218" y="1478"/>
                </a:lnTo>
                <a:lnTo>
                  <a:pt x="338667" y="12959"/>
                </a:lnTo>
                <a:lnTo>
                  <a:pt x="272284" y="35040"/>
                </a:lnTo>
                <a:lnTo>
                  <a:pt x="210986" y="66802"/>
                </a:lnTo>
                <a:lnTo>
                  <a:pt x="155694" y="107326"/>
                </a:lnTo>
                <a:lnTo>
                  <a:pt x="107326" y="155694"/>
                </a:lnTo>
                <a:lnTo>
                  <a:pt x="66802" y="210986"/>
                </a:lnTo>
                <a:lnTo>
                  <a:pt x="35040" y="272284"/>
                </a:lnTo>
                <a:lnTo>
                  <a:pt x="12959" y="338667"/>
                </a:lnTo>
                <a:lnTo>
                  <a:pt x="1478" y="409218"/>
                </a:lnTo>
                <a:lnTo>
                  <a:pt x="0" y="445769"/>
                </a:lnTo>
                <a:lnTo>
                  <a:pt x="0" y="2230373"/>
                </a:lnTo>
                <a:lnTo>
                  <a:pt x="5836" y="2302662"/>
                </a:lnTo>
                <a:lnTo>
                  <a:pt x="22731" y="2371243"/>
                </a:lnTo>
                <a:lnTo>
                  <a:pt x="49768" y="2435197"/>
                </a:lnTo>
                <a:lnTo>
                  <a:pt x="86026" y="2493606"/>
                </a:lnTo>
                <a:lnTo>
                  <a:pt x="130587" y="2545550"/>
                </a:lnTo>
                <a:lnTo>
                  <a:pt x="182532" y="2590111"/>
                </a:lnTo>
                <a:lnTo>
                  <a:pt x="240942" y="2626369"/>
                </a:lnTo>
                <a:lnTo>
                  <a:pt x="304897" y="2653405"/>
                </a:lnTo>
                <a:lnTo>
                  <a:pt x="373479" y="2670301"/>
                </a:lnTo>
                <a:lnTo>
                  <a:pt x="445769" y="2676137"/>
                </a:lnTo>
                <a:lnTo>
                  <a:pt x="2258567" y="2676137"/>
                </a:lnTo>
                <a:lnTo>
                  <a:pt x="2331064" y="2670301"/>
                </a:lnTo>
                <a:lnTo>
                  <a:pt x="2399812" y="2653405"/>
                </a:lnTo>
                <a:lnTo>
                  <a:pt x="2463896" y="2626369"/>
                </a:lnTo>
                <a:lnTo>
                  <a:pt x="2522402" y="2590111"/>
                </a:lnTo>
                <a:lnTo>
                  <a:pt x="2574416" y="2545550"/>
                </a:lnTo>
                <a:lnTo>
                  <a:pt x="2619024" y="2493606"/>
                </a:lnTo>
                <a:lnTo>
                  <a:pt x="2655310" y="2435197"/>
                </a:lnTo>
                <a:lnTo>
                  <a:pt x="2682361" y="2371243"/>
                </a:lnTo>
                <a:lnTo>
                  <a:pt x="2699263" y="2302662"/>
                </a:lnTo>
                <a:lnTo>
                  <a:pt x="2705099" y="2230373"/>
                </a:lnTo>
                <a:lnTo>
                  <a:pt x="2705099" y="445769"/>
                </a:lnTo>
                <a:lnTo>
                  <a:pt x="2699263" y="373479"/>
                </a:lnTo>
                <a:lnTo>
                  <a:pt x="2682361" y="304897"/>
                </a:lnTo>
                <a:lnTo>
                  <a:pt x="2655310" y="240942"/>
                </a:lnTo>
                <a:lnTo>
                  <a:pt x="2619024" y="182532"/>
                </a:lnTo>
                <a:lnTo>
                  <a:pt x="2574416" y="130587"/>
                </a:lnTo>
                <a:lnTo>
                  <a:pt x="2522402" y="86026"/>
                </a:lnTo>
                <a:lnTo>
                  <a:pt x="2463896" y="49768"/>
                </a:lnTo>
                <a:lnTo>
                  <a:pt x="2399812" y="22731"/>
                </a:lnTo>
                <a:lnTo>
                  <a:pt x="2331064" y="5836"/>
                </a:lnTo>
                <a:lnTo>
                  <a:pt x="2258567" y="0"/>
                </a:lnTo>
                <a:close/>
              </a:path>
            </a:pathLst>
          </a:custGeom>
          <a:solidFill>
            <a:srgbClr val="B6D9F3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5" name="object 4"/>
          <p:cNvSpPr txBox="1"/>
          <p:nvPr/>
        </p:nvSpPr>
        <p:spPr>
          <a:xfrm>
            <a:off x="7067055" y="3071475"/>
            <a:ext cx="117523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6350" indent="74930">
              <a:lnSpc>
                <a:spcPct val="150000"/>
              </a:lnSpc>
            </a:pPr>
            <a:r>
              <a:rPr sz="1200" b="1" spc="-5" dirty="0">
                <a:solidFill>
                  <a:srgbClr val="727678"/>
                </a:solidFill>
                <a:latin typeface="Arial"/>
                <a:cs typeface="Arial"/>
              </a:rPr>
              <a:t>Ergänze</a:t>
            </a:r>
            <a:r>
              <a:rPr sz="1200" b="1" dirty="0">
                <a:solidFill>
                  <a:srgbClr val="727678"/>
                </a:solidFill>
                <a:latin typeface="Arial"/>
                <a:cs typeface="Arial"/>
              </a:rPr>
              <a:t>n</a:t>
            </a:r>
            <a:r>
              <a:rPr sz="1200" b="1" spc="5" dirty="0">
                <a:solidFill>
                  <a:srgbClr val="727678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727678"/>
                </a:solidFill>
                <a:latin typeface="Arial"/>
                <a:cs typeface="Arial"/>
              </a:rPr>
              <a:t>der </a:t>
            </a:r>
            <a:r>
              <a:rPr sz="1200" b="1" dirty="0">
                <a:solidFill>
                  <a:srgbClr val="727678"/>
                </a:solidFill>
                <a:latin typeface="Arial"/>
                <a:cs typeface="Arial"/>
              </a:rPr>
              <a:t>S</a:t>
            </a:r>
            <a:r>
              <a:rPr sz="1200" b="1" spc="-15" dirty="0">
                <a:solidFill>
                  <a:srgbClr val="727678"/>
                </a:solidFill>
                <a:latin typeface="Arial"/>
                <a:cs typeface="Arial"/>
              </a:rPr>
              <a:t>y</a:t>
            </a:r>
            <a:r>
              <a:rPr sz="1200" b="1" dirty="0">
                <a:solidFill>
                  <a:srgbClr val="727678"/>
                </a:solidFill>
                <a:latin typeface="Arial"/>
                <a:cs typeface="Arial"/>
              </a:rPr>
              <a:t>stemaktivität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5"/>
          <p:cNvSpPr/>
          <p:nvPr/>
        </p:nvSpPr>
        <p:spPr>
          <a:xfrm>
            <a:off x="3787776" y="815975"/>
            <a:ext cx="2347912" cy="3048000"/>
          </a:xfrm>
          <a:custGeom>
            <a:avLst/>
            <a:gdLst/>
            <a:ahLst/>
            <a:cxnLst/>
            <a:rect l="l" t="t" r="r" b="b"/>
            <a:pathLst>
              <a:path w="2152650" h="2676525">
                <a:moveTo>
                  <a:pt x="1793747" y="0"/>
                </a:moveTo>
                <a:lnTo>
                  <a:pt x="358901" y="0"/>
                </a:lnTo>
                <a:lnTo>
                  <a:pt x="329479" y="1190"/>
                </a:lnTo>
                <a:lnTo>
                  <a:pt x="272684" y="10436"/>
                </a:lnTo>
                <a:lnTo>
                  <a:pt x="219241" y="28217"/>
                </a:lnTo>
                <a:lnTo>
                  <a:pt x="169890" y="53794"/>
                </a:lnTo>
                <a:lnTo>
                  <a:pt x="125371" y="86426"/>
                </a:lnTo>
                <a:lnTo>
                  <a:pt x="86426" y="125371"/>
                </a:lnTo>
                <a:lnTo>
                  <a:pt x="53794" y="169890"/>
                </a:lnTo>
                <a:lnTo>
                  <a:pt x="28217" y="219241"/>
                </a:lnTo>
                <a:lnTo>
                  <a:pt x="10436" y="272684"/>
                </a:lnTo>
                <a:lnTo>
                  <a:pt x="1190" y="329479"/>
                </a:lnTo>
                <a:lnTo>
                  <a:pt x="0" y="358901"/>
                </a:lnTo>
                <a:lnTo>
                  <a:pt x="0" y="2317241"/>
                </a:lnTo>
                <a:lnTo>
                  <a:pt x="4700" y="2375432"/>
                </a:lnTo>
                <a:lnTo>
                  <a:pt x="18306" y="2430642"/>
                </a:lnTo>
                <a:lnTo>
                  <a:pt x="40078" y="2482131"/>
                </a:lnTo>
                <a:lnTo>
                  <a:pt x="69274" y="2529158"/>
                </a:lnTo>
                <a:lnTo>
                  <a:pt x="105155" y="2570982"/>
                </a:lnTo>
                <a:lnTo>
                  <a:pt x="146980" y="2606863"/>
                </a:lnTo>
                <a:lnTo>
                  <a:pt x="194008" y="2636059"/>
                </a:lnTo>
                <a:lnTo>
                  <a:pt x="245498" y="2657831"/>
                </a:lnTo>
                <a:lnTo>
                  <a:pt x="300709" y="2671437"/>
                </a:lnTo>
                <a:lnTo>
                  <a:pt x="358901" y="2676137"/>
                </a:lnTo>
                <a:lnTo>
                  <a:pt x="1793747" y="2676137"/>
                </a:lnTo>
                <a:lnTo>
                  <a:pt x="1851940" y="2671437"/>
                </a:lnTo>
                <a:lnTo>
                  <a:pt x="1907151" y="2657831"/>
                </a:lnTo>
                <a:lnTo>
                  <a:pt x="1958641" y="2636059"/>
                </a:lnTo>
                <a:lnTo>
                  <a:pt x="2005669" y="2606863"/>
                </a:lnTo>
                <a:lnTo>
                  <a:pt x="2047493" y="2570982"/>
                </a:lnTo>
                <a:lnTo>
                  <a:pt x="2083375" y="2529158"/>
                </a:lnTo>
                <a:lnTo>
                  <a:pt x="2112571" y="2482131"/>
                </a:lnTo>
                <a:lnTo>
                  <a:pt x="2134343" y="2430642"/>
                </a:lnTo>
                <a:lnTo>
                  <a:pt x="2147949" y="2375432"/>
                </a:lnTo>
                <a:lnTo>
                  <a:pt x="2152649" y="2317241"/>
                </a:lnTo>
                <a:lnTo>
                  <a:pt x="2152649" y="358901"/>
                </a:lnTo>
                <a:lnTo>
                  <a:pt x="2147949" y="300709"/>
                </a:lnTo>
                <a:lnTo>
                  <a:pt x="2134343" y="245498"/>
                </a:lnTo>
                <a:lnTo>
                  <a:pt x="2112571" y="194008"/>
                </a:lnTo>
                <a:lnTo>
                  <a:pt x="2083375" y="146980"/>
                </a:lnTo>
                <a:lnTo>
                  <a:pt x="2047493" y="105155"/>
                </a:lnTo>
                <a:lnTo>
                  <a:pt x="2005669" y="69274"/>
                </a:lnTo>
                <a:lnTo>
                  <a:pt x="1958641" y="40078"/>
                </a:lnTo>
                <a:lnTo>
                  <a:pt x="1907151" y="18306"/>
                </a:lnTo>
                <a:lnTo>
                  <a:pt x="1851940" y="4700"/>
                </a:lnTo>
                <a:lnTo>
                  <a:pt x="1793747" y="0"/>
                </a:lnTo>
                <a:close/>
              </a:path>
            </a:pathLst>
          </a:custGeom>
          <a:solidFill>
            <a:srgbClr val="B6D9F3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7" name="object 7"/>
          <p:cNvSpPr txBox="1"/>
          <p:nvPr/>
        </p:nvSpPr>
        <p:spPr>
          <a:xfrm>
            <a:off x="4545597" y="3150869"/>
            <a:ext cx="948055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6350" indent="127000">
              <a:lnSpc>
                <a:spcPct val="150000"/>
              </a:lnSpc>
            </a:pPr>
            <a:r>
              <a:rPr sz="1200" b="1" spc="-5" dirty="0">
                <a:solidFill>
                  <a:srgbClr val="727678"/>
                </a:solidFill>
                <a:latin typeface="Arial"/>
                <a:cs typeface="Arial"/>
              </a:rPr>
              <a:t>Ker</a:t>
            </a:r>
            <a:r>
              <a:rPr sz="1200" b="1" dirty="0">
                <a:solidFill>
                  <a:srgbClr val="727678"/>
                </a:solidFill>
                <a:latin typeface="Arial"/>
                <a:cs typeface="Arial"/>
              </a:rPr>
              <a:t>n</a:t>
            </a:r>
            <a:r>
              <a:rPr sz="1200" b="1" spc="-5" dirty="0">
                <a:solidFill>
                  <a:srgbClr val="727678"/>
                </a:solidFill>
                <a:latin typeface="Arial"/>
                <a:cs typeface="Arial"/>
              </a:rPr>
              <a:t> der Anforderung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8" name="object 8"/>
          <p:cNvSpPr/>
          <p:nvPr/>
        </p:nvSpPr>
        <p:spPr>
          <a:xfrm>
            <a:off x="1690688" y="1039934"/>
            <a:ext cx="1238250" cy="2695575"/>
          </a:xfrm>
          <a:custGeom>
            <a:avLst/>
            <a:gdLst/>
            <a:ahLst/>
            <a:cxnLst/>
            <a:rect l="l" t="t" r="r" b="b"/>
            <a:pathLst>
              <a:path w="1238250" h="2695575">
                <a:moveTo>
                  <a:pt x="1031747" y="0"/>
                </a:moveTo>
                <a:lnTo>
                  <a:pt x="206501" y="0"/>
                </a:lnTo>
                <a:lnTo>
                  <a:pt x="189531" y="682"/>
                </a:lnTo>
                <a:lnTo>
                  <a:pt x="141134" y="10503"/>
                </a:lnTo>
                <a:lnTo>
                  <a:pt x="97613" y="30878"/>
                </a:lnTo>
                <a:lnTo>
                  <a:pt x="60388" y="60388"/>
                </a:lnTo>
                <a:lnTo>
                  <a:pt x="30878" y="97613"/>
                </a:lnTo>
                <a:lnTo>
                  <a:pt x="10503" y="141134"/>
                </a:lnTo>
                <a:lnTo>
                  <a:pt x="682" y="189531"/>
                </a:lnTo>
                <a:lnTo>
                  <a:pt x="0" y="206501"/>
                </a:lnTo>
                <a:lnTo>
                  <a:pt x="0" y="2488685"/>
                </a:lnTo>
                <a:lnTo>
                  <a:pt x="5987" y="2538392"/>
                </a:lnTo>
                <a:lnTo>
                  <a:pt x="23001" y="2583696"/>
                </a:lnTo>
                <a:lnTo>
                  <a:pt x="49624" y="2623178"/>
                </a:lnTo>
                <a:lnTo>
                  <a:pt x="84435" y="2655417"/>
                </a:lnTo>
                <a:lnTo>
                  <a:pt x="126015" y="2678995"/>
                </a:lnTo>
                <a:lnTo>
                  <a:pt x="172945" y="2692491"/>
                </a:lnTo>
                <a:lnTo>
                  <a:pt x="206501" y="2695187"/>
                </a:lnTo>
                <a:lnTo>
                  <a:pt x="1031747" y="2695187"/>
                </a:lnTo>
                <a:lnTo>
                  <a:pt x="1081454" y="2689200"/>
                </a:lnTo>
                <a:lnTo>
                  <a:pt x="1126758" y="2672186"/>
                </a:lnTo>
                <a:lnTo>
                  <a:pt x="1166240" y="2645563"/>
                </a:lnTo>
                <a:lnTo>
                  <a:pt x="1198479" y="2610752"/>
                </a:lnTo>
                <a:lnTo>
                  <a:pt x="1222057" y="2569172"/>
                </a:lnTo>
                <a:lnTo>
                  <a:pt x="1235554" y="2522242"/>
                </a:lnTo>
                <a:lnTo>
                  <a:pt x="1238249" y="2488685"/>
                </a:lnTo>
                <a:lnTo>
                  <a:pt x="1238249" y="206501"/>
                </a:lnTo>
                <a:lnTo>
                  <a:pt x="1232262" y="156795"/>
                </a:lnTo>
                <a:lnTo>
                  <a:pt x="1215248" y="111491"/>
                </a:lnTo>
                <a:lnTo>
                  <a:pt x="1188625" y="72009"/>
                </a:lnTo>
                <a:lnTo>
                  <a:pt x="1153814" y="39770"/>
                </a:lnTo>
                <a:lnTo>
                  <a:pt x="1112234" y="16192"/>
                </a:lnTo>
                <a:lnTo>
                  <a:pt x="1065304" y="2695"/>
                </a:lnTo>
                <a:lnTo>
                  <a:pt x="1031747" y="0"/>
                </a:lnTo>
                <a:close/>
              </a:path>
            </a:pathLst>
          </a:custGeom>
          <a:solidFill>
            <a:srgbClr val="B6D9F3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9" name="object 10"/>
          <p:cNvSpPr txBox="1"/>
          <p:nvPr/>
        </p:nvSpPr>
        <p:spPr>
          <a:xfrm>
            <a:off x="1754960" y="3030265"/>
            <a:ext cx="1109980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6350" indent="156210">
              <a:lnSpc>
                <a:spcPct val="150000"/>
              </a:lnSpc>
            </a:pPr>
            <a:r>
              <a:rPr sz="1200" b="1" spc="-5" dirty="0">
                <a:solidFill>
                  <a:srgbClr val="727678"/>
                </a:solidFill>
                <a:latin typeface="Arial"/>
                <a:cs typeface="Arial"/>
              </a:rPr>
              <a:t>Rechtliche </a:t>
            </a:r>
            <a:r>
              <a:rPr sz="1200" b="1" spc="-70" dirty="0">
                <a:solidFill>
                  <a:srgbClr val="727678"/>
                </a:solidFill>
                <a:latin typeface="Arial"/>
                <a:cs typeface="Arial"/>
              </a:rPr>
              <a:t>V</a:t>
            </a:r>
            <a:r>
              <a:rPr sz="1200" b="1" spc="-5" dirty="0">
                <a:solidFill>
                  <a:srgbClr val="727678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727678"/>
                </a:solidFill>
                <a:latin typeface="Arial"/>
                <a:cs typeface="Arial"/>
              </a:rPr>
              <a:t>rbindlichkeit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40" name="Group 3"/>
          <p:cNvGrpSpPr>
            <a:grpSpLocks/>
          </p:cNvGrpSpPr>
          <p:nvPr/>
        </p:nvGrpSpPr>
        <p:grpSpPr bwMode="auto">
          <a:xfrm>
            <a:off x="376238" y="815974"/>
            <a:ext cx="8659812" cy="2401888"/>
            <a:chOff x="340" y="1857"/>
            <a:chExt cx="5455" cy="1513"/>
          </a:xfrm>
        </p:grpSpPr>
        <p:sp>
          <p:nvSpPr>
            <p:cNvPr id="41" name="Text Box 4"/>
            <p:cNvSpPr txBox="1">
              <a:spLocks noChangeArrowheads="1"/>
            </p:cNvSpPr>
            <p:nvPr/>
          </p:nvSpPr>
          <p:spPr bwMode="auto">
            <a:xfrm>
              <a:off x="340" y="2296"/>
              <a:ext cx="764" cy="58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de-DE"/>
                <a:t>&lt;Wann?&gt;</a:t>
              </a:r>
            </a:p>
            <a:p>
              <a:r>
                <a:rPr lang="de-DE" altLang="de-DE"/>
                <a:t>&lt;Randbe-</a:t>
              </a:r>
            </a:p>
            <a:p>
              <a:r>
                <a:rPr lang="de-DE" altLang="de-DE"/>
                <a:t>dingung&gt;</a:t>
              </a:r>
            </a:p>
          </p:txBody>
        </p:sp>
        <p:sp>
          <p:nvSpPr>
            <p:cNvPr id="42" name="Text Box 5"/>
            <p:cNvSpPr txBox="1">
              <a:spLocks noChangeArrowheads="1"/>
            </p:cNvSpPr>
            <p:nvPr/>
          </p:nvSpPr>
          <p:spPr bwMode="auto">
            <a:xfrm>
              <a:off x="1292" y="2038"/>
              <a:ext cx="472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de-DE"/>
                <a:t>muss</a:t>
              </a:r>
            </a:p>
          </p:txBody>
        </p:sp>
        <p:sp>
          <p:nvSpPr>
            <p:cNvPr id="43" name="Text Box 6"/>
            <p:cNvSpPr txBox="1">
              <a:spLocks noChangeArrowheads="1"/>
            </p:cNvSpPr>
            <p:nvPr/>
          </p:nvSpPr>
          <p:spPr bwMode="auto">
            <a:xfrm>
              <a:off x="1357" y="2478"/>
              <a:ext cx="34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de-DE"/>
                <a:t>soll</a:t>
              </a:r>
            </a:p>
          </p:txBody>
        </p:sp>
        <p:sp>
          <p:nvSpPr>
            <p:cNvPr id="44" name="Text Box 7"/>
            <p:cNvSpPr txBox="1">
              <a:spLocks noChangeArrowheads="1"/>
            </p:cNvSpPr>
            <p:nvPr/>
          </p:nvSpPr>
          <p:spPr bwMode="auto">
            <a:xfrm>
              <a:off x="1338" y="2915"/>
              <a:ext cx="392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de-DE"/>
                <a:t>wird</a:t>
              </a:r>
            </a:p>
          </p:txBody>
        </p:sp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1973" y="2432"/>
              <a:ext cx="608" cy="4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de-DE"/>
                <a:t>das </a:t>
              </a:r>
            </a:p>
            <a:p>
              <a:r>
                <a:rPr lang="de-DE" altLang="de-DE"/>
                <a:t>System</a:t>
              </a:r>
            </a:p>
          </p:txBody>
        </p:sp>
        <p:sp>
          <p:nvSpPr>
            <p:cNvPr id="46" name="Text Box 9"/>
            <p:cNvSpPr txBox="1">
              <a:spLocks noChangeArrowheads="1"/>
            </p:cNvSpPr>
            <p:nvPr/>
          </p:nvSpPr>
          <p:spPr bwMode="auto">
            <a:xfrm>
              <a:off x="3243" y="1933"/>
              <a:ext cx="176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de-DE"/>
                <a:t>-</a:t>
              </a:r>
            </a:p>
          </p:txBody>
        </p:sp>
        <p:sp>
          <p:nvSpPr>
            <p:cNvPr id="47" name="Text Box 10"/>
            <p:cNvSpPr txBox="1">
              <a:spLocks noChangeArrowheads="1"/>
            </p:cNvSpPr>
            <p:nvPr/>
          </p:nvSpPr>
          <p:spPr bwMode="auto">
            <a:xfrm>
              <a:off x="2875" y="2341"/>
              <a:ext cx="912" cy="58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de-DE"/>
                <a:t>&lt;wem?&gt; die</a:t>
              </a:r>
            </a:p>
            <a:p>
              <a:r>
                <a:rPr lang="de-DE" altLang="de-DE"/>
                <a:t>Möglichkeit</a:t>
              </a:r>
            </a:p>
            <a:p>
              <a:r>
                <a:rPr lang="de-DE" altLang="de-DE"/>
                <a:t>bieten</a:t>
              </a:r>
            </a:p>
          </p:txBody>
        </p:sp>
        <p:sp>
          <p:nvSpPr>
            <p:cNvPr id="48" name="Text Box 11"/>
            <p:cNvSpPr txBox="1">
              <a:spLocks noChangeArrowheads="1"/>
            </p:cNvSpPr>
            <p:nvPr/>
          </p:nvSpPr>
          <p:spPr bwMode="auto">
            <a:xfrm>
              <a:off x="2971" y="3096"/>
              <a:ext cx="74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de-DE" dirty="0"/>
                <a:t>fähig sein</a:t>
              </a:r>
            </a:p>
          </p:txBody>
        </p:sp>
        <p:sp>
          <p:nvSpPr>
            <p:cNvPr id="49" name="Text Box 12"/>
            <p:cNvSpPr txBox="1">
              <a:spLocks noChangeArrowheads="1"/>
            </p:cNvSpPr>
            <p:nvPr/>
          </p:nvSpPr>
          <p:spPr bwMode="auto">
            <a:xfrm>
              <a:off x="3958" y="2342"/>
              <a:ext cx="872" cy="58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de-DE"/>
                <a:t>&lt;Objekt mit</a:t>
              </a:r>
            </a:p>
            <a:p>
              <a:r>
                <a:rPr lang="de-DE" altLang="de-DE"/>
                <a:t>Randbedin-</a:t>
              </a:r>
            </a:p>
            <a:p>
              <a:r>
                <a:rPr lang="de-DE" altLang="de-DE"/>
                <a:t>gung&gt;</a:t>
              </a:r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auto">
            <a:xfrm>
              <a:off x="5015" y="2436"/>
              <a:ext cx="780" cy="4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de-DE" dirty="0"/>
                <a:t>&lt;Prozess-</a:t>
              </a:r>
            </a:p>
            <a:p>
              <a:r>
                <a:rPr lang="de-DE" altLang="de-DE" dirty="0" err="1"/>
                <a:t>wort</a:t>
              </a:r>
              <a:r>
                <a:rPr lang="de-DE" altLang="de-DE" dirty="0"/>
                <a:t>&gt;</a:t>
              </a:r>
            </a:p>
          </p:txBody>
        </p:sp>
        <p:sp>
          <p:nvSpPr>
            <p:cNvPr id="51" name="Text Box 14"/>
            <p:cNvSpPr txBox="1">
              <a:spLocks noChangeArrowheads="1"/>
            </p:cNvSpPr>
            <p:nvPr/>
          </p:nvSpPr>
          <p:spPr bwMode="auto">
            <a:xfrm>
              <a:off x="3379" y="1857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de-DE" sz="1600" i="1"/>
                <a:t>Typ 1</a:t>
              </a:r>
            </a:p>
          </p:txBody>
        </p:sp>
        <p:sp>
          <p:nvSpPr>
            <p:cNvPr id="52" name="Text Box 15"/>
            <p:cNvSpPr txBox="1">
              <a:spLocks noChangeArrowheads="1"/>
            </p:cNvSpPr>
            <p:nvPr/>
          </p:nvSpPr>
          <p:spPr bwMode="auto">
            <a:xfrm>
              <a:off x="3669" y="3158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de-DE" sz="1600" i="1"/>
                <a:t>Typ 3</a:t>
              </a:r>
            </a:p>
          </p:txBody>
        </p:sp>
        <p:sp>
          <p:nvSpPr>
            <p:cNvPr id="53" name="Text Box 16"/>
            <p:cNvSpPr txBox="1">
              <a:spLocks noChangeArrowheads="1"/>
            </p:cNvSpPr>
            <p:nvPr/>
          </p:nvSpPr>
          <p:spPr bwMode="auto">
            <a:xfrm>
              <a:off x="3215" y="2160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de-DE" sz="1600" i="1"/>
                <a:t>Typ 2</a:t>
              </a:r>
            </a:p>
          </p:txBody>
        </p:sp>
        <p:sp>
          <p:nvSpPr>
            <p:cNvPr id="54" name="Line 17"/>
            <p:cNvSpPr>
              <a:spLocks noChangeShapeType="1"/>
            </p:cNvSpPr>
            <p:nvPr/>
          </p:nvSpPr>
          <p:spPr bwMode="auto">
            <a:xfrm flipV="1">
              <a:off x="1111" y="2160"/>
              <a:ext cx="181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5" name="Line 18"/>
            <p:cNvSpPr>
              <a:spLocks noChangeShapeType="1"/>
            </p:cNvSpPr>
            <p:nvPr/>
          </p:nvSpPr>
          <p:spPr bwMode="auto">
            <a:xfrm>
              <a:off x="1111" y="2614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6" name="Line 19"/>
            <p:cNvSpPr>
              <a:spLocks noChangeShapeType="1"/>
            </p:cNvSpPr>
            <p:nvPr/>
          </p:nvSpPr>
          <p:spPr bwMode="auto">
            <a:xfrm>
              <a:off x="1111" y="2750"/>
              <a:ext cx="227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7" name="Line 20"/>
            <p:cNvSpPr>
              <a:spLocks noChangeShapeType="1"/>
            </p:cNvSpPr>
            <p:nvPr/>
          </p:nvSpPr>
          <p:spPr bwMode="auto">
            <a:xfrm>
              <a:off x="1746" y="2160"/>
              <a:ext cx="227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8" name="Line 21"/>
            <p:cNvSpPr>
              <a:spLocks noChangeShapeType="1"/>
            </p:cNvSpPr>
            <p:nvPr/>
          </p:nvSpPr>
          <p:spPr bwMode="auto">
            <a:xfrm>
              <a:off x="1701" y="2614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9" name="Line 22"/>
            <p:cNvSpPr>
              <a:spLocks noChangeShapeType="1"/>
            </p:cNvSpPr>
            <p:nvPr/>
          </p:nvSpPr>
          <p:spPr bwMode="auto">
            <a:xfrm flipV="1">
              <a:off x="1746" y="2750"/>
              <a:ext cx="227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0" name="Line 23"/>
            <p:cNvSpPr>
              <a:spLocks noChangeShapeType="1"/>
            </p:cNvSpPr>
            <p:nvPr/>
          </p:nvSpPr>
          <p:spPr bwMode="auto">
            <a:xfrm>
              <a:off x="2562" y="2614"/>
              <a:ext cx="3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1" name="Line 24"/>
            <p:cNvSpPr>
              <a:spLocks noChangeShapeType="1"/>
            </p:cNvSpPr>
            <p:nvPr/>
          </p:nvSpPr>
          <p:spPr bwMode="auto">
            <a:xfrm flipV="1">
              <a:off x="2562" y="2069"/>
              <a:ext cx="681" cy="4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2" name="Line 25"/>
            <p:cNvSpPr>
              <a:spLocks noChangeShapeType="1"/>
            </p:cNvSpPr>
            <p:nvPr/>
          </p:nvSpPr>
          <p:spPr bwMode="auto">
            <a:xfrm>
              <a:off x="2562" y="2795"/>
              <a:ext cx="409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3" name="Line 26"/>
            <p:cNvSpPr>
              <a:spLocks noChangeShapeType="1"/>
            </p:cNvSpPr>
            <p:nvPr/>
          </p:nvSpPr>
          <p:spPr bwMode="auto">
            <a:xfrm>
              <a:off x="3424" y="2069"/>
              <a:ext cx="545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4" name="Line 27"/>
            <p:cNvSpPr>
              <a:spLocks noChangeShapeType="1"/>
            </p:cNvSpPr>
            <p:nvPr/>
          </p:nvSpPr>
          <p:spPr bwMode="auto">
            <a:xfrm>
              <a:off x="3787" y="2614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5" name="Line 28"/>
            <p:cNvSpPr>
              <a:spLocks noChangeShapeType="1"/>
            </p:cNvSpPr>
            <p:nvPr/>
          </p:nvSpPr>
          <p:spPr bwMode="auto">
            <a:xfrm flipV="1">
              <a:off x="3696" y="2840"/>
              <a:ext cx="273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6" name="Line 29"/>
            <p:cNvSpPr>
              <a:spLocks noChangeShapeType="1"/>
            </p:cNvSpPr>
            <p:nvPr/>
          </p:nvSpPr>
          <p:spPr bwMode="auto">
            <a:xfrm>
              <a:off x="4830" y="2614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65602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609092" y="117850"/>
            <a:ext cx="7580630" cy="72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65" dirty="0" smtClean="0">
                <a:latin typeface="Arial"/>
                <a:cs typeface="Arial"/>
              </a:rPr>
              <a:t>W</a:t>
            </a:r>
            <a:r>
              <a:rPr sz="1400" spc="55" dirty="0" smtClean="0">
                <a:latin typeface="Arial"/>
                <a:cs typeface="Arial"/>
              </a:rPr>
              <a:t>a</a:t>
            </a:r>
            <a:r>
              <a:rPr sz="1400" dirty="0" smtClean="0">
                <a:latin typeface="Arial"/>
                <a:cs typeface="Arial"/>
              </a:rPr>
              <a:t>s</a:t>
            </a:r>
            <a:r>
              <a:rPr sz="1400" spc="130" dirty="0" smtClean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s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d 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A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5" dirty="0">
                <a:latin typeface="Arial"/>
                <a:cs typeface="Arial"/>
              </a:rPr>
              <a:t>f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95" dirty="0">
                <a:latin typeface="Arial"/>
                <a:cs typeface="Arial"/>
              </a:rPr>
              <a:t>d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105" dirty="0">
                <a:latin typeface="Arial"/>
                <a:cs typeface="Arial"/>
              </a:rPr>
              <a:t>un</a:t>
            </a:r>
            <a:r>
              <a:rPr sz="1400" spc="80" dirty="0">
                <a:latin typeface="Arial"/>
                <a:cs typeface="Arial"/>
              </a:rPr>
              <a:t>g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?</a:t>
            </a:r>
          </a:p>
          <a:p>
            <a:pPr marL="12700"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 lvl="1">
              <a:lnSpc>
                <a:spcPts val="1800"/>
              </a:lnSpc>
              <a:spcBef>
                <a:spcPts val="0"/>
              </a:spcBef>
            </a:pPr>
            <a:endParaRPr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22387"/>
            <a:ext cx="9185287" cy="53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456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609092" y="117850"/>
            <a:ext cx="7580630" cy="72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65" dirty="0" smtClean="0">
                <a:latin typeface="Arial"/>
                <a:cs typeface="Arial"/>
              </a:rPr>
              <a:t>W</a:t>
            </a:r>
            <a:r>
              <a:rPr sz="1400" spc="55" dirty="0" smtClean="0">
                <a:latin typeface="Arial"/>
                <a:cs typeface="Arial"/>
              </a:rPr>
              <a:t>a</a:t>
            </a:r>
            <a:r>
              <a:rPr sz="1400" dirty="0" smtClean="0">
                <a:latin typeface="Arial"/>
                <a:cs typeface="Arial"/>
              </a:rPr>
              <a:t>s</a:t>
            </a:r>
            <a:r>
              <a:rPr sz="1400" spc="130" dirty="0" smtClean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s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d 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A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5" dirty="0">
                <a:latin typeface="Arial"/>
                <a:cs typeface="Arial"/>
              </a:rPr>
              <a:t>f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95" dirty="0">
                <a:latin typeface="Arial"/>
                <a:cs typeface="Arial"/>
              </a:rPr>
              <a:t>d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105" dirty="0">
                <a:latin typeface="Arial"/>
                <a:cs typeface="Arial"/>
              </a:rPr>
              <a:t>un</a:t>
            </a:r>
            <a:r>
              <a:rPr sz="1400" spc="80" dirty="0">
                <a:latin typeface="Arial"/>
                <a:cs typeface="Arial"/>
              </a:rPr>
              <a:t>g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?</a:t>
            </a:r>
          </a:p>
          <a:p>
            <a:pPr marL="12700"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 lvl="1">
              <a:lnSpc>
                <a:spcPts val="1800"/>
              </a:lnSpc>
              <a:spcBef>
                <a:spcPts val="0"/>
              </a:spcBef>
            </a:pPr>
            <a:endParaRPr sz="18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100"/>
            <a:ext cx="9014121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8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/>
          <p:nvPr/>
        </p:nvSpPr>
        <p:spPr>
          <a:xfrm>
            <a:off x="381000" y="1003290"/>
            <a:ext cx="8382000" cy="5461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9092" y="113278"/>
            <a:ext cx="5147945" cy="979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 err="1" smtClean="0">
                <a:latin typeface="Arial"/>
                <a:cs typeface="Arial"/>
              </a:rPr>
              <a:t>V</a:t>
            </a:r>
            <a:r>
              <a:rPr sz="1400" spc="70" dirty="0" err="1" smtClean="0">
                <a:latin typeface="Arial"/>
                <a:cs typeface="Arial"/>
              </a:rPr>
              <a:t>o</a:t>
            </a:r>
            <a:r>
              <a:rPr sz="1400" dirty="0" err="1" smtClean="0">
                <a:latin typeface="Arial"/>
                <a:cs typeface="Arial"/>
              </a:rPr>
              <a:t>r</a:t>
            </a:r>
            <a:r>
              <a:rPr sz="1400" spc="-260" dirty="0" smtClean="0">
                <a:latin typeface="Arial"/>
                <a:cs typeface="Arial"/>
              </a:rPr>
              <a:t> </a:t>
            </a:r>
            <a:r>
              <a:rPr sz="1400" spc="80" dirty="0">
                <a:latin typeface="Arial"/>
                <a:cs typeface="Arial"/>
              </a:rPr>
              <a:t>g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h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2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65" dirty="0">
                <a:latin typeface="Arial"/>
                <a:cs typeface="Arial"/>
              </a:rPr>
              <a:t> 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95" dirty="0">
                <a:latin typeface="Arial"/>
                <a:cs typeface="Arial"/>
              </a:rPr>
              <a:t>b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70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m 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R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95" dirty="0">
                <a:latin typeface="Arial"/>
                <a:cs typeface="Arial"/>
              </a:rPr>
              <a:t>qu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12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55" dirty="0">
                <a:latin typeface="Arial"/>
                <a:cs typeface="Arial"/>
              </a:rPr>
              <a:t>ee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7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76"/>
              </a:spcBef>
            </a:pPr>
            <a:endParaRPr sz="1900" dirty="0"/>
          </a:p>
          <a:p>
            <a:pPr marL="279400" indent="-266700">
              <a:lnSpc>
                <a:spcPct val="100000"/>
              </a:lnSpc>
            </a:pPr>
            <a:r>
              <a:rPr sz="1800" b="1" spc="20" dirty="0">
                <a:latin typeface="Arial"/>
                <a:cs typeface="Arial"/>
              </a:rPr>
              <a:t>E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spc="13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 </a:t>
            </a:r>
            <a:r>
              <a:rPr sz="1800" b="1" spc="-229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n </a:t>
            </a:r>
            <a:r>
              <a:rPr sz="1800" b="1" spc="-2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 </a:t>
            </a:r>
            <a:r>
              <a:rPr sz="1800" b="1" spc="-210" dirty="0">
                <a:latin typeface="Arial"/>
                <a:cs typeface="Arial"/>
              </a:rPr>
              <a:t> </a:t>
            </a:r>
            <a:r>
              <a:rPr sz="1800" b="1" spc="2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-12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spc="5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k</a:t>
            </a:r>
            <a:r>
              <a:rPr sz="1800" b="1" spc="-290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spc="6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13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z</a:t>
            </a:r>
            <a:r>
              <a:rPr sz="1800" b="1" spc="-3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6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1800"/>
              </a:lnSpc>
            </a:pPr>
            <a:endParaRPr sz="1800" dirty="0"/>
          </a:p>
        </p:txBody>
      </p:sp>
      <p:sp>
        <p:nvSpPr>
          <p:cNvPr id="9" name="object 5"/>
          <p:cNvSpPr txBox="1"/>
          <p:nvPr/>
        </p:nvSpPr>
        <p:spPr>
          <a:xfrm>
            <a:off x="758740" y="1354567"/>
            <a:ext cx="78105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Pr</a:t>
            </a:r>
            <a:r>
              <a:rPr sz="1600" spc="-10" dirty="0">
                <a:latin typeface="Arial"/>
                <a:cs typeface="Arial"/>
              </a:rPr>
              <a:t>ob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em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3413550" y="1865107"/>
            <a:ext cx="1312545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 marR="6350" indent="-889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Anfo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de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ung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-</a:t>
            </a:r>
            <a:r>
              <a:rPr sz="1600" spc="-5" dirty="0">
                <a:latin typeface="Arial"/>
                <a:cs typeface="Arial"/>
              </a:rPr>
              <a:t> s</a:t>
            </a:r>
            <a:r>
              <a:rPr sz="1600" spc="-10" dirty="0">
                <a:latin typeface="Arial"/>
                <a:cs typeface="Arial"/>
              </a:rPr>
              <a:t>pe</a:t>
            </a:r>
            <a:r>
              <a:rPr sz="1600" spc="-5" dirty="0">
                <a:latin typeface="Arial"/>
                <a:cs typeface="Arial"/>
              </a:rPr>
              <a:t>zifik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2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1257089" y="2128252"/>
            <a:ext cx="1275080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 marR="6350" indent="-88900">
              <a:lnSpc>
                <a:spcPts val="1810"/>
              </a:lnSpc>
            </a:pPr>
            <a:r>
              <a:rPr sz="1600" spc="-25" dirty="0">
                <a:latin typeface="Arial"/>
                <a:cs typeface="Arial"/>
              </a:rPr>
              <a:t>Requi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40" dirty="0">
                <a:latin typeface="Arial"/>
                <a:cs typeface="Arial"/>
              </a:rPr>
              <a:t>m</a:t>
            </a:r>
            <a:r>
              <a:rPr sz="1600" spc="-25" dirty="0">
                <a:latin typeface="Arial"/>
                <a:cs typeface="Arial"/>
              </a:rPr>
              <a:t>en</a:t>
            </a:r>
            <a:r>
              <a:rPr sz="1600" spc="-15" dirty="0">
                <a:latin typeface="Arial"/>
                <a:cs typeface="Arial"/>
              </a:rPr>
              <a:t>ts</a:t>
            </a:r>
            <a:r>
              <a:rPr sz="1600" spc="-20" dirty="0">
                <a:latin typeface="Arial"/>
                <a:cs typeface="Arial"/>
              </a:rPr>
              <a:t> Engi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25" dirty="0">
                <a:latin typeface="Arial"/>
                <a:cs typeface="Arial"/>
              </a:rPr>
              <a:t>ee</a:t>
            </a:r>
            <a:r>
              <a:rPr sz="1600" spc="-15" dirty="0">
                <a:latin typeface="Arial"/>
                <a:cs typeface="Arial"/>
              </a:rPr>
              <a:t>rin</a:t>
            </a:r>
            <a:r>
              <a:rPr sz="1600" spc="-20" dirty="0"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2221781" y="2841992"/>
            <a:ext cx="754380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 marR="6350" indent="-13970">
              <a:lnSpc>
                <a:spcPct val="100000"/>
              </a:lnSpc>
            </a:pPr>
            <a:r>
              <a:rPr sz="1600" spc="-45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y</a:t>
            </a:r>
            <a:r>
              <a:rPr sz="1600" spc="-20" dirty="0">
                <a:latin typeface="Arial"/>
                <a:cs typeface="Arial"/>
              </a:rPr>
              <a:t>st</a:t>
            </a:r>
            <a:r>
              <a:rPr sz="1600" spc="-25" dirty="0">
                <a:latin typeface="Arial"/>
                <a:cs typeface="Arial"/>
              </a:rPr>
              <a:t>em</a:t>
            </a:r>
            <a:r>
              <a:rPr sz="1600" spc="-20" dirty="0">
                <a:latin typeface="Arial"/>
                <a:cs typeface="Arial"/>
              </a:rPr>
              <a:t>-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anal</a:t>
            </a:r>
            <a:r>
              <a:rPr sz="1600" spc="-20" dirty="0">
                <a:latin typeface="Arial"/>
                <a:cs typeface="Arial"/>
              </a:rPr>
              <a:t>yse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3" name="object 10"/>
          <p:cNvSpPr txBox="1"/>
          <p:nvPr/>
        </p:nvSpPr>
        <p:spPr>
          <a:xfrm>
            <a:off x="4187743" y="2741408"/>
            <a:ext cx="130048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S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temmode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1"/>
          <p:cNvSpPr txBox="1"/>
          <p:nvPr/>
        </p:nvSpPr>
        <p:spPr>
          <a:xfrm>
            <a:off x="5094524" y="3373868"/>
            <a:ext cx="1130935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12446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Entwu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fs</a:t>
            </a:r>
            <a:r>
              <a:rPr sz="1600" spc="-10" dirty="0">
                <a:latin typeface="Arial"/>
                <a:cs typeface="Arial"/>
              </a:rPr>
              <a:t>-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s</a:t>
            </a:r>
            <a:r>
              <a:rPr sz="1600" spc="-25" dirty="0">
                <a:latin typeface="Arial"/>
                <a:cs typeface="Arial"/>
              </a:rPr>
              <a:t>pe</a:t>
            </a:r>
            <a:r>
              <a:rPr sz="1600" spc="-20" dirty="0">
                <a:latin typeface="Arial"/>
                <a:cs typeface="Arial"/>
              </a:rPr>
              <a:t>z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20" dirty="0">
                <a:latin typeface="Arial"/>
                <a:cs typeface="Arial"/>
              </a:rPr>
              <a:t>k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15" dirty="0">
                <a:latin typeface="Arial"/>
                <a:cs typeface="Arial"/>
              </a:rPr>
              <a:t>io</a:t>
            </a:r>
            <a:r>
              <a:rPr sz="1600" spc="-20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2"/>
          <p:cNvSpPr txBox="1"/>
          <p:nvPr/>
        </p:nvSpPr>
        <p:spPr>
          <a:xfrm>
            <a:off x="2701842" y="3710673"/>
            <a:ext cx="149161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Softwa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u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3"/>
          <p:cNvSpPr txBox="1"/>
          <p:nvPr/>
        </p:nvSpPr>
        <p:spPr>
          <a:xfrm>
            <a:off x="5902244" y="4129773"/>
            <a:ext cx="1052830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 marR="6350" indent="-117475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Ent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ick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te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So</a:t>
            </a:r>
            <a:r>
              <a:rPr sz="1600" spc="-10" dirty="0">
                <a:latin typeface="Arial"/>
                <a:cs typeface="Arial"/>
              </a:rPr>
              <a:t>ft</a:t>
            </a:r>
            <a:r>
              <a:rPr sz="1600" spc="-30" dirty="0">
                <a:latin typeface="Arial"/>
                <a:cs typeface="Arial"/>
              </a:rPr>
              <a:t>wa</a:t>
            </a:r>
            <a:r>
              <a:rPr sz="1600" spc="-15" dirty="0">
                <a:latin typeface="Arial"/>
                <a:cs typeface="Arial"/>
              </a:rPr>
              <a:t>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4"/>
          <p:cNvSpPr txBox="1"/>
          <p:nvPr/>
        </p:nvSpPr>
        <p:spPr>
          <a:xfrm>
            <a:off x="3489750" y="4457434"/>
            <a:ext cx="152146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I</a:t>
            </a:r>
            <a:r>
              <a:rPr sz="1600" spc="-45" dirty="0">
                <a:latin typeface="Arial"/>
                <a:cs typeface="Arial"/>
              </a:rPr>
              <a:t>m</a:t>
            </a:r>
            <a:r>
              <a:rPr sz="1600" spc="-20" dirty="0">
                <a:latin typeface="Arial"/>
                <a:cs typeface="Arial"/>
              </a:rPr>
              <a:t>pl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30" dirty="0">
                <a:latin typeface="Arial"/>
                <a:cs typeface="Arial"/>
              </a:rPr>
              <a:t>m</a:t>
            </a:r>
            <a:r>
              <a:rPr sz="1600" spc="-25" dirty="0">
                <a:latin typeface="Arial"/>
                <a:cs typeface="Arial"/>
              </a:rPr>
              <a:t>en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20" dirty="0">
                <a:latin typeface="Arial"/>
                <a:cs typeface="Arial"/>
              </a:rPr>
              <a:t>ie</a:t>
            </a:r>
            <a:r>
              <a:rPr sz="1600" spc="-15" dirty="0">
                <a:latin typeface="Arial"/>
                <a:cs typeface="Arial"/>
              </a:rPr>
              <a:t>ru</a:t>
            </a:r>
            <a:r>
              <a:rPr sz="1600" spc="-25" dirty="0">
                <a:latin typeface="Arial"/>
                <a:cs typeface="Arial"/>
              </a:rPr>
              <a:t>n</a:t>
            </a:r>
            <a:r>
              <a:rPr sz="1600" spc="-20" dirty="0"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5"/>
          <p:cNvSpPr txBox="1"/>
          <p:nvPr/>
        </p:nvSpPr>
        <p:spPr>
          <a:xfrm>
            <a:off x="6524037" y="4861233"/>
            <a:ext cx="1343025" cy="54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443230">
              <a:lnSpc>
                <a:spcPct val="109400"/>
              </a:lnSpc>
            </a:pPr>
            <a:r>
              <a:rPr sz="1600" spc="-70" dirty="0">
                <a:latin typeface="Arial"/>
                <a:cs typeface="Arial"/>
              </a:rPr>
              <a:t>Te</a:t>
            </a:r>
            <a:r>
              <a:rPr sz="1600" spc="-75" dirty="0">
                <a:latin typeface="Arial"/>
                <a:cs typeface="Arial"/>
              </a:rPr>
              <a:t>s</a:t>
            </a:r>
            <a:r>
              <a:rPr sz="1600" spc="-45" dirty="0">
                <a:latin typeface="Arial"/>
                <a:cs typeface="Arial"/>
              </a:rPr>
              <a:t>t-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do</a:t>
            </a:r>
            <a:r>
              <a:rPr sz="1600" spc="-20" dirty="0">
                <a:latin typeface="Arial"/>
                <a:cs typeface="Arial"/>
              </a:rPr>
              <a:t>k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-45" dirty="0">
                <a:latin typeface="Arial"/>
                <a:cs typeface="Arial"/>
              </a:rPr>
              <a:t>m</a:t>
            </a:r>
            <a:r>
              <a:rPr sz="1600" spc="-25" dirty="0">
                <a:latin typeface="Arial"/>
                <a:cs typeface="Arial"/>
              </a:rPr>
              <a:t>en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25" dirty="0">
                <a:latin typeface="Arial"/>
                <a:cs typeface="Arial"/>
              </a:rPr>
              <a:t>o</a:t>
            </a:r>
            <a:r>
              <a:rPr sz="1600" spc="-20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6"/>
          <p:cNvSpPr txBox="1"/>
          <p:nvPr/>
        </p:nvSpPr>
        <p:spPr>
          <a:xfrm>
            <a:off x="530140" y="5118090"/>
            <a:ext cx="871219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Legende: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0" name="object 17"/>
          <p:cNvSpPr txBox="1"/>
          <p:nvPr/>
        </p:nvSpPr>
        <p:spPr>
          <a:xfrm>
            <a:off x="4823251" y="5202670"/>
            <a:ext cx="42037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18"/>
          <p:cNvSpPr txBox="1"/>
          <p:nvPr/>
        </p:nvSpPr>
        <p:spPr>
          <a:xfrm>
            <a:off x="708448" y="5580370"/>
            <a:ext cx="407034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Xxx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19"/>
          <p:cNvSpPr txBox="1"/>
          <p:nvPr/>
        </p:nvSpPr>
        <p:spPr>
          <a:xfrm>
            <a:off x="1520741" y="5611866"/>
            <a:ext cx="1921510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Ent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ickl</a:t>
            </a:r>
            <a:r>
              <a:rPr sz="1600" spc="-10" dirty="0">
                <a:latin typeface="Arial"/>
                <a:cs typeface="Arial"/>
              </a:rPr>
              <a:t>ung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b="1" spc="-15" dirty="0">
                <a:latin typeface="Arial"/>
                <a:cs typeface="Arial"/>
              </a:rPr>
              <a:t>ph</a:t>
            </a:r>
            <a:r>
              <a:rPr sz="1600" b="1" dirty="0">
                <a:latin typeface="Arial"/>
                <a:cs typeface="Arial"/>
              </a:rPr>
              <a:t>a</a:t>
            </a:r>
            <a:r>
              <a:rPr sz="1600" b="1" spc="-10" dirty="0">
                <a:latin typeface="Arial"/>
                <a:cs typeface="Arial"/>
              </a:rPr>
              <a:t>sen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0"/>
          <p:cNvSpPr txBox="1"/>
          <p:nvPr/>
        </p:nvSpPr>
        <p:spPr>
          <a:xfrm>
            <a:off x="5038136" y="5810746"/>
            <a:ext cx="1674495" cy="53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320040">
              <a:lnSpc>
                <a:spcPct val="107500"/>
              </a:lnSpc>
            </a:pPr>
            <a:r>
              <a:rPr sz="1600" spc="-45" dirty="0">
                <a:latin typeface="Arial"/>
                <a:cs typeface="Arial"/>
              </a:rPr>
              <a:t>W</a:t>
            </a:r>
            <a:r>
              <a:rPr sz="1600" spc="-35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rt</a:t>
            </a:r>
            <a:r>
              <a:rPr sz="1600" spc="-20" dirty="0">
                <a:latin typeface="Arial"/>
                <a:cs typeface="Arial"/>
              </a:rPr>
              <a:t>u</a:t>
            </a:r>
            <a:r>
              <a:rPr sz="1600" spc="-35" dirty="0">
                <a:latin typeface="Arial"/>
                <a:cs typeface="Arial"/>
              </a:rPr>
              <a:t>n</a:t>
            </a:r>
            <a:r>
              <a:rPr sz="1600" spc="-20" dirty="0">
                <a:latin typeface="Arial"/>
                <a:cs typeface="Arial"/>
              </a:rPr>
              <a:t>g</a:t>
            </a:r>
            <a:r>
              <a:rPr sz="1600" spc="-15" dirty="0">
                <a:latin typeface="Arial"/>
                <a:cs typeface="Arial"/>
              </a:rPr>
              <a:t>, </a:t>
            </a:r>
            <a:r>
              <a:rPr sz="1600" spc="-10" dirty="0">
                <a:latin typeface="Arial"/>
                <a:cs typeface="Arial"/>
              </a:rPr>
              <a:t>Weite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en</a:t>
            </a:r>
            <a:r>
              <a:rPr sz="1600" spc="0" dirty="0">
                <a:latin typeface="Arial"/>
                <a:cs typeface="Arial"/>
              </a:rPr>
              <a:t>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ickl</a:t>
            </a:r>
            <a:r>
              <a:rPr sz="1600" spc="-10" dirty="0">
                <a:latin typeface="Arial"/>
                <a:cs typeface="Arial"/>
              </a:rPr>
              <a:t>ung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1"/>
          <p:cNvSpPr txBox="1"/>
          <p:nvPr/>
        </p:nvSpPr>
        <p:spPr>
          <a:xfrm>
            <a:off x="7098585" y="5657838"/>
            <a:ext cx="1390650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3530" marR="6350" indent="-291465">
              <a:lnSpc>
                <a:spcPts val="1870"/>
              </a:lnSpc>
            </a:pPr>
            <a:r>
              <a:rPr sz="1600" spc="-10" dirty="0">
                <a:latin typeface="Arial"/>
                <a:cs typeface="Arial"/>
              </a:rPr>
              <a:t>Bet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eb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be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S</a:t>
            </a:r>
            <a:r>
              <a:rPr sz="1600" spc="-35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f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35" dirty="0">
                <a:latin typeface="Arial"/>
                <a:cs typeface="Arial"/>
              </a:rPr>
              <a:t>w</a:t>
            </a:r>
            <a:r>
              <a:rPr sz="1600" spc="-20" dirty="0">
                <a:latin typeface="Arial"/>
                <a:cs typeface="Arial"/>
              </a:rPr>
              <a:t>a</a:t>
            </a:r>
            <a:r>
              <a:rPr sz="1600" spc="-30" dirty="0">
                <a:latin typeface="Arial"/>
                <a:cs typeface="Arial"/>
              </a:rPr>
              <a:t>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2"/>
          <p:cNvSpPr txBox="1"/>
          <p:nvPr/>
        </p:nvSpPr>
        <p:spPr>
          <a:xfrm>
            <a:off x="732832" y="6052303"/>
            <a:ext cx="36258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Y</a:t>
            </a:r>
            <a:r>
              <a:rPr sz="1600" spc="-20" dirty="0">
                <a:latin typeface="Arial"/>
                <a:cs typeface="Arial"/>
              </a:rPr>
              <a:t>yy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3"/>
          <p:cNvSpPr txBox="1"/>
          <p:nvPr/>
        </p:nvSpPr>
        <p:spPr>
          <a:xfrm>
            <a:off x="1571033" y="6058399"/>
            <a:ext cx="22840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Ent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ickl</a:t>
            </a:r>
            <a:r>
              <a:rPr sz="1600" spc="-10" dirty="0">
                <a:latin typeface="Arial"/>
                <a:cs typeface="Arial"/>
              </a:rPr>
              <a:t>ung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b="1" spc="-10" dirty="0">
                <a:latin typeface="Arial"/>
                <a:cs typeface="Arial"/>
              </a:rPr>
              <a:t>er</a:t>
            </a:r>
            <a:r>
              <a:rPr sz="1600" b="1" spc="-5" dirty="0">
                <a:latin typeface="Arial"/>
                <a:cs typeface="Arial"/>
              </a:rPr>
              <a:t>g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-15" dirty="0">
                <a:latin typeface="Arial"/>
                <a:cs typeface="Arial"/>
              </a:rPr>
              <a:t>bn</a:t>
            </a:r>
            <a:r>
              <a:rPr sz="1600" b="1" spc="-10" dirty="0">
                <a:latin typeface="Arial"/>
                <a:cs typeface="Arial"/>
              </a:rPr>
              <a:t>is</a:t>
            </a:r>
            <a:r>
              <a:rPr sz="1600" b="1" dirty="0">
                <a:latin typeface="Arial"/>
                <a:cs typeface="Arial"/>
              </a:rPr>
              <a:t>s</a:t>
            </a:r>
            <a:r>
              <a:rPr sz="1600" b="1" spc="-1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069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609092" y="117850"/>
            <a:ext cx="7580630" cy="72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65" dirty="0" smtClean="0">
                <a:latin typeface="Arial"/>
                <a:cs typeface="Arial"/>
              </a:rPr>
              <a:t>W</a:t>
            </a:r>
            <a:r>
              <a:rPr sz="1400" spc="55" dirty="0" smtClean="0">
                <a:latin typeface="Arial"/>
                <a:cs typeface="Arial"/>
              </a:rPr>
              <a:t>a</a:t>
            </a:r>
            <a:r>
              <a:rPr sz="1400" dirty="0" smtClean="0">
                <a:latin typeface="Arial"/>
                <a:cs typeface="Arial"/>
              </a:rPr>
              <a:t>s</a:t>
            </a:r>
            <a:r>
              <a:rPr sz="1400" spc="130" dirty="0" smtClean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s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d 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A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5" dirty="0">
                <a:latin typeface="Arial"/>
                <a:cs typeface="Arial"/>
              </a:rPr>
              <a:t>f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95" dirty="0">
                <a:latin typeface="Arial"/>
                <a:cs typeface="Arial"/>
              </a:rPr>
              <a:t>d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105" dirty="0">
                <a:latin typeface="Arial"/>
                <a:cs typeface="Arial"/>
              </a:rPr>
              <a:t>un</a:t>
            </a:r>
            <a:r>
              <a:rPr sz="1400" spc="80" dirty="0">
                <a:latin typeface="Arial"/>
                <a:cs typeface="Arial"/>
              </a:rPr>
              <a:t>g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?</a:t>
            </a:r>
          </a:p>
          <a:p>
            <a:pPr marL="12700"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 lvl="1">
              <a:lnSpc>
                <a:spcPts val="1800"/>
              </a:lnSpc>
              <a:spcBef>
                <a:spcPts val="0"/>
              </a:spcBef>
            </a:pPr>
            <a:endParaRPr sz="18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206500"/>
            <a:ext cx="8763876" cy="421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7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44500"/>
            <a:ext cx="6858000" cy="623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4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9810"/>
            <a:ext cx="7010908" cy="466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</p:txBody>
      </p:sp>
      <p:sp>
        <p:nvSpPr>
          <p:cNvPr id="2" name="Rechteck 1"/>
          <p:cNvSpPr/>
          <p:nvPr/>
        </p:nvSpPr>
        <p:spPr>
          <a:xfrm>
            <a:off x="304800" y="2717824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44" algn="ctr"/>
            <a:r>
              <a:rPr lang="de-DE" sz="2800" b="1" spc="-4" dirty="0" smtClean="0">
                <a:latin typeface="Arial"/>
                <a:cs typeface="Arial"/>
              </a:rPr>
              <a:t>Was ist ein Anwendungsfall (</a:t>
            </a:r>
            <a:r>
              <a:rPr lang="de-DE" sz="2800" b="1" spc="-4" dirty="0" err="1" smtClean="0">
                <a:latin typeface="Arial"/>
                <a:cs typeface="Arial"/>
              </a:rPr>
              <a:t>Use</a:t>
            </a:r>
            <a:r>
              <a:rPr lang="de-DE" sz="2800" b="1" spc="-4" dirty="0" smtClean="0">
                <a:latin typeface="Arial"/>
                <a:cs typeface="Arial"/>
              </a:rPr>
              <a:t> Case)?</a:t>
            </a:r>
            <a:endParaRPr lang="de-DE" sz="2800" b="1" spc="-4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30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2400" y="27940"/>
            <a:ext cx="8610600" cy="6334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lvl="1">
              <a:lnSpc>
                <a:spcPct val="100000"/>
              </a:lnSpc>
              <a:tabLst>
                <a:tab pos="366395" algn="l"/>
              </a:tabLst>
            </a:pPr>
            <a:r>
              <a:rPr sz="1400" spc="20" dirty="0" err="1" smtClean="0">
                <a:latin typeface="Arial"/>
                <a:cs typeface="Arial"/>
              </a:rPr>
              <a:t>A</a:t>
            </a:r>
            <a:r>
              <a:rPr sz="1400" spc="105" dirty="0" err="1" smtClean="0">
                <a:latin typeface="Arial"/>
                <a:cs typeface="Arial"/>
              </a:rPr>
              <a:t>n</a:t>
            </a:r>
            <a:r>
              <a:rPr sz="1400" spc="100" dirty="0" err="1" smtClean="0">
                <a:latin typeface="Arial"/>
                <a:cs typeface="Arial"/>
              </a:rPr>
              <a:t>f</a:t>
            </a:r>
            <a:r>
              <a:rPr sz="1400" spc="70" dirty="0" err="1" smtClean="0">
                <a:latin typeface="Arial"/>
                <a:cs typeface="Arial"/>
              </a:rPr>
              <a:t>o</a:t>
            </a:r>
            <a:r>
              <a:rPr sz="1400" dirty="0" err="1" smtClean="0">
                <a:latin typeface="Arial"/>
                <a:cs typeface="Arial"/>
              </a:rPr>
              <a:t>r</a:t>
            </a:r>
            <a:r>
              <a:rPr sz="1400" spc="-260" dirty="0" smtClean="0">
                <a:latin typeface="Arial"/>
                <a:cs typeface="Arial"/>
              </a:rPr>
              <a:t> </a:t>
            </a:r>
            <a:r>
              <a:rPr sz="1400" spc="80" dirty="0">
                <a:latin typeface="Arial"/>
                <a:cs typeface="Arial"/>
              </a:rPr>
              <a:t>d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105" dirty="0">
                <a:latin typeface="Arial"/>
                <a:cs typeface="Arial"/>
              </a:rPr>
              <a:t>u</a:t>
            </a:r>
            <a:r>
              <a:rPr sz="1400" spc="95" dirty="0">
                <a:latin typeface="Arial"/>
                <a:cs typeface="Arial"/>
              </a:rPr>
              <a:t>ng</a:t>
            </a:r>
            <a:r>
              <a:rPr sz="1400" spc="15" dirty="0">
                <a:latin typeface="Arial"/>
                <a:cs typeface="Arial"/>
              </a:rPr>
              <a:t>s</a:t>
            </a:r>
            <a:r>
              <a:rPr sz="1400" spc="95" dirty="0">
                <a:latin typeface="Arial"/>
                <a:cs typeface="Arial"/>
              </a:rPr>
              <a:t>d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85" dirty="0">
                <a:latin typeface="Arial"/>
                <a:cs typeface="Arial"/>
              </a:rPr>
              <a:t>f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</a:p>
          <a:p>
            <a:pPr lvl="1">
              <a:lnSpc>
                <a:spcPts val="1900"/>
              </a:lnSpc>
              <a:spcBef>
                <a:spcPts val="76"/>
              </a:spcBef>
              <a:buFont typeface="Arial"/>
              <a:buAutoNum type="arabicPeriod" startAt="3"/>
            </a:pPr>
            <a:endParaRPr sz="1900" dirty="0"/>
          </a:p>
          <a:p>
            <a:pPr marL="12700" algn="ctr">
              <a:lnSpc>
                <a:spcPct val="100000"/>
              </a:lnSpc>
            </a:pPr>
            <a:r>
              <a:rPr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1800" b="1" spc="-3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 spc="6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sz="1800" b="1" spc="-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800" b="1" spc="-3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 spc="6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800" b="1" spc="-3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(Anwendungsfall) - Definition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  <a:spcBef>
                <a:spcPts val="28"/>
              </a:spcBef>
            </a:pP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0525" marR="6350" lvl="2" indent="-228600">
              <a:lnSpc>
                <a:spcPct val="101800"/>
              </a:lnSpc>
              <a:buFont typeface="Times New Roman"/>
              <a:buChar char="•"/>
              <a:tabLst>
                <a:tab pos="391160" algn="l"/>
              </a:tabLst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Ein </a:t>
            </a:r>
            <a:r>
              <a:rPr lang="de-DE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Case</a:t>
            </a:r>
          </a:p>
          <a:p>
            <a:pPr marL="847725" marR="6350" lvl="3" indent="-228600">
              <a:lnSpc>
                <a:spcPct val="101800"/>
              </a:lnSpc>
              <a:buFont typeface="Times New Roman"/>
              <a:buChar char="•"/>
              <a:tabLst>
                <a:tab pos="391160" algn="l"/>
              </a:tabLst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definiert die funktionalen Hauptaufgaben eines Systems</a:t>
            </a:r>
          </a:p>
          <a:p>
            <a:pPr marL="847725" marR="6350" lvl="3" indent="-228600">
              <a:lnSpc>
                <a:spcPct val="101800"/>
              </a:lnSpc>
              <a:buFont typeface="Times New Roman"/>
              <a:buChar char="•"/>
              <a:tabLst>
                <a:tab pos="391160" algn="l"/>
              </a:tabLst>
            </a:pPr>
            <a:r>
              <a:rPr sz="2000"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</a:t>
            </a:r>
            <a:r>
              <a:rPr sz="2000"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-5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sz="20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sz="2000" spc="5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5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sz="20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</a:t>
            </a:r>
            <a:r>
              <a:rPr sz="2000"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sz="20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ielge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nu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 m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de-DE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47725" marR="6350" lvl="3" indent="-228600">
              <a:lnSpc>
                <a:spcPct val="101800"/>
              </a:lnSpc>
              <a:buFont typeface="Times New Roman"/>
              <a:buChar char="•"/>
              <a:tabLst>
                <a:tab pos="391160" algn="l"/>
              </a:tabLst>
            </a:pPr>
            <a:r>
              <a:rPr sz="2000"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</a:t>
            </a:r>
            <a:r>
              <a:rPr sz="2000"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-5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ge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ün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sz="2000"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aus der 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-6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fo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ru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ge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0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ü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ll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 so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  <a:p>
            <a:pPr marL="847725" marR="353060" lvl="3" indent="-228600">
              <a:lnSpc>
                <a:spcPct val="101499"/>
              </a:lnSpc>
              <a:spcBef>
                <a:spcPts val="10"/>
              </a:spcBef>
              <a:buFont typeface="Times New Roman"/>
              <a:buChar char="•"/>
              <a:tabLst>
                <a:tab pos="391160" algn="l"/>
              </a:tabLst>
            </a:pPr>
            <a:r>
              <a:rPr lang="de-DE"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de-DE" sz="20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sz="2000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20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-5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das System 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</a:t>
            </a:r>
            <a:r>
              <a:rPr sz="2000"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s,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000" spc="-4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le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de-DE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47725" marR="353060" lvl="3" indent="-228600">
              <a:lnSpc>
                <a:spcPct val="101499"/>
              </a:lnSpc>
              <a:spcBef>
                <a:spcPts val="10"/>
              </a:spcBef>
              <a:buFont typeface="Times New Roman"/>
              <a:buChar char="•"/>
              <a:tabLst>
                <a:tab pos="391160" algn="l"/>
              </a:tabLst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besteht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aus mehreren zusammenhängenden Aufgaben, die von einem Akteur durchgeführt werden, um ein Ziel zu erreichen bzw. ein gewünschtes Ergebnis zu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erstellen</a:t>
            </a:r>
          </a:p>
          <a:p>
            <a:pPr marL="390525" marR="353060" lvl="2" indent="-228600">
              <a:lnSpc>
                <a:spcPct val="101499"/>
              </a:lnSpc>
              <a:spcBef>
                <a:spcPts val="10"/>
              </a:spcBef>
              <a:buFont typeface="Times New Roman"/>
              <a:buChar char="•"/>
              <a:tabLst>
                <a:tab pos="391160" algn="l"/>
              </a:tabLst>
            </a:pPr>
            <a:endParaRPr lang="de-DE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0525" marR="353060" lvl="2" indent="-228600">
              <a:lnSpc>
                <a:spcPct val="101499"/>
              </a:lnSpc>
              <a:spcBef>
                <a:spcPts val="10"/>
              </a:spcBef>
              <a:buFont typeface="Times New Roman"/>
              <a:buChar char="•"/>
              <a:tabLst>
                <a:tab pos="391160" algn="l"/>
              </a:tabLst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Alle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Anwendungsfälle zusammen dokumentieren die Möglichkeiten der Benutzung des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Softwaresystems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und werden in einem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Case Diagramm dargestellt</a:t>
            </a:r>
          </a:p>
          <a:p>
            <a:pPr marL="390525" marR="353060" lvl="2" indent="-228600">
              <a:lnSpc>
                <a:spcPct val="101499"/>
              </a:lnSpc>
              <a:spcBef>
                <a:spcPts val="10"/>
              </a:spcBef>
              <a:buFont typeface="Times New Roman"/>
              <a:buChar char="•"/>
              <a:tabLst>
                <a:tab pos="391160" algn="l"/>
              </a:tabLst>
            </a:pPr>
            <a:endParaRPr lang="de-DE" sz="2000" dirty="0" smtClean="0">
              <a:latin typeface="Calibri"/>
              <a:cs typeface="Calibri"/>
            </a:endParaRPr>
          </a:p>
          <a:p>
            <a:pPr marL="390525" marR="353060" lvl="2" indent="-228600">
              <a:lnSpc>
                <a:spcPct val="101499"/>
              </a:lnSpc>
              <a:spcBef>
                <a:spcPts val="10"/>
              </a:spcBef>
              <a:buFont typeface="Times New Roman"/>
              <a:buChar char="•"/>
              <a:tabLst>
                <a:tab pos="391160" algn="l"/>
              </a:tabLst>
            </a:pP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45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-15240" y="444500"/>
            <a:ext cx="9144000" cy="582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de-DE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 Case vs. User Story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  <a:spcBef>
                <a:spcPts val="28"/>
              </a:spcBef>
            </a:pP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0525" marR="353060" lvl="2" indent="-228600">
              <a:lnSpc>
                <a:spcPct val="101499"/>
              </a:lnSpc>
              <a:spcBef>
                <a:spcPts val="10"/>
              </a:spcBef>
              <a:buFont typeface="Times New Roman"/>
              <a:buChar char="•"/>
              <a:tabLst>
                <a:tab pos="391160" algn="l"/>
              </a:tabLst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Eine User Story ist eine einfache kurze Beschreibung eines Benutzerziels, um einen Nutzen zu generieren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0525" marR="353060" lvl="2" indent="-228600">
              <a:lnSpc>
                <a:spcPct val="101499"/>
              </a:lnSpc>
              <a:spcBef>
                <a:spcPts val="10"/>
              </a:spcBef>
              <a:buFont typeface="Times New Roman"/>
              <a:buChar char="•"/>
              <a:tabLst>
                <a:tab pos="391160" algn="l"/>
              </a:tabLst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Ein </a:t>
            </a:r>
            <a:r>
              <a:rPr lang="de-DE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Case ist die detaillierte Spezifikation von Funktionalität (Reihenfolge von Systemaktivitäten), um ein gewünschtes Resultat zu erzielen</a:t>
            </a:r>
          </a:p>
          <a:p>
            <a:pPr marL="390525" marR="353060" lvl="2" indent="-228600">
              <a:lnSpc>
                <a:spcPct val="101499"/>
              </a:lnSpc>
              <a:spcBef>
                <a:spcPts val="10"/>
              </a:spcBef>
              <a:buFont typeface="Times New Roman"/>
              <a:buChar char="•"/>
              <a:tabLst>
                <a:tab pos="391160" algn="l"/>
              </a:tabLst>
            </a:pPr>
            <a:r>
              <a:rPr lang="de-DE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Cases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fokussieren auf Nutzerinteraktionen mit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einem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System,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dass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das Ziel der Nutzer klar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wird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0525" marR="353060" lvl="2" indent="-228600">
              <a:lnSpc>
                <a:spcPct val="101499"/>
              </a:lnSpc>
              <a:spcBef>
                <a:spcPts val="10"/>
              </a:spcBef>
              <a:buFont typeface="Times New Roman"/>
              <a:buChar char="•"/>
              <a:tabLst>
                <a:tab pos="391160" algn="l"/>
              </a:tabLst>
            </a:pPr>
            <a:r>
              <a:rPr lang="de-DE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Cases können mit </a:t>
            </a:r>
            <a:r>
              <a:rPr lang="de-DE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und </a:t>
            </a:r>
            <a:r>
              <a:rPr lang="de-DE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-Beziehungen strukturiert werden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0525" marR="353060" lvl="2" indent="-228600">
              <a:lnSpc>
                <a:spcPct val="101499"/>
              </a:lnSpc>
              <a:spcBef>
                <a:spcPts val="10"/>
              </a:spcBef>
              <a:buFont typeface="Times New Roman"/>
              <a:buChar char="•"/>
              <a:tabLst>
                <a:tab pos="391160" algn="l"/>
              </a:tabLst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User Stories eignen sich für inkrementelles Vorgehen, während </a:t>
            </a:r>
            <a:r>
              <a:rPr lang="de-DE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Cases sich gut für eine Neuentwicklung eignen</a:t>
            </a:r>
          </a:p>
          <a:p>
            <a:pPr marL="390525" marR="353060" lvl="2" indent="-228600">
              <a:lnSpc>
                <a:spcPct val="101499"/>
              </a:lnSpc>
              <a:spcBef>
                <a:spcPts val="10"/>
              </a:spcBef>
              <a:buFont typeface="Times New Roman"/>
              <a:buChar char="•"/>
              <a:tabLst>
                <a:tab pos="391160" algn="l"/>
              </a:tabLst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Stories werden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im Gegensatz zu </a:t>
            </a:r>
            <a:r>
              <a:rPr lang="de-DE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Cases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nicht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als Instrument zur  Dokumentation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eingesetzt, sondern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als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Basis, um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über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Anforderungen zu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reden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0525" marR="353060" lvl="2" indent="-228600">
              <a:lnSpc>
                <a:spcPct val="101499"/>
              </a:lnSpc>
              <a:spcBef>
                <a:spcPts val="10"/>
              </a:spcBef>
              <a:buFont typeface="Times New Roman"/>
              <a:buChar char="•"/>
              <a:tabLst>
                <a:tab pos="391160" algn="l"/>
              </a:tabLst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User Stories werden als Planungsinstrument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eingesetzt und so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lange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kompakt „kleingeschnitten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“, bis sie in einem festgelegten Zeitraum einer Iteration umgesetzt werden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können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99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2749598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44" algn="ctr"/>
            <a:r>
              <a:rPr lang="de-DE" sz="2800" b="1" spc="-4" dirty="0" smtClean="0">
                <a:latin typeface="Arial"/>
                <a:cs typeface="Arial"/>
              </a:rPr>
              <a:t>Szenario</a:t>
            </a:r>
            <a:endParaRPr lang="de-DE" sz="2800" b="1" spc="-4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846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6"/>
          <p:cNvSpPr/>
          <p:nvPr/>
        </p:nvSpPr>
        <p:spPr>
          <a:xfrm>
            <a:off x="680468" y="444500"/>
            <a:ext cx="0" cy="1740535"/>
          </a:xfrm>
          <a:custGeom>
            <a:avLst/>
            <a:gdLst/>
            <a:ahLst/>
            <a:cxnLst/>
            <a:rect l="l" t="t" r="r" b="b"/>
            <a:pathLst>
              <a:path h="1740535">
                <a:moveTo>
                  <a:pt x="0" y="1740407"/>
                </a:moveTo>
                <a:lnTo>
                  <a:pt x="0" y="0"/>
                </a:lnTo>
                <a:lnTo>
                  <a:pt x="0" y="174040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7"/>
          <p:cNvSpPr txBox="1"/>
          <p:nvPr/>
        </p:nvSpPr>
        <p:spPr>
          <a:xfrm>
            <a:off x="680468" y="484116"/>
            <a:ext cx="2867025" cy="562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Anwendungsfall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2100"/>
              </a:lnSpc>
              <a:spcBef>
                <a:spcPts val="60"/>
              </a:spcBef>
            </a:pPr>
            <a:endParaRPr sz="2100" dirty="0"/>
          </a:p>
        </p:txBody>
      </p:sp>
      <p:sp>
        <p:nvSpPr>
          <p:cNvPr id="11" name="object 10"/>
          <p:cNvSpPr txBox="1"/>
          <p:nvPr/>
        </p:nvSpPr>
        <p:spPr>
          <a:xfrm>
            <a:off x="214443" y="882655"/>
            <a:ext cx="3800092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6350">
              <a:lnSpc>
                <a:spcPct val="100000"/>
              </a:lnSpc>
            </a:pPr>
            <a:r>
              <a:rPr sz="1800" dirty="0" err="1">
                <a:latin typeface="Arial"/>
                <a:cs typeface="Arial"/>
              </a:rPr>
              <a:t>Beschreibt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ein</a:t>
            </a:r>
            <a:r>
              <a:rPr lang="de-DE" sz="1800" dirty="0" smtClean="0">
                <a:latin typeface="Arial"/>
                <a:cs typeface="Arial"/>
              </a:rPr>
              <a:t>e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abstrakte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Interaktion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zwischen Akteuren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dem </a:t>
            </a:r>
            <a:r>
              <a:rPr sz="1800" spc="-5" dirty="0">
                <a:latin typeface="Arial"/>
                <a:cs typeface="Arial"/>
              </a:rPr>
              <a:t>System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8" name="object 17"/>
          <p:cNvSpPr/>
          <p:nvPr/>
        </p:nvSpPr>
        <p:spPr>
          <a:xfrm>
            <a:off x="5315710" y="596900"/>
            <a:ext cx="0" cy="2564130"/>
          </a:xfrm>
          <a:custGeom>
            <a:avLst/>
            <a:gdLst/>
            <a:ahLst/>
            <a:cxnLst/>
            <a:rect l="l" t="t" r="r" b="b"/>
            <a:pathLst>
              <a:path h="2564129">
                <a:moveTo>
                  <a:pt x="0" y="2564129"/>
                </a:moveTo>
                <a:lnTo>
                  <a:pt x="0" y="0"/>
                </a:lnTo>
                <a:lnTo>
                  <a:pt x="0" y="2564129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1" name="object 20"/>
          <p:cNvSpPr txBox="1"/>
          <p:nvPr/>
        </p:nvSpPr>
        <p:spPr>
          <a:xfrm>
            <a:off x="6420101" y="484116"/>
            <a:ext cx="97790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Szenario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2" name="object 21"/>
          <p:cNvSpPr txBox="1"/>
          <p:nvPr/>
        </p:nvSpPr>
        <p:spPr>
          <a:xfrm>
            <a:off x="4953000" y="810410"/>
            <a:ext cx="3733800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6350"/>
            <a:r>
              <a:rPr sz="1800" dirty="0" err="1" smtClean="0">
                <a:latin typeface="Arial"/>
                <a:cs typeface="Arial"/>
              </a:rPr>
              <a:t>Ein</a:t>
            </a:r>
            <a:r>
              <a:rPr lang="de-DE" sz="1800" dirty="0" smtClean="0">
                <a:latin typeface="Arial"/>
                <a:cs typeface="Arial"/>
              </a:rPr>
              <a:t>e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konkrete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Ausprägung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eines Anwendungsfalls.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D.h. ein möglicher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Ablauf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konkreten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35" dirty="0" err="1" smtClean="0">
                <a:latin typeface="Arial"/>
                <a:cs typeface="Arial"/>
              </a:rPr>
              <a:t>W</a:t>
            </a:r>
            <a:r>
              <a:rPr sz="1800" dirty="0" err="1" smtClean="0">
                <a:latin typeface="Arial"/>
                <a:cs typeface="Arial"/>
              </a:rPr>
              <a:t>er</a:t>
            </a:r>
            <a:r>
              <a:rPr sz="1800" spc="-5" dirty="0" err="1" smtClean="0">
                <a:latin typeface="Arial"/>
                <a:cs typeface="Arial"/>
              </a:rPr>
              <a:t>t</a:t>
            </a:r>
            <a:r>
              <a:rPr sz="1800" dirty="0" err="1" smtClean="0">
                <a:latin typeface="Arial"/>
                <a:cs typeface="Arial"/>
              </a:rPr>
              <a:t>en</a:t>
            </a:r>
            <a:r>
              <a:rPr lang="de-DE" dirty="0">
                <a:latin typeface="Arial"/>
                <a:cs typeface="Arial"/>
              </a:rPr>
              <a:t>. Ein Szenario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ist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eine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Instanz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eines Anwendungsfalls.</a:t>
            </a:r>
          </a:p>
          <a:p>
            <a:pPr marL="12700" marR="6350"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23" name="object 22"/>
          <p:cNvSpPr txBox="1"/>
          <p:nvPr/>
        </p:nvSpPr>
        <p:spPr>
          <a:xfrm>
            <a:off x="212790" y="2297662"/>
            <a:ext cx="845877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3675" indent="-180975">
              <a:buFont typeface="Arial"/>
              <a:buChar char="•"/>
              <a:tabLst>
                <a:tab pos="194310" algn="l"/>
              </a:tabLst>
            </a:pPr>
            <a:r>
              <a:rPr lang="de-DE" dirty="0" smtClean="0">
                <a:latin typeface="Arial"/>
                <a:cs typeface="Arial"/>
              </a:rPr>
              <a:t>Szenarien</a:t>
            </a:r>
            <a:r>
              <a:rPr lang="de-DE" spc="60" dirty="0" smtClean="0">
                <a:latin typeface="Arial"/>
                <a:cs typeface="Arial"/>
              </a:rPr>
              <a:t> </a:t>
            </a:r>
            <a:r>
              <a:rPr lang="de-DE" spc="10" dirty="0">
                <a:latin typeface="Arial"/>
                <a:cs typeface="Arial"/>
              </a:rPr>
              <a:t>s</a:t>
            </a:r>
            <a:r>
              <a:rPr lang="de-DE" spc="5" dirty="0">
                <a:latin typeface="Arial"/>
                <a:cs typeface="Arial"/>
              </a:rPr>
              <a:t>i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d</a:t>
            </a:r>
            <a:r>
              <a:rPr lang="de-DE" spc="55" dirty="0">
                <a:latin typeface="Arial"/>
                <a:cs typeface="Arial"/>
              </a:rPr>
              <a:t> </a:t>
            </a:r>
            <a:r>
              <a:rPr lang="de-DE" spc="10" dirty="0">
                <a:latin typeface="Arial"/>
                <a:cs typeface="Arial"/>
              </a:rPr>
              <a:t>B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sc</a:t>
            </a:r>
            <a:r>
              <a:rPr lang="de-DE" spc="-10" dirty="0">
                <a:latin typeface="Arial"/>
                <a:cs typeface="Arial"/>
              </a:rPr>
              <a:t>h</a:t>
            </a:r>
            <a:r>
              <a:rPr lang="de-DE" spc="10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5" dirty="0">
                <a:latin typeface="Arial"/>
                <a:cs typeface="Arial"/>
              </a:rPr>
              <a:t>bu</a:t>
            </a:r>
            <a:r>
              <a:rPr lang="de-DE" spc="-10" dirty="0">
                <a:latin typeface="Arial"/>
                <a:cs typeface="Arial"/>
              </a:rPr>
              <a:t>ng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55" dirty="0">
                <a:latin typeface="Arial"/>
                <a:cs typeface="Arial"/>
              </a:rPr>
              <a:t> </a:t>
            </a:r>
            <a:r>
              <a:rPr lang="de-DE" spc="5" dirty="0">
                <a:latin typeface="Arial"/>
                <a:cs typeface="Arial"/>
              </a:rPr>
              <a:t>d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s</a:t>
            </a:r>
            <a:r>
              <a:rPr lang="de-DE" spc="60" dirty="0">
                <a:latin typeface="Arial"/>
                <a:cs typeface="Arial"/>
              </a:rPr>
              <a:t> </a:t>
            </a:r>
            <a:r>
              <a:rPr lang="de-DE" spc="10" dirty="0">
                <a:latin typeface="Arial"/>
                <a:cs typeface="Arial"/>
              </a:rPr>
              <a:t>S</a:t>
            </a:r>
            <a:r>
              <a:rPr lang="de-DE" spc="-15" dirty="0">
                <a:latin typeface="Arial"/>
                <a:cs typeface="Arial"/>
              </a:rPr>
              <a:t>y</a:t>
            </a:r>
            <a:r>
              <a:rPr lang="de-DE" dirty="0">
                <a:latin typeface="Arial"/>
                <a:cs typeface="Arial"/>
              </a:rPr>
              <a:t>s</a:t>
            </a:r>
            <a:r>
              <a:rPr lang="de-DE" spc="15" dirty="0">
                <a:latin typeface="Arial"/>
                <a:cs typeface="Arial"/>
              </a:rPr>
              <a:t>t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ms,</a:t>
            </a:r>
            <a:r>
              <a:rPr lang="de-DE" spc="90" dirty="0">
                <a:latin typeface="Arial"/>
                <a:cs typeface="Arial"/>
              </a:rPr>
              <a:t> </a:t>
            </a:r>
            <a:r>
              <a:rPr lang="de-DE" spc="-30" dirty="0">
                <a:latin typeface="Arial"/>
                <a:cs typeface="Arial"/>
              </a:rPr>
              <a:t>w</a:t>
            </a:r>
            <a:r>
              <a:rPr lang="de-DE" spc="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55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s</a:t>
            </a:r>
            <a:r>
              <a:rPr lang="de-DE" spc="75" dirty="0">
                <a:latin typeface="Arial"/>
                <a:cs typeface="Arial"/>
              </a:rPr>
              <a:t> 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80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de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6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P</a:t>
            </a:r>
            <a:r>
              <a:rPr lang="de-DE" spc="10" dirty="0">
                <a:latin typeface="Arial"/>
                <a:cs typeface="Arial"/>
              </a:rPr>
              <a:t>r</a:t>
            </a:r>
            <a:r>
              <a:rPr lang="de-DE" spc="5" dirty="0">
                <a:latin typeface="Arial"/>
                <a:cs typeface="Arial"/>
              </a:rPr>
              <a:t>a</a:t>
            </a:r>
            <a:r>
              <a:rPr lang="de-DE" spc="-15" dirty="0">
                <a:latin typeface="Arial"/>
                <a:cs typeface="Arial"/>
              </a:rPr>
              <a:t>x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s</a:t>
            </a:r>
            <a:r>
              <a:rPr lang="de-DE" spc="75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b</a:t>
            </a:r>
            <a:r>
              <a:rPr lang="de-DE" spc="5" dirty="0">
                <a:latin typeface="Arial"/>
                <a:cs typeface="Arial"/>
              </a:rPr>
              <a:t>en</a:t>
            </a:r>
            <a:r>
              <a:rPr lang="de-DE" spc="-10" dirty="0">
                <a:latin typeface="Arial"/>
                <a:cs typeface="Arial"/>
              </a:rPr>
              <a:t>u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-15" dirty="0">
                <a:latin typeface="Arial"/>
                <a:cs typeface="Arial"/>
              </a:rPr>
              <a:t>z</a:t>
            </a:r>
            <a:r>
              <a:rPr lang="de-DE" dirty="0">
                <a:latin typeface="Arial"/>
                <a:cs typeface="Arial"/>
              </a:rPr>
              <a:t>t </a:t>
            </a:r>
            <a:r>
              <a:rPr lang="de-DE" spc="-20" dirty="0" smtClean="0">
                <a:latin typeface="Arial"/>
                <a:cs typeface="Arial"/>
              </a:rPr>
              <a:t>w</a:t>
            </a:r>
            <a:r>
              <a:rPr lang="de-DE" spc="5" dirty="0" smtClean="0">
                <a:latin typeface="Arial"/>
                <a:cs typeface="Arial"/>
              </a:rPr>
              <a:t>i</a:t>
            </a:r>
            <a:r>
              <a:rPr lang="de-DE" dirty="0" smtClean="0">
                <a:latin typeface="Arial"/>
                <a:cs typeface="Arial"/>
              </a:rPr>
              <a:t>r</a:t>
            </a:r>
            <a:r>
              <a:rPr lang="de-DE" spc="-10" dirty="0" smtClean="0">
                <a:latin typeface="Arial"/>
                <a:cs typeface="Arial"/>
              </a:rPr>
              <a:t>d</a:t>
            </a:r>
            <a:endParaRPr lang="de-DE" dirty="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buFont typeface="Arial"/>
              <a:buChar char="•"/>
              <a:tabLst>
                <a:tab pos="194310" algn="l"/>
              </a:tabLst>
            </a:pPr>
            <a:r>
              <a:rPr sz="1800" spc="-5" dirty="0" err="1" smtClean="0">
                <a:latin typeface="Arial"/>
                <a:cs typeface="Arial"/>
              </a:rPr>
              <a:t>Z</a:t>
            </a:r>
            <a:r>
              <a:rPr sz="1800" dirty="0" err="1" smtClean="0">
                <a:latin typeface="Arial"/>
                <a:cs typeface="Arial"/>
              </a:rPr>
              <a:t>u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einem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Anwendungsfall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können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mehrere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lang="de-DE" sz="1800" dirty="0" smtClean="0">
                <a:latin typeface="Arial"/>
                <a:cs typeface="Arial"/>
              </a:rPr>
              <a:t>Szenarien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existieren</a:t>
            </a:r>
            <a:endParaRPr lang="de-DE" sz="1800" dirty="0" smtClean="0">
              <a:latin typeface="Arial"/>
              <a:cs typeface="Arial"/>
            </a:endParaRPr>
          </a:p>
          <a:p>
            <a:pPr marL="193675" indent="-180975">
              <a:buFont typeface="Arial"/>
              <a:buChar char="•"/>
              <a:tabLst>
                <a:tab pos="194310" algn="l"/>
              </a:tabLst>
            </a:pPr>
            <a:r>
              <a:rPr lang="de-DE" dirty="0">
                <a:latin typeface="Arial"/>
                <a:cs typeface="Arial"/>
              </a:rPr>
              <a:t>Szenarien</a:t>
            </a:r>
            <a:r>
              <a:rPr lang="de-DE" dirty="0" smtClean="0">
                <a:latin typeface="Arial"/>
                <a:cs typeface="Arial"/>
              </a:rPr>
              <a:t> s</a:t>
            </a:r>
            <a:r>
              <a:rPr lang="de-DE" spc="-5" dirty="0" smtClean="0">
                <a:latin typeface="Arial"/>
                <a:cs typeface="Arial"/>
              </a:rPr>
              <a:t>i</a:t>
            </a:r>
            <a:r>
              <a:rPr lang="de-DE" spc="5" dirty="0" smtClean="0">
                <a:latin typeface="Arial"/>
                <a:cs typeface="Arial"/>
              </a:rPr>
              <a:t>n</a:t>
            </a:r>
            <a:r>
              <a:rPr lang="de-DE" dirty="0" smtClean="0">
                <a:latin typeface="Arial"/>
                <a:cs typeface="Arial"/>
              </a:rPr>
              <a:t>d</a:t>
            </a:r>
            <a:r>
              <a:rPr lang="de-DE" spc="80" dirty="0" smtClean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h</a:t>
            </a:r>
            <a:r>
              <a:rPr lang="de-DE" spc="-5" dirty="0">
                <a:latin typeface="Arial"/>
                <a:cs typeface="Arial"/>
              </a:rPr>
              <a:t>il</a:t>
            </a:r>
            <a:r>
              <a:rPr lang="de-DE" dirty="0">
                <a:latin typeface="Arial"/>
                <a:cs typeface="Arial"/>
              </a:rPr>
              <a:t>f</a:t>
            </a:r>
            <a:r>
              <a:rPr lang="de-DE" spc="10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ch</a:t>
            </a:r>
            <a:r>
              <a:rPr lang="de-DE" spc="80" dirty="0">
                <a:latin typeface="Arial"/>
                <a:cs typeface="Arial"/>
              </a:rPr>
              <a:t> </a:t>
            </a:r>
            <a:r>
              <a:rPr lang="de-DE" spc="5" dirty="0">
                <a:latin typeface="Arial"/>
                <a:cs typeface="Arial"/>
              </a:rPr>
              <a:t>b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i</a:t>
            </a:r>
            <a:r>
              <a:rPr lang="de-DE" spc="80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de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8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A</a:t>
            </a:r>
            <a:r>
              <a:rPr lang="de-DE" spc="5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f</a:t>
            </a:r>
            <a:r>
              <a:rPr lang="de-DE" spc="-10" dirty="0">
                <a:latin typeface="Arial"/>
                <a:cs typeface="Arial"/>
              </a:rPr>
              <a:t>o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de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5" dirty="0">
                <a:latin typeface="Arial"/>
                <a:cs typeface="Arial"/>
              </a:rPr>
              <a:t>u</a:t>
            </a:r>
            <a:r>
              <a:rPr lang="de-DE" spc="-10" dirty="0">
                <a:latin typeface="Arial"/>
                <a:cs typeface="Arial"/>
              </a:rPr>
              <a:t>ng</a:t>
            </a:r>
            <a:r>
              <a:rPr lang="de-DE" spc="10" dirty="0">
                <a:latin typeface="Arial"/>
                <a:cs typeface="Arial"/>
              </a:rPr>
              <a:t>s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rm</a:t>
            </a:r>
            <a:r>
              <a:rPr lang="de-DE" spc="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tt</a:t>
            </a:r>
            <a:r>
              <a:rPr lang="de-DE" spc="-5" dirty="0">
                <a:latin typeface="Arial"/>
                <a:cs typeface="Arial"/>
              </a:rPr>
              <a:t>l</a:t>
            </a:r>
            <a:r>
              <a:rPr lang="de-DE" spc="-10" dirty="0">
                <a:latin typeface="Arial"/>
                <a:cs typeface="Arial"/>
              </a:rPr>
              <a:t>ung</a:t>
            </a:r>
            <a:r>
              <a:rPr lang="de-DE" dirty="0">
                <a:latin typeface="Arial"/>
                <a:cs typeface="Arial"/>
              </a:rPr>
              <a:t>,</a:t>
            </a:r>
            <a:r>
              <a:rPr lang="de-DE" spc="90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d</a:t>
            </a:r>
            <a:r>
              <a:rPr lang="de-DE" dirty="0">
                <a:latin typeface="Arial"/>
                <a:cs typeface="Arial"/>
              </a:rPr>
              <a:t>a</a:t>
            </a:r>
            <a:r>
              <a:rPr lang="de-DE" spc="8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P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15" dirty="0">
                <a:latin typeface="Arial"/>
                <a:cs typeface="Arial"/>
              </a:rPr>
              <a:t>s</a:t>
            </a:r>
            <a:r>
              <a:rPr lang="de-DE" spc="-10" dirty="0">
                <a:latin typeface="Arial"/>
                <a:cs typeface="Arial"/>
              </a:rPr>
              <a:t>on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80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d</a:t>
            </a:r>
            <a:r>
              <a:rPr lang="de-DE" spc="5" dirty="0">
                <a:latin typeface="Arial"/>
                <a:cs typeface="Arial"/>
              </a:rPr>
              <a:t>i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se </a:t>
            </a:r>
            <a:r>
              <a:rPr lang="de-DE" spc="-10" dirty="0">
                <a:latin typeface="Arial"/>
                <a:cs typeface="Arial"/>
              </a:rPr>
              <a:t>be</a:t>
            </a:r>
            <a:r>
              <a:rPr lang="de-DE" dirty="0">
                <a:latin typeface="Arial"/>
                <a:cs typeface="Arial"/>
              </a:rPr>
              <a:t>ss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r v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rst</a:t>
            </a:r>
            <a:r>
              <a:rPr lang="de-DE" spc="5" dirty="0">
                <a:latin typeface="Arial"/>
                <a:cs typeface="Arial"/>
              </a:rPr>
              <a:t>eh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a</a:t>
            </a:r>
            <a:r>
              <a:rPr lang="de-DE" spc="-5" dirty="0">
                <a:latin typeface="Arial"/>
                <a:cs typeface="Arial"/>
              </a:rPr>
              <a:t>l</a:t>
            </a:r>
            <a:r>
              <a:rPr lang="de-DE" dirty="0">
                <a:latin typeface="Arial"/>
                <a:cs typeface="Arial"/>
              </a:rPr>
              <a:t>s </a:t>
            </a:r>
            <a:r>
              <a:rPr lang="de-DE" spc="5" dirty="0">
                <a:latin typeface="Arial"/>
                <a:cs typeface="Arial"/>
              </a:rPr>
              <a:t>a</a:t>
            </a:r>
            <a:r>
              <a:rPr lang="de-DE" spc="-10" dirty="0">
                <a:latin typeface="Arial"/>
                <a:cs typeface="Arial"/>
              </a:rPr>
              <a:t>b</a:t>
            </a:r>
            <a:r>
              <a:rPr lang="de-DE" dirty="0">
                <a:latin typeface="Arial"/>
                <a:cs typeface="Arial"/>
              </a:rPr>
              <a:t>str</a:t>
            </a:r>
            <a:r>
              <a:rPr lang="de-DE" spc="-10" dirty="0">
                <a:latin typeface="Arial"/>
                <a:cs typeface="Arial"/>
              </a:rPr>
              <a:t>a</a:t>
            </a:r>
            <a:r>
              <a:rPr lang="de-DE" dirty="0">
                <a:latin typeface="Arial"/>
                <a:cs typeface="Arial"/>
              </a:rPr>
              <a:t>k</a:t>
            </a:r>
            <a:r>
              <a:rPr lang="de-DE" spc="15" dirty="0">
                <a:latin typeface="Arial"/>
                <a:cs typeface="Arial"/>
              </a:rPr>
              <a:t>t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dirty="0" smtClean="0">
                <a:latin typeface="Arial"/>
                <a:cs typeface="Arial"/>
              </a:rPr>
              <a:t>A</a:t>
            </a:r>
            <a:r>
              <a:rPr lang="de-DE" spc="-10" dirty="0" smtClean="0">
                <a:latin typeface="Arial"/>
                <a:cs typeface="Arial"/>
              </a:rPr>
              <a:t>ng</a:t>
            </a:r>
            <a:r>
              <a:rPr lang="de-DE" spc="5" dirty="0" smtClean="0">
                <a:latin typeface="Arial"/>
                <a:cs typeface="Arial"/>
              </a:rPr>
              <a:t>a</a:t>
            </a:r>
            <a:r>
              <a:rPr lang="de-DE" spc="-10" dirty="0" smtClean="0">
                <a:latin typeface="Arial"/>
                <a:cs typeface="Arial"/>
              </a:rPr>
              <a:t>b</a:t>
            </a:r>
            <a:r>
              <a:rPr lang="de-DE" spc="5" dirty="0" smtClean="0">
                <a:latin typeface="Arial"/>
                <a:cs typeface="Arial"/>
              </a:rPr>
              <a:t>e</a:t>
            </a:r>
            <a:r>
              <a:rPr lang="de-DE" spc="-10" dirty="0" smtClean="0">
                <a:latin typeface="Arial"/>
                <a:cs typeface="Arial"/>
              </a:rPr>
              <a:t>n</a:t>
            </a:r>
          </a:p>
          <a:p>
            <a:pPr marL="193675" indent="-180975">
              <a:buFont typeface="Arial"/>
              <a:buChar char="•"/>
              <a:tabLst>
                <a:tab pos="194310" algn="l"/>
              </a:tabLst>
            </a:pPr>
            <a:r>
              <a:rPr lang="de-DE" dirty="0">
                <a:latin typeface="Arial"/>
                <a:cs typeface="Arial"/>
              </a:rPr>
              <a:t>Szenarien</a:t>
            </a:r>
            <a:r>
              <a:rPr lang="de-DE" spc="265" dirty="0" smtClean="0">
                <a:latin typeface="Arial"/>
                <a:cs typeface="Arial"/>
              </a:rPr>
              <a:t> </a:t>
            </a:r>
            <a:r>
              <a:rPr lang="de-DE" spc="-20" dirty="0" smtClean="0">
                <a:latin typeface="Arial"/>
                <a:cs typeface="Arial"/>
              </a:rPr>
              <a:t>können</a:t>
            </a:r>
            <a:r>
              <a:rPr lang="de-DE" spc="265" dirty="0" smtClean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d</a:t>
            </a:r>
            <a:r>
              <a:rPr lang="de-DE" dirty="0">
                <a:latin typeface="Arial"/>
                <a:cs typeface="Arial"/>
              </a:rPr>
              <a:t>u</a:t>
            </a:r>
            <a:r>
              <a:rPr lang="de-DE" spc="-20" dirty="0">
                <a:latin typeface="Arial"/>
                <a:cs typeface="Arial"/>
              </a:rPr>
              <a:t>r</a:t>
            </a:r>
            <a:r>
              <a:rPr lang="de-DE" spc="5" dirty="0">
                <a:latin typeface="Arial"/>
                <a:cs typeface="Arial"/>
              </a:rPr>
              <a:t>c</a:t>
            </a:r>
            <a:r>
              <a:rPr lang="de-DE" dirty="0">
                <a:latin typeface="Arial"/>
                <a:cs typeface="Arial"/>
              </a:rPr>
              <a:t>h</a:t>
            </a:r>
            <a:r>
              <a:rPr lang="de-DE" spc="254" dirty="0">
                <a:latin typeface="Arial"/>
                <a:cs typeface="Arial"/>
              </a:rPr>
              <a:t> 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-5" dirty="0">
                <a:latin typeface="Arial"/>
                <a:cs typeface="Arial"/>
              </a:rPr>
              <a:t>t</a:t>
            </a:r>
            <a:r>
              <a:rPr lang="de-DE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a</a:t>
            </a:r>
            <a:r>
              <a:rPr lang="de-DE" spc="5" dirty="0">
                <a:latin typeface="Arial"/>
                <a:cs typeface="Arial"/>
              </a:rPr>
              <a:t>k</a:t>
            </a:r>
            <a:r>
              <a:rPr lang="de-DE" spc="-5" dirty="0">
                <a:latin typeface="Arial"/>
                <a:cs typeface="Arial"/>
              </a:rPr>
              <a:t>ti</a:t>
            </a:r>
            <a:r>
              <a:rPr lang="de-DE" spc="-10" dirty="0">
                <a:latin typeface="Arial"/>
                <a:cs typeface="Arial"/>
              </a:rPr>
              <a:t>on</a:t>
            </a:r>
            <a:r>
              <a:rPr lang="de-DE" spc="5" dirty="0">
                <a:latin typeface="Arial"/>
                <a:cs typeface="Arial"/>
              </a:rPr>
              <a:t>s</a:t>
            </a:r>
            <a:r>
              <a:rPr lang="de-DE" spc="-10" dirty="0">
                <a:latin typeface="Arial"/>
                <a:cs typeface="Arial"/>
              </a:rPr>
              <a:t>d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ag</a:t>
            </a:r>
            <a:r>
              <a:rPr lang="de-DE" spc="-20" dirty="0">
                <a:latin typeface="Arial"/>
                <a:cs typeface="Arial"/>
              </a:rPr>
              <a:t>r</a:t>
            </a:r>
            <a:r>
              <a:rPr lang="de-DE" dirty="0">
                <a:latin typeface="Arial"/>
                <a:cs typeface="Arial"/>
              </a:rPr>
              <a:t>a</a:t>
            </a:r>
            <a:r>
              <a:rPr lang="de-DE" spc="-10" dirty="0">
                <a:latin typeface="Arial"/>
                <a:cs typeface="Arial"/>
              </a:rPr>
              <a:t>mm</a:t>
            </a:r>
            <a:r>
              <a:rPr lang="de-DE" dirty="0">
                <a:latin typeface="Arial"/>
                <a:cs typeface="Arial"/>
              </a:rPr>
              <a:t>e (S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q</a:t>
            </a:r>
            <a:r>
              <a:rPr lang="de-DE" spc="-10" dirty="0">
                <a:latin typeface="Arial"/>
                <a:cs typeface="Arial"/>
              </a:rPr>
              <a:t>ue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-10" dirty="0">
                <a:latin typeface="Arial"/>
                <a:cs typeface="Arial"/>
              </a:rPr>
              <a:t>z</a:t>
            </a:r>
            <a:r>
              <a:rPr lang="de-DE" dirty="0">
                <a:latin typeface="Arial"/>
                <a:cs typeface="Arial"/>
              </a:rPr>
              <a:t>d</a:t>
            </a:r>
            <a:r>
              <a:rPr lang="de-DE" spc="-1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ag</a:t>
            </a:r>
            <a:r>
              <a:rPr lang="de-DE" spc="-20" dirty="0">
                <a:latin typeface="Arial"/>
                <a:cs typeface="Arial"/>
              </a:rPr>
              <a:t>r</a:t>
            </a:r>
            <a:r>
              <a:rPr lang="de-DE" dirty="0">
                <a:latin typeface="Arial"/>
                <a:cs typeface="Arial"/>
              </a:rPr>
              <a:t>a</a:t>
            </a:r>
            <a:r>
              <a:rPr lang="de-DE" spc="-10" dirty="0">
                <a:latin typeface="Arial"/>
                <a:cs typeface="Arial"/>
              </a:rPr>
              <a:t>m</a:t>
            </a:r>
            <a:r>
              <a:rPr lang="de-DE" dirty="0">
                <a:latin typeface="Arial"/>
                <a:cs typeface="Arial"/>
              </a:rPr>
              <a:t>m, K</a:t>
            </a:r>
            <a:r>
              <a:rPr lang="de-DE" spc="-10" dirty="0">
                <a:latin typeface="Arial"/>
                <a:cs typeface="Arial"/>
              </a:rPr>
              <a:t>o</a:t>
            </a:r>
            <a:r>
              <a:rPr lang="de-DE" dirty="0">
                <a:latin typeface="Arial"/>
                <a:cs typeface="Arial"/>
              </a:rPr>
              <a:t>m</a:t>
            </a:r>
            <a:r>
              <a:rPr lang="de-DE" spc="-10" dirty="0">
                <a:latin typeface="Arial"/>
                <a:cs typeface="Arial"/>
              </a:rPr>
              <a:t>mu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-10" dirty="0">
                <a:latin typeface="Arial"/>
                <a:cs typeface="Arial"/>
              </a:rPr>
              <a:t>k</a:t>
            </a:r>
            <a:r>
              <a:rPr lang="de-DE" dirty="0">
                <a:latin typeface="Arial"/>
                <a:cs typeface="Arial"/>
              </a:rPr>
              <a:t>a</a:t>
            </a:r>
            <a:r>
              <a:rPr lang="de-DE" spc="-5" dirty="0">
                <a:latin typeface="Arial"/>
                <a:cs typeface="Arial"/>
              </a:rPr>
              <a:t>t</a:t>
            </a:r>
            <a:r>
              <a:rPr lang="de-DE" spc="-1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o</a:t>
            </a:r>
            <a:r>
              <a:rPr lang="de-DE" spc="-10" dirty="0">
                <a:latin typeface="Arial"/>
                <a:cs typeface="Arial"/>
              </a:rPr>
              <a:t>ns</a:t>
            </a:r>
            <a:r>
              <a:rPr lang="de-DE" dirty="0">
                <a:latin typeface="Arial"/>
                <a:cs typeface="Arial"/>
              </a:rPr>
              <a:t>d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spc="-10" dirty="0">
                <a:latin typeface="Arial"/>
                <a:cs typeface="Arial"/>
              </a:rPr>
              <a:t>a</a:t>
            </a:r>
            <a:r>
              <a:rPr lang="de-DE" dirty="0">
                <a:latin typeface="Arial"/>
                <a:cs typeface="Arial"/>
              </a:rPr>
              <a:t>g</a:t>
            </a:r>
            <a:r>
              <a:rPr lang="de-DE" spc="-5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a</a:t>
            </a:r>
            <a:r>
              <a:rPr lang="de-DE" dirty="0">
                <a:latin typeface="Arial"/>
                <a:cs typeface="Arial"/>
              </a:rPr>
              <a:t>mm) </a:t>
            </a:r>
            <a:r>
              <a:rPr lang="de-DE" dirty="0" smtClean="0">
                <a:latin typeface="Arial"/>
                <a:cs typeface="Arial"/>
              </a:rPr>
              <a:t>da</a:t>
            </a:r>
            <a:r>
              <a:rPr lang="de-DE" spc="-20" dirty="0" smtClean="0">
                <a:latin typeface="Arial"/>
                <a:cs typeface="Arial"/>
              </a:rPr>
              <a:t>r</a:t>
            </a:r>
            <a:r>
              <a:rPr lang="de-DE" dirty="0" smtClean="0">
                <a:latin typeface="Arial"/>
                <a:cs typeface="Arial"/>
              </a:rPr>
              <a:t>g</a:t>
            </a:r>
            <a:r>
              <a:rPr lang="de-DE" spc="-10" dirty="0" smtClean="0">
                <a:latin typeface="Arial"/>
                <a:cs typeface="Arial"/>
              </a:rPr>
              <a:t>e</a:t>
            </a:r>
            <a:r>
              <a:rPr lang="de-DE" spc="5" dirty="0" smtClean="0">
                <a:latin typeface="Arial"/>
                <a:cs typeface="Arial"/>
              </a:rPr>
              <a:t>s</a:t>
            </a:r>
            <a:r>
              <a:rPr lang="de-DE" spc="-20" dirty="0" smtClean="0">
                <a:latin typeface="Arial"/>
                <a:cs typeface="Arial"/>
              </a:rPr>
              <a:t>t</a:t>
            </a:r>
            <a:r>
              <a:rPr lang="de-DE" dirty="0" smtClean="0">
                <a:latin typeface="Arial"/>
                <a:cs typeface="Arial"/>
              </a:rPr>
              <a:t>e</a:t>
            </a:r>
            <a:r>
              <a:rPr lang="de-DE" spc="-5" dirty="0" smtClean="0">
                <a:latin typeface="Arial"/>
                <a:cs typeface="Arial"/>
              </a:rPr>
              <a:t>ll</a:t>
            </a:r>
            <a:r>
              <a:rPr lang="de-DE" dirty="0" smtClean="0">
                <a:latin typeface="Arial"/>
                <a:cs typeface="Arial"/>
              </a:rPr>
              <a:t>t werden</a:t>
            </a:r>
            <a:endParaRPr lang="de-DE" dirty="0">
              <a:latin typeface="Arial"/>
              <a:cs typeface="Arial"/>
            </a:endParaRPr>
          </a:p>
          <a:p>
            <a:pPr marL="193675" indent="-180975">
              <a:buFont typeface="Arial"/>
              <a:buChar char="•"/>
              <a:tabLst>
                <a:tab pos="194310" algn="l"/>
              </a:tabLst>
            </a:pPr>
            <a:endParaRPr lang="de-DE" dirty="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buFont typeface="Arial"/>
              <a:buChar char="•"/>
              <a:tabLst>
                <a:tab pos="194310" algn="l"/>
              </a:tabLst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97550" y="3987540"/>
            <a:ext cx="82148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Ein Szenario beschreibt eine Abfolge von Schritten, die vom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Case zu durchlaufen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sind.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Normalabläufe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zeigen auf, wie der Anwendungsfall "normalerweise" (erfolgreich) abläuft.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Alternativabläufe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zeigen "andere" Wege zum Ziel auf, als dies im Normalablauf dargestellt wird.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Ausnahmeabläufe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führen nicht zum Ziel, z.B. infolge eines "fachlichen Fehlers" oder bei einem Abbruch durch den Akteur. </a:t>
            </a: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pc="-10" dirty="0">
                <a:latin typeface="Arial"/>
                <a:cs typeface="Arial"/>
              </a:rPr>
              <a:t>Diese Abläufe werden in </a:t>
            </a:r>
            <a:r>
              <a:rPr lang="de-DE" spc="-10" dirty="0" err="1">
                <a:latin typeface="Arial"/>
                <a:cs typeface="Arial"/>
              </a:rPr>
              <a:t>Use</a:t>
            </a:r>
            <a:r>
              <a:rPr lang="de-DE" spc="-10" dirty="0">
                <a:latin typeface="Arial"/>
                <a:cs typeface="Arial"/>
              </a:rPr>
              <a:t> Case Definitionen detailliert modelliert</a:t>
            </a:r>
            <a:endParaRPr lang="de-DE" dirty="0">
              <a:latin typeface="Arial"/>
              <a:cs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46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09092" y="113279"/>
            <a:ext cx="5657850" cy="4719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 err="1" smtClean="0">
                <a:latin typeface="Arial"/>
                <a:cs typeface="Arial"/>
              </a:rPr>
              <a:t>V</a:t>
            </a:r>
            <a:r>
              <a:rPr sz="1400" spc="70" dirty="0" err="1" smtClean="0">
                <a:latin typeface="Arial"/>
                <a:cs typeface="Arial"/>
              </a:rPr>
              <a:t>o</a:t>
            </a:r>
            <a:r>
              <a:rPr sz="1400" dirty="0" err="1" smtClean="0">
                <a:latin typeface="Arial"/>
                <a:cs typeface="Arial"/>
              </a:rPr>
              <a:t>r</a:t>
            </a:r>
            <a:r>
              <a:rPr sz="1400" spc="-260" dirty="0" smtClean="0">
                <a:latin typeface="Arial"/>
                <a:cs typeface="Arial"/>
              </a:rPr>
              <a:t> </a:t>
            </a:r>
            <a:r>
              <a:rPr sz="1400" spc="80" dirty="0">
                <a:latin typeface="Arial"/>
                <a:cs typeface="Arial"/>
              </a:rPr>
              <a:t>g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h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2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65" dirty="0">
                <a:latin typeface="Arial"/>
                <a:cs typeface="Arial"/>
              </a:rPr>
              <a:t> 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95" dirty="0">
                <a:latin typeface="Arial"/>
                <a:cs typeface="Arial"/>
              </a:rPr>
              <a:t>b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70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m 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R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95" dirty="0">
                <a:latin typeface="Arial"/>
                <a:cs typeface="Arial"/>
              </a:rPr>
              <a:t>qu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12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55" dirty="0">
                <a:latin typeface="Arial"/>
                <a:cs typeface="Arial"/>
              </a:rPr>
              <a:t>ee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7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76"/>
              </a:spcBef>
            </a:pPr>
            <a:endParaRPr sz="19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1" y="615950"/>
            <a:ext cx="9110399" cy="5728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495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9810"/>
            <a:ext cx="7010908" cy="466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</p:txBody>
      </p:sp>
      <p:sp>
        <p:nvSpPr>
          <p:cNvPr id="2" name="Rechteck 1"/>
          <p:cNvSpPr/>
          <p:nvPr/>
        </p:nvSpPr>
        <p:spPr>
          <a:xfrm>
            <a:off x="304800" y="2717824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44" algn="ctr"/>
            <a:r>
              <a:rPr lang="de-DE" sz="2800" b="1" spc="-4" dirty="0" smtClean="0">
                <a:latin typeface="Arial"/>
                <a:cs typeface="Arial"/>
              </a:rPr>
              <a:t>Textuelle </a:t>
            </a:r>
            <a:r>
              <a:rPr lang="de-DE" sz="2800" b="1" spc="-4" dirty="0" err="1" smtClean="0">
                <a:latin typeface="Arial"/>
                <a:cs typeface="Arial"/>
              </a:rPr>
              <a:t>Use</a:t>
            </a:r>
            <a:r>
              <a:rPr lang="de-DE" sz="2800" b="1" spc="-4" dirty="0" smtClean="0">
                <a:latin typeface="Arial"/>
                <a:cs typeface="Arial"/>
              </a:rPr>
              <a:t> Case Definition </a:t>
            </a:r>
            <a:endParaRPr lang="de-DE" sz="2800" b="1" spc="-4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193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/>
          <p:nvPr/>
        </p:nvSpPr>
        <p:spPr>
          <a:xfrm>
            <a:off x="304800" y="-12700"/>
            <a:ext cx="87862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12" algn="ctr"/>
            <a:r>
              <a:rPr lang="de-DE" sz="2400" b="1" spc="-26" dirty="0" smtClean="0">
                <a:latin typeface="Arial"/>
                <a:cs typeface="Arial"/>
              </a:rPr>
              <a:t>Schablone zur textuellen Definition von </a:t>
            </a:r>
            <a:r>
              <a:rPr lang="de-DE" sz="2400" b="1" spc="-26" dirty="0" err="1" smtClean="0">
                <a:latin typeface="Arial"/>
                <a:cs typeface="Arial"/>
              </a:rPr>
              <a:t>Use</a:t>
            </a:r>
            <a:r>
              <a:rPr lang="de-DE" sz="2400" b="1" spc="-26" dirty="0" smtClean="0">
                <a:latin typeface="Arial"/>
                <a:cs typeface="Arial"/>
              </a:rPr>
              <a:t> Cases</a:t>
            </a:r>
            <a:endParaRPr lang="de-DE" sz="2400" i="1" spc="-9" dirty="0" smtClean="0">
              <a:latin typeface="Arial"/>
              <a:cs typeface="Arial"/>
            </a:endParaRPr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extLst/>
          </p:nvPr>
        </p:nvGraphicFramePr>
        <p:xfrm>
          <a:off x="76200" y="444500"/>
          <a:ext cx="9014832" cy="2304288"/>
        </p:xfrm>
        <a:graphic>
          <a:graphicData uri="http://schemas.openxmlformats.org/drawingml/2006/table">
            <a:tbl>
              <a:tblPr/>
              <a:tblGrid>
                <a:gridCol w="2231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2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Name</a:t>
                      </a:r>
                      <a:endParaRPr kumimoji="0" lang="de-DE" altLang="de-D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Kurze prägnante Beschreibung, meist aus Substantiv und Verb</a:t>
                      </a:r>
                      <a:endParaRPr kumimoji="0" lang="de-DE" altLang="de-D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ID</a:t>
                      </a:r>
                      <a:endParaRPr kumimoji="0" lang="de-DE" altLang="de-D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Eindeutige Nummer zur Identifikation. Zum Beispiel „UC-01“. Bei einer </a:t>
                      </a:r>
                      <a:r>
                        <a:rPr kumimoji="0" lang="de-DE" altLang="de-DE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Use</a:t>
                      </a:r>
                      <a:r>
                        <a:rPr kumimoji="0" lang="de-DE" alt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Case Gruppe für </a:t>
                      </a:r>
                      <a:r>
                        <a:rPr kumimoji="0" lang="de-DE" altLang="de-DE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PersonalManagement</a:t>
                      </a:r>
                      <a:r>
                        <a:rPr kumimoji="0" lang="de-DE" alt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zum Beispiel „UC-PM-01“</a:t>
                      </a:r>
                      <a:endParaRPr kumimoji="0" lang="de-DE" altLang="de-D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Autor</a:t>
                      </a:r>
                      <a:endParaRPr kumimoji="0" lang="de-DE" altLang="de-D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Wer hat den </a:t>
                      </a:r>
                      <a:r>
                        <a:rPr kumimoji="0" lang="de-DE" altLang="de-DE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Use</a:t>
                      </a:r>
                      <a:r>
                        <a:rPr kumimoji="0" lang="de-DE" alt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Case erstellt und wer mitgearbeitet</a:t>
                      </a:r>
                      <a:endParaRPr kumimoji="0" lang="de-DE" altLang="de-D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Version</a:t>
                      </a:r>
                      <a:endParaRPr kumimoji="0" lang="de-DE" altLang="de-D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Aktuelle Versionsnummer, möglichst mit Änderungshistorie, wer hat wann was geändert</a:t>
                      </a:r>
                      <a:endParaRPr kumimoji="0" lang="de-DE" altLang="de-D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Kurzbeschreibung</a:t>
                      </a:r>
                      <a:endParaRPr kumimoji="0" lang="de-DE" altLang="de-D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Kurze Beschreibung, was mit dem </a:t>
                      </a:r>
                      <a:r>
                        <a:rPr kumimoji="0" lang="de-DE" altLang="de-DE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Use</a:t>
                      </a:r>
                      <a:r>
                        <a:rPr kumimoji="0" lang="de-DE" alt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Case erreicht werden soll</a:t>
                      </a:r>
                      <a:endParaRPr kumimoji="0" lang="de-DE" altLang="de-D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Aktoren </a:t>
                      </a:r>
                      <a:r>
                        <a:rPr kumimoji="0" lang="de-DE" alt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(Stakeholder)</a:t>
                      </a:r>
                      <a:endParaRPr kumimoji="0" lang="de-DE" altLang="de-D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Welche Aktoren sind beteiligt, wer stößt den </a:t>
                      </a:r>
                      <a:r>
                        <a:rPr kumimoji="0" lang="de-DE" altLang="de-DE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Use</a:t>
                      </a:r>
                      <a:r>
                        <a:rPr kumimoji="0" lang="de-DE" alt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Case an</a:t>
                      </a:r>
                      <a:endParaRPr kumimoji="0" lang="de-DE" altLang="de-D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Group 3"/>
          <p:cNvGraphicFramePr>
            <a:graphicFrameLocks noGrp="1"/>
          </p:cNvGraphicFramePr>
          <p:nvPr>
            <p:extLst/>
          </p:nvPr>
        </p:nvGraphicFramePr>
        <p:xfrm>
          <a:off x="76201" y="3330956"/>
          <a:ext cx="9014832" cy="2814765"/>
        </p:xfrm>
        <a:graphic>
          <a:graphicData uri="http://schemas.openxmlformats.org/drawingml/2006/table">
            <a:tbl>
              <a:tblPr/>
              <a:tblGrid>
                <a:gridCol w="2231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2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19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Fachverant-wortlicher</a:t>
                      </a:r>
                      <a:endParaRPr kumimoji="0" lang="de-DE" altLang="de-D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Wer steht auf fachlicher Seite für Fragen zum </a:t>
                      </a:r>
                      <a:r>
                        <a:rPr kumimoji="0" lang="de-DE" altLang="de-DE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Use</a:t>
                      </a:r>
                      <a:r>
                        <a:rPr kumimoji="0" lang="de-DE" alt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Case zur Verfügung und entscheidet auf </a:t>
                      </a:r>
                      <a:r>
                        <a:rPr kumimoji="0" lang="de-DE" altLang="de-DE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Auftraggeberseite</a:t>
                      </a:r>
                      <a:r>
                        <a:rPr kumimoji="0" lang="de-DE" alt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endParaRPr kumimoji="0" lang="de-DE" altLang="de-D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Referenzen</a:t>
                      </a:r>
                      <a:endParaRPr kumimoji="0" lang="de-DE" altLang="de-D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Nennung aller Informationen, die in späteren Phasen zu beachten und hilfreich sind (Gesetze, Normen, existierende Systeme)</a:t>
                      </a:r>
                      <a:endParaRPr kumimoji="0" lang="de-DE" altLang="de-D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Vorbedingungen</a:t>
                      </a:r>
                      <a:endParaRPr kumimoji="0" lang="de-DE" altLang="de-D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Was muss erfüllt sein, damit der </a:t>
                      </a:r>
                      <a:r>
                        <a:rPr kumimoji="0" lang="de-DE" altLang="de-DE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Use</a:t>
                      </a:r>
                      <a:r>
                        <a:rPr kumimoji="0" lang="de-DE" alt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Case starten kann</a:t>
                      </a:r>
                      <a:endParaRPr kumimoji="0" lang="de-DE" altLang="de-D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Nachbedingungen</a:t>
                      </a:r>
                      <a:endParaRPr kumimoji="0" lang="de-DE" altLang="de-D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Wie sieht das mögliche Ergebnis aus, im nächsten Schritt sind auch die Ergebnisse alternativer Abläufe zu berücksichtigen</a:t>
                      </a:r>
                      <a:endParaRPr kumimoji="0" lang="de-DE" altLang="de-D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Typischer Ablauf</a:t>
                      </a:r>
                      <a:endParaRPr kumimoji="0" lang="de-DE" altLang="de-D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Welche einzelnen Schritte werden im </a:t>
                      </a:r>
                      <a:r>
                        <a:rPr kumimoji="0" lang="de-DE" altLang="de-DE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Use</a:t>
                      </a:r>
                      <a:r>
                        <a:rPr kumimoji="0" lang="de-DE" alt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Case durchlaufen, dabei wird nur der gewünschte typische Ablauf dokumentiert</a:t>
                      </a:r>
                      <a:endParaRPr kumimoji="0" lang="de-DE" altLang="de-D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Alternative Abläufe</a:t>
                      </a:r>
                      <a:endParaRPr kumimoji="0" lang="de-DE" altLang="de-D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Welche Alternativen existieren zum typischen Ablauf</a:t>
                      </a:r>
                      <a:endParaRPr kumimoji="0" lang="de-DE" altLang="de-D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Group 3"/>
          <p:cNvGraphicFramePr>
            <a:graphicFrameLocks noGrp="1"/>
          </p:cNvGraphicFramePr>
          <p:nvPr>
            <p:extLst/>
          </p:nvPr>
        </p:nvGraphicFramePr>
        <p:xfrm>
          <a:off x="100856" y="3041396"/>
          <a:ext cx="9014832" cy="310896"/>
        </p:xfrm>
        <a:graphic>
          <a:graphicData uri="http://schemas.openxmlformats.org/drawingml/2006/table">
            <a:tbl>
              <a:tblPr/>
              <a:tblGrid>
                <a:gridCol w="2231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2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Verknüpfungen</a:t>
                      </a:r>
                      <a:endParaRPr kumimoji="0" lang="de-DE" altLang="de-D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Welche Zusammenhänge bestehen zu anderen </a:t>
                      </a:r>
                      <a:r>
                        <a:rPr kumimoji="0" lang="de-DE" altLang="de-DE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Use</a:t>
                      </a:r>
                      <a:r>
                        <a:rPr kumimoji="0" lang="de-DE" alt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Cases</a:t>
                      </a:r>
                      <a:endParaRPr kumimoji="0" lang="de-DE" altLang="de-D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3"/>
          <p:cNvGraphicFramePr>
            <a:graphicFrameLocks noGrp="1"/>
          </p:cNvGraphicFramePr>
          <p:nvPr>
            <p:extLst/>
          </p:nvPr>
        </p:nvGraphicFramePr>
        <p:xfrm>
          <a:off x="88528" y="2730500"/>
          <a:ext cx="9014832" cy="310896"/>
        </p:xfrm>
        <a:graphic>
          <a:graphicData uri="http://schemas.openxmlformats.org/drawingml/2006/table">
            <a:tbl>
              <a:tblPr/>
              <a:tblGrid>
                <a:gridCol w="2231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2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Auslöser</a:t>
                      </a:r>
                      <a:endParaRPr kumimoji="0" lang="de-DE" altLang="de-D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Wie oder durch was wird der </a:t>
                      </a:r>
                      <a:r>
                        <a:rPr kumimoji="0" lang="de-DE" altLang="de-DE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Use</a:t>
                      </a:r>
                      <a:r>
                        <a:rPr kumimoji="0" lang="de-DE" alt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Case ausgelöst</a:t>
                      </a:r>
                      <a:endParaRPr kumimoji="0" lang="de-DE" altLang="de-D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3"/>
          <p:cNvGraphicFramePr>
            <a:graphicFrameLocks noGrp="1"/>
          </p:cNvGraphicFramePr>
          <p:nvPr>
            <p:extLst/>
          </p:nvPr>
        </p:nvGraphicFramePr>
        <p:xfrm>
          <a:off x="76200" y="6144260"/>
          <a:ext cx="9014832" cy="310896"/>
        </p:xfrm>
        <a:graphic>
          <a:graphicData uri="http://schemas.openxmlformats.org/drawingml/2006/table">
            <a:tbl>
              <a:tblPr/>
              <a:tblGrid>
                <a:gridCol w="2231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2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GUI </a:t>
                      </a:r>
                      <a:r>
                        <a:rPr kumimoji="0" lang="de-DE" altLang="de-DE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Mockup</a:t>
                      </a:r>
                      <a:r>
                        <a:rPr kumimoji="0" lang="de-DE" alt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Referenz</a:t>
                      </a:r>
                      <a:endParaRPr kumimoji="0" lang="de-DE" alt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Durch welchen GUI-</a:t>
                      </a:r>
                      <a:r>
                        <a:rPr kumimoji="0" lang="de-DE" altLang="de-DE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Mockup</a:t>
                      </a:r>
                      <a:r>
                        <a:rPr kumimoji="0" lang="de-DE" alt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wird dieser </a:t>
                      </a:r>
                      <a:r>
                        <a:rPr kumimoji="0" lang="de-DE" altLang="de-DE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Use</a:t>
                      </a:r>
                      <a:r>
                        <a:rPr kumimoji="0" lang="de-DE" alt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Case beschrieben?</a:t>
                      </a:r>
                      <a:endParaRPr kumimoji="0" lang="de-DE" altLang="de-D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3"/>
          <p:cNvGraphicFramePr>
            <a:graphicFrameLocks noGrp="1"/>
          </p:cNvGraphicFramePr>
          <p:nvPr>
            <p:extLst/>
          </p:nvPr>
        </p:nvGraphicFramePr>
        <p:xfrm>
          <a:off x="76200" y="6458204"/>
          <a:ext cx="9014832" cy="310896"/>
        </p:xfrm>
        <a:graphic>
          <a:graphicData uri="http://schemas.openxmlformats.org/drawingml/2006/table">
            <a:tbl>
              <a:tblPr/>
              <a:tblGrid>
                <a:gridCol w="2231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2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Priorität</a:t>
                      </a:r>
                      <a:endParaRPr kumimoji="0" lang="de-DE" alt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Relevanz des </a:t>
                      </a:r>
                      <a:r>
                        <a:rPr kumimoji="0" lang="de-DE" altLang="de-DE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Use</a:t>
                      </a:r>
                      <a:r>
                        <a:rPr kumimoji="0" lang="de-DE" alt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Case</a:t>
                      </a:r>
                      <a:endParaRPr kumimoji="0" lang="de-DE" altLang="de-D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43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48" y="2425700"/>
            <a:ext cx="8243379" cy="4318899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283019" y="378702"/>
            <a:ext cx="8686800" cy="2754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endParaRPr lang="de-DE" sz="1800" dirty="0" smtClean="0"/>
          </a:p>
          <a:p>
            <a:pPr marL="307975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04470" algn="l"/>
              </a:tabLst>
            </a:pPr>
            <a:r>
              <a:rPr lang="de-DE" sz="1800" dirty="0" smtClean="0">
                <a:latin typeface="Arial"/>
                <a:cs typeface="Arial"/>
              </a:rPr>
              <a:t>Ein </a:t>
            </a:r>
            <a:r>
              <a:rPr lang="de-DE" sz="1800" b="1" dirty="0" smtClean="0">
                <a:latin typeface="Arial"/>
                <a:cs typeface="Arial"/>
              </a:rPr>
              <a:t>Stakeholder</a:t>
            </a:r>
            <a:r>
              <a:rPr lang="de-DE" sz="1800" dirty="0" smtClean="0">
                <a:latin typeface="Arial"/>
                <a:cs typeface="Arial"/>
              </a:rPr>
              <a:t> ist eine wichtige und gute Quelle für Anforderungen</a:t>
            </a:r>
          </a:p>
          <a:p>
            <a:pPr marL="307975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04470" algn="l"/>
              </a:tabLst>
            </a:pPr>
            <a:r>
              <a:rPr sz="1800" dirty="0" err="1" smtClean="0">
                <a:latin typeface="Arial"/>
                <a:cs typeface="Arial"/>
              </a:rPr>
              <a:t>Ein</a:t>
            </a:r>
            <a:r>
              <a:rPr sz="1800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Stakeholder eines Systems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ist</a:t>
            </a:r>
            <a:r>
              <a:rPr lang="de-DE" sz="1800" dirty="0" smtClean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eine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Person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oder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Organisation,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(direkt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oder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indirekt)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Einfluss auf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Anforderungen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betrachteten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Systems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 smtClean="0">
                <a:latin typeface="Arial"/>
                <a:cs typeface="Arial"/>
              </a:rPr>
              <a:t>hat</a:t>
            </a:r>
            <a:endParaRPr lang="de-DE" sz="1800" dirty="0" smtClean="0">
              <a:latin typeface="Arial"/>
              <a:cs typeface="Arial"/>
            </a:endParaRPr>
          </a:p>
          <a:p>
            <a:pPr marL="296545" marR="756285" lvl="1" indent="-285750">
              <a:spcBef>
                <a:spcPts val="645"/>
              </a:spcBef>
              <a:buFont typeface="Arial" panose="020B0604020202020204" pitchFamily="34" charset="0"/>
              <a:buChar char="•"/>
              <a:tabLst>
                <a:tab pos="651510" algn="l"/>
              </a:tabLst>
            </a:pPr>
            <a:r>
              <a:rPr lang="de-DE" dirty="0" smtClean="0">
                <a:latin typeface="Arial"/>
                <a:cs typeface="Arial"/>
              </a:rPr>
              <a:t>Wird </a:t>
            </a:r>
            <a:r>
              <a:rPr lang="de-DE" dirty="0">
                <a:latin typeface="Arial"/>
                <a:cs typeface="Arial"/>
              </a:rPr>
              <a:t>ein Stakeholder übersehen, führt dies zu lückenhaften </a:t>
            </a:r>
            <a:r>
              <a:rPr lang="de-DE" dirty="0" smtClean="0">
                <a:latin typeface="Arial"/>
                <a:cs typeface="Arial"/>
              </a:rPr>
              <a:t>Anforderungen</a:t>
            </a:r>
          </a:p>
          <a:p>
            <a:pPr marL="296545" marR="756285" lvl="1" indent="-285750">
              <a:spcBef>
                <a:spcPts val="645"/>
              </a:spcBef>
              <a:buFont typeface="Arial" panose="020B0604020202020204" pitchFamily="34" charset="0"/>
              <a:buChar char="•"/>
              <a:tabLst>
                <a:tab pos="651510" algn="l"/>
              </a:tabLst>
            </a:pPr>
            <a:r>
              <a:rPr lang="de-DE" dirty="0" smtClean="0">
                <a:latin typeface="Arial"/>
                <a:cs typeface="Arial"/>
              </a:rPr>
              <a:t>Wichtige Stakeholder </a:t>
            </a:r>
            <a:r>
              <a:rPr lang="de-DE" dirty="0" smtClean="0">
                <a:latin typeface="Arial"/>
                <a:cs typeface="Arial"/>
              </a:rPr>
              <a:t>sind zum Beispiel: </a:t>
            </a:r>
            <a:r>
              <a:rPr lang="de-DE" spc="-5" dirty="0" smtClean="0">
                <a:latin typeface="Arial"/>
                <a:cs typeface="Arial"/>
              </a:rPr>
              <a:t>Kunde, Mitarbeite</a:t>
            </a:r>
            <a:r>
              <a:rPr lang="de-DE" dirty="0" smtClean="0">
                <a:latin typeface="Arial"/>
                <a:cs typeface="Arial"/>
              </a:rPr>
              <a:t>r</a:t>
            </a:r>
            <a:r>
              <a:rPr lang="de-DE" spc="15" dirty="0" smtClean="0">
                <a:latin typeface="Arial"/>
                <a:cs typeface="Arial"/>
              </a:rPr>
              <a:t>, Gesellschafter, Eigentümer, </a:t>
            </a:r>
            <a:r>
              <a:rPr lang="de-DE" spc="-5" dirty="0" smtClean="0">
                <a:latin typeface="Arial"/>
                <a:cs typeface="Arial"/>
              </a:rPr>
              <a:t>Zulieferer </a:t>
            </a:r>
            <a:r>
              <a:rPr lang="de-DE" spc="-5" dirty="0">
                <a:latin typeface="Arial"/>
                <a:cs typeface="Arial"/>
              </a:rPr>
              <a:t>und andere Dienstleister</a:t>
            </a:r>
            <a:endParaRPr lang="de-DE" dirty="0">
              <a:latin typeface="Arial"/>
              <a:cs typeface="Arial"/>
            </a:endParaRPr>
          </a:p>
          <a:p>
            <a:pPr marL="296545" marR="756285" lvl="1" indent="-285750">
              <a:spcBef>
                <a:spcPts val="645"/>
              </a:spcBef>
              <a:buFont typeface="Arial" panose="020B0604020202020204" pitchFamily="34" charset="0"/>
              <a:buChar char="•"/>
              <a:tabLst>
                <a:tab pos="651510" algn="l"/>
              </a:tabLst>
            </a:pPr>
            <a:endParaRPr lang="de-DE" dirty="0">
              <a:latin typeface="Arial"/>
              <a:cs typeface="Arial"/>
            </a:endParaRPr>
          </a:p>
          <a:p>
            <a:pPr marL="193675" marR="756285" indent="-182880">
              <a:spcBef>
                <a:spcPts val="645"/>
              </a:spcBef>
              <a:buFont typeface="Arial"/>
              <a:buChar char="•"/>
              <a:tabLst>
                <a:tab pos="651510" algn="l"/>
              </a:tabLst>
            </a:pPr>
            <a:endParaRPr lang="de-DE" dirty="0" smtClean="0">
              <a:latin typeface="Arial"/>
              <a:cs typeface="Arial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1602175" y="5092057"/>
            <a:ext cx="64008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6055" marR="6350" indent="-173990">
              <a:lnSpc>
                <a:spcPct val="100000"/>
              </a:lnSpc>
            </a:pPr>
            <a:r>
              <a:rPr sz="800" b="1" spc="-5" dirty="0">
                <a:solidFill>
                  <a:srgbClr val="FFFFFF"/>
                </a:solidFill>
                <a:latin typeface="Arial"/>
                <a:cs typeface="Arial"/>
              </a:rPr>
              <a:t>Stakeholder- 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800" b="1" spc="-2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800" b="1" spc="-10" dirty="0">
                <a:solidFill>
                  <a:srgbClr val="FFFFFF"/>
                </a:solidFill>
                <a:latin typeface="Arial"/>
                <a:cs typeface="Arial"/>
              </a:rPr>
              <a:t>pen</a:t>
            </a:r>
            <a:endParaRPr sz="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808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673100"/>
            <a:ext cx="4530513" cy="47244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09089" y="117850"/>
            <a:ext cx="773810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65" dirty="0" smtClean="0">
                <a:latin typeface="Arial"/>
                <a:cs typeface="Arial"/>
              </a:rPr>
              <a:t>W</a:t>
            </a:r>
            <a:r>
              <a:rPr sz="1400" spc="55" dirty="0" smtClean="0">
                <a:latin typeface="Arial"/>
                <a:cs typeface="Arial"/>
              </a:rPr>
              <a:t>a</a:t>
            </a:r>
            <a:r>
              <a:rPr sz="1400" dirty="0" smtClean="0">
                <a:latin typeface="Arial"/>
                <a:cs typeface="Arial"/>
              </a:rPr>
              <a:t>s</a:t>
            </a:r>
            <a:r>
              <a:rPr sz="1400" spc="130" dirty="0" smtClean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s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d 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A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5" dirty="0">
                <a:latin typeface="Arial"/>
                <a:cs typeface="Arial"/>
              </a:rPr>
              <a:t>f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95" dirty="0" err="1">
                <a:latin typeface="Arial"/>
                <a:cs typeface="Arial"/>
              </a:rPr>
              <a:t>d</a:t>
            </a:r>
            <a:r>
              <a:rPr sz="1400" spc="55" dirty="0" err="1">
                <a:latin typeface="Arial"/>
                <a:cs typeface="Arial"/>
              </a:rPr>
              <a:t>e</a:t>
            </a:r>
            <a:r>
              <a:rPr sz="1400" spc="120" dirty="0" err="1">
                <a:latin typeface="Arial"/>
                <a:cs typeface="Arial"/>
              </a:rPr>
              <a:t>r</a:t>
            </a:r>
            <a:r>
              <a:rPr sz="1400" spc="105" dirty="0" err="1">
                <a:latin typeface="Arial"/>
                <a:cs typeface="Arial"/>
              </a:rPr>
              <a:t>un</a:t>
            </a:r>
            <a:r>
              <a:rPr sz="1400" spc="80" dirty="0" err="1">
                <a:latin typeface="Arial"/>
                <a:cs typeface="Arial"/>
              </a:rPr>
              <a:t>g</a:t>
            </a:r>
            <a:r>
              <a:rPr sz="1400" spc="55" dirty="0" err="1">
                <a:latin typeface="Arial"/>
                <a:cs typeface="Arial"/>
              </a:rPr>
              <a:t>e</a:t>
            </a:r>
            <a:r>
              <a:rPr sz="1400" spc="105" dirty="0" err="1">
                <a:latin typeface="Arial"/>
                <a:cs typeface="Arial"/>
              </a:rPr>
              <a:t>n</a:t>
            </a:r>
            <a:r>
              <a:rPr sz="1400" dirty="0" smtClean="0">
                <a:latin typeface="Arial"/>
                <a:cs typeface="Arial"/>
              </a:rPr>
              <a:t>?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76200" y="444500"/>
            <a:ext cx="4572000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de-DE" altLang="ja-JP" sz="2000" b="1" dirty="0" smtClean="0">
                <a:ea typeface="MS PGothic" pitchFamily="34" charset="-128"/>
              </a:rPr>
              <a:t>Definition des Ablaufs:</a:t>
            </a:r>
          </a:p>
          <a:p>
            <a:endParaRPr lang="de-DE" altLang="ja-JP" sz="2000" b="1" dirty="0" smtClean="0">
              <a:ea typeface="MS PGothic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ja-JP" sz="2000" dirty="0" smtClean="0">
                <a:ea typeface="MS PGothic" pitchFamily="34" charset="-128"/>
              </a:rPr>
              <a:t>In der Zeile „Ablauf“ steht </a:t>
            </a:r>
            <a:r>
              <a:rPr lang="de-DE" altLang="ja-JP" sz="2000" dirty="0">
                <a:ea typeface="MS PGothic" pitchFamily="34" charset="-128"/>
              </a:rPr>
              <a:t>der ganze Ablauf des </a:t>
            </a:r>
            <a:r>
              <a:rPr lang="de-DE" altLang="ja-JP" sz="2000" dirty="0" err="1">
                <a:ea typeface="MS PGothic" pitchFamily="34" charset="-128"/>
              </a:rPr>
              <a:t>Use</a:t>
            </a:r>
            <a:r>
              <a:rPr lang="de-DE" altLang="ja-JP" sz="2000" dirty="0">
                <a:ea typeface="MS PGothic" pitchFamily="34" charset="-128"/>
              </a:rPr>
              <a:t> Cases mit allen möglichen Ausnahmen und/oder Varianten. </a:t>
            </a:r>
            <a:endParaRPr lang="de-DE" altLang="ja-JP" sz="2000" dirty="0" smtClean="0">
              <a:ea typeface="MS PGothic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ja-JP" sz="2000" dirty="0" smtClean="0">
                <a:ea typeface="MS PGothic" pitchFamily="34" charset="-128"/>
              </a:rPr>
              <a:t>Dies sind die Szenarien.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ja-JP" sz="2000" dirty="0" smtClean="0">
                <a:ea typeface="MS PGothic" pitchFamily="34" charset="-128"/>
              </a:rPr>
              <a:t>Der Ablauf </a:t>
            </a:r>
            <a:r>
              <a:rPr lang="de-DE" altLang="ja-JP" sz="2000" dirty="0">
                <a:ea typeface="MS PGothic" pitchFamily="34" charset="-128"/>
              </a:rPr>
              <a:t>wird in Schritte unterteilt und jeder Schritt fortlaufend nummeriert. </a:t>
            </a:r>
            <a:endParaRPr lang="de-DE" altLang="ja-JP" sz="2000" dirty="0" smtClean="0">
              <a:ea typeface="MS PGothic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ja-JP" sz="2000" dirty="0" smtClean="0">
                <a:ea typeface="MS PGothic" pitchFamily="34" charset="-128"/>
              </a:rPr>
              <a:t>Kann </a:t>
            </a:r>
            <a:r>
              <a:rPr lang="de-DE" altLang="ja-JP" sz="2000" dirty="0">
                <a:ea typeface="MS PGothic" pitchFamily="34" charset="-128"/>
              </a:rPr>
              <a:t>bei einem Schritt </a:t>
            </a:r>
            <a:r>
              <a:rPr lang="de-DE" altLang="ja-JP" sz="2000" dirty="0" smtClean="0">
                <a:ea typeface="MS PGothic" pitchFamily="34" charset="-128"/>
              </a:rPr>
              <a:t>eine Ausnahme </a:t>
            </a:r>
            <a:r>
              <a:rPr lang="de-DE" altLang="ja-JP" sz="2000" dirty="0">
                <a:ea typeface="MS PGothic" pitchFamily="34" charset="-128"/>
              </a:rPr>
              <a:t>oder Variante </a:t>
            </a:r>
            <a:r>
              <a:rPr lang="de-DE" altLang="ja-JP" sz="2000" dirty="0" smtClean="0">
                <a:ea typeface="MS PGothic" pitchFamily="34" charset="-128"/>
              </a:rPr>
              <a:t>(„</a:t>
            </a:r>
            <a:r>
              <a:rPr lang="de-DE" altLang="ja-JP" sz="2000" dirty="0" err="1" smtClean="0">
                <a:ea typeface="MS PGothic" pitchFamily="34" charset="-128"/>
              </a:rPr>
              <a:t>extension</a:t>
            </a:r>
            <a:r>
              <a:rPr lang="de-DE" altLang="ja-JP" sz="2000" dirty="0" smtClean="0">
                <a:ea typeface="MS PGothic" pitchFamily="34" charset="-128"/>
              </a:rPr>
              <a:t> </a:t>
            </a:r>
            <a:r>
              <a:rPr lang="de-DE" altLang="ja-JP" sz="2000" dirty="0" err="1" smtClean="0">
                <a:ea typeface="MS PGothic" pitchFamily="34" charset="-128"/>
              </a:rPr>
              <a:t>point</a:t>
            </a:r>
            <a:r>
              <a:rPr lang="de-DE" altLang="ja-JP" sz="2000" dirty="0" smtClean="0">
                <a:ea typeface="MS PGothic" pitchFamily="34" charset="-128"/>
              </a:rPr>
              <a:t>“ im UC-Diagramm) eintreten</a:t>
            </a:r>
            <a:r>
              <a:rPr lang="de-DE" altLang="ja-JP" sz="2000" dirty="0">
                <a:ea typeface="MS PGothic" pitchFamily="34" charset="-128"/>
              </a:rPr>
              <a:t>, so wird dies unter </a:t>
            </a:r>
            <a:r>
              <a:rPr lang="de-DE" altLang="ja-JP" sz="2000" dirty="0" smtClean="0">
                <a:ea typeface="MS PGothic" pitchFamily="34" charset="-128"/>
              </a:rPr>
              <a:t>alternativen Abläufen </a:t>
            </a:r>
            <a:r>
              <a:rPr lang="de-DE" altLang="ja-JP" sz="2000" dirty="0">
                <a:ea typeface="MS PGothic" pitchFamily="34" charset="-128"/>
              </a:rPr>
              <a:t>erwähnt</a:t>
            </a:r>
            <a:r>
              <a:rPr lang="de-DE" altLang="ja-JP" sz="2000" dirty="0" smtClean="0">
                <a:ea typeface="MS PGothic" pitchFamily="34" charset="-128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ja-JP" sz="2000" dirty="0" smtClean="0">
                <a:ea typeface="MS PGothic" pitchFamily="34" charset="-128"/>
              </a:rPr>
              <a:t>Dabei </a:t>
            </a:r>
            <a:r>
              <a:rPr lang="de-DE" altLang="ja-JP" sz="2000" dirty="0">
                <a:ea typeface="MS PGothic" pitchFamily="34" charset="-128"/>
              </a:rPr>
              <a:t>wird die Nummer </a:t>
            </a:r>
            <a:r>
              <a:rPr lang="de-DE" altLang="ja-JP" sz="2000" dirty="0" smtClean="0">
                <a:ea typeface="MS PGothic" pitchFamily="34" charset="-128"/>
              </a:rPr>
              <a:t>des Schrittes </a:t>
            </a:r>
            <a:r>
              <a:rPr lang="de-DE" altLang="ja-JP" sz="2000" dirty="0">
                <a:ea typeface="MS PGothic" pitchFamily="34" charset="-128"/>
              </a:rPr>
              <a:t>vom Ablauf unverändert übernommen und hinter der Nummer alphabetisch weiter nummeriert. </a:t>
            </a:r>
            <a:endParaRPr lang="de-DE" altLang="ja-JP" sz="2000" dirty="0" smtClean="0">
              <a:ea typeface="MS PGothic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ja-JP" sz="2000" dirty="0" smtClean="0">
                <a:ea typeface="MS PGothic" pitchFamily="34" charset="-128"/>
              </a:rPr>
              <a:t>Ein einzelner Schritt beginnt immer mit der Nennung des Aktors.</a:t>
            </a:r>
            <a:endParaRPr lang="de-DE" altLang="ja-JP" sz="2000" dirty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680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415925"/>
            <a:ext cx="8829675" cy="62769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09092" y="119810"/>
            <a:ext cx="7010908" cy="466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</p:txBody>
      </p:sp>
      <p:sp>
        <p:nvSpPr>
          <p:cNvPr id="4" name="Text Box 30"/>
          <p:cNvSpPr txBox="1">
            <a:spLocks noChangeArrowheads="1"/>
          </p:cNvSpPr>
          <p:nvPr/>
        </p:nvSpPr>
        <p:spPr bwMode="auto">
          <a:xfrm>
            <a:off x="228600" y="3721100"/>
            <a:ext cx="762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de-DE" altLang="ja-JP" sz="2000" b="1" dirty="0" smtClean="0">
                <a:ea typeface="MS PGothic" pitchFamily="34" charset="-128"/>
              </a:rPr>
              <a:t>5.a1</a:t>
            </a:r>
            <a:endParaRPr lang="de-DE" altLang="ja-JP" sz="2000" b="1" dirty="0">
              <a:ea typeface="MS PGothic" pitchFamily="34" charset="-128"/>
            </a:endParaRPr>
          </a:p>
        </p:txBody>
      </p:sp>
      <p:sp>
        <p:nvSpPr>
          <p:cNvPr id="6" name="Text Box 30"/>
          <p:cNvSpPr txBox="1">
            <a:spLocks noChangeArrowheads="1"/>
          </p:cNvSpPr>
          <p:nvPr/>
        </p:nvSpPr>
        <p:spPr bwMode="auto">
          <a:xfrm>
            <a:off x="228600" y="4217270"/>
            <a:ext cx="762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de-DE" altLang="ja-JP" sz="2000" b="1" dirty="0" smtClean="0">
                <a:ea typeface="MS PGothic" pitchFamily="34" charset="-128"/>
              </a:rPr>
              <a:t>5.a2</a:t>
            </a:r>
            <a:endParaRPr lang="de-DE" altLang="ja-JP" sz="2000" b="1" dirty="0">
              <a:ea typeface="MS PGothic" pitchFamily="34" charset="-128"/>
            </a:endParaRPr>
          </a:p>
        </p:txBody>
      </p:sp>
      <p:sp>
        <p:nvSpPr>
          <p:cNvPr id="7" name="Text Box 30"/>
          <p:cNvSpPr txBox="1">
            <a:spLocks noChangeArrowheads="1"/>
          </p:cNvSpPr>
          <p:nvPr/>
        </p:nvSpPr>
        <p:spPr bwMode="auto">
          <a:xfrm>
            <a:off x="228600" y="4617380"/>
            <a:ext cx="762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de-DE" altLang="ja-JP" sz="2000" b="1" dirty="0">
                <a:ea typeface="MS PGothic" pitchFamily="34" charset="-128"/>
              </a:rPr>
              <a:t>7</a:t>
            </a:r>
            <a:r>
              <a:rPr lang="de-DE" altLang="ja-JP" sz="2000" b="1" dirty="0" smtClean="0">
                <a:ea typeface="MS PGothic" pitchFamily="34" charset="-128"/>
              </a:rPr>
              <a:t>.a1</a:t>
            </a:r>
            <a:endParaRPr lang="de-DE" altLang="ja-JP" sz="2000" b="1" dirty="0">
              <a:ea typeface="MS PGothic" pitchFamily="34" charset="-128"/>
            </a:endParaRPr>
          </a:p>
        </p:txBody>
      </p:sp>
      <p:sp>
        <p:nvSpPr>
          <p:cNvPr id="8" name="Text Box 30"/>
          <p:cNvSpPr txBox="1">
            <a:spLocks noChangeArrowheads="1"/>
          </p:cNvSpPr>
          <p:nvPr/>
        </p:nvSpPr>
        <p:spPr bwMode="auto">
          <a:xfrm>
            <a:off x="233855" y="5054975"/>
            <a:ext cx="762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de-DE" altLang="ja-JP" sz="2000" b="1" dirty="0" smtClean="0">
                <a:ea typeface="MS PGothic" pitchFamily="34" charset="-128"/>
              </a:rPr>
              <a:t>7.a2</a:t>
            </a:r>
            <a:endParaRPr lang="de-DE" altLang="ja-JP" sz="2000" b="1" dirty="0">
              <a:ea typeface="MS PGothic" pitchFamily="34" charset="-128"/>
            </a:endParaRPr>
          </a:p>
        </p:txBody>
      </p:sp>
      <p:sp>
        <p:nvSpPr>
          <p:cNvPr id="9" name="Text Box 30"/>
          <p:cNvSpPr txBox="1">
            <a:spLocks noChangeArrowheads="1"/>
          </p:cNvSpPr>
          <p:nvPr/>
        </p:nvSpPr>
        <p:spPr bwMode="auto">
          <a:xfrm>
            <a:off x="228600" y="5692625"/>
            <a:ext cx="762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de-DE" altLang="ja-JP" sz="2000" b="1" dirty="0" smtClean="0">
                <a:ea typeface="MS PGothic" pitchFamily="34" charset="-128"/>
              </a:rPr>
              <a:t>8.a1</a:t>
            </a:r>
            <a:endParaRPr lang="de-DE" altLang="ja-JP" sz="2000" b="1" dirty="0">
              <a:ea typeface="MS PGothic" pitchFamily="34" charset="-128"/>
            </a:endParaRPr>
          </a:p>
        </p:txBody>
      </p:sp>
      <p:sp>
        <p:nvSpPr>
          <p:cNvPr id="10" name="Text Box 30"/>
          <p:cNvSpPr txBox="1">
            <a:spLocks noChangeArrowheads="1"/>
          </p:cNvSpPr>
          <p:nvPr/>
        </p:nvSpPr>
        <p:spPr bwMode="auto">
          <a:xfrm>
            <a:off x="228600" y="6140765"/>
            <a:ext cx="762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de-DE" altLang="ja-JP" sz="2000" b="1" dirty="0" smtClean="0">
                <a:ea typeface="MS PGothic" pitchFamily="34" charset="-128"/>
              </a:rPr>
              <a:t>8.a2</a:t>
            </a:r>
            <a:endParaRPr lang="de-DE" altLang="ja-JP" sz="2000" b="1" dirty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731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9810"/>
            <a:ext cx="7010908" cy="466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/>
          </p:nvPr>
        </p:nvGraphicFramePr>
        <p:xfrm>
          <a:off x="1" y="-12700"/>
          <a:ext cx="9143999" cy="72818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778749512"/>
                    </a:ext>
                  </a:extLst>
                </a:gridCol>
                <a:gridCol w="7772399">
                  <a:extLst>
                    <a:ext uri="{9D8B030D-6E8A-4147-A177-3AD203B41FA5}">
                      <a16:colId xmlns:a16="http://schemas.microsoft.com/office/drawing/2014/main" val="3530041126"/>
                    </a:ext>
                  </a:extLst>
                </a:gridCol>
              </a:tblGrid>
              <a:tr h="2608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>
                          <a:effectLst/>
                        </a:rPr>
                        <a:t>ID: 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0" marR="13500" marT="13500" marB="135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>
                          <a:effectLst/>
                        </a:rPr>
                        <a:t>UC-6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0" marR="13500" marT="13500" marB="13500" anchor="ctr"/>
                </a:tc>
                <a:extLst>
                  <a:ext uri="{0D108BD9-81ED-4DB2-BD59-A6C34878D82A}">
                    <a16:rowId xmlns:a16="http://schemas.microsoft.com/office/drawing/2014/main" val="4018165682"/>
                  </a:ext>
                </a:extLst>
              </a:tr>
              <a:tr h="2608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>
                          <a:effectLst/>
                        </a:rPr>
                        <a:t>Title: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0" marR="13500" marT="13500" marB="1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500">
                          <a:effectLst/>
                        </a:rPr>
                        <a:t>Register for courses </a:t>
                      </a:r>
                      <a:endParaRPr lang="de-DE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0" marR="13500" marT="13500" marB="13500" anchor="ctr"/>
                </a:tc>
                <a:extLst>
                  <a:ext uri="{0D108BD9-81ED-4DB2-BD59-A6C34878D82A}">
                    <a16:rowId xmlns:a16="http://schemas.microsoft.com/office/drawing/2014/main" val="2220857807"/>
                  </a:ext>
                </a:extLst>
              </a:tr>
              <a:tr h="45158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>
                          <a:effectLst/>
                        </a:rPr>
                        <a:t>Description: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0" marR="13500" marT="13500" marB="1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</a:rPr>
                        <a:t>Student accesses the system and views the courses currently available for him to register. </a:t>
                      </a:r>
                      <a:r>
                        <a:rPr lang="de-DE" sz="1500" dirty="0" err="1">
                          <a:effectLst/>
                        </a:rPr>
                        <a:t>Then</a:t>
                      </a:r>
                      <a:r>
                        <a:rPr lang="de-DE" sz="1500" dirty="0">
                          <a:effectLst/>
                        </a:rPr>
                        <a:t> he </a:t>
                      </a:r>
                      <a:r>
                        <a:rPr lang="de-DE" sz="1500" dirty="0" err="1">
                          <a:effectLst/>
                        </a:rPr>
                        <a:t>selects</a:t>
                      </a:r>
                      <a:r>
                        <a:rPr lang="de-DE" sz="1500" dirty="0">
                          <a:effectLst/>
                        </a:rPr>
                        <a:t> </a:t>
                      </a:r>
                      <a:r>
                        <a:rPr lang="de-DE" sz="1500" dirty="0" err="1">
                          <a:effectLst/>
                        </a:rPr>
                        <a:t>the</a:t>
                      </a:r>
                      <a:r>
                        <a:rPr lang="de-DE" sz="1500" dirty="0">
                          <a:effectLst/>
                        </a:rPr>
                        <a:t> </a:t>
                      </a:r>
                      <a:r>
                        <a:rPr lang="de-DE" sz="1500" dirty="0" err="1">
                          <a:effectLst/>
                        </a:rPr>
                        <a:t>courses</a:t>
                      </a:r>
                      <a:r>
                        <a:rPr lang="de-DE" sz="1500" dirty="0">
                          <a:effectLst/>
                        </a:rPr>
                        <a:t> </a:t>
                      </a:r>
                      <a:r>
                        <a:rPr lang="de-DE" sz="1500" dirty="0" err="1">
                          <a:effectLst/>
                        </a:rPr>
                        <a:t>and</a:t>
                      </a:r>
                      <a:r>
                        <a:rPr lang="de-DE" sz="1500" dirty="0">
                          <a:effectLst/>
                        </a:rPr>
                        <a:t> </a:t>
                      </a:r>
                      <a:r>
                        <a:rPr lang="de-DE" sz="1500" dirty="0" err="1">
                          <a:effectLst/>
                        </a:rPr>
                        <a:t>registers</a:t>
                      </a:r>
                      <a:r>
                        <a:rPr lang="de-DE" sz="1500" dirty="0">
                          <a:effectLst/>
                        </a:rPr>
                        <a:t> </a:t>
                      </a:r>
                      <a:r>
                        <a:rPr lang="de-DE" sz="1500" dirty="0" err="1">
                          <a:effectLst/>
                        </a:rPr>
                        <a:t>for</a:t>
                      </a:r>
                      <a:r>
                        <a:rPr lang="de-DE" sz="1500" dirty="0">
                          <a:effectLst/>
                        </a:rPr>
                        <a:t> </a:t>
                      </a:r>
                      <a:r>
                        <a:rPr lang="de-DE" sz="1500" dirty="0" err="1">
                          <a:effectLst/>
                        </a:rPr>
                        <a:t>them</a:t>
                      </a:r>
                      <a:r>
                        <a:rPr lang="de-DE" sz="1500" dirty="0">
                          <a:effectLst/>
                        </a:rPr>
                        <a:t>.</a:t>
                      </a:r>
                      <a:endParaRPr lang="de-DE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0" marR="13500" marT="13500" marB="13500" anchor="ctr"/>
                </a:tc>
                <a:extLst>
                  <a:ext uri="{0D108BD9-81ED-4DB2-BD59-A6C34878D82A}">
                    <a16:rowId xmlns:a16="http://schemas.microsoft.com/office/drawing/2014/main" val="1426343153"/>
                  </a:ext>
                </a:extLst>
              </a:tr>
              <a:tr h="2608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>
                          <a:effectLst/>
                        </a:rPr>
                        <a:t>Trigger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0" marR="13500" marT="13500" marB="1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>
                          <a:effectLst/>
                        </a:rPr>
                        <a:t>Students select menu option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0" marR="13500" marT="13500" marB="13500" anchor="ctr"/>
                </a:tc>
                <a:extLst>
                  <a:ext uri="{0D108BD9-81ED-4DB2-BD59-A6C34878D82A}">
                    <a16:rowId xmlns:a16="http://schemas.microsoft.com/office/drawing/2014/main" val="3686624215"/>
                  </a:ext>
                </a:extLst>
              </a:tr>
              <a:tr h="30163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>
                          <a:effectLst/>
                        </a:rPr>
                        <a:t>Primary Actor: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0" marR="13500" marT="13500" marB="1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>
                          <a:effectLst/>
                        </a:rPr>
                        <a:t>Student 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0" marR="13500" marT="13500" marB="13500" anchor="ctr"/>
                </a:tc>
                <a:extLst>
                  <a:ext uri="{0D108BD9-81ED-4DB2-BD59-A6C34878D82A}">
                    <a16:rowId xmlns:a16="http://schemas.microsoft.com/office/drawing/2014/main" val="3854682358"/>
                  </a:ext>
                </a:extLst>
              </a:tr>
              <a:tr h="22282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 err="1">
                          <a:effectLst/>
                        </a:rPr>
                        <a:t>Preconditions</a:t>
                      </a:r>
                      <a:r>
                        <a:rPr lang="de-DE" sz="1600" dirty="0">
                          <a:effectLst/>
                        </a:rPr>
                        <a:t>: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0" marR="13500" marT="13500" marB="1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Student is logged into system 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0" marR="13500" marT="13500" marB="13500" anchor="ctr"/>
                </a:tc>
                <a:extLst>
                  <a:ext uri="{0D108BD9-81ED-4DB2-BD59-A6C34878D82A}">
                    <a16:rowId xmlns:a16="http://schemas.microsoft.com/office/drawing/2014/main" val="3726272459"/>
                  </a:ext>
                </a:extLst>
              </a:tr>
              <a:tr h="23671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>
                          <a:effectLst/>
                        </a:rPr>
                        <a:t>Postconditions: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0" marR="13500" marT="13500" marB="1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Student is registered for courses 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0" marR="13500" marT="13500" marB="13500" anchor="ctr"/>
                </a:tc>
                <a:extLst>
                  <a:ext uri="{0D108BD9-81ED-4DB2-BD59-A6C34878D82A}">
                    <a16:rowId xmlns:a16="http://schemas.microsoft.com/office/drawing/2014/main" val="3643691989"/>
                  </a:ext>
                </a:extLst>
              </a:tr>
              <a:tr h="28318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effectLst/>
                        </a:rPr>
                        <a:t>Other </a:t>
                      </a:r>
                      <a:r>
                        <a:rPr lang="de-DE" sz="1600" dirty="0" smtClean="0">
                          <a:effectLst/>
                        </a:rPr>
                        <a:t>UCs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0" marR="13500" marT="13500" marB="13500"/>
                </a:tc>
                <a:tc>
                  <a:txBody>
                    <a:bodyPr/>
                    <a:lstStyle/>
                    <a:p>
                      <a:pPr marL="457200" indent="-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>
                          <a:effectLst/>
                        </a:rPr>
                        <a:t>UC-5 Display courses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0" marR="13500" marT="13500" marB="13500" anchor="ctr"/>
                </a:tc>
                <a:extLst>
                  <a:ext uri="{0D108BD9-81ED-4DB2-BD59-A6C34878D82A}">
                    <a16:rowId xmlns:a16="http://schemas.microsoft.com/office/drawing/2014/main" val="2984079888"/>
                  </a:ext>
                </a:extLst>
              </a:tr>
              <a:tr h="117890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>
                          <a:effectLst/>
                        </a:rPr>
                        <a:t>Main </a:t>
                      </a:r>
                      <a:br>
                        <a:rPr lang="de-DE" sz="1600">
                          <a:effectLst/>
                        </a:rPr>
                      </a:br>
                      <a:r>
                        <a:rPr lang="de-DE" sz="1600">
                          <a:effectLst/>
                        </a:rPr>
                        <a:t>Success Scenario: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0" marR="13500" marT="13500" marB="1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500" dirty="0">
                          <a:effectLst/>
                        </a:rPr>
                        <a:t>1. Student selects "Register New Courses" from the menu.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2. System displays list of courses available for registering.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3. Student selects one or more courses he wants to register for.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4. Student clicks "Submit" button.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5. System registers student for the selected courses and displays a confirmation message. </a:t>
                      </a:r>
                      <a:endParaRPr lang="de-DE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0" marR="13500" marT="13500" marB="13500" anchor="ctr"/>
                </a:tc>
                <a:extLst>
                  <a:ext uri="{0D108BD9-81ED-4DB2-BD59-A6C34878D82A}">
                    <a16:rowId xmlns:a16="http://schemas.microsoft.com/office/drawing/2014/main" val="4030324017"/>
                  </a:ext>
                </a:extLst>
              </a:tr>
              <a:tr h="222109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500">
                          <a:effectLst/>
                        </a:rPr>
                        <a:t>Extensions:</a:t>
                      </a:r>
                      <a:endParaRPr lang="de-DE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0" marR="13500" marT="13500" marB="1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</a:rPr>
                        <a:t>2a. No courses are available for this student.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 smtClean="0">
                          <a:effectLst/>
                        </a:rPr>
                        <a:t>2a1</a:t>
                      </a:r>
                      <a:r>
                        <a:rPr lang="en-US" sz="1500" dirty="0">
                          <a:effectLst/>
                        </a:rPr>
                        <a:t>. System displays error message saying no courses are available, and provides the reason &amp; how to rectify if possible.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 smtClean="0">
                          <a:effectLst/>
                        </a:rPr>
                        <a:t>2a2</a:t>
                      </a:r>
                      <a:r>
                        <a:rPr lang="en-US" sz="1500" dirty="0">
                          <a:effectLst/>
                        </a:rPr>
                        <a:t>. Student either backs out of this use case, or tries again after rectifying the cause.</a:t>
                      </a:r>
                      <a:endParaRPr lang="de-DE" sz="15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</a:rPr>
                        <a:t>5a. Some courses could not be registered.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 smtClean="0">
                          <a:effectLst/>
                        </a:rPr>
                        <a:t>5a1</a:t>
                      </a:r>
                      <a:r>
                        <a:rPr lang="en-US" sz="1500" dirty="0">
                          <a:effectLst/>
                        </a:rPr>
                        <a:t>. System displays message showing which courses were registered, and which courses were not registered along with a reason for each failure.</a:t>
                      </a:r>
                      <a:endParaRPr lang="de-DE" sz="15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500" dirty="0">
                          <a:effectLst/>
                        </a:rPr>
                        <a:t>5b. None of the courses could be registered.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 smtClean="0">
                          <a:effectLst/>
                        </a:rPr>
                        <a:t>5b1</a:t>
                      </a:r>
                      <a:r>
                        <a:rPr lang="en-US" sz="1500" dirty="0">
                          <a:effectLst/>
                        </a:rPr>
                        <a:t>. System displays message saying none of the courses could be registered, along with a reason for each failure. </a:t>
                      </a:r>
                      <a:endParaRPr lang="de-DE" sz="15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500" marR="13500" marT="13500" marB="13500" anchor="ctr"/>
                </a:tc>
                <a:extLst>
                  <a:ext uri="{0D108BD9-81ED-4DB2-BD59-A6C34878D82A}">
                    <a16:rowId xmlns:a16="http://schemas.microsoft.com/office/drawing/2014/main" val="4239966422"/>
                  </a:ext>
                </a:extLst>
              </a:tr>
              <a:tr h="2608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500">
                          <a:effectLst/>
                        </a:rPr>
                        <a:t>Owner:</a:t>
                      </a:r>
                      <a:endParaRPr lang="de-DE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0" marR="13500" marT="13500" marB="1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500">
                          <a:effectLst/>
                        </a:rPr>
                        <a:t>John Smith </a:t>
                      </a:r>
                      <a:endParaRPr lang="de-DE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0" marR="13500" marT="13500" marB="13500" anchor="ctr"/>
                </a:tc>
                <a:extLst>
                  <a:ext uri="{0D108BD9-81ED-4DB2-BD59-A6C34878D82A}">
                    <a16:rowId xmlns:a16="http://schemas.microsoft.com/office/drawing/2014/main" val="4008443717"/>
                  </a:ext>
                </a:extLst>
              </a:tr>
              <a:tr h="2608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500">
                          <a:effectLst/>
                        </a:rPr>
                        <a:t>Priority:</a:t>
                      </a:r>
                      <a:endParaRPr lang="de-DE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0" marR="13500" marT="13500" marB="1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500" dirty="0">
                          <a:effectLst/>
                        </a:rPr>
                        <a:t>P2 - Medium </a:t>
                      </a:r>
                      <a:endParaRPr lang="de-DE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0" marR="13500" marT="13500" marB="13500" anchor="ctr"/>
                </a:tc>
                <a:extLst>
                  <a:ext uri="{0D108BD9-81ED-4DB2-BD59-A6C34878D82A}">
                    <a16:rowId xmlns:a16="http://schemas.microsoft.com/office/drawing/2014/main" val="3729640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62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9810"/>
            <a:ext cx="7010908" cy="466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86548"/>
            <a:ext cx="9067800" cy="5940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847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8856" y="93471"/>
            <a:ext cx="7430134" cy="362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15" dirty="0" smtClean="0">
                <a:latin typeface="Arial" panose="020B0604020202020204" pitchFamily="34" charset="0"/>
                <a:cs typeface="Arial" panose="020B0604020202020204" pitchFamily="34" charset="0"/>
              </a:rPr>
              <a:t>UML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100"/>
              </a:lnSpc>
              <a:spcBef>
                <a:spcPts val="28"/>
              </a:spcBef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2"/>
          <p:cNvSpPr txBox="1"/>
          <p:nvPr/>
        </p:nvSpPr>
        <p:spPr>
          <a:xfrm>
            <a:off x="2055178" y="2931776"/>
            <a:ext cx="5412422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de-DE" sz="3600" b="1" spc="150" dirty="0" smtClean="0">
                <a:latin typeface="Arial"/>
                <a:cs typeface="Arial"/>
              </a:rPr>
              <a:t>Notationselemente für </a:t>
            </a:r>
            <a:r>
              <a:rPr lang="de-DE" sz="3600" b="1" spc="150" dirty="0" err="1" smtClean="0">
                <a:latin typeface="Arial"/>
                <a:cs typeface="Arial"/>
              </a:rPr>
              <a:t>Use</a:t>
            </a:r>
            <a:r>
              <a:rPr lang="de-DE" sz="3600" b="1" spc="150" dirty="0" smtClean="0">
                <a:latin typeface="Arial"/>
                <a:cs typeface="Arial"/>
              </a:rPr>
              <a:t> Case Diagramme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540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8856" y="93471"/>
            <a:ext cx="7430134" cy="362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15" dirty="0" smtClean="0">
                <a:latin typeface="Arial" panose="020B0604020202020204" pitchFamily="34" charset="0"/>
                <a:cs typeface="Arial" panose="020B0604020202020204" pitchFamily="34" charset="0"/>
              </a:rPr>
              <a:t>UML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100"/>
              </a:lnSpc>
              <a:spcBef>
                <a:spcPts val="28"/>
              </a:spcBef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533400" y="6083300"/>
            <a:ext cx="8915400" cy="10266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1340" marR="29845" lvl="2" indent="-228600" algn="just">
              <a:lnSpc>
                <a:spcPct val="101699"/>
              </a:lnSpc>
              <a:spcBef>
                <a:spcPts val="1210"/>
              </a:spcBef>
              <a:buFont typeface="Times New Roman"/>
              <a:buChar char="•"/>
              <a:tabLst>
                <a:tab pos="561340" algn="l"/>
              </a:tabLst>
            </a:pPr>
            <a:r>
              <a:rPr lang="de-DE" altLang="de-D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Achtung: „Kunde nicht gefunden“ kein geeigneter </a:t>
            </a:r>
            <a:r>
              <a:rPr lang="de-DE" altLang="de-DE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altLang="de-D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Case</a:t>
            </a:r>
          </a:p>
          <a:p>
            <a:pPr marL="561340" marR="29845" lvl="2" indent="-228600" algn="just">
              <a:lnSpc>
                <a:spcPct val="101699"/>
              </a:lnSpc>
              <a:spcBef>
                <a:spcPts val="1210"/>
              </a:spcBef>
              <a:buFont typeface="Times New Roman"/>
              <a:buChar char="•"/>
              <a:tabLst>
                <a:tab pos="561340" algn="l"/>
              </a:tabLst>
            </a:pPr>
            <a:r>
              <a:rPr lang="de-DE" altLang="de-D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UC-Name wie „Kundendaten einsehen“ immer in den </a:t>
            </a:r>
            <a:r>
              <a:rPr lang="de-DE" altLang="de-DE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altLang="de-D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Case schreiben</a:t>
            </a:r>
          </a:p>
          <a:p>
            <a:pPr marL="561340" lvl="2" indent="-228600"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  <a:tabLst>
                <a:tab pos="561340" algn="l"/>
              </a:tabLst>
            </a:pPr>
            <a:endParaRPr sz="2000" dirty="0">
              <a:latin typeface="Calibri"/>
              <a:cs typeface="Calibri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455910"/>
            <a:ext cx="8740623" cy="562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2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9810"/>
            <a:ext cx="7010908" cy="466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</p:txBody>
      </p:sp>
      <p:sp>
        <p:nvSpPr>
          <p:cNvPr id="6" name="object 2"/>
          <p:cNvSpPr txBox="1"/>
          <p:nvPr/>
        </p:nvSpPr>
        <p:spPr>
          <a:xfrm>
            <a:off x="533400" y="653517"/>
            <a:ext cx="6758305" cy="37625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03575" algn="l"/>
              </a:tabLst>
            </a:pPr>
            <a:r>
              <a:rPr sz="1950" b="1" dirty="0">
                <a:latin typeface="Arial"/>
                <a:cs typeface="Arial"/>
              </a:rPr>
              <a:t>W</a:t>
            </a:r>
            <a:r>
              <a:rPr sz="1950" b="1" spc="-10" dirty="0">
                <a:latin typeface="Arial"/>
                <a:cs typeface="Arial"/>
              </a:rPr>
              <a:t>a</a:t>
            </a:r>
            <a:r>
              <a:rPr sz="1950" b="1" dirty="0">
                <a:latin typeface="Arial"/>
                <a:cs typeface="Arial"/>
              </a:rPr>
              <a:t>s </a:t>
            </a:r>
            <a:r>
              <a:rPr sz="1950" b="1" spc="-5" dirty="0">
                <a:latin typeface="Arial"/>
                <a:cs typeface="Arial"/>
              </a:rPr>
              <a:t>i</a:t>
            </a:r>
            <a:r>
              <a:rPr sz="1950" b="1" dirty="0">
                <a:latin typeface="Arial"/>
                <a:cs typeface="Arial"/>
              </a:rPr>
              <a:t>st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dirty="0" err="1">
                <a:latin typeface="Arial"/>
                <a:cs typeface="Arial"/>
              </a:rPr>
              <a:t>e</a:t>
            </a:r>
            <a:r>
              <a:rPr sz="1950" b="1" spc="-5" dirty="0" err="1">
                <a:latin typeface="Arial"/>
                <a:cs typeface="Arial"/>
              </a:rPr>
              <a:t>i</a:t>
            </a:r>
            <a:r>
              <a:rPr sz="1950" b="1" dirty="0" err="1">
                <a:latin typeface="Arial"/>
                <a:cs typeface="Arial"/>
              </a:rPr>
              <a:t>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-10" dirty="0" err="1" smtClean="0">
                <a:latin typeface="Arial"/>
                <a:cs typeface="Arial"/>
              </a:rPr>
              <a:t>A</a:t>
            </a:r>
            <a:r>
              <a:rPr sz="1950" b="1" dirty="0" err="1" smtClean="0">
                <a:latin typeface="Arial"/>
                <a:cs typeface="Arial"/>
              </a:rPr>
              <a:t>k</a:t>
            </a:r>
            <a:r>
              <a:rPr sz="1950" b="1" spc="-5" dirty="0" err="1" smtClean="0">
                <a:latin typeface="Arial"/>
                <a:cs typeface="Arial"/>
              </a:rPr>
              <a:t>t</a:t>
            </a:r>
            <a:r>
              <a:rPr sz="1950" b="1" spc="-10" dirty="0" err="1" smtClean="0">
                <a:latin typeface="Arial"/>
                <a:cs typeface="Arial"/>
              </a:rPr>
              <a:t>e</a:t>
            </a:r>
            <a:r>
              <a:rPr sz="1950" b="1" dirty="0" err="1" smtClean="0">
                <a:latin typeface="Arial"/>
                <a:cs typeface="Arial"/>
              </a:rPr>
              <a:t>ur</a:t>
            </a:r>
            <a:r>
              <a:rPr lang="de-DE" sz="1950" b="1" dirty="0" smtClean="0">
                <a:latin typeface="Arial"/>
                <a:cs typeface="Arial"/>
              </a:rPr>
              <a:t> (Aktor)</a:t>
            </a:r>
            <a:r>
              <a:rPr sz="1950" b="1" dirty="0" smtClean="0">
                <a:latin typeface="Arial"/>
                <a:cs typeface="Arial"/>
              </a:rPr>
              <a:t>?</a:t>
            </a:r>
            <a:endParaRPr sz="1950" dirty="0">
              <a:latin typeface="Arial"/>
              <a:cs typeface="Arial"/>
            </a:endParaRPr>
          </a:p>
          <a:p>
            <a:pPr>
              <a:lnSpc>
                <a:spcPts val="2100"/>
              </a:lnSpc>
              <a:spcBef>
                <a:spcPts val="60"/>
              </a:spcBef>
            </a:pPr>
            <a:endParaRPr sz="2100" dirty="0"/>
          </a:p>
          <a:p>
            <a:pPr marL="288290" indent="-275590">
              <a:lnSpc>
                <a:spcPct val="100000"/>
              </a:lnSpc>
              <a:buFont typeface="Arial"/>
              <a:buChar char="–"/>
              <a:tabLst>
                <a:tab pos="288925" algn="l"/>
              </a:tabLst>
            </a:pPr>
            <a:r>
              <a:rPr sz="1950" spc="-10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o</a:t>
            </a:r>
            <a:r>
              <a:rPr sz="1950" spc="-5" dirty="0">
                <a:latin typeface="Arial"/>
                <a:cs typeface="Arial"/>
              </a:rPr>
              <a:t>ll</a:t>
            </a:r>
            <a:r>
              <a:rPr sz="1950" dirty="0">
                <a:latin typeface="Arial"/>
                <a:cs typeface="Arial"/>
              </a:rPr>
              <a:t>e,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d</a:t>
            </a:r>
            <a:r>
              <a:rPr sz="1950" spc="-15" dirty="0">
                <a:latin typeface="Arial"/>
                <a:cs typeface="Arial"/>
              </a:rPr>
              <a:t>i</a:t>
            </a:r>
            <a:r>
              <a:rPr sz="1950" dirty="0">
                <a:latin typeface="Arial"/>
                <a:cs typeface="Arial"/>
              </a:rPr>
              <a:t>e </a:t>
            </a:r>
            <a:r>
              <a:rPr sz="1950" spc="-10" dirty="0">
                <a:latin typeface="Arial"/>
                <a:cs typeface="Arial"/>
              </a:rPr>
              <a:t>e</a:t>
            </a:r>
            <a:r>
              <a:rPr sz="1950" spc="-5" dirty="0">
                <a:latin typeface="Arial"/>
                <a:cs typeface="Arial"/>
              </a:rPr>
              <a:t>i</a:t>
            </a:r>
            <a:r>
              <a:rPr sz="1950" dirty="0">
                <a:latin typeface="Arial"/>
                <a:cs typeface="Arial"/>
              </a:rPr>
              <a:t>n </a:t>
            </a:r>
            <a:r>
              <a:rPr sz="1950" spc="-10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e</a:t>
            </a:r>
            <a:r>
              <a:rPr sz="1950" spc="-10" dirty="0">
                <a:latin typeface="Arial"/>
                <a:cs typeface="Arial"/>
              </a:rPr>
              <a:t>n</a:t>
            </a:r>
            <a:r>
              <a:rPr sz="1950" dirty="0">
                <a:latin typeface="Arial"/>
                <a:cs typeface="Arial"/>
              </a:rPr>
              <a:t>u</a:t>
            </a:r>
            <a:r>
              <a:rPr sz="1950" spc="-5" dirty="0">
                <a:latin typeface="Arial"/>
                <a:cs typeface="Arial"/>
              </a:rPr>
              <a:t>t</a:t>
            </a:r>
            <a:r>
              <a:rPr sz="1950" spc="-10" dirty="0">
                <a:latin typeface="Arial"/>
                <a:cs typeface="Arial"/>
              </a:rPr>
              <a:t>z</a:t>
            </a:r>
            <a:r>
              <a:rPr sz="1950" dirty="0">
                <a:latin typeface="Arial"/>
                <a:cs typeface="Arial"/>
              </a:rPr>
              <a:t>er</a:t>
            </a:r>
            <a:r>
              <a:rPr sz="1950" spc="-10" dirty="0">
                <a:latin typeface="Arial"/>
                <a:cs typeface="Arial"/>
              </a:rPr>
              <a:t> d</a:t>
            </a:r>
            <a:r>
              <a:rPr sz="1950" dirty="0">
                <a:latin typeface="Arial"/>
                <a:cs typeface="Arial"/>
              </a:rPr>
              <a:t>es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S</a:t>
            </a:r>
            <a:r>
              <a:rPr sz="1950" spc="-10" dirty="0">
                <a:latin typeface="Arial"/>
                <a:cs typeface="Arial"/>
              </a:rPr>
              <a:t>y</a:t>
            </a:r>
            <a:r>
              <a:rPr sz="1950" spc="5" dirty="0">
                <a:latin typeface="Arial"/>
                <a:cs typeface="Arial"/>
              </a:rPr>
              <a:t>s</a:t>
            </a:r>
            <a:r>
              <a:rPr sz="1950" spc="-20" dirty="0">
                <a:latin typeface="Arial"/>
                <a:cs typeface="Arial"/>
              </a:rPr>
              <a:t>t</a:t>
            </a:r>
            <a:r>
              <a:rPr sz="1950" dirty="0">
                <a:latin typeface="Arial"/>
                <a:cs typeface="Arial"/>
              </a:rPr>
              <a:t>e</a:t>
            </a:r>
            <a:r>
              <a:rPr sz="1950" spc="-10" dirty="0">
                <a:latin typeface="Arial"/>
                <a:cs typeface="Arial"/>
              </a:rPr>
              <a:t>m</a:t>
            </a:r>
            <a:r>
              <a:rPr sz="1950" dirty="0">
                <a:latin typeface="Arial"/>
                <a:cs typeface="Arial"/>
              </a:rPr>
              <a:t>s</a:t>
            </a:r>
            <a:r>
              <a:rPr sz="1950" spc="-10" dirty="0">
                <a:latin typeface="Arial"/>
                <a:cs typeface="Arial"/>
              </a:rPr>
              <a:t> s</a:t>
            </a:r>
            <a:r>
              <a:rPr sz="1950" dirty="0">
                <a:latin typeface="Arial"/>
                <a:cs typeface="Arial"/>
              </a:rPr>
              <a:t>p</a:t>
            </a:r>
            <a:r>
              <a:rPr sz="1950" spc="-5" dirty="0">
                <a:latin typeface="Arial"/>
                <a:cs typeface="Arial"/>
              </a:rPr>
              <a:t>i</a:t>
            </a:r>
            <a:r>
              <a:rPr sz="1950" dirty="0">
                <a:latin typeface="Arial"/>
                <a:cs typeface="Arial"/>
              </a:rPr>
              <a:t>e</a:t>
            </a:r>
            <a:r>
              <a:rPr sz="1950" spc="-5" dirty="0">
                <a:latin typeface="Arial"/>
                <a:cs typeface="Arial"/>
              </a:rPr>
              <a:t>l</a:t>
            </a:r>
            <a:r>
              <a:rPr sz="1950" dirty="0">
                <a:latin typeface="Arial"/>
                <a:cs typeface="Arial"/>
              </a:rPr>
              <a:t>t</a:t>
            </a:r>
          </a:p>
          <a:p>
            <a:pPr marL="288290" indent="-275590">
              <a:lnSpc>
                <a:spcPct val="100000"/>
              </a:lnSpc>
              <a:spcBef>
                <a:spcPts val="1185"/>
              </a:spcBef>
              <a:buFont typeface="Arial"/>
              <a:buChar char="–"/>
              <a:tabLst>
                <a:tab pos="288925" algn="l"/>
              </a:tabLst>
            </a:pPr>
            <a:r>
              <a:rPr sz="1950" spc="-10" dirty="0">
                <a:latin typeface="Arial"/>
                <a:cs typeface="Arial"/>
              </a:rPr>
              <a:t>H</a:t>
            </a:r>
            <a:r>
              <a:rPr sz="1950" dirty="0">
                <a:latin typeface="Arial"/>
                <a:cs typeface="Arial"/>
              </a:rPr>
              <a:t>äu</a:t>
            </a:r>
            <a:r>
              <a:rPr sz="1950" spc="-5" dirty="0">
                <a:latin typeface="Arial"/>
                <a:cs typeface="Arial"/>
              </a:rPr>
              <a:t>f</a:t>
            </a:r>
            <a:r>
              <a:rPr sz="1950" spc="-15" dirty="0">
                <a:latin typeface="Arial"/>
                <a:cs typeface="Arial"/>
              </a:rPr>
              <a:t>i</a:t>
            </a:r>
            <a:r>
              <a:rPr sz="1950" dirty="0">
                <a:latin typeface="Arial"/>
                <a:cs typeface="Arial"/>
              </a:rPr>
              <a:t>g e</a:t>
            </a:r>
            <a:r>
              <a:rPr sz="1950" spc="-15" dirty="0">
                <a:latin typeface="Arial"/>
                <a:cs typeface="Arial"/>
              </a:rPr>
              <a:t>i</a:t>
            </a:r>
            <a:r>
              <a:rPr sz="1950" dirty="0">
                <a:latin typeface="Arial"/>
                <a:cs typeface="Arial"/>
              </a:rPr>
              <a:t>ne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Pe</a:t>
            </a:r>
            <a:r>
              <a:rPr sz="1950" spc="-20" dirty="0">
                <a:latin typeface="Arial"/>
                <a:cs typeface="Arial"/>
              </a:rPr>
              <a:t>r</a:t>
            </a:r>
            <a:r>
              <a:rPr sz="1950" spc="5" dirty="0">
                <a:latin typeface="Arial"/>
                <a:cs typeface="Arial"/>
              </a:rPr>
              <a:t>s</a:t>
            </a:r>
            <a:r>
              <a:rPr sz="1950" spc="-10" dirty="0">
                <a:latin typeface="Arial"/>
                <a:cs typeface="Arial"/>
              </a:rPr>
              <a:t>o</a:t>
            </a:r>
            <a:r>
              <a:rPr sz="1950" dirty="0">
                <a:latin typeface="Arial"/>
                <a:cs typeface="Arial"/>
              </a:rPr>
              <a:t>n</a:t>
            </a:r>
          </a:p>
          <a:p>
            <a:pPr marL="288290" indent="-275590">
              <a:lnSpc>
                <a:spcPct val="100000"/>
              </a:lnSpc>
              <a:spcBef>
                <a:spcPts val="1175"/>
              </a:spcBef>
              <a:buFont typeface="Arial"/>
              <a:buChar char="–"/>
              <a:tabLst>
                <a:tab pos="288925" algn="l"/>
              </a:tabLst>
            </a:pPr>
            <a:r>
              <a:rPr sz="1950" spc="-10" dirty="0">
                <a:latin typeface="Arial"/>
                <a:cs typeface="Arial"/>
              </a:rPr>
              <a:t>K</a:t>
            </a:r>
            <a:r>
              <a:rPr sz="1950" dirty="0">
                <a:latin typeface="Arial"/>
                <a:cs typeface="Arial"/>
              </a:rPr>
              <a:t>a</a:t>
            </a:r>
            <a:r>
              <a:rPr sz="1950" spc="-10" dirty="0">
                <a:latin typeface="Arial"/>
                <a:cs typeface="Arial"/>
              </a:rPr>
              <a:t>n</a:t>
            </a:r>
            <a:r>
              <a:rPr sz="1950" dirty="0">
                <a:latin typeface="Arial"/>
                <a:cs typeface="Arial"/>
              </a:rPr>
              <a:t>n </a:t>
            </a:r>
            <a:r>
              <a:rPr sz="1950" spc="-10" dirty="0">
                <a:latin typeface="Arial"/>
                <a:cs typeface="Arial"/>
              </a:rPr>
              <a:t>au</a:t>
            </a:r>
            <a:r>
              <a:rPr sz="1950" spc="5" dirty="0">
                <a:latin typeface="Arial"/>
                <a:cs typeface="Arial"/>
              </a:rPr>
              <a:t>c</a:t>
            </a:r>
            <a:r>
              <a:rPr sz="1950" dirty="0">
                <a:latin typeface="Arial"/>
                <a:cs typeface="Arial"/>
              </a:rPr>
              <a:t>h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O</a:t>
            </a:r>
            <a:r>
              <a:rPr sz="1950" spc="-5" dirty="0">
                <a:latin typeface="Arial"/>
                <a:cs typeface="Arial"/>
              </a:rPr>
              <a:t>r</a:t>
            </a:r>
            <a:r>
              <a:rPr sz="1950" spc="-10" dirty="0">
                <a:latin typeface="Arial"/>
                <a:cs typeface="Arial"/>
              </a:rPr>
              <a:t>g</a:t>
            </a:r>
            <a:r>
              <a:rPr sz="1950" dirty="0">
                <a:latin typeface="Arial"/>
                <a:cs typeface="Arial"/>
              </a:rPr>
              <a:t>an</a:t>
            </a:r>
            <a:r>
              <a:rPr sz="1950" spc="-15" dirty="0">
                <a:latin typeface="Arial"/>
                <a:cs typeface="Arial"/>
              </a:rPr>
              <a:t>i</a:t>
            </a:r>
            <a:r>
              <a:rPr sz="1950" spc="-10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a</a:t>
            </a:r>
            <a:r>
              <a:rPr sz="1950" spc="-5" dirty="0">
                <a:latin typeface="Arial"/>
                <a:cs typeface="Arial"/>
              </a:rPr>
              <a:t>ti</a:t>
            </a:r>
            <a:r>
              <a:rPr sz="1950" spc="-10" dirty="0">
                <a:latin typeface="Arial"/>
                <a:cs typeface="Arial"/>
              </a:rPr>
              <a:t>o</a:t>
            </a:r>
            <a:r>
              <a:rPr sz="1950" dirty="0">
                <a:latin typeface="Arial"/>
                <a:cs typeface="Arial"/>
              </a:rPr>
              <a:t>n</a:t>
            </a:r>
            <a:r>
              <a:rPr sz="1950" spc="-10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e</a:t>
            </a:r>
            <a:r>
              <a:rPr sz="1950" spc="-5" dirty="0">
                <a:latin typeface="Arial"/>
                <a:cs typeface="Arial"/>
              </a:rPr>
              <a:t>i</a:t>
            </a:r>
            <a:r>
              <a:rPr sz="1950" spc="-10" dirty="0">
                <a:latin typeface="Arial"/>
                <a:cs typeface="Arial"/>
              </a:rPr>
              <a:t>n</a:t>
            </a:r>
            <a:r>
              <a:rPr sz="1950" dirty="0">
                <a:latin typeface="Arial"/>
                <a:cs typeface="Arial"/>
              </a:rPr>
              <a:t>he</a:t>
            </a:r>
            <a:r>
              <a:rPr sz="1950" spc="-5" dirty="0">
                <a:latin typeface="Arial"/>
                <a:cs typeface="Arial"/>
              </a:rPr>
              <a:t>i</a:t>
            </a:r>
            <a:r>
              <a:rPr sz="1950" dirty="0">
                <a:latin typeface="Arial"/>
                <a:cs typeface="Arial"/>
              </a:rPr>
              <a:t>t</a:t>
            </a:r>
            <a:r>
              <a:rPr sz="1950" spc="-2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o</a:t>
            </a:r>
            <a:r>
              <a:rPr sz="1950" spc="-10" dirty="0">
                <a:latin typeface="Arial"/>
                <a:cs typeface="Arial"/>
              </a:rPr>
              <a:t>d</a:t>
            </a:r>
            <a:r>
              <a:rPr sz="1950" dirty="0">
                <a:latin typeface="Arial"/>
                <a:cs typeface="Arial"/>
              </a:rPr>
              <a:t>er</a:t>
            </a:r>
            <a:r>
              <a:rPr sz="1950" spc="-10" dirty="0">
                <a:latin typeface="Arial"/>
                <a:cs typeface="Arial"/>
              </a:rPr>
              <a:t> a</a:t>
            </a:r>
            <a:r>
              <a:rPr sz="1950" dirty="0">
                <a:latin typeface="Arial"/>
                <a:cs typeface="Arial"/>
              </a:rPr>
              <a:t>n</a:t>
            </a:r>
            <a:r>
              <a:rPr sz="1950" spc="-10" dirty="0">
                <a:latin typeface="Arial"/>
                <a:cs typeface="Arial"/>
              </a:rPr>
              <a:t>d</a:t>
            </a:r>
            <a:r>
              <a:rPr sz="1950" dirty="0">
                <a:latin typeface="Arial"/>
                <a:cs typeface="Arial"/>
              </a:rPr>
              <a:t>e</a:t>
            </a:r>
            <a:r>
              <a:rPr sz="1950" spc="-5" dirty="0">
                <a:latin typeface="Arial"/>
                <a:cs typeface="Arial"/>
              </a:rPr>
              <a:t>r</a:t>
            </a:r>
            <a:r>
              <a:rPr sz="1950" spc="-10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s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S</a:t>
            </a:r>
            <a:r>
              <a:rPr sz="1950" spc="-10" dirty="0">
                <a:latin typeface="Arial"/>
                <a:cs typeface="Arial"/>
              </a:rPr>
              <a:t>y</a:t>
            </a:r>
            <a:r>
              <a:rPr sz="1950" spc="5" dirty="0">
                <a:latin typeface="Arial"/>
                <a:cs typeface="Arial"/>
              </a:rPr>
              <a:t>s</a:t>
            </a:r>
            <a:r>
              <a:rPr sz="1950" spc="-20" dirty="0">
                <a:latin typeface="Arial"/>
                <a:cs typeface="Arial"/>
              </a:rPr>
              <a:t>t</a:t>
            </a:r>
            <a:r>
              <a:rPr sz="1950" spc="-10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m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s</a:t>
            </a:r>
            <a:r>
              <a:rPr sz="1950" dirty="0">
                <a:latin typeface="Arial"/>
                <a:cs typeface="Arial"/>
              </a:rPr>
              <a:t>e</a:t>
            </a:r>
            <a:r>
              <a:rPr sz="1950" spc="-5" dirty="0">
                <a:latin typeface="Arial"/>
                <a:cs typeface="Arial"/>
              </a:rPr>
              <a:t>i</a:t>
            </a:r>
            <a:r>
              <a:rPr sz="1950" dirty="0">
                <a:latin typeface="Arial"/>
                <a:cs typeface="Arial"/>
              </a:rPr>
              <a:t>n</a:t>
            </a:r>
          </a:p>
          <a:p>
            <a:pPr marL="288290" indent="-275590">
              <a:lnSpc>
                <a:spcPct val="100000"/>
              </a:lnSpc>
              <a:spcBef>
                <a:spcPts val="1175"/>
              </a:spcBef>
              <a:buFont typeface="Arial"/>
              <a:buChar char="–"/>
              <a:tabLst>
                <a:tab pos="288925" algn="l"/>
              </a:tabLst>
            </a:pPr>
            <a:r>
              <a:rPr sz="1950" spc="-10" dirty="0">
                <a:latin typeface="Arial"/>
                <a:cs typeface="Arial"/>
              </a:rPr>
              <a:t>B</a:t>
            </a:r>
            <a:r>
              <a:rPr sz="1950" dirty="0">
                <a:latin typeface="Arial"/>
                <a:cs typeface="Arial"/>
              </a:rPr>
              <a:t>e</a:t>
            </a:r>
            <a:r>
              <a:rPr sz="1950" spc="-5" dirty="0">
                <a:latin typeface="Arial"/>
                <a:cs typeface="Arial"/>
              </a:rPr>
              <a:t>fi</a:t>
            </a:r>
            <a:r>
              <a:rPr sz="1950" spc="-10" dirty="0">
                <a:latin typeface="Arial"/>
                <a:cs typeface="Arial"/>
              </a:rPr>
              <a:t>n</a:t>
            </a:r>
            <a:r>
              <a:rPr sz="1950" dirty="0">
                <a:latin typeface="Arial"/>
                <a:cs typeface="Arial"/>
              </a:rPr>
              <a:t>det</a:t>
            </a:r>
            <a:r>
              <a:rPr sz="1950" spc="-20" dirty="0">
                <a:latin typeface="Arial"/>
                <a:cs typeface="Arial"/>
              </a:rPr>
              <a:t> </a:t>
            </a:r>
            <a:r>
              <a:rPr sz="1950" spc="5" dirty="0">
                <a:latin typeface="Arial"/>
                <a:cs typeface="Arial"/>
              </a:rPr>
              <a:t>s</a:t>
            </a:r>
            <a:r>
              <a:rPr sz="1950" spc="-5" dirty="0">
                <a:latin typeface="Arial"/>
                <a:cs typeface="Arial"/>
              </a:rPr>
              <a:t>i</a:t>
            </a:r>
            <a:r>
              <a:rPr sz="1950" spc="-10" dirty="0">
                <a:latin typeface="Arial"/>
                <a:cs typeface="Arial"/>
              </a:rPr>
              <a:t>c</a:t>
            </a:r>
            <a:r>
              <a:rPr sz="1950" dirty="0">
                <a:latin typeface="Arial"/>
                <a:cs typeface="Arial"/>
              </a:rPr>
              <a:t>h </a:t>
            </a:r>
            <a:r>
              <a:rPr sz="1950" spc="-5" dirty="0">
                <a:latin typeface="Arial"/>
                <a:cs typeface="Arial"/>
              </a:rPr>
              <a:t>i</a:t>
            </a:r>
            <a:r>
              <a:rPr sz="1950" spc="-10" dirty="0">
                <a:latin typeface="Arial"/>
                <a:cs typeface="Arial"/>
              </a:rPr>
              <a:t>m</a:t>
            </a:r>
            <a:r>
              <a:rPr sz="1950" dirty="0">
                <a:latin typeface="Arial"/>
                <a:cs typeface="Arial"/>
              </a:rPr>
              <a:t>mer</a:t>
            </a:r>
            <a:r>
              <a:rPr sz="1950" spc="-2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a</a:t>
            </a:r>
            <a:r>
              <a:rPr sz="1950" spc="-10" dirty="0">
                <a:latin typeface="Arial"/>
                <a:cs typeface="Arial"/>
              </a:rPr>
              <a:t>uße</a:t>
            </a:r>
            <a:r>
              <a:rPr sz="1950" spc="-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ha</a:t>
            </a:r>
            <a:r>
              <a:rPr sz="1950" spc="-15" dirty="0">
                <a:latin typeface="Arial"/>
                <a:cs typeface="Arial"/>
              </a:rPr>
              <a:t>l</a:t>
            </a:r>
            <a:r>
              <a:rPr sz="1950" dirty="0">
                <a:latin typeface="Arial"/>
                <a:cs typeface="Arial"/>
              </a:rPr>
              <a:t>b </a:t>
            </a:r>
            <a:r>
              <a:rPr sz="1950" spc="-10" dirty="0">
                <a:latin typeface="Arial"/>
                <a:cs typeface="Arial"/>
              </a:rPr>
              <a:t>d</a:t>
            </a:r>
            <a:r>
              <a:rPr sz="1950" dirty="0">
                <a:latin typeface="Arial"/>
                <a:cs typeface="Arial"/>
              </a:rPr>
              <a:t>es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dirty="0" smtClean="0">
                <a:latin typeface="Arial"/>
                <a:cs typeface="Arial"/>
              </a:rPr>
              <a:t>S</a:t>
            </a:r>
            <a:r>
              <a:rPr sz="1950" spc="-10" dirty="0" smtClean="0">
                <a:latin typeface="Arial"/>
                <a:cs typeface="Arial"/>
              </a:rPr>
              <a:t>ys</a:t>
            </a:r>
            <a:r>
              <a:rPr sz="1950" spc="-5" dirty="0" smtClean="0">
                <a:latin typeface="Arial"/>
                <a:cs typeface="Arial"/>
              </a:rPr>
              <a:t>t</a:t>
            </a:r>
            <a:r>
              <a:rPr sz="1950" dirty="0" smtClean="0">
                <a:latin typeface="Arial"/>
                <a:cs typeface="Arial"/>
              </a:rPr>
              <a:t>e</a:t>
            </a:r>
            <a:r>
              <a:rPr sz="1950" spc="-10" dirty="0" smtClean="0">
                <a:latin typeface="Arial"/>
                <a:cs typeface="Arial"/>
              </a:rPr>
              <a:t>m</a:t>
            </a:r>
            <a:r>
              <a:rPr sz="1950" dirty="0" smtClean="0">
                <a:latin typeface="Arial"/>
                <a:cs typeface="Arial"/>
              </a:rPr>
              <a:t>s</a:t>
            </a:r>
            <a:endParaRPr lang="de-DE" sz="1950" dirty="0" smtClean="0">
              <a:latin typeface="Arial"/>
              <a:cs typeface="Arial"/>
            </a:endParaRPr>
          </a:p>
          <a:p>
            <a:pPr marL="288290" indent="-275590">
              <a:lnSpc>
                <a:spcPct val="100000"/>
              </a:lnSpc>
              <a:spcBef>
                <a:spcPts val="1175"/>
              </a:spcBef>
              <a:buFont typeface="Arial"/>
              <a:buChar char="–"/>
              <a:tabLst>
                <a:tab pos="288925" algn="l"/>
              </a:tabLst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Aktoren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können in der Regel aus der Menge der Stakeholder entnommen werden.</a:t>
            </a:r>
            <a:endParaRPr lang="de-DE" sz="19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50"/>
              </a:lnSpc>
              <a:spcBef>
                <a:spcPts val="46"/>
              </a:spcBef>
            </a:pPr>
            <a:endParaRPr lang="de-DE" sz="850" dirty="0" smtClean="0"/>
          </a:p>
          <a:p>
            <a:pPr>
              <a:lnSpc>
                <a:spcPts val="850"/>
              </a:lnSpc>
              <a:spcBef>
                <a:spcPts val="46"/>
              </a:spcBef>
            </a:pPr>
            <a:endParaRPr sz="850" dirty="0"/>
          </a:p>
          <a:p>
            <a:pPr>
              <a:lnSpc>
                <a:spcPts val="1700"/>
              </a:lnSpc>
            </a:pPr>
            <a:endParaRPr sz="1700" dirty="0"/>
          </a:p>
          <a:p>
            <a:pPr marL="12700">
              <a:lnSpc>
                <a:spcPct val="100000"/>
              </a:lnSpc>
            </a:pPr>
            <a:r>
              <a:rPr sz="1950" b="1" dirty="0" err="1" smtClean="0">
                <a:latin typeface="Arial"/>
                <a:cs typeface="Arial"/>
              </a:rPr>
              <a:t>No</a:t>
            </a:r>
            <a:r>
              <a:rPr sz="1950" b="1" spc="-15" dirty="0" err="1" smtClean="0">
                <a:latin typeface="Arial"/>
                <a:cs typeface="Arial"/>
              </a:rPr>
              <a:t>t</a:t>
            </a:r>
            <a:r>
              <a:rPr sz="1950" b="1" dirty="0" err="1" smtClean="0">
                <a:latin typeface="Arial"/>
                <a:cs typeface="Arial"/>
              </a:rPr>
              <a:t>a</a:t>
            </a:r>
            <a:r>
              <a:rPr sz="1950" b="1" spc="-5" dirty="0" err="1" smtClean="0">
                <a:latin typeface="Arial"/>
                <a:cs typeface="Arial"/>
              </a:rPr>
              <a:t>ti</a:t>
            </a:r>
            <a:r>
              <a:rPr sz="1950" b="1" spc="-10" dirty="0" err="1" smtClean="0">
                <a:latin typeface="Arial"/>
                <a:cs typeface="Arial"/>
              </a:rPr>
              <a:t>o</a:t>
            </a:r>
            <a:r>
              <a:rPr lang="de-DE" sz="1950" b="1" dirty="0" smtClean="0">
                <a:latin typeface="Arial"/>
                <a:cs typeface="Arial"/>
              </a:rPr>
              <a:t>n: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2628061" y="5386023"/>
            <a:ext cx="685800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35" dirty="0">
                <a:solidFill>
                  <a:srgbClr val="00007A"/>
                </a:solidFill>
                <a:latin typeface="Arial"/>
                <a:cs typeface="Arial"/>
              </a:rPr>
              <a:t>A</a:t>
            </a:r>
            <a:r>
              <a:rPr sz="1300" b="1" dirty="0">
                <a:solidFill>
                  <a:srgbClr val="00007A"/>
                </a:solidFill>
                <a:latin typeface="Arial"/>
                <a:cs typeface="Arial"/>
              </a:rPr>
              <a:t>kt</a:t>
            </a:r>
            <a:r>
              <a:rPr sz="1300" b="1" spc="-10" dirty="0">
                <a:solidFill>
                  <a:srgbClr val="00007A"/>
                </a:solidFill>
                <a:latin typeface="Arial"/>
                <a:cs typeface="Arial"/>
              </a:rPr>
              <a:t>eur</a:t>
            </a:r>
            <a:r>
              <a:rPr sz="1300" b="1" spc="10" dirty="0">
                <a:solidFill>
                  <a:srgbClr val="00007A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00007A"/>
                </a:solidFill>
                <a:latin typeface="Arial"/>
                <a:cs typeface="Arial"/>
              </a:rPr>
              <a:t>1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3732962" y="5392373"/>
            <a:ext cx="659765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spc="-35" dirty="0">
                <a:solidFill>
                  <a:srgbClr val="00007A"/>
                </a:solidFill>
                <a:latin typeface="Arial"/>
                <a:cs typeface="Arial"/>
              </a:rPr>
              <a:t>A</a:t>
            </a:r>
            <a:r>
              <a:rPr sz="1250" b="1" dirty="0">
                <a:solidFill>
                  <a:srgbClr val="00007A"/>
                </a:solidFill>
                <a:latin typeface="Arial"/>
                <a:cs typeface="Arial"/>
              </a:rPr>
              <a:t>kt</a:t>
            </a:r>
            <a:r>
              <a:rPr sz="1250" b="1" spc="-10" dirty="0">
                <a:solidFill>
                  <a:srgbClr val="00007A"/>
                </a:solidFill>
                <a:latin typeface="Arial"/>
                <a:cs typeface="Arial"/>
              </a:rPr>
              <a:t>e</a:t>
            </a:r>
            <a:r>
              <a:rPr sz="1250" b="1" spc="-5" dirty="0">
                <a:solidFill>
                  <a:srgbClr val="00007A"/>
                </a:solidFill>
                <a:latin typeface="Arial"/>
                <a:cs typeface="Arial"/>
              </a:rPr>
              <a:t>ur </a:t>
            </a:r>
            <a:r>
              <a:rPr sz="1250" b="1" spc="-10" dirty="0">
                <a:solidFill>
                  <a:srgbClr val="00007A"/>
                </a:solidFill>
                <a:latin typeface="Arial"/>
                <a:cs typeface="Arial"/>
              </a:rPr>
              <a:t>2</a:t>
            </a:r>
            <a:endParaRPr sz="1250">
              <a:latin typeface="Arial"/>
              <a:cs typeface="Arial"/>
            </a:endParaRPr>
          </a:p>
        </p:txBody>
      </p:sp>
      <p:sp>
        <p:nvSpPr>
          <p:cNvPr id="9" name="object 6"/>
          <p:cNvSpPr/>
          <p:nvPr/>
        </p:nvSpPr>
        <p:spPr>
          <a:xfrm>
            <a:off x="2819400" y="4416085"/>
            <a:ext cx="333375" cy="9029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7"/>
          <p:cNvSpPr/>
          <p:nvPr/>
        </p:nvSpPr>
        <p:spPr>
          <a:xfrm>
            <a:off x="3910334" y="4416085"/>
            <a:ext cx="334008" cy="9029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752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9810"/>
            <a:ext cx="7010908" cy="466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</p:txBody>
      </p:sp>
      <p:sp>
        <p:nvSpPr>
          <p:cNvPr id="12" name="object 4"/>
          <p:cNvSpPr/>
          <p:nvPr/>
        </p:nvSpPr>
        <p:spPr>
          <a:xfrm>
            <a:off x="2117101" y="4100472"/>
            <a:ext cx="3674745" cy="1311910"/>
          </a:xfrm>
          <a:custGeom>
            <a:avLst/>
            <a:gdLst/>
            <a:ahLst/>
            <a:cxnLst/>
            <a:rect l="l" t="t" r="r" b="b"/>
            <a:pathLst>
              <a:path w="3674745" h="1311910">
                <a:moveTo>
                  <a:pt x="0" y="0"/>
                </a:moveTo>
                <a:lnTo>
                  <a:pt x="0" y="1311401"/>
                </a:lnTo>
                <a:lnTo>
                  <a:pt x="3674363" y="1311401"/>
                </a:lnTo>
                <a:lnTo>
                  <a:pt x="3674363" y="0"/>
                </a:lnTo>
                <a:lnTo>
                  <a:pt x="0" y="0"/>
                </a:lnTo>
              </a:path>
            </a:pathLst>
          </a:custGeom>
          <a:ln w="1336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3" name="object 5"/>
          <p:cNvSpPr txBox="1"/>
          <p:nvPr/>
        </p:nvSpPr>
        <p:spPr>
          <a:xfrm>
            <a:off x="219193" y="444500"/>
            <a:ext cx="8620007" cy="37651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  <a:tabLst>
                <a:tab pos="300990" algn="l"/>
              </a:tabLst>
            </a:pPr>
            <a:r>
              <a:rPr lang="de-DE" sz="2000" b="1" spc="-20" dirty="0" smtClean="0">
                <a:latin typeface="Arial"/>
                <a:cs typeface="Arial"/>
              </a:rPr>
              <a:t>Arten von Aktoren</a:t>
            </a:r>
          </a:p>
          <a:p>
            <a:pPr marL="300355" indent="-287655">
              <a:lnSpc>
                <a:spcPct val="100000"/>
              </a:lnSpc>
              <a:buFont typeface="Wingdings"/>
              <a:buChar char=""/>
              <a:tabLst>
                <a:tab pos="300990" algn="l"/>
              </a:tabLst>
            </a:pPr>
            <a:r>
              <a:rPr sz="2000" b="1" spc="-20" dirty="0" err="1" smtClean="0">
                <a:latin typeface="Arial"/>
                <a:cs typeface="Arial"/>
              </a:rPr>
              <a:t>Menschlich</a:t>
            </a:r>
            <a:endParaRPr sz="2000" dirty="0">
              <a:latin typeface="Arial"/>
              <a:cs typeface="Arial"/>
            </a:endParaRPr>
          </a:p>
          <a:p>
            <a:pPr marL="822325" lvl="1" indent="-266700">
              <a:lnSpc>
                <a:spcPct val="100000"/>
              </a:lnSpc>
              <a:spcBef>
                <a:spcPts val="330"/>
              </a:spcBef>
              <a:buFont typeface="Wingdings"/>
              <a:buChar char=""/>
              <a:tabLst>
                <a:tab pos="822960" algn="l"/>
              </a:tabLst>
            </a:pPr>
            <a:r>
              <a:rPr sz="1800" spc="-5" dirty="0">
                <a:latin typeface="Arial"/>
                <a:cs typeface="Arial"/>
              </a:rPr>
              <a:t>z.B</a:t>
            </a:r>
            <a:r>
              <a:rPr sz="1800" dirty="0">
                <a:latin typeface="Arial"/>
                <a:cs typeface="Arial"/>
              </a:rPr>
              <a:t>. </a:t>
            </a:r>
            <a:r>
              <a:rPr sz="1800" spc="-5" dirty="0">
                <a:latin typeface="Arial"/>
                <a:cs typeface="Arial"/>
              </a:rPr>
              <a:t>Anfänger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geübte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Benutzer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Admin</a:t>
            </a:r>
            <a:endParaRPr sz="1800" dirty="0">
              <a:latin typeface="Arial"/>
              <a:cs typeface="Arial"/>
            </a:endParaRPr>
          </a:p>
          <a:p>
            <a:pPr marL="300355" indent="-287655">
              <a:lnSpc>
                <a:spcPct val="100000"/>
              </a:lnSpc>
              <a:spcBef>
                <a:spcPts val="350"/>
              </a:spcBef>
              <a:buFont typeface="Wingdings"/>
              <a:buChar char=""/>
              <a:tabLst>
                <a:tab pos="300990" algn="l"/>
              </a:tabLst>
            </a:pPr>
            <a:r>
              <a:rPr sz="2000" b="1" spc="-20" dirty="0">
                <a:latin typeface="Arial"/>
                <a:cs typeface="Arial"/>
              </a:rPr>
              <a:t>Nicht-menschlich</a:t>
            </a:r>
            <a:endParaRPr sz="2000" dirty="0">
              <a:latin typeface="Arial"/>
              <a:cs typeface="Arial"/>
            </a:endParaRPr>
          </a:p>
          <a:p>
            <a:pPr marL="822325" lvl="1" indent="-266700">
              <a:lnSpc>
                <a:spcPct val="100000"/>
              </a:lnSpc>
              <a:spcBef>
                <a:spcPts val="330"/>
              </a:spcBef>
              <a:buFont typeface="Wingdings"/>
              <a:buChar char=""/>
              <a:tabLst>
                <a:tab pos="822960" algn="l"/>
              </a:tabLst>
            </a:pPr>
            <a:r>
              <a:rPr sz="1800" dirty="0">
                <a:latin typeface="Arial"/>
                <a:cs typeface="Arial"/>
              </a:rPr>
              <a:t>z.B. </a:t>
            </a:r>
            <a:r>
              <a:rPr lang="de-DE" dirty="0" smtClean="0">
                <a:latin typeface="Arial"/>
                <a:cs typeface="Arial"/>
              </a:rPr>
              <a:t>Messaging</a:t>
            </a:r>
            <a:r>
              <a:rPr sz="1800" dirty="0" smtClean="0">
                <a:latin typeface="Arial"/>
                <a:cs typeface="Arial"/>
              </a:rPr>
              <a:t>-System</a:t>
            </a:r>
            <a:r>
              <a:rPr sz="1800" dirty="0">
                <a:latin typeface="Arial"/>
                <a:cs typeface="Arial"/>
              </a:rPr>
              <a:t>, E-Mail-System</a:t>
            </a:r>
          </a:p>
          <a:p>
            <a:pPr marL="300355" indent="-287655">
              <a:lnSpc>
                <a:spcPct val="100000"/>
              </a:lnSpc>
              <a:spcBef>
                <a:spcPts val="350"/>
              </a:spcBef>
              <a:buFont typeface="Wingdings"/>
              <a:buChar char=""/>
              <a:tabLst>
                <a:tab pos="300990" algn="l"/>
              </a:tabLst>
            </a:pPr>
            <a:r>
              <a:rPr sz="2000" b="1" spc="-15" dirty="0">
                <a:latin typeface="Arial"/>
                <a:cs typeface="Arial"/>
              </a:rPr>
              <a:t>Primä</a:t>
            </a:r>
            <a:r>
              <a:rPr sz="2000" b="1" spc="-5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: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Hauptnutznieße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de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Anwendung</a:t>
            </a:r>
            <a:endParaRPr sz="2000" dirty="0">
              <a:latin typeface="Arial"/>
              <a:cs typeface="Arial"/>
            </a:endParaRPr>
          </a:p>
          <a:p>
            <a:pPr marL="300355" indent="-287655">
              <a:lnSpc>
                <a:spcPct val="100000"/>
              </a:lnSpc>
              <a:spcBef>
                <a:spcPts val="360"/>
              </a:spcBef>
              <a:buFont typeface="Wingdings"/>
              <a:buChar char=""/>
              <a:tabLst>
                <a:tab pos="300990" algn="l"/>
              </a:tabLst>
            </a:pPr>
            <a:r>
              <a:rPr sz="2000" b="1" spc="-20" dirty="0">
                <a:latin typeface="Arial"/>
                <a:cs typeface="Arial"/>
              </a:rPr>
              <a:t>Sekundä</a:t>
            </a:r>
            <a:r>
              <a:rPr sz="2000" b="1" spc="-1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: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notwendig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fü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spc="-20" dirty="0">
                <a:latin typeface="Arial"/>
                <a:cs typeface="Arial"/>
              </a:rPr>
              <a:t> da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Funktionieren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de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Systems</a:t>
            </a:r>
            <a:endParaRPr sz="2000" dirty="0">
              <a:latin typeface="Arial"/>
              <a:cs typeface="Arial"/>
            </a:endParaRPr>
          </a:p>
          <a:p>
            <a:pPr marL="300355" indent="-287655">
              <a:lnSpc>
                <a:spcPct val="100000"/>
              </a:lnSpc>
              <a:spcBef>
                <a:spcPts val="360"/>
              </a:spcBef>
              <a:buFont typeface="Wingdings"/>
              <a:buChar char=""/>
              <a:tabLst>
                <a:tab pos="300990" algn="l"/>
              </a:tabLst>
            </a:pPr>
            <a:r>
              <a:rPr sz="2000" b="1" spc="-15" dirty="0">
                <a:latin typeface="Arial"/>
                <a:cs typeface="Arial"/>
              </a:rPr>
              <a:t>Aktiv</a:t>
            </a:r>
            <a:r>
              <a:rPr sz="2000" spc="-10" dirty="0">
                <a:latin typeface="Arial"/>
                <a:cs typeface="Arial"/>
              </a:rPr>
              <a:t>: stößt selbst </a:t>
            </a:r>
            <a:r>
              <a:rPr sz="2000" spc="-15" dirty="0">
                <a:latin typeface="Arial"/>
                <a:cs typeface="Arial"/>
              </a:rPr>
              <a:t>Anwendungsfälle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an</a:t>
            </a:r>
            <a:endParaRPr sz="2000" dirty="0">
              <a:latin typeface="Arial"/>
              <a:cs typeface="Arial"/>
            </a:endParaRPr>
          </a:p>
          <a:p>
            <a:pPr marL="300355" indent="-287655">
              <a:lnSpc>
                <a:spcPct val="100000"/>
              </a:lnSpc>
              <a:spcBef>
                <a:spcPts val="360"/>
              </a:spcBef>
              <a:buFont typeface="Wingdings"/>
              <a:buChar char=""/>
              <a:tabLst>
                <a:tab pos="300990" algn="l"/>
              </a:tabLst>
            </a:pPr>
            <a:r>
              <a:rPr sz="2000" b="1" spc="-20" dirty="0">
                <a:latin typeface="Arial"/>
                <a:cs typeface="Arial"/>
              </a:rPr>
              <a:t>Passiv</a:t>
            </a:r>
            <a:r>
              <a:rPr sz="2000" spc="-10" dirty="0">
                <a:latin typeface="Arial"/>
                <a:cs typeface="Arial"/>
              </a:rPr>
              <a:t>: stößt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selbst keine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Anwendungsfälle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an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"/>
            </a:pPr>
            <a:endParaRPr sz="2700" dirty="0">
              <a:latin typeface="Times New Roman"/>
              <a:cs typeface="Times New Roman"/>
            </a:endParaRPr>
          </a:p>
          <a:p>
            <a:pPr marL="300355" indent="-287655">
              <a:lnSpc>
                <a:spcPct val="100000"/>
              </a:lnSpc>
              <a:buFont typeface="Wingdings"/>
              <a:buChar char=""/>
              <a:tabLst>
                <a:tab pos="300990" algn="l"/>
              </a:tabLst>
            </a:pPr>
            <a:r>
              <a:rPr sz="2000" spc="-10" dirty="0" err="1">
                <a:latin typeface="Arial"/>
                <a:cs typeface="Arial"/>
              </a:rPr>
              <a:t>Beispiel</a:t>
            </a:r>
            <a:r>
              <a:rPr sz="2000" spc="-10" dirty="0" smtClean="0"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5" name="object 7"/>
          <p:cNvSpPr txBox="1"/>
          <p:nvPr/>
        </p:nvSpPr>
        <p:spPr>
          <a:xfrm>
            <a:off x="6032524" y="5177194"/>
            <a:ext cx="173545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600" i="1" spc="120" dirty="0">
                <a:solidFill>
                  <a:srgbClr val="FE8500"/>
                </a:solidFill>
                <a:latin typeface="Arial"/>
                <a:cs typeface="Arial"/>
              </a:rPr>
              <a:t>n</a:t>
            </a:r>
            <a:r>
              <a:rPr sz="1600" i="1" spc="80" dirty="0">
                <a:solidFill>
                  <a:srgbClr val="FE8500"/>
                </a:solidFill>
                <a:latin typeface="Arial"/>
                <a:cs typeface="Arial"/>
              </a:rPr>
              <a:t>i</a:t>
            </a:r>
            <a:r>
              <a:rPr sz="1600" i="1" spc="30" dirty="0">
                <a:solidFill>
                  <a:srgbClr val="FE8500"/>
                </a:solidFill>
                <a:latin typeface="Arial"/>
                <a:cs typeface="Arial"/>
              </a:rPr>
              <a:t>c</a:t>
            </a:r>
            <a:r>
              <a:rPr sz="1600" i="1" spc="120" dirty="0">
                <a:solidFill>
                  <a:srgbClr val="FE8500"/>
                </a:solidFill>
                <a:latin typeface="Arial"/>
                <a:cs typeface="Arial"/>
              </a:rPr>
              <a:t>h</a:t>
            </a:r>
            <a:r>
              <a:rPr sz="1600" i="1" spc="185" dirty="0">
                <a:solidFill>
                  <a:srgbClr val="FE8500"/>
                </a:solidFill>
                <a:latin typeface="Arial"/>
                <a:cs typeface="Arial"/>
              </a:rPr>
              <a:t>t</a:t>
            </a:r>
            <a:r>
              <a:rPr sz="1600" i="1" dirty="0">
                <a:solidFill>
                  <a:srgbClr val="FE8500"/>
                </a:solidFill>
                <a:latin typeface="Arial"/>
                <a:cs typeface="Arial"/>
              </a:rPr>
              <a:t>-</a:t>
            </a:r>
            <a:r>
              <a:rPr sz="1600" i="1" spc="-254" dirty="0">
                <a:solidFill>
                  <a:srgbClr val="FE8500"/>
                </a:solidFill>
                <a:latin typeface="Arial"/>
                <a:cs typeface="Arial"/>
              </a:rPr>
              <a:t> </a:t>
            </a:r>
            <a:r>
              <a:rPr sz="1600" i="1" spc="220" dirty="0">
                <a:solidFill>
                  <a:srgbClr val="FE8500"/>
                </a:solidFill>
                <a:latin typeface="Arial"/>
                <a:cs typeface="Arial"/>
              </a:rPr>
              <a:t>m</a:t>
            </a:r>
            <a:r>
              <a:rPr sz="1600" i="1" spc="60" dirty="0">
                <a:solidFill>
                  <a:srgbClr val="FE8500"/>
                </a:solidFill>
                <a:latin typeface="Arial"/>
                <a:cs typeface="Arial"/>
              </a:rPr>
              <a:t>e</a:t>
            </a:r>
            <a:r>
              <a:rPr sz="1600" i="1" spc="120" dirty="0">
                <a:solidFill>
                  <a:srgbClr val="FE8500"/>
                </a:solidFill>
                <a:latin typeface="Arial"/>
                <a:cs typeface="Arial"/>
              </a:rPr>
              <a:t>n</a:t>
            </a:r>
            <a:r>
              <a:rPr sz="1600" i="1" spc="30" dirty="0">
                <a:solidFill>
                  <a:srgbClr val="FE8500"/>
                </a:solidFill>
                <a:latin typeface="Arial"/>
                <a:cs typeface="Arial"/>
              </a:rPr>
              <a:t>sc</a:t>
            </a:r>
            <a:r>
              <a:rPr sz="1600" i="1" spc="120" dirty="0">
                <a:solidFill>
                  <a:srgbClr val="FE8500"/>
                </a:solidFill>
                <a:latin typeface="Arial"/>
                <a:cs typeface="Arial"/>
              </a:rPr>
              <a:t>h</a:t>
            </a:r>
            <a:r>
              <a:rPr sz="1600" i="1" spc="80" dirty="0">
                <a:solidFill>
                  <a:srgbClr val="FE8500"/>
                </a:solidFill>
                <a:latin typeface="Arial"/>
                <a:cs typeface="Arial"/>
              </a:rPr>
              <a:t>li</a:t>
            </a:r>
            <a:r>
              <a:rPr sz="1600" i="1" spc="30" dirty="0">
                <a:solidFill>
                  <a:srgbClr val="FE8500"/>
                </a:solidFill>
                <a:latin typeface="Arial"/>
                <a:cs typeface="Arial"/>
              </a:rPr>
              <a:t>c</a:t>
            </a:r>
            <a:r>
              <a:rPr sz="1600" i="1" dirty="0">
                <a:solidFill>
                  <a:srgbClr val="FE8500"/>
                </a:solidFill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8"/>
          <p:cNvSpPr txBox="1"/>
          <p:nvPr/>
        </p:nvSpPr>
        <p:spPr>
          <a:xfrm>
            <a:off x="6032524" y="5421034"/>
            <a:ext cx="946150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lnSpc>
                <a:spcPct val="100000"/>
              </a:lnSpc>
            </a:pPr>
            <a:r>
              <a:rPr sz="1600" i="1" spc="30" dirty="0">
                <a:solidFill>
                  <a:srgbClr val="FE8500"/>
                </a:solidFill>
                <a:latin typeface="Arial"/>
                <a:cs typeface="Arial"/>
              </a:rPr>
              <a:t>s</a:t>
            </a:r>
            <a:r>
              <a:rPr sz="1600" i="1" spc="60" dirty="0">
                <a:solidFill>
                  <a:srgbClr val="FE8500"/>
                </a:solidFill>
                <a:latin typeface="Arial"/>
                <a:cs typeface="Arial"/>
              </a:rPr>
              <a:t>e</a:t>
            </a:r>
            <a:r>
              <a:rPr sz="1600" i="1" spc="135" dirty="0">
                <a:solidFill>
                  <a:srgbClr val="FE8500"/>
                </a:solidFill>
                <a:latin typeface="Arial"/>
                <a:cs typeface="Arial"/>
              </a:rPr>
              <a:t>k</a:t>
            </a:r>
            <a:r>
              <a:rPr sz="1600" i="1" spc="120" dirty="0">
                <a:solidFill>
                  <a:srgbClr val="FE8500"/>
                </a:solidFill>
                <a:latin typeface="Arial"/>
                <a:cs typeface="Arial"/>
              </a:rPr>
              <a:t>un</a:t>
            </a:r>
            <a:r>
              <a:rPr sz="1600" i="1" spc="105" dirty="0">
                <a:solidFill>
                  <a:srgbClr val="FE8500"/>
                </a:solidFill>
                <a:latin typeface="Arial"/>
                <a:cs typeface="Arial"/>
              </a:rPr>
              <a:t>d</a:t>
            </a:r>
            <a:r>
              <a:rPr sz="1600" i="1" spc="70" dirty="0">
                <a:solidFill>
                  <a:srgbClr val="FE8500"/>
                </a:solidFill>
                <a:latin typeface="Arial"/>
                <a:cs typeface="Arial"/>
              </a:rPr>
              <a:t>ä</a:t>
            </a:r>
            <a:r>
              <a:rPr sz="1600" i="1" dirty="0">
                <a:solidFill>
                  <a:srgbClr val="FE8500"/>
                </a:solidFill>
                <a:latin typeface="Arial"/>
                <a:cs typeface="Arial"/>
              </a:rPr>
              <a:t>r </a:t>
            </a:r>
            <a:r>
              <a:rPr sz="1600" i="1" spc="105" dirty="0">
                <a:solidFill>
                  <a:srgbClr val="FE8500"/>
                </a:solidFill>
                <a:latin typeface="Arial"/>
                <a:cs typeface="Arial"/>
              </a:rPr>
              <a:t>p</a:t>
            </a:r>
            <a:r>
              <a:rPr sz="1600" i="1" spc="70" dirty="0">
                <a:solidFill>
                  <a:srgbClr val="FE8500"/>
                </a:solidFill>
                <a:latin typeface="Arial"/>
                <a:cs typeface="Arial"/>
              </a:rPr>
              <a:t>a</a:t>
            </a:r>
            <a:r>
              <a:rPr sz="1600" i="1" spc="30" dirty="0">
                <a:solidFill>
                  <a:srgbClr val="FE8500"/>
                </a:solidFill>
                <a:latin typeface="Arial"/>
                <a:cs typeface="Arial"/>
              </a:rPr>
              <a:t>ss</a:t>
            </a:r>
            <a:r>
              <a:rPr sz="1600" i="1" spc="80" dirty="0">
                <a:solidFill>
                  <a:srgbClr val="FE8500"/>
                </a:solidFill>
                <a:latin typeface="Arial"/>
                <a:cs typeface="Arial"/>
              </a:rPr>
              <a:t>i</a:t>
            </a:r>
            <a:r>
              <a:rPr sz="1600" i="1" dirty="0">
                <a:solidFill>
                  <a:srgbClr val="FE8500"/>
                </a:solidFill>
                <a:latin typeface="Arial"/>
                <a:cs typeface="Arial"/>
              </a:rPr>
              <a:t>v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9"/>
          <p:cNvSpPr txBox="1"/>
          <p:nvPr/>
        </p:nvSpPr>
        <p:spPr>
          <a:xfrm>
            <a:off x="925597" y="5467516"/>
            <a:ext cx="1144270" cy="716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lnSpc>
                <a:spcPct val="100000"/>
              </a:lnSpc>
            </a:pPr>
            <a:r>
              <a:rPr sz="1600" i="1" spc="220" dirty="0">
                <a:solidFill>
                  <a:srgbClr val="FE8500"/>
                </a:solidFill>
                <a:latin typeface="Arial"/>
                <a:cs typeface="Arial"/>
              </a:rPr>
              <a:t>m</a:t>
            </a:r>
            <a:r>
              <a:rPr sz="1600" i="1" spc="60" dirty="0">
                <a:solidFill>
                  <a:srgbClr val="FE8500"/>
                </a:solidFill>
                <a:latin typeface="Arial"/>
                <a:cs typeface="Arial"/>
              </a:rPr>
              <a:t>e</a:t>
            </a:r>
            <a:r>
              <a:rPr sz="1600" i="1" spc="120" dirty="0">
                <a:solidFill>
                  <a:srgbClr val="FE8500"/>
                </a:solidFill>
                <a:latin typeface="Arial"/>
                <a:cs typeface="Arial"/>
              </a:rPr>
              <a:t>n</a:t>
            </a:r>
            <a:r>
              <a:rPr sz="1600" i="1" spc="30" dirty="0">
                <a:solidFill>
                  <a:srgbClr val="FE8500"/>
                </a:solidFill>
                <a:latin typeface="Arial"/>
                <a:cs typeface="Arial"/>
              </a:rPr>
              <a:t>sc</a:t>
            </a:r>
            <a:r>
              <a:rPr sz="1600" i="1" spc="120" dirty="0">
                <a:solidFill>
                  <a:srgbClr val="FE8500"/>
                </a:solidFill>
                <a:latin typeface="Arial"/>
                <a:cs typeface="Arial"/>
              </a:rPr>
              <a:t>h</a:t>
            </a:r>
            <a:r>
              <a:rPr sz="1600" i="1" spc="80" dirty="0">
                <a:solidFill>
                  <a:srgbClr val="FE8500"/>
                </a:solidFill>
                <a:latin typeface="Arial"/>
                <a:cs typeface="Arial"/>
              </a:rPr>
              <a:t>li</a:t>
            </a:r>
            <a:r>
              <a:rPr sz="1600" i="1" spc="30" dirty="0">
                <a:solidFill>
                  <a:srgbClr val="FE8500"/>
                </a:solidFill>
                <a:latin typeface="Arial"/>
                <a:cs typeface="Arial"/>
              </a:rPr>
              <a:t>c</a:t>
            </a:r>
            <a:r>
              <a:rPr sz="1600" i="1" dirty="0">
                <a:solidFill>
                  <a:srgbClr val="FE8500"/>
                </a:solidFill>
                <a:latin typeface="Arial"/>
                <a:cs typeface="Arial"/>
              </a:rPr>
              <a:t>h </a:t>
            </a:r>
            <a:r>
              <a:rPr sz="1600" i="1" spc="105" dirty="0">
                <a:solidFill>
                  <a:srgbClr val="FE8500"/>
                </a:solidFill>
                <a:latin typeface="Arial"/>
                <a:cs typeface="Arial"/>
              </a:rPr>
              <a:t>p</a:t>
            </a:r>
            <a:r>
              <a:rPr sz="1600" i="1" spc="145" dirty="0">
                <a:solidFill>
                  <a:srgbClr val="FE8500"/>
                </a:solidFill>
                <a:latin typeface="Arial"/>
                <a:cs typeface="Arial"/>
              </a:rPr>
              <a:t>r</a:t>
            </a:r>
            <a:r>
              <a:rPr sz="1600" i="1" spc="80" dirty="0">
                <a:solidFill>
                  <a:srgbClr val="FE8500"/>
                </a:solidFill>
                <a:latin typeface="Arial"/>
                <a:cs typeface="Arial"/>
              </a:rPr>
              <a:t>i</a:t>
            </a:r>
            <a:r>
              <a:rPr sz="1600" i="1" spc="220" dirty="0">
                <a:solidFill>
                  <a:srgbClr val="FE8500"/>
                </a:solidFill>
                <a:latin typeface="Arial"/>
                <a:cs typeface="Arial"/>
              </a:rPr>
              <a:t>m</a:t>
            </a:r>
            <a:r>
              <a:rPr sz="1600" i="1" spc="70" dirty="0">
                <a:solidFill>
                  <a:srgbClr val="FE8500"/>
                </a:solidFill>
                <a:latin typeface="Arial"/>
                <a:cs typeface="Arial"/>
              </a:rPr>
              <a:t>ä</a:t>
            </a:r>
            <a:r>
              <a:rPr sz="1600" i="1" dirty="0">
                <a:solidFill>
                  <a:srgbClr val="FE8500"/>
                </a:solidFill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i="1" spc="70" dirty="0">
                <a:solidFill>
                  <a:srgbClr val="FE8500"/>
                </a:solidFill>
                <a:latin typeface="Arial"/>
                <a:cs typeface="Arial"/>
              </a:rPr>
              <a:t>a</a:t>
            </a:r>
            <a:r>
              <a:rPr sz="1600" i="1" spc="135" dirty="0">
                <a:solidFill>
                  <a:srgbClr val="FE8500"/>
                </a:solidFill>
                <a:latin typeface="Arial"/>
                <a:cs typeface="Arial"/>
              </a:rPr>
              <a:t>k</a:t>
            </a:r>
            <a:r>
              <a:rPr sz="1600" i="1" spc="185" dirty="0">
                <a:solidFill>
                  <a:srgbClr val="FE8500"/>
                </a:solidFill>
                <a:latin typeface="Arial"/>
                <a:cs typeface="Arial"/>
              </a:rPr>
              <a:t>t</a:t>
            </a:r>
            <a:r>
              <a:rPr sz="1600" i="1" spc="80" dirty="0">
                <a:solidFill>
                  <a:srgbClr val="FE8500"/>
                </a:solidFill>
                <a:latin typeface="Arial"/>
                <a:cs typeface="Arial"/>
              </a:rPr>
              <a:t>i</a:t>
            </a:r>
            <a:r>
              <a:rPr sz="1600" i="1" dirty="0">
                <a:solidFill>
                  <a:srgbClr val="FE8500"/>
                </a:solidFill>
                <a:latin typeface="Arial"/>
                <a:cs typeface="Arial"/>
              </a:rPr>
              <a:t>v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0"/>
          <p:cNvSpPr/>
          <p:nvPr/>
        </p:nvSpPr>
        <p:spPr>
          <a:xfrm>
            <a:off x="1342185" y="4301207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70">
                <a:moveTo>
                  <a:pt x="149851" y="0"/>
                </a:moveTo>
                <a:lnTo>
                  <a:pt x="104148" y="6031"/>
                </a:lnTo>
                <a:lnTo>
                  <a:pt x="64986" y="23249"/>
                </a:lnTo>
                <a:lnTo>
                  <a:pt x="33792" y="49788"/>
                </a:lnTo>
                <a:lnTo>
                  <a:pt x="11990" y="83784"/>
                </a:lnTo>
                <a:lnTo>
                  <a:pt x="1009" y="123375"/>
                </a:lnTo>
                <a:lnTo>
                  <a:pt x="0" y="137492"/>
                </a:lnTo>
                <a:lnTo>
                  <a:pt x="733" y="152624"/>
                </a:lnTo>
                <a:lnTo>
                  <a:pt x="11239" y="194693"/>
                </a:lnTo>
                <a:lnTo>
                  <a:pt x="32691" y="230360"/>
                </a:lnTo>
                <a:lnTo>
                  <a:pt x="63143" y="257813"/>
                </a:lnTo>
                <a:lnTo>
                  <a:pt x="100650" y="275236"/>
                </a:lnTo>
                <a:lnTo>
                  <a:pt x="128613" y="280384"/>
                </a:lnTo>
                <a:lnTo>
                  <a:pt x="144741" y="279769"/>
                </a:lnTo>
                <a:lnTo>
                  <a:pt x="188994" y="270051"/>
                </a:lnTo>
                <a:lnTo>
                  <a:pt x="226015" y="249912"/>
                </a:lnTo>
                <a:lnTo>
                  <a:pt x="254467" y="221139"/>
                </a:lnTo>
                <a:lnTo>
                  <a:pt x="273015" y="185518"/>
                </a:lnTo>
                <a:lnTo>
                  <a:pt x="280320" y="144835"/>
                </a:lnTo>
                <a:lnTo>
                  <a:pt x="280381" y="140641"/>
                </a:lnTo>
                <a:lnTo>
                  <a:pt x="279629" y="125936"/>
                </a:lnTo>
                <a:lnTo>
                  <a:pt x="268932" y="84713"/>
                </a:lnTo>
                <a:lnTo>
                  <a:pt x="247128" y="49425"/>
                </a:lnTo>
                <a:lnTo>
                  <a:pt x="216212" y="22132"/>
                </a:lnTo>
                <a:lnTo>
                  <a:pt x="178177" y="4891"/>
                </a:lnTo>
                <a:lnTo>
                  <a:pt x="149851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" name="object 11"/>
          <p:cNvSpPr/>
          <p:nvPr/>
        </p:nvSpPr>
        <p:spPr>
          <a:xfrm>
            <a:off x="1342185" y="4301207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70">
                <a:moveTo>
                  <a:pt x="280381" y="140641"/>
                </a:moveTo>
                <a:lnTo>
                  <a:pt x="273830" y="97897"/>
                </a:lnTo>
                <a:lnTo>
                  <a:pt x="255507" y="60401"/>
                </a:lnTo>
                <a:lnTo>
                  <a:pt x="227406" y="30214"/>
                </a:lnTo>
                <a:lnTo>
                  <a:pt x="191523" y="9394"/>
                </a:lnTo>
                <a:lnTo>
                  <a:pt x="149851" y="0"/>
                </a:lnTo>
                <a:lnTo>
                  <a:pt x="133978" y="652"/>
                </a:lnTo>
                <a:lnTo>
                  <a:pt x="90297" y="10619"/>
                </a:lnTo>
                <a:lnTo>
                  <a:pt x="53632" y="31151"/>
                </a:lnTo>
                <a:lnTo>
                  <a:pt x="25410" y="60383"/>
                </a:lnTo>
                <a:lnTo>
                  <a:pt x="7057" y="96452"/>
                </a:lnTo>
                <a:lnTo>
                  <a:pt x="0" y="137492"/>
                </a:lnTo>
                <a:lnTo>
                  <a:pt x="733" y="152624"/>
                </a:lnTo>
                <a:lnTo>
                  <a:pt x="11239" y="194693"/>
                </a:lnTo>
                <a:lnTo>
                  <a:pt x="32691" y="230360"/>
                </a:lnTo>
                <a:lnTo>
                  <a:pt x="63143" y="257813"/>
                </a:lnTo>
                <a:lnTo>
                  <a:pt x="100650" y="275236"/>
                </a:lnTo>
                <a:lnTo>
                  <a:pt x="128613" y="280384"/>
                </a:lnTo>
                <a:lnTo>
                  <a:pt x="144741" y="279769"/>
                </a:lnTo>
                <a:lnTo>
                  <a:pt x="188994" y="270051"/>
                </a:lnTo>
                <a:lnTo>
                  <a:pt x="226015" y="249912"/>
                </a:lnTo>
                <a:lnTo>
                  <a:pt x="254467" y="221139"/>
                </a:lnTo>
                <a:lnTo>
                  <a:pt x="273015" y="185518"/>
                </a:lnTo>
                <a:lnTo>
                  <a:pt x="280320" y="144835"/>
                </a:lnTo>
                <a:lnTo>
                  <a:pt x="280381" y="140641"/>
                </a:lnTo>
                <a:close/>
              </a:path>
            </a:pathLst>
          </a:custGeom>
          <a:ln w="1336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0" name="object 12"/>
          <p:cNvSpPr/>
          <p:nvPr/>
        </p:nvSpPr>
        <p:spPr>
          <a:xfrm>
            <a:off x="1489217" y="4595772"/>
            <a:ext cx="0" cy="281305"/>
          </a:xfrm>
          <a:custGeom>
            <a:avLst/>
            <a:gdLst/>
            <a:ahLst/>
            <a:cxnLst/>
            <a:rect l="l" t="t" r="r" b="b"/>
            <a:pathLst>
              <a:path h="281304">
                <a:moveTo>
                  <a:pt x="0" y="0"/>
                </a:moveTo>
                <a:lnTo>
                  <a:pt x="0" y="281177"/>
                </a:lnTo>
              </a:path>
            </a:pathLst>
          </a:custGeom>
          <a:ln w="1336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1" name="object 13"/>
          <p:cNvSpPr/>
          <p:nvPr/>
        </p:nvSpPr>
        <p:spPr>
          <a:xfrm>
            <a:off x="1288811" y="4662828"/>
            <a:ext cx="401320" cy="0"/>
          </a:xfrm>
          <a:custGeom>
            <a:avLst/>
            <a:gdLst/>
            <a:ahLst/>
            <a:cxnLst/>
            <a:rect l="l" t="t" r="r" b="b"/>
            <a:pathLst>
              <a:path w="401319">
                <a:moveTo>
                  <a:pt x="0" y="0"/>
                </a:moveTo>
                <a:lnTo>
                  <a:pt x="400811" y="0"/>
                </a:lnTo>
              </a:path>
            </a:pathLst>
          </a:custGeom>
          <a:ln w="1336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" name="object 14"/>
          <p:cNvSpPr/>
          <p:nvPr/>
        </p:nvSpPr>
        <p:spPr>
          <a:xfrm>
            <a:off x="1489217" y="4876950"/>
            <a:ext cx="160020" cy="281305"/>
          </a:xfrm>
          <a:custGeom>
            <a:avLst/>
            <a:gdLst/>
            <a:ahLst/>
            <a:cxnLst/>
            <a:rect l="l" t="t" r="r" b="b"/>
            <a:pathLst>
              <a:path w="160019" h="281304">
                <a:moveTo>
                  <a:pt x="0" y="0"/>
                </a:moveTo>
                <a:lnTo>
                  <a:pt x="160019" y="281177"/>
                </a:lnTo>
              </a:path>
            </a:pathLst>
          </a:custGeom>
          <a:ln w="1336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3" name="object 15"/>
          <p:cNvSpPr/>
          <p:nvPr/>
        </p:nvSpPr>
        <p:spPr>
          <a:xfrm>
            <a:off x="1328434" y="4876950"/>
            <a:ext cx="161290" cy="281305"/>
          </a:xfrm>
          <a:custGeom>
            <a:avLst/>
            <a:gdLst/>
            <a:ahLst/>
            <a:cxnLst/>
            <a:rect l="l" t="t" r="r" b="b"/>
            <a:pathLst>
              <a:path w="161289" h="281304">
                <a:moveTo>
                  <a:pt x="160781" y="0"/>
                </a:moveTo>
                <a:lnTo>
                  <a:pt x="0" y="281177"/>
                </a:lnTo>
              </a:path>
            </a:pathLst>
          </a:custGeom>
          <a:ln w="1336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4" name="object 16"/>
          <p:cNvSpPr txBox="1"/>
          <p:nvPr/>
        </p:nvSpPr>
        <p:spPr>
          <a:xfrm>
            <a:off x="1102381" y="5169743"/>
            <a:ext cx="78740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350" b="1" spc="-35" dirty="0">
                <a:latin typeface="Arial"/>
                <a:cs typeface="Arial"/>
              </a:rPr>
              <a:t>B</a:t>
            </a:r>
            <a:r>
              <a:rPr sz="1350" b="1" spc="80" dirty="0">
                <a:latin typeface="Arial"/>
                <a:cs typeface="Arial"/>
              </a:rPr>
              <a:t>e</a:t>
            </a:r>
            <a:r>
              <a:rPr sz="1350" b="1" spc="5" dirty="0">
                <a:latin typeface="Arial"/>
                <a:cs typeface="Arial"/>
              </a:rPr>
              <a:t>nu</a:t>
            </a:r>
            <a:r>
              <a:rPr sz="1350" b="1" spc="-40" dirty="0">
                <a:latin typeface="Arial"/>
                <a:cs typeface="Arial"/>
              </a:rPr>
              <a:t>t</a:t>
            </a:r>
            <a:r>
              <a:rPr sz="1350" b="1" spc="55" dirty="0">
                <a:latin typeface="Arial"/>
                <a:cs typeface="Arial"/>
              </a:rPr>
              <a:t>z</a:t>
            </a:r>
            <a:r>
              <a:rPr sz="1350" b="1" spc="80" dirty="0">
                <a:latin typeface="Arial"/>
                <a:cs typeface="Arial"/>
              </a:rPr>
              <a:t>e</a:t>
            </a:r>
            <a:r>
              <a:rPr sz="1350" b="1" spc="5" dirty="0">
                <a:latin typeface="Arial"/>
                <a:cs typeface="Arial"/>
              </a:rPr>
              <a:t>r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17"/>
          <p:cNvSpPr/>
          <p:nvPr/>
        </p:nvSpPr>
        <p:spPr>
          <a:xfrm>
            <a:off x="2317507" y="4314594"/>
            <a:ext cx="1510030" cy="1003935"/>
          </a:xfrm>
          <a:custGeom>
            <a:avLst/>
            <a:gdLst/>
            <a:ahLst/>
            <a:cxnLst/>
            <a:rect l="l" t="t" r="r" b="b"/>
            <a:pathLst>
              <a:path w="1510029" h="1003935">
                <a:moveTo>
                  <a:pt x="755141" y="0"/>
                </a:moveTo>
                <a:lnTo>
                  <a:pt x="693137" y="1664"/>
                </a:lnTo>
                <a:lnTo>
                  <a:pt x="632527" y="6571"/>
                </a:lnTo>
                <a:lnTo>
                  <a:pt x="573502" y="14592"/>
                </a:lnTo>
                <a:lnTo>
                  <a:pt x="516258" y="25597"/>
                </a:lnTo>
                <a:lnTo>
                  <a:pt x="460986" y="39457"/>
                </a:lnTo>
                <a:lnTo>
                  <a:pt x="407880" y="56043"/>
                </a:lnTo>
                <a:lnTo>
                  <a:pt x="357133" y="75226"/>
                </a:lnTo>
                <a:lnTo>
                  <a:pt x="308939" y="96877"/>
                </a:lnTo>
                <a:lnTo>
                  <a:pt x="263490" y="120867"/>
                </a:lnTo>
                <a:lnTo>
                  <a:pt x="220979" y="147065"/>
                </a:lnTo>
                <a:lnTo>
                  <a:pt x="181601" y="175345"/>
                </a:lnTo>
                <a:lnTo>
                  <a:pt x="145548" y="205575"/>
                </a:lnTo>
                <a:lnTo>
                  <a:pt x="113012" y="237627"/>
                </a:lnTo>
                <a:lnTo>
                  <a:pt x="84188" y="271372"/>
                </a:lnTo>
                <a:lnTo>
                  <a:pt x="59269" y="306681"/>
                </a:lnTo>
                <a:lnTo>
                  <a:pt x="38447" y="343424"/>
                </a:lnTo>
                <a:lnTo>
                  <a:pt x="21916" y="381472"/>
                </a:lnTo>
                <a:lnTo>
                  <a:pt x="9869" y="420697"/>
                </a:lnTo>
                <a:lnTo>
                  <a:pt x="2499" y="460968"/>
                </a:lnTo>
                <a:lnTo>
                  <a:pt x="0" y="502157"/>
                </a:lnTo>
                <a:lnTo>
                  <a:pt x="2499" y="543238"/>
                </a:lnTo>
                <a:lnTo>
                  <a:pt x="9869" y="583412"/>
                </a:lnTo>
                <a:lnTo>
                  <a:pt x="21916" y="622549"/>
                </a:lnTo>
                <a:lnTo>
                  <a:pt x="38447" y="660519"/>
                </a:lnTo>
                <a:lnTo>
                  <a:pt x="59269" y="697194"/>
                </a:lnTo>
                <a:lnTo>
                  <a:pt x="84188" y="732442"/>
                </a:lnTo>
                <a:lnTo>
                  <a:pt x="113012" y="766135"/>
                </a:lnTo>
                <a:lnTo>
                  <a:pt x="145548" y="798143"/>
                </a:lnTo>
                <a:lnTo>
                  <a:pt x="181601" y="828335"/>
                </a:lnTo>
                <a:lnTo>
                  <a:pt x="220979" y="856583"/>
                </a:lnTo>
                <a:lnTo>
                  <a:pt x="263490" y="882756"/>
                </a:lnTo>
                <a:lnTo>
                  <a:pt x="308939" y="906725"/>
                </a:lnTo>
                <a:lnTo>
                  <a:pt x="357133" y="928359"/>
                </a:lnTo>
                <a:lnTo>
                  <a:pt x="407880" y="947530"/>
                </a:lnTo>
                <a:lnTo>
                  <a:pt x="460986" y="964108"/>
                </a:lnTo>
                <a:lnTo>
                  <a:pt x="516258" y="977962"/>
                </a:lnTo>
                <a:lnTo>
                  <a:pt x="573502" y="988964"/>
                </a:lnTo>
                <a:lnTo>
                  <a:pt x="632527" y="996983"/>
                </a:lnTo>
                <a:lnTo>
                  <a:pt x="693137" y="1001889"/>
                </a:lnTo>
                <a:lnTo>
                  <a:pt x="755141" y="1003553"/>
                </a:lnTo>
                <a:lnTo>
                  <a:pt x="817037" y="1001889"/>
                </a:lnTo>
                <a:lnTo>
                  <a:pt x="877550" y="996983"/>
                </a:lnTo>
                <a:lnTo>
                  <a:pt x="936487" y="988964"/>
                </a:lnTo>
                <a:lnTo>
                  <a:pt x="993654" y="977962"/>
                </a:lnTo>
                <a:lnTo>
                  <a:pt x="1048857" y="964108"/>
                </a:lnTo>
                <a:lnTo>
                  <a:pt x="1101903" y="947530"/>
                </a:lnTo>
                <a:lnTo>
                  <a:pt x="1152597" y="928359"/>
                </a:lnTo>
                <a:lnTo>
                  <a:pt x="1200747" y="906725"/>
                </a:lnTo>
                <a:lnTo>
                  <a:pt x="1246158" y="882756"/>
                </a:lnTo>
                <a:lnTo>
                  <a:pt x="1288637" y="856583"/>
                </a:lnTo>
                <a:lnTo>
                  <a:pt x="1327989" y="828335"/>
                </a:lnTo>
                <a:lnTo>
                  <a:pt x="1364022" y="798143"/>
                </a:lnTo>
                <a:lnTo>
                  <a:pt x="1396541" y="766135"/>
                </a:lnTo>
                <a:lnTo>
                  <a:pt x="1425353" y="732442"/>
                </a:lnTo>
                <a:lnTo>
                  <a:pt x="1450264" y="697194"/>
                </a:lnTo>
                <a:lnTo>
                  <a:pt x="1471080" y="660519"/>
                </a:lnTo>
                <a:lnTo>
                  <a:pt x="1487608" y="622549"/>
                </a:lnTo>
                <a:lnTo>
                  <a:pt x="1499653" y="583412"/>
                </a:lnTo>
                <a:lnTo>
                  <a:pt x="1507022" y="543238"/>
                </a:lnTo>
                <a:lnTo>
                  <a:pt x="1509521" y="502157"/>
                </a:lnTo>
                <a:lnTo>
                  <a:pt x="1507022" y="460968"/>
                </a:lnTo>
                <a:lnTo>
                  <a:pt x="1499653" y="420697"/>
                </a:lnTo>
                <a:lnTo>
                  <a:pt x="1487608" y="381472"/>
                </a:lnTo>
                <a:lnTo>
                  <a:pt x="1471080" y="343424"/>
                </a:lnTo>
                <a:lnTo>
                  <a:pt x="1450264" y="306681"/>
                </a:lnTo>
                <a:lnTo>
                  <a:pt x="1425353" y="271372"/>
                </a:lnTo>
                <a:lnTo>
                  <a:pt x="1396541" y="237627"/>
                </a:lnTo>
                <a:lnTo>
                  <a:pt x="1364022" y="205575"/>
                </a:lnTo>
                <a:lnTo>
                  <a:pt x="1327989" y="175345"/>
                </a:lnTo>
                <a:lnTo>
                  <a:pt x="1288637" y="147065"/>
                </a:lnTo>
                <a:lnTo>
                  <a:pt x="1246158" y="120867"/>
                </a:lnTo>
                <a:lnTo>
                  <a:pt x="1200747" y="96877"/>
                </a:lnTo>
                <a:lnTo>
                  <a:pt x="1152597" y="75226"/>
                </a:lnTo>
                <a:lnTo>
                  <a:pt x="1101903" y="56043"/>
                </a:lnTo>
                <a:lnTo>
                  <a:pt x="1048857" y="39457"/>
                </a:lnTo>
                <a:lnTo>
                  <a:pt x="993654" y="25597"/>
                </a:lnTo>
                <a:lnTo>
                  <a:pt x="936487" y="14592"/>
                </a:lnTo>
                <a:lnTo>
                  <a:pt x="877550" y="6571"/>
                </a:lnTo>
                <a:lnTo>
                  <a:pt x="817037" y="1664"/>
                </a:lnTo>
                <a:lnTo>
                  <a:pt x="755141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6" name="object 18"/>
          <p:cNvSpPr/>
          <p:nvPr/>
        </p:nvSpPr>
        <p:spPr>
          <a:xfrm>
            <a:off x="2317507" y="4314594"/>
            <a:ext cx="1510030" cy="1003935"/>
          </a:xfrm>
          <a:custGeom>
            <a:avLst/>
            <a:gdLst/>
            <a:ahLst/>
            <a:cxnLst/>
            <a:rect l="l" t="t" r="r" b="b"/>
            <a:pathLst>
              <a:path w="1510029" h="1003935">
                <a:moveTo>
                  <a:pt x="1509521" y="502157"/>
                </a:moveTo>
                <a:lnTo>
                  <a:pt x="1507022" y="460968"/>
                </a:lnTo>
                <a:lnTo>
                  <a:pt x="1499653" y="420697"/>
                </a:lnTo>
                <a:lnTo>
                  <a:pt x="1487608" y="381472"/>
                </a:lnTo>
                <a:lnTo>
                  <a:pt x="1471080" y="343424"/>
                </a:lnTo>
                <a:lnTo>
                  <a:pt x="1450264" y="306681"/>
                </a:lnTo>
                <a:lnTo>
                  <a:pt x="1425353" y="271372"/>
                </a:lnTo>
                <a:lnTo>
                  <a:pt x="1396541" y="237627"/>
                </a:lnTo>
                <a:lnTo>
                  <a:pt x="1364022" y="205575"/>
                </a:lnTo>
                <a:lnTo>
                  <a:pt x="1327989" y="175345"/>
                </a:lnTo>
                <a:lnTo>
                  <a:pt x="1288637" y="147065"/>
                </a:lnTo>
                <a:lnTo>
                  <a:pt x="1246158" y="120867"/>
                </a:lnTo>
                <a:lnTo>
                  <a:pt x="1200747" y="96877"/>
                </a:lnTo>
                <a:lnTo>
                  <a:pt x="1152597" y="75226"/>
                </a:lnTo>
                <a:lnTo>
                  <a:pt x="1101903" y="56043"/>
                </a:lnTo>
                <a:lnTo>
                  <a:pt x="1048857" y="39457"/>
                </a:lnTo>
                <a:lnTo>
                  <a:pt x="993654" y="25597"/>
                </a:lnTo>
                <a:lnTo>
                  <a:pt x="936487" y="14592"/>
                </a:lnTo>
                <a:lnTo>
                  <a:pt x="877550" y="6571"/>
                </a:lnTo>
                <a:lnTo>
                  <a:pt x="817037" y="1664"/>
                </a:lnTo>
                <a:lnTo>
                  <a:pt x="755141" y="0"/>
                </a:lnTo>
                <a:lnTo>
                  <a:pt x="693137" y="1664"/>
                </a:lnTo>
                <a:lnTo>
                  <a:pt x="632527" y="6571"/>
                </a:lnTo>
                <a:lnTo>
                  <a:pt x="573502" y="14592"/>
                </a:lnTo>
                <a:lnTo>
                  <a:pt x="516258" y="25597"/>
                </a:lnTo>
                <a:lnTo>
                  <a:pt x="460986" y="39457"/>
                </a:lnTo>
                <a:lnTo>
                  <a:pt x="407880" y="56043"/>
                </a:lnTo>
                <a:lnTo>
                  <a:pt x="357133" y="75226"/>
                </a:lnTo>
                <a:lnTo>
                  <a:pt x="308939" y="96877"/>
                </a:lnTo>
                <a:lnTo>
                  <a:pt x="263490" y="120867"/>
                </a:lnTo>
                <a:lnTo>
                  <a:pt x="220979" y="147065"/>
                </a:lnTo>
                <a:lnTo>
                  <a:pt x="181601" y="175345"/>
                </a:lnTo>
                <a:lnTo>
                  <a:pt x="145548" y="205575"/>
                </a:lnTo>
                <a:lnTo>
                  <a:pt x="113012" y="237627"/>
                </a:lnTo>
                <a:lnTo>
                  <a:pt x="84188" y="271372"/>
                </a:lnTo>
                <a:lnTo>
                  <a:pt x="59269" y="306681"/>
                </a:lnTo>
                <a:lnTo>
                  <a:pt x="38447" y="343424"/>
                </a:lnTo>
                <a:lnTo>
                  <a:pt x="21916" y="381472"/>
                </a:lnTo>
                <a:lnTo>
                  <a:pt x="9869" y="420697"/>
                </a:lnTo>
                <a:lnTo>
                  <a:pt x="2499" y="460968"/>
                </a:lnTo>
                <a:lnTo>
                  <a:pt x="0" y="502157"/>
                </a:lnTo>
                <a:lnTo>
                  <a:pt x="2499" y="543238"/>
                </a:lnTo>
                <a:lnTo>
                  <a:pt x="9869" y="583412"/>
                </a:lnTo>
                <a:lnTo>
                  <a:pt x="21916" y="622549"/>
                </a:lnTo>
                <a:lnTo>
                  <a:pt x="38447" y="660519"/>
                </a:lnTo>
                <a:lnTo>
                  <a:pt x="59269" y="697194"/>
                </a:lnTo>
                <a:lnTo>
                  <a:pt x="84188" y="732442"/>
                </a:lnTo>
                <a:lnTo>
                  <a:pt x="113012" y="766135"/>
                </a:lnTo>
                <a:lnTo>
                  <a:pt x="145548" y="798143"/>
                </a:lnTo>
                <a:lnTo>
                  <a:pt x="181601" y="828335"/>
                </a:lnTo>
                <a:lnTo>
                  <a:pt x="220979" y="856583"/>
                </a:lnTo>
                <a:lnTo>
                  <a:pt x="263490" y="882756"/>
                </a:lnTo>
                <a:lnTo>
                  <a:pt x="308939" y="906725"/>
                </a:lnTo>
                <a:lnTo>
                  <a:pt x="357133" y="928359"/>
                </a:lnTo>
                <a:lnTo>
                  <a:pt x="407880" y="947530"/>
                </a:lnTo>
                <a:lnTo>
                  <a:pt x="460986" y="964108"/>
                </a:lnTo>
                <a:lnTo>
                  <a:pt x="516258" y="977962"/>
                </a:lnTo>
                <a:lnTo>
                  <a:pt x="573502" y="988964"/>
                </a:lnTo>
                <a:lnTo>
                  <a:pt x="632527" y="996983"/>
                </a:lnTo>
                <a:lnTo>
                  <a:pt x="693137" y="1001889"/>
                </a:lnTo>
                <a:lnTo>
                  <a:pt x="755141" y="1003553"/>
                </a:lnTo>
                <a:lnTo>
                  <a:pt x="817037" y="1001889"/>
                </a:lnTo>
                <a:lnTo>
                  <a:pt x="877550" y="996983"/>
                </a:lnTo>
                <a:lnTo>
                  <a:pt x="936487" y="988964"/>
                </a:lnTo>
                <a:lnTo>
                  <a:pt x="993654" y="977962"/>
                </a:lnTo>
                <a:lnTo>
                  <a:pt x="1048857" y="964108"/>
                </a:lnTo>
                <a:lnTo>
                  <a:pt x="1101903" y="947530"/>
                </a:lnTo>
                <a:lnTo>
                  <a:pt x="1152597" y="928359"/>
                </a:lnTo>
                <a:lnTo>
                  <a:pt x="1200747" y="906725"/>
                </a:lnTo>
                <a:lnTo>
                  <a:pt x="1246158" y="882756"/>
                </a:lnTo>
                <a:lnTo>
                  <a:pt x="1288637" y="856583"/>
                </a:lnTo>
                <a:lnTo>
                  <a:pt x="1327989" y="828335"/>
                </a:lnTo>
                <a:lnTo>
                  <a:pt x="1364022" y="798143"/>
                </a:lnTo>
                <a:lnTo>
                  <a:pt x="1396541" y="766135"/>
                </a:lnTo>
                <a:lnTo>
                  <a:pt x="1425353" y="732442"/>
                </a:lnTo>
                <a:lnTo>
                  <a:pt x="1450264" y="697194"/>
                </a:lnTo>
                <a:lnTo>
                  <a:pt x="1471080" y="660519"/>
                </a:lnTo>
                <a:lnTo>
                  <a:pt x="1487608" y="622549"/>
                </a:lnTo>
                <a:lnTo>
                  <a:pt x="1499653" y="583412"/>
                </a:lnTo>
                <a:lnTo>
                  <a:pt x="1507022" y="543238"/>
                </a:lnTo>
                <a:lnTo>
                  <a:pt x="1509521" y="502157"/>
                </a:lnTo>
                <a:close/>
              </a:path>
            </a:pathLst>
          </a:custGeom>
          <a:ln w="1336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7" name="object 19"/>
          <p:cNvSpPr txBox="1"/>
          <p:nvPr/>
        </p:nvSpPr>
        <p:spPr>
          <a:xfrm>
            <a:off x="2384828" y="4729307"/>
            <a:ext cx="1397635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350" b="1" spc="5" dirty="0">
                <a:latin typeface="Arial"/>
                <a:cs typeface="Arial"/>
              </a:rPr>
              <a:t>T</a:t>
            </a:r>
            <a:r>
              <a:rPr sz="1350" b="1" spc="80" dirty="0">
                <a:latin typeface="Arial"/>
                <a:cs typeface="Arial"/>
              </a:rPr>
              <a:t>e</a:t>
            </a:r>
            <a:r>
              <a:rPr sz="1350" b="1" dirty="0">
                <a:latin typeface="Arial"/>
                <a:cs typeface="Arial"/>
              </a:rPr>
              <a:t>r</a:t>
            </a:r>
            <a:r>
              <a:rPr sz="1350" b="1" spc="60" dirty="0">
                <a:latin typeface="Arial"/>
                <a:cs typeface="Arial"/>
              </a:rPr>
              <a:t>m</a:t>
            </a:r>
            <a:r>
              <a:rPr sz="1350" b="1" spc="40" dirty="0">
                <a:latin typeface="Arial"/>
                <a:cs typeface="Arial"/>
              </a:rPr>
              <a:t>i</a:t>
            </a:r>
            <a:r>
              <a:rPr sz="1350" b="1" spc="5" dirty="0">
                <a:latin typeface="Arial"/>
                <a:cs typeface="Arial"/>
              </a:rPr>
              <a:t>n</a:t>
            </a:r>
            <a:r>
              <a:rPr sz="1350" b="1" spc="45" dirty="0">
                <a:latin typeface="Arial"/>
                <a:cs typeface="Arial"/>
              </a:rPr>
              <a:t> </a:t>
            </a:r>
            <a:r>
              <a:rPr sz="1350" b="1" spc="80" dirty="0">
                <a:latin typeface="Arial"/>
                <a:cs typeface="Arial"/>
              </a:rPr>
              <a:t>e</a:t>
            </a:r>
            <a:r>
              <a:rPr sz="1350" b="1" dirty="0">
                <a:latin typeface="Arial"/>
                <a:cs typeface="Arial"/>
              </a:rPr>
              <a:t>r</a:t>
            </a:r>
            <a:r>
              <a:rPr sz="1350" b="1" spc="-40" dirty="0">
                <a:latin typeface="Arial"/>
                <a:cs typeface="Arial"/>
              </a:rPr>
              <a:t>f</a:t>
            </a:r>
            <a:r>
              <a:rPr sz="1350" b="1" spc="80" dirty="0">
                <a:latin typeface="Arial"/>
                <a:cs typeface="Arial"/>
              </a:rPr>
              <a:t>a</a:t>
            </a:r>
            <a:r>
              <a:rPr sz="1350" b="1" spc="-120" dirty="0">
                <a:latin typeface="Arial"/>
                <a:cs typeface="Arial"/>
              </a:rPr>
              <a:t>s</a:t>
            </a:r>
            <a:r>
              <a:rPr sz="1350" b="1" spc="-130" dirty="0">
                <a:latin typeface="Arial"/>
                <a:cs typeface="Arial"/>
              </a:rPr>
              <a:t>s</a:t>
            </a:r>
            <a:r>
              <a:rPr sz="1350" b="1" spc="80" dirty="0">
                <a:latin typeface="Arial"/>
                <a:cs typeface="Arial"/>
              </a:rPr>
              <a:t>en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0"/>
          <p:cNvSpPr/>
          <p:nvPr/>
        </p:nvSpPr>
        <p:spPr>
          <a:xfrm>
            <a:off x="4054105" y="4300878"/>
            <a:ext cx="1510665" cy="1004569"/>
          </a:xfrm>
          <a:custGeom>
            <a:avLst/>
            <a:gdLst/>
            <a:ahLst/>
            <a:cxnLst/>
            <a:rect l="l" t="t" r="r" b="b"/>
            <a:pathLst>
              <a:path w="1510665" h="1004570">
                <a:moveTo>
                  <a:pt x="755141" y="0"/>
                </a:moveTo>
                <a:lnTo>
                  <a:pt x="693241" y="1664"/>
                </a:lnTo>
                <a:lnTo>
                  <a:pt x="632712" y="6571"/>
                </a:lnTo>
                <a:lnTo>
                  <a:pt x="573750" y="14592"/>
                </a:lnTo>
                <a:lnTo>
                  <a:pt x="516550" y="25597"/>
                </a:lnTo>
                <a:lnTo>
                  <a:pt x="461307" y="39457"/>
                </a:lnTo>
                <a:lnTo>
                  <a:pt x="408216" y="56043"/>
                </a:lnTo>
                <a:lnTo>
                  <a:pt x="357471" y="75226"/>
                </a:lnTo>
                <a:lnTo>
                  <a:pt x="309268" y="96877"/>
                </a:lnTo>
                <a:lnTo>
                  <a:pt x="263801" y="120867"/>
                </a:lnTo>
                <a:lnTo>
                  <a:pt x="221265" y="147065"/>
                </a:lnTo>
                <a:lnTo>
                  <a:pt x="181856" y="175345"/>
                </a:lnTo>
                <a:lnTo>
                  <a:pt x="145767" y="205575"/>
                </a:lnTo>
                <a:lnTo>
                  <a:pt x="113194" y="237627"/>
                </a:lnTo>
                <a:lnTo>
                  <a:pt x="84332" y="271372"/>
                </a:lnTo>
                <a:lnTo>
                  <a:pt x="59376" y="306681"/>
                </a:lnTo>
                <a:lnTo>
                  <a:pt x="38520" y="343424"/>
                </a:lnTo>
                <a:lnTo>
                  <a:pt x="21960" y="381472"/>
                </a:lnTo>
                <a:lnTo>
                  <a:pt x="9889" y="420697"/>
                </a:lnTo>
                <a:lnTo>
                  <a:pt x="2504" y="460968"/>
                </a:lnTo>
                <a:lnTo>
                  <a:pt x="0" y="502157"/>
                </a:lnTo>
                <a:lnTo>
                  <a:pt x="2504" y="543347"/>
                </a:lnTo>
                <a:lnTo>
                  <a:pt x="9889" y="583618"/>
                </a:lnTo>
                <a:lnTo>
                  <a:pt x="21960" y="622843"/>
                </a:lnTo>
                <a:lnTo>
                  <a:pt x="38520" y="660891"/>
                </a:lnTo>
                <a:lnTo>
                  <a:pt x="59376" y="697634"/>
                </a:lnTo>
                <a:lnTo>
                  <a:pt x="84332" y="732943"/>
                </a:lnTo>
                <a:lnTo>
                  <a:pt x="113194" y="766688"/>
                </a:lnTo>
                <a:lnTo>
                  <a:pt x="145767" y="798740"/>
                </a:lnTo>
                <a:lnTo>
                  <a:pt x="181856" y="828970"/>
                </a:lnTo>
                <a:lnTo>
                  <a:pt x="221265" y="857249"/>
                </a:lnTo>
                <a:lnTo>
                  <a:pt x="263801" y="883448"/>
                </a:lnTo>
                <a:lnTo>
                  <a:pt x="309268" y="907438"/>
                </a:lnTo>
                <a:lnTo>
                  <a:pt x="357471" y="929089"/>
                </a:lnTo>
                <a:lnTo>
                  <a:pt x="408216" y="948272"/>
                </a:lnTo>
                <a:lnTo>
                  <a:pt x="461307" y="964858"/>
                </a:lnTo>
                <a:lnTo>
                  <a:pt x="516550" y="978718"/>
                </a:lnTo>
                <a:lnTo>
                  <a:pt x="573750" y="989723"/>
                </a:lnTo>
                <a:lnTo>
                  <a:pt x="632712" y="997744"/>
                </a:lnTo>
                <a:lnTo>
                  <a:pt x="693241" y="1002651"/>
                </a:lnTo>
                <a:lnTo>
                  <a:pt x="755141" y="1004315"/>
                </a:lnTo>
                <a:lnTo>
                  <a:pt x="817042" y="1002651"/>
                </a:lnTo>
                <a:lnTo>
                  <a:pt x="877571" y="997744"/>
                </a:lnTo>
                <a:lnTo>
                  <a:pt x="936533" y="989723"/>
                </a:lnTo>
                <a:lnTo>
                  <a:pt x="993733" y="978718"/>
                </a:lnTo>
                <a:lnTo>
                  <a:pt x="1048976" y="964858"/>
                </a:lnTo>
                <a:lnTo>
                  <a:pt x="1102067" y="948272"/>
                </a:lnTo>
                <a:lnTo>
                  <a:pt x="1152812" y="929089"/>
                </a:lnTo>
                <a:lnTo>
                  <a:pt x="1201015" y="907438"/>
                </a:lnTo>
                <a:lnTo>
                  <a:pt x="1246482" y="883448"/>
                </a:lnTo>
                <a:lnTo>
                  <a:pt x="1289018" y="857249"/>
                </a:lnTo>
                <a:lnTo>
                  <a:pt x="1328427" y="828970"/>
                </a:lnTo>
                <a:lnTo>
                  <a:pt x="1364516" y="798740"/>
                </a:lnTo>
                <a:lnTo>
                  <a:pt x="1397089" y="766688"/>
                </a:lnTo>
                <a:lnTo>
                  <a:pt x="1425951" y="732943"/>
                </a:lnTo>
                <a:lnTo>
                  <a:pt x="1450907" y="697634"/>
                </a:lnTo>
                <a:lnTo>
                  <a:pt x="1471763" y="660891"/>
                </a:lnTo>
                <a:lnTo>
                  <a:pt x="1488323" y="622843"/>
                </a:lnTo>
                <a:lnTo>
                  <a:pt x="1500393" y="583618"/>
                </a:lnTo>
                <a:lnTo>
                  <a:pt x="1507778" y="543347"/>
                </a:lnTo>
                <a:lnTo>
                  <a:pt x="1510283" y="502157"/>
                </a:lnTo>
                <a:lnTo>
                  <a:pt x="1507778" y="460968"/>
                </a:lnTo>
                <a:lnTo>
                  <a:pt x="1500393" y="420697"/>
                </a:lnTo>
                <a:lnTo>
                  <a:pt x="1488323" y="381472"/>
                </a:lnTo>
                <a:lnTo>
                  <a:pt x="1471763" y="343424"/>
                </a:lnTo>
                <a:lnTo>
                  <a:pt x="1450907" y="306681"/>
                </a:lnTo>
                <a:lnTo>
                  <a:pt x="1425951" y="271372"/>
                </a:lnTo>
                <a:lnTo>
                  <a:pt x="1397089" y="237627"/>
                </a:lnTo>
                <a:lnTo>
                  <a:pt x="1364516" y="205575"/>
                </a:lnTo>
                <a:lnTo>
                  <a:pt x="1328427" y="175345"/>
                </a:lnTo>
                <a:lnTo>
                  <a:pt x="1289018" y="147065"/>
                </a:lnTo>
                <a:lnTo>
                  <a:pt x="1246482" y="120867"/>
                </a:lnTo>
                <a:lnTo>
                  <a:pt x="1201015" y="96877"/>
                </a:lnTo>
                <a:lnTo>
                  <a:pt x="1152812" y="75226"/>
                </a:lnTo>
                <a:lnTo>
                  <a:pt x="1102067" y="56043"/>
                </a:lnTo>
                <a:lnTo>
                  <a:pt x="1048976" y="39457"/>
                </a:lnTo>
                <a:lnTo>
                  <a:pt x="993733" y="25597"/>
                </a:lnTo>
                <a:lnTo>
                  <a:pt x="936533" y="14592"/>
                </a:lnTo>
                <a:lnTo>
                  <a:pt x="877571" y="6571"/>
                </a:lnTo>
                <a:lnTo>
                  <a:pt x="817042" y="1664"/>
                </a:lnTo>
                <a:lnTo>
                  <a:pt x="755141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9" name="object 21"/>
          <p:cNvSpPr/>
          <p:nvPr/>
        </p:nvSpPr>
        <p:spPr>
          <a:xfrm>
            <a:off x="4054105" y="4300878"/>
            <a:ext cx="1510665" cy="1004569"/>
          </a:xfrm>
          <a:custGeom>
            <a:avLst/>
            <a:gdLst/>
            <a:ahLst/>
            <a:cxnLst/>
            <a:rect l="l" t="t" r="r" b="b"/>
            <a:pathLst>
              <a:path w="1510665" h="1004570">
                <a:moveTo>
                  <a:pt x="1510283" y="502157"/>
                </a:moveTo>
                <a:lnTo>
                  <a:pt x="1507778" y="460968"/>
                </a:lnTo>
                <a:lnTo>
                  <a:pt x="1500393" y="420697"/>
                </a:lnTo>
                <a:lnTo>
                  <a:pt x="1488323" y="381472"/>
                </a:lnTo>
                <a:lnTo>
                  <a:pt x="1471763" y="343424"/>
                </a:lnTo>
                <a:lnTo>
                  <a:pt x="1450907" y="306681"/>
                </a:lnTo>
                <a:lnTo>
                  <a:pt x="1425951" y="271372"/>
                </a:lnTo>
                <a:lnTo>
                  <a:pt x="1397089" y="237627"/>
                </a:lnTo>
                <a:lnTo>
                  <a:pt x="1364516" y="205575"/>
                </a:lnTo>
                <a:lnTo>
                  <a:pt x="1328427" y="175345"/>
                </a:lnTo>
                <a:lnTo>
                  <a:pt x="1289018" y="147065"/>
                </a:lnTo>
                <a:lnTo>
                  <a:pt x="1246482" y="120867"/>
                </a:lnTo>
                <a:lnTo>
                  <a:pt x="1201015" y="96877"/>
                </a:lnTo>
                <a:lnTo>
                  <a:pt x="1152812" y="75226"/>
                </a:lnTo>
                <a:lnTo>
                  <a:pt x="1102067" y="56043"/>
                </a:lnTo>
                <a:lnTo>
                  <a:pt x="1048976" y="39457"/>
                </a:lnTo>
                <a:lnTo>
                  <a:pt x="993733" y="25597"/>
                </a:lnTo>
                <a:lnTo>
                  <a:pt x="936533" y="14592"/>
                </a:lnTo>
                <a:lnTo>
                  <a:pt x="877571" y="6571"/>
                </a:lnTo>
                <a:lnTo>
                  <a:pt x="817042" y="1664"/>
                </a:lnTo>
                <a:lnTo>
                  <a:pt x="755141" y="0"/>
                </a:lnTo>
                <a:lnTo>
                  <a:pt x="693241" y="1664"/>
                </a:lnTo>
                <a:lnTo>
                  <a:pt x="632712" y="6571"/>
                </a:lnTo>
                <a:lnTo>
                  <a:pt x="573750" y="14592"/>
                </a:lnTo>
                <a:lnTo>
                  <a:pt x="516550" y="25597"/>
                </a:lnTo>
                <a:lnTo>
                  <a:pt x="461307" y="39457"/>
                </a:lnTo>
                <a:lnTo>
                  <a:pt x="408216" y="56043"/>
                </a:lnTo>
                <a:lnTo>
                  <a:pt x="357471" y="75226"/>
                </a:lnTo>
                <a:lnTo>
                  <a:pt x="309268" y="96877"/>
                </a:lnTo>
                <a:lnTo>
                  <a:pt x="263801" y="120867"/>
                </a:lnTo>
                <a:lnTo>
                  <a:pt x="221265" y="147065"/>
                </a:lnTo>
                <a:lnTo>
                  <a:pt x="181856" y="175345"/>
                </a:lnTo>
                <a:lnTo>
                  <a:pt x="145767" y="205575"/>
                </a:lnTo>
                <a:lnTo>
                  <a:pt x="113194" y="237627"/>
                </a:lnTo>
                <a:lnTo>
                  <a:pt x="84332" y="271372"/>
                </a:lnTo>
                <a:lnTo>
                  <a:pt x="59376" y="306681"/>
                </a:lnTo>
                <a:lnTo>
                  <a:pt x="38520" y="343424"/>
                </a:lnTo>
                <a:lnTo>
                  <a:pt x="21960" y="381472"/>
                </a:lnTo>
                <a:lnTo>
                  <a:pt x="9889" y="420697"/>
                </a:lnTo>
                <a:lnTo>
                  <a:pt x="2504" y="460968"/>
                </a:lnTo>
                <a:lnTo>
                  <a:pt x="0" y="502157"/>
                </a:lnTo>
                <a:lnTo>
                  <a:pt x="2504" y="543347"/>
                </a:lnTo>
                <a:lnTo>
                  <a:pt x="9889" y="583618"/>
                </a:lnTo>
                <a:lnTo>
                  <a:pt x="21960" y="622843"/>
                </a:lnTo>
                <a:lnTo>
                  <a:pt x="38520" y="660891"/>
                </a:lnTo>
                <a:lnTo>
                  <a:pt x="59376" y="697634"/>
                </a:lnTo>
                <a:lnTo>
                  <a:pt x="84332" y="732943"/>
                </a:lnTo>
                <a:lnTo>
                  <a:pt x="113194" y="766688"/>
                </a:lnTo>
                <a:lnTo>
                  <a:pt x="145767" y="798740"/>
                </a:lnTo>
                <a:lnTo>
                  <a:pt x="181856" y="828970"/>
                </a:lnTo>
                <a:lnTo>
                  <a:pt x="221265" y="857249"/>
                </a:lnTo>
                <a:lnTo>
                  <a:pt x="263801" y="883448"/>
                </a:lnTo>
                <a:lnTo>
                  <a:pt x="309268" y="907438"/>
                </a:lnTo>
                <a:lnTo>
                  <a:pt x="357471" y="929089"/>
                </a:lnTo>
                <a:lnTo>
                  <a:pt x="408216" y="948272"/>
                </a:lnTo>
                <a:lnTo>
                  <a:pt x="461307" y="964858"/>
                </a:lnTo>
                <a:lnTo>
                  <a:pt x="516550" y="978718"/>
                </a:lnTo>
                <a:lnTo>
                  <a:pt x="573750" y="989723"/>
                </a:lnTo>
                <a:lnTo>
                  <a:pt x="632712" y="997744"/>
                </a:lnTo>
                <a:lnTo>
                  <a:pt x="693241" y="1002651"/>
                </a:lnTo>
                <a:lnTo>
                  <a:pt x="755141" y="1004315"/>
                </a:lnTo>
                <a:lnTo>
                  <a:pt x="817042" y="1002651"/>
                </a:lnTo>
                <a:lnTo>
                  <a:pt x="877571" y="997744"/>
                </a:lnTo>
                <a:lnTo>
                  <a:pt x="936533" y="989723"/>
                </a:lnTo>
                <a:lnTo>
                  <a:pt x="993733" y="978718"/>
                </a:lnTo>
                <a:lnTo>
                  <a:pt x="1048976" y="964858"/>
                </a:lnTo>
                <a:lnTo>
                  <a:pt x="1102067" y="948272"/>
                </a:lnTo>
                <a:lnTo>
                  <a:pt x="1152812" y="929089"/>
                </a:lnTo>
                <a:lnTo>
                  <a:pt x="1201015" y="907438"/>
                </a:lnTo>
                <a:lnTo>
                  <a:pt x="1246482" y="883448"/>
                </a:lnTo>
                <a:lnTo>
                  <a:pt x="1289018" y="857249"/>
                </a:lnTo>
                <a:lnTo>
                  <a:pt x="1328427" y="828970"/>
                </a:lnTo>
                <a:lnTo>
                  <a:pt x="1364516" y="798740"/>
                </a:lnTo>
                <a:lnTo>
                  <a:pt x="1397089" y="766688"/>
                </a:lnTo>
                <a:lnTo>
                  <a:pt x="1425951" y="732943"/>
                </a:lnTo>
                <a:lnTo>
                  <a:pt x="1450907" y="697634"/>
                </a:lnTo>
                <a:lnTo>
                  <a:pt x="1471763" y="660891"/>
                </a:lnTo>
                <a:lnTo>
                  <a:pt x="1488323" y="622843"/>
                </a:lnTo>
                <a:lnTo>
                  <a:pt x="1500393" y="583618"/>
                </a:lnTo>
                <a:lnTo>
                  <a:pt x="1507778" y="543347"/>
                </a:lnTo>
                <a:lnTo>
                  <a:pt x="1510283" y="502157"/>
                </a:lnTo>
                <a:close/>
              </a:path>
            </a:pathLst>
          </a:custGeom>
          <a:ln w="1336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0" name="object 22"/>
          <p:cNvSpPr txBox="1"/>
          <p:nvPr/>
        </p:nvSpPr>
        <p:spPr>
          <a:xfrm>
            <a:off x="4108473" y="4608911"/>
            <a:ext cx="1400810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 indent="173355">
              <a:lnSpc>
                <a:spcPct val="103699"/>
              </a:lnSpc>
            </a:pPr>
            <a:r>
              <a:rPr sz="1350" b="1" spc="5" dirty="0">
                <a:latin typeface="Arial"/>
                <a:cs typeface="Arial"/>
              </a:rPr>
              <a:t>T</a:t>
            </a:r>
            <a:r>
              <a:rPr sz="1350" b="1" spc="80" dirty="0">
                <a:latin typeface="Arial"/>
                <a:cs typeface="Arial"/>
              </a:rPr>
              <a:t>e</a:t>
            </a:r>
            <a:r>
              <a:rPr sz="1350" b="1" spc="40" dirty="0">
                <a:latin typeface="Arial"/>
                <a:cs typeface="Arial"/>
              </a:rPr>
              <a:t>il</a:t>
            </a:r>
            <a:r>
              <a:rPr sz="1350" b="1" spc="15" dirty="0">
                <a:latin typeface="Arial"/>
                <a:cs typeface="Arial"/>
              </a:rPr>
              <a:t>n</a:t>
            </a:r>
            <a:r>
              <a:rPr sz="1350" b="1" spc="80" dirty="0">
                <a:latin typeface="Arial"/>
                <a:cs typeface="Arial"/>
              </a:rPr>
              <a:t>e</a:t>
            </a:r>
            <a:r>
              <a:rPr sz="1350" b="1" spc="5" dirty="0">
                <a:latin typeface="Arial"/>
                <a:cs typeface="Arial"/>
              </a:rPr>
              <a:t>h</a:t>
            </a:r>
            <a:r>
              <a:rPr sz="1350" b="1" spc="60" dirty="0">
                <a:latin typeface="Arial"/>
                <a:cs typeface="Arial"/>
              </a:rPr>
              <a:t>m</a:t>
            </a:r>
            <a:r>
              <a:rPr sz="1350" b="1" spc="80" dirty="0">
                <a:latin typeface="Arial"/>
                <a:cs typeface="Arial"/>
              </a:rPr>
              <a:t>e</a:t>
            </a:r>
            <a:r>
              <a:rPr sz="1350" b="1" spc="5" dirty="0">
                <a:latin typeface="Arial"/>
                <a:cs typeface="Arial"/>
              </a:rPr>
              <a:t>r b</a:t>
            </a:r>
            <a:r>
              <a:rPr sz="1350" b="1" spc="80" dirty="0">
                <a:latin typeface="Arial"/>
                <a:cs typeface="Arial"/>
              </a:rPr>
              <a:t>e</a:t>
            </a:r>
            <a:r>
              <a:rPr sz="1350" b="1" spc="5" dirty="0">
                <a:latin typeface="Arial"/>
                <a:cs typeface="Arial"/>
              </a:rPr>
              <a:t>n</a:t>
            </a:r>
            <a:r>
              <a:rPr sz="1350" b="1" spc="90" dirty="0">
                <a:latin typeface="Arial"/>
                <a:cs typeface="Arial"/>
              </a:rPr>
              <a:t>a</a:t>
            </a:r>
            <a:r>
              <a:rPr sz="1350" b="1" spc="-25" dirty="0">
                <a:latin typeface="Arial"/>
                <a:cs typeface="Arial"/>
              </a:rPr>
              <a:t>c</a:t>
            </a:r>
            <a:r>
              <a:rPr sz="1350" b="1" spc="15" dirty="0">
                <a:latin typeface="Arial"/>
                <a:cs typeface="Arial"/>
              </a:rPr>
              <a:t>h</a:t>
            </a:r>
            <a:r>
              <a:rPr sz="1350" b="1" spc="-10" dirty="0">
                <a:latin typeface="Arial"/>
                <a:cs typeface="Arial"/>
              </a:rPr>
              <a:t>r</a:t>
            </a:r>
            <a:r>
              <a:rPr sz="1350" b="1" spc="45" dirty="0">
                <a:latin typeface="Arial"/>
                <a:cs typeface="Arial"/>
              </a:rPr>
              <a:t>i</a:t>
            </a:r>
            <a:r>
              <a:rPr sz="1350" b="1" spc="-25" dirty="0">
                <a:latin typeface="Arial"/>
                <a:cs typeface="Arial"/>
              </a:rPr>
              <a:t>c</a:t>
            </a:r>
            <a:r>
              <a:rPr sz="1350" b="1" spc="15" dirty="0">
                <a:latin typeface="Arial"/>
                <a:cs typeface="Arial"/>
              </a:rPr>
              <a:t>h</a:t>
            </a:r>
            <a:r>
              <a:rPr sz="1350" b="1" spc="-40" dirty="0">
                <a:latin typeface="Arial"/>
                <a:cs typeface="Arial"/>
              </a:rPr>
              <a:t>t</a:t>
            </a:r>
            <a:r>
              <a:rPr sz="1350" b="1" spc="40" dirty="0">
                <a:latin typeface="Arial"/>
                <a:cs typeface="Arial"/>
              </a:rPr>
              <a:t>i</a:t>
            </a:r>
            <a:r>
              <a:rPr sz="1350" b="1" spc="5" dirty="0">
                <a:latin typeface="Arial"/>
                <a:cs typeface="Arial"/>
              </a:rPr>
              <a:t>g</a:t>
            </a:r>
            <a:r>
              <a:rPr sz="1350" b="1" spc="80" dirty="0">
                <a:latin typeface="Arial"/>
                <a:cs typeface="Arial"/>
              </a:rPr>
              <a:t>e</a:t>
            </a:r>
            <a:r>
              <a:rPr sz="1350" b="1" spc="5" dirty="0">
                <a:latin typeface="Arial"/>
                <a:cs typeface="Arial"/>
              </a:rPr>
              <a:t>n</a:t>
            </a:r>
            <a:endParaRPr sz="1350">
              <a:latin typeface="Arial"/>
              <a:cs typeface="Arial"/>
            </a:endParaRPr>
          </a:p>
        </p:txBody>
      </p:sp>
      <p:sp>
        <p:nvSpPr>
          <p:cNvPr id="31" name="object 23"/>
          <p:cNvSpPr/>
          <p:nvPr/>
        </p:nvSpPr>
        <p:spPr>
          <a:xfrm>
            <a:off x="6151892" y="4461660"/>
            <a:ext cx="1189990" cy="589280"/>
          </a:xfrm>
          <a:custGeom>
            <a:avLst/>
            <a:gdLst/>
            <a:ahLst/>
            <a:cxnLst/>
            <a:rect l="l" t="t" r="r" b="b"/>
            <a:pathLst>
              <a:path w="1189990" h="589279">
                <a:moveTo>
                  <a:pt x="0" y="589025"/>
                </a:moveTo>
                <a:lnTo>
                  <a:pt x="1189481" y="589025"/>
                </a:lnTo>
                <a:lnTo>
                  <a:pt x="1189481" y="0"/>
                </a:lnTo>
                <a:lnTo>
                  <a:pt x="0" y="0"/>
                </a:lnTo>
                <a:lnTo>
                  <a:pt x="0" y="589025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2" name="object 24"/>
          <p:cNvSpPr/>
          <p:nvPr/>
        </p:nvSpPr>
        <p:spPr>
          <a:xfrm>
            <a:off x="6151892" y="4461660"/>
            <a:ext cx="1189990" cy="589280"/>
          </a:xfrm>
          <a:custGeom>
            <a:avLst/>
            <a:gdLst/>
            <a:ahLst/>
            <a:cxnLst/>
            <a:rect l="l" t="t" r="r" b="b"/>
            <a:pathLst>
              <a:path w="1189990" h="589279">
                <a:moveTo>
                  <a:pt x="0" y="0"/>
                </a:moveTo>
                <a:lnTo>
                  <a:pt x="0" y="589025"/>
                </a:lnTo>
                <a:lnTo>
                  <a:pt x="1189481" y="589025"/>
                </a:lnTo>
                <a:lnTo>
                  <a:pt x="1189481" y="0"/>
                </a:lnTo>
                <a:lnTo>
                  <a:pt x="0" y="0"/>
                </a:lnTo>
                <a:close/>
              </a:path>
            </a:pathLst>
          </a:custGeom>
          <a:ln w="1336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3" name="object 25"/>
          <p:cNvSpPr txBox="1"/>
          <p:nvPr/>
        </p:nvSpPr>
        <p:spPr>
          <a:xfrm>
            <a:off x="6192544" y="4505378"/>
            <a:ext cx="1122045" cy="423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3175" algn="ctr">
              <a:lnSpc>
                <a:spcPct val="100000"/>
              </a:lnSpc>
            </a:pPr>
            <a:r>
              <a:rPr sz="1350" spc="-20" dirty="0">
                <a:latin typeface="Arial"/>
                <a:cs typeface="Arial"/>
              </a:rPr>
              <a:t>«a</a:t>
            </a:r>
            <a:r>
              <a:rPr sz="1350" spc="55" dirty="0">
                <a:latin typeface="Arial"/>
                <a:cs typeface="Arial"/>
              </a:rPr>
              <a:t>c</a:t>
            </a:r>
            <a:r>
              <a:rPr sz="1350" spc="40" dirty="0">
                <a:latin typeface="Arial"/>
                <a:cs typeface="Arial"/>
              </a:rPr>
              <a:t>t</a:t>
            </a:r>
            <a:r>
              <a:rPr sz="1350" spc="-20" dirty="0">
                <a:latin typeface="Arial"/>
                <a:cs typeface="Arial"/>
              </a:rPr>
              <a:t>o</a:t>
            </a:r>
            <a:r>
              <a:rPr sz="1350" spc="-40" dirty="0">
                <a:latin typeface="Arial"/>
                <a:cs typeface="Arial"/>
              </a:rPr>
              <a:t>r</a:t>
            </a:r>
            <a:r>
              <a:rPr sz="1350" spc="5" dirty="0">
                <a:latin typeface="Arial"/>
                <a:cs typeface="Arial"/>
              </a:rPr>
              <a:t>»</a:t>
            </a:r>
            <a:endParaRPr sz="1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350" b="1" spc="-70" dirty="0">
                <a:latin typeface="Arial"/>
                <a:cs typeface="Arial"/>
              </a:rPr>
              <a:t>E</a:t>
            </a:r>
            <a:r>
              <a:rPr sz="1350" b="1" spc="60" dirty="0">
                <a:latin typeface="Arial"/>
                <a:cs typeface="Arial"/>
              </a:rPr>
              <a:t>m</a:t>
            </a:r>
            <a:r>
              <a:rPr sz="1350" b="1" spc="80" dirty="0">
                <a:latin typeface="Arial"/>
                <a:cs typeface="Arial"/>
              </a:rPr>
              <a:t>a</a:t>
            </a:r>
            <a:r>
              <a:rPr sz="1350" b="1" spc="35" dirty="0">
                <a:latin typeface="Arial"/>
                <a:cs typeface="Arial"/>
              </a:rPr>
              <a:t>il</a:t>
            </a:r>
            <a:r>
              <a:rPr sz="1350" b="1" spc="-40" dirty="0">
                <a:latin typeface="Arial"/>
                <a:cs typeface="Arial"/>
              </a:rPr>
              <a:t>-</a:t>
            </a:r>
            <a:r>
              <a:rPr sz="1350" b="1" spc="40" dirty="0">
                <a:latin typeface="Arial"/>
                <a:cs typeface="Arial"/>
              </a:rPr>
              <a:t>S</a:t>
            </a:r>
            <a:r>
              <a:rPr sz="1350" b="1" spc="80" dirty="0">
                <a:latin typeface="Arial"/>
                <a:cs typeface="Arial"/>
              </a:rPr>
              <a:t>e</a:t>
            </a:r>
            <a:r>
              <a:rPr sz="1350" b="1" dirty="0">
                <a:latin typeface="Arial"/>
                <a:cs typeface="Arial"/>
              </a:rPr>
              <a:t>r</a:t>
            </a:r>
            <a:r>
              <a:rPr sz="1350" b="1" spc="-20" dirty="0">
                <a:latin typeface="Arial"/>
                <a:cs typeface="Arial"/>
              </a:rPr>
              <a:t>v</a:t>
            </a:r>
            <a:r>
              <a:rPr sz="1350" b="1" spc="80" dirty="0">
                <a:latin typeface="Arial"/>
                <a:cs typeface="Arial"/>
              </a:rPr>
              <a:t>e</a:t>
            </a:r>
            <a:r>
              <a:rPr sz="1350" b="1" spc="5" dirty="0">
                <a:latin typeface="Arial"/>
                <a:cs typeface="Arial"/>
              </a:rPr>
              <a:t>r</a:t>
            </a:r>
            <a:endParaRPr sz="1350">
              <a:latin typeface="Arial"/>
              <a:cs typeface="Arial"/>
            </a:endParaRPr>
          </a:p>
        </p:txBody>
      </p:sp>
      <p:sp>
        <p:nvSpPr>
          <p:cNvPr id="34" name="object 26"/>
          <p:cNvSpPr/>
          <p:nvPr/>
        </p:nvSpPr>
        <p:spPr>
          <a:xfrm>
            <a:off x="1755917" y="4796178"/>
            <a:ext cx="561975" cy="0"/>
          </a:xfrm>
          <a:custGeom>
            <a:avLst/>
            <a:gdLst/>
            <a:ahLst/>
            <a:cxnLst/>
            <a:rect l="l" t="t" r="r" b="b"/>
            <a:pathLst>
              <a:path w="561975">
                <a:moveTo>
                  <a:pt x="0" y="0"/>
                </a:moveTo>
                <a:lnTo>
                  <a:pt x="561590" y="0"/>
                </a:lnTo>
              </a:path>
            </a:pathLst>
          </a:custGeom>
          <a:ln w="1336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5" name="object 27"/>
          <p:cNvSpPr/>
          <p:nvPr/>
        </p:nvSpPr>
        <p:spPr>
          <a:xfrm>
            <a:off x="5577344" y="4756554"/>
            <a:ext cx="574675" cy="0"/>
          </a:xfrm>
          <a:custGeom>
            <a:avLst/>
            <a:gdLst/>
            <a:ahLst/>
            <a:cxnLst/>
            <a:rect l="l" t="t" r="r" b="b"/>
            <a:pathLst>
              <a:path w="574675">
                <a:moveTo>
                  <a:pt x="574547" y="0"/>
                </a:moveTo>
                <a:lnTo>
                  <a:pt x="0" y="0"/>
                </a:lnTo>
              </a:path>
            </a:pathLst>
          </a:custGeom>
          <a:ln w="13360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523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8856" y="93471"/>
            <a:ext cx="7430134" cy="362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15" dirty="0" smtClean="0">
                <a:latin typeface="Arial" panose="020B0604020202020204" pitchFamily="34" charset="0"/>
                <a:cs typeface="Arial" panose="020B0604020202020204" pitchFamily="34" charset="0"/>
              </a:rPr>
              <a:t>UML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100"/>
              </a:lnSpc>
              <a:spcBef>
                <a:spcPts val="28"/>
              </a:spcBef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2"/>
          <p:cNvSpPr txBox="1"/>
          <p:nvPr/>
        </p:nvSpPr>
        <p:spPr>
          <a:xfrm>
            <a:off x="2055178" y="3208775"/>
            <a:ext cx="5412422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de-DE" sz="3600" b="1" spc="150" dirty="0" err="1" smtClean="0">
                <a:latin typeface="Arial"/>
                <a:cs typeface="Arial"/>
              </a:rPr>
              <a:t>Use</a:t>
            </a:r>
            <a:r>
              <a:rPr lang="de-DE" sz="3600" b="1" spc="150" dirty="0" smtClean="0">
                <a:latin typeface="Arial"/>
                <a:cs typeface="Arial"/>
              </a:rPr>
              <a:t> Case Diagramme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5910"/>
            <a:ext cx="9164450" cy="570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766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8856" y="93471"/>
            <a:ext cx="7430134" cy="362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15" dirty="0" smtClean="0">
                <a:latin typeface="Arial" panose="020B0604020202020204" pitchFamily="34" charset="0"/>
                <a:cs typeface="Arial" panose="020B0604020202020204" pitchFamily="34" charset="0"/>
              </a:rPr>
              <a:t>UML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100"/>
              </a:lnSpc>
              <a:spcBef>
                <a:spcPts val="28"/>
              </a:spcBef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2"/>
          <p:cNvSpPr txBox="1"/>
          <p:nvPr/>
        </p:nvSpPr>
        <p:spPr>
          <a:xfrm>
            <a:off x="2055178" y="3208775"/>
            <a:ext cx="5412422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de-DE" sz="3600" b="1" spc="150" dirty="0" err="1" smtClean="0">
                <a:latin typeface="Arial"/>
                <a:cs typeface="Arial"/>
              </a:rPr>
              <a:t>Use</a:t>
            </a:r>
            <a:r>
              <a:rPr lang="de-DE" sz="3600" b="1" spc="150" dirty="0" smtClean="0">
                <a:latin typeface="Arial"/>
                <a:cs typeface="Arial"/>
              </a:rPr>
              <a:t> Case Diagramme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0" y="807106"/>
            <a:ext cx="9079902" cy="5199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623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976037"/>
            <a:ext cx="8372475" cy="3703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bject 3"/>
          <p:cNvSpPr txBox="1"/>
          <p:nvPr/>
        </p:nvSpPr>
        <p:spPr>
          <a:xfrm>
            <a:off x="609092" y="138792"/>
            <a:ext cx="8077708" cy="520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0"/>
              </a:lnSpc>
              <a:spcBef>
                <a:spcPts val="76"/>
              </a:spcBef>
            </a:pPr>
            <a:endParaRPr sz="1900" dirty="0"/>
          </a:p>
          <a:p>
            <a:pPr marL="12700" algn="ctr">
              <a:lnSpc>
                <a:spcPct val="100000"/>
              </a:lnSpc>
            </a:pPr>
            <a:r>
              <a:rPr sz="1800" b="1" spc="9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 </a:t>
            </a:r>
            <a:r>
              <a:rPr sz="1800" b="1" spc="-2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v</a:t>
            </a:r>
            <a:r>
              <a:rPr sz="1800" b="1" spc="-340" dirty="0">
                <a:latin typeface="Arial"/>
                <a:cs typeface="Arial"/>
              </a:rPr>
              <a:t> </a:t>
            </a:r>
            <a:r>
              <a:rPr sz="1800" b="1" spc="13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 </a:t>
            </a:r>
            <a:r>
              <a:rPr sz="1800" b="1" spc="-210" dirty="0">
                <a:latin typeface="Arial"/>
                <a:cs typeface="Arial"/>
              </a:rPr>
              <a:t> </a:t>
            </a:r>
            <a:r>
              <a:rPr sz="1800" b="1" spc="10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spc="13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30" dirty="0">
                <a:latin typeface="Arial"/>
                <a:cs typeface="Arial"/>
              </a:rPr>
              <a:t> </a:t>
            </a:r>
            <a:r>
              <a:rPr sz="1800" b="1" spc="145" dirty="0">
                <a:latin typeface="Arial"/>
                <a:cs typeface="Arial"/>
              </a:rPr>
              <a:t>g</a:t>
            </a:r>
            <a:r>
              <a:rPr sz="1800" b="1" spc="6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8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spc="13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092" y="749300"/>
            <a:ext cx="6492875" cy="10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 indent="-292100">
              <a:lnSpc>
                <a:spcPct val="100000"/>
              </a:lnSpc>
              <a:buClr>
                <a:srgbClr val="D65006"/>
              </a:buClr>
              <a:buFont typeface="Arial"/>
              <a:buChar char="–"/>
              <a:tabLst>
                <a:tab pos="305435" algn="l"/>
              </a:tabLst>
            </a:pPr>
            <a:r>
              <a:rPr sz="1800" b="1" spc="-5" dirty="0">
                <a:solidFill>
                  <a:srgbClr val="D65006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D65006"/>
                </a:solidFill>
                <a:latin typeface="Arial"/>
                <a:cs typeface="Arial"/>
              </a:rPr>
              <a:t>utz</a:t>
            </a:r>
            <a:r>
              <a:rPr sz="1800" b="1" spc="-10" dirty="0">
                <a:solidFill>
                  <a:srgbClr val="D65006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D65006"/>
                </a:solidFill>
                <a:latin typeface="Arial"/>
                <a:cs typeface="Arial"/>
              </a:rPr>
              <a:t>r</a:t>
            </a:r>
            <a:r>
              <a:rPr sz="1800" b="1" spc="-10" dirty="0">
                <a:solidFill>
                  <a:srgbClr val="D65006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D65006"/>
                </a:solidFill>
                <a:latin typeface="Arial"/>
                <a:cs typeface="Arial"/>
              </a:rPr>
              <a:t>nfo</a:t>
            </a:r>
            <a:r>
              <a:rPr sz="1800" b="1" spc="-5" dirty="0">
                <a:solidFill>
                  <a:srgbClr val="D65006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D65006"/>
                </a:solidFill>
                <a:latin typeface="Arial"/>
                <a:cs typeface="Arial"/>
              </a:rPr>
              <a:t>d</a:t>
            </a:r>
            <a:r>
              <a:rPr sz="1800" b="1" spc="5" dirty="0">
                <a:solidFill>
                  <a:srgbClr val="D65006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D65006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D65006"/>
                </a:solidFill>
                <a:latin typeface="Arial"/>
                <a:cs typeface="Arial"/>
              </a:rPr>
              <a:t>ung</a:t>
            </a:r>
            <a:r>
              <a:rPr sz="1800" b="1" spc="-10" dirty="0">
                <a:solidFill>
                  <a:srgbClr val="D65006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D65006"/>
                </a:solidFill>
                <a:latin typeface="Arial"/>
                <a:cs typeface="Arial"/>
              </a:rPr>
              <a:t>n</a:t>
            </a:r>
            <a:endParaRPr sz="1800" dirty="0">
              <a:latin typeface="Arial"/>
              <a:cs typeface="Arial"/>
            </a:endParaRPr>
          </a:p>
          <a:p>
            <a:pPr marL="723900" lvl="1" indent="-228600">
              <a:lnSpc>
                <a:spcPct val="100000"/>
              </a:lnSpc>
              <a:spcBef>
                <a:spcPts val="885"/>
              </a:spcBef>
              <a:buSzPct val="111111"/>
              <a:buFont typeface="Arial"/>
              <a:buChar char="•"/>
              <a:tabLst>
                <a:tab pos="724535" algn="l"/>
              </a:tabLst>
            </a:pPr>
            <a:r>
              <a:rPr sz="1800" dirty="0">
                <a:latin typeface="Arial"/>
                <a:cs typeface="Arial"/>
              </a:rPr>
              <a:t>Pr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be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bu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r S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spc="-5" dirty="0" err="1" smtClean="0">
                <a:latin typeface="Arial"/>
                <a:cs typeface="Arial"/>
              </a:rPr>
              <a:t>N</a:t>
            </a:r>
            <a:r>
              <a:rPr sz="1800" spc="-10" dirty="0" err="1" smtClean="0">
                <a:latin typeface="Arial"/>
                <a:cs typeface="Arial"/>
              </a:rPr>
              <a:t>u</a:t>
            </a:r>
            <a:r>
              <a:rPr sz="1800" dirty="0" err="1" smtClean="0">
                <a:latin typeface="Arial"/>
                <a:cs typeface="Arial"/>
              </a:rPr>
              <a:t>tz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rs</a:t>
            </a:r>
            <a:r>
              <a:rPr sz="1800" dirty="0" smtClean="0">
                <a:latin typeface="Arial"/>
                <a:cs typeface="Arial"/>
              </a:rPr>
              <a:t>/</a:t>
            </a:r>
            <a:r>
              <a:rPr sz="1800" dirty="0" err="1" smtClean="0">
                <a:latin typeface="Arial"/>
                <a:cs typeface="Arial"/>
              </a:rPr>
              <a:t>K</a:t>
            </a:r>
            <a:r>
              <a:rPr sz="1800" spc="-10" dirty="0" err="1" smtClean="0">
                <a:latin typeface="Arial"/>
                <a:cs typeface="Arial"/>
              </a:rPr>
              <a:t>u</a:t>
            </a:r>
            <a:r>
              <a:rPr sz="1800" spc="5" dirty="0" err="1" smtClean="0">
                <a:latin typeface="Arial"/>
                <a:cs typeface="Arial"/>
              </a:rPr>
              <a:t>n</a:t>
            </a:r>
            <a:r>
              <a:rPr sz="1800" spc="-10" dirty="0" err="1" smtClean="0">
                <a:latin typeface="Arial"/>
                <a:cs typeface="Arial"/>
              </a:rPr>
              <a:t>d</a:t>
            </a:r>
            <a:r>
              <a:rPr sz="1800" spc="5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n</a:t>
            </a:r>
            <a:endParaRPr lang="de-DE" sz="1800" dirty="0" smtClean="0">
              <a:latin typeface="Arial"/>
              <a:cs typeface="Arial"/>
            </a:endParaRPr>
          </a:p>
          <a:p>
            <a:pPr marL="723900" lvl="1" indent="-228600">
              <a:lnSpc>
                <a:spcPct val="100000"/>
              </a:lnSpc>
              <a:spcBef>
                <a:spcPts val="885"/>
              </a:spcBef>
              <a:buSzPct val="111111"/>
              <a:buFont typeface="Arial"/>
              <a:buChar char="•"/>
              <a:tabLst>
                <a:tab pos="724535" algn="l"/>
              </a:tabLst>
            </a:pPr>
            <a:r>
              <a:rPr lang="de-DE" dirty="0" smtClean="0">
                <a:latin typeface="Arial"/>
                <a:cs typeface="Arial"/>
              </a:rPr>
              <a:t>„Das will ich haben“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40021" y="749300"/>
            <a:ext cx="1179830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L</a:t>
            </a:r>
            <a:r>
              <a:rPr sz="1800" b="1" spc="-10" dirty="0">
                <a:solidFill>
                  <a:srgbClr val="00007B"/>
                </a:solidFill>
                <a:latin typeface="Arial"/>
                <a:cs typeface="Arial"/>
              </a:rPr>
              <a:t>as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t</a:t>
            </a:r>
            <a:r>
              <a:rPr sz="1800" b="1" spc="-10" dirty="0">
                <a:solidFill>
                  <a:srgbClr val="00007B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nh</a:t>
            </a:r>
            <a:r>
              <a:rPr sz="1800" b="1" spc="-10" dirty="0">
                <a:solidFill>
                  <a:srgbClr val="00007B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ft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092" y="1824355"/>
            <a:ext cx="7812405" cy="10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D65006"/>
              </a:buClr>
              <a:buFont typeface="Arial"/>
              <a:buChar char="–"/>
              <a:tabLst>
                <a:tab pos="355600" algn="l"/>
                <a:tab pos="6414770" algn="l"/>
              </a:tabLst>
            </a:pPr>
            <a:r>
              <a:rPr sz="1800" b="1" dirty="0">
                <a:solidFill>
                  <a:srgbClr val="D65006"/>
                </a:solidFill>
                <a:latin typeface="Arial"/>
                <a:cs typeface="Arial"/>
              </a:rPr>
              <a:t>S</a:t>
            </a:r>
            <a:r>
              <a:rPr sz="1800" b="1" spc="-10" dirty="0">
                <a:solidFill>
                  <a:srgbClr val="D65006"/>
                </a:solidFill>
                <a:latin typeface="Arial"/>
                <a:cs typeface="Arial"/>
              </a:rPr>
              <a:t>ys</a:t>
            </a:r>
            <a:r>
              <a:rPr sz="1800" b="1" dirty="0">
                <a:solidFill>
                  <a:srgbClr val="D65006"/>
                </a:solidFill>
                <a:latin typeface="Arial"/>
                <a:cs typeface="Arial"/>
              </a:rPr>
              <a:t>t</a:t>
            </a:r>
            <a:r>
              <a:rPr sz="1800" b="1" spc="5" dirty="0">
                <a:solidFill>
                  <a:srgbClr val="D65006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D65006"/>
                </a:solidFill>
                <a:latin typeface="Arial"/>
                <a:cs typeface="Arial"/>
              </a:rPr>
              <a:t>m</a:t>
            </a:r>
            <a:r>
              <a:rPr sz="1800" b="1" spc="-10" dirty="0">
                <a:solidFill>
                  <a:srgbClr val="D65006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D65006"/>
                </a:solidFill>
                <a:latin typeface="Arial"/>
                <a:cs typeface="Arial"/>
              </a:rPr>
              <a:t>nfo</a:t>
            </a:r>
            <a:r>
              <a:rPr sz="1800" b="1" spc="-5" dirty="0">
                <a:solidFill>
                  <a:srgbClr val="D65006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D65006"/>
                </a:solidFill>
                <a:latin typeface="Arial"/>
                <a:cs typeface="Arial"/>
              </a:rPr>
              <a:t>d</a:t>
            </a:r>
            <a:r>
              <a:rPr sz="1800" b="1" spc="-10" dirty="0">
                <a:solidFill>
                  <a:srgbClr val="D65006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D65006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D65006"/>
                </a:solidFill>
                <a:latin typeface="Arial"/>
                <a:cs typeface="Arial"/>
              </a:rPr>
              <a:t>ung</a:t>
            </a:r>
            <a:r>
              <a:rPr sz="1800" b="1" spc="-10" dirty="0">
                <a:solidFill>
                  <a:srgbClr val="D65006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D65006"/>
                </a:solidFill>
                <a:latin typeface="Arial"/>
                <a:cs typeface="Arial"/>
              </a:rPr>
              <a:t>n	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Pfli</a:t>
            </a:r>
            <a:r>
              <a:rPr sz="1800" b="1" spc="-10" dirty="0">
                <a:solidFill>
                  <a:srgbClr val="00007B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ht</a:t>
            </a:r>
            <a:r>
              <a:rPr sz="1800" b="1" spc="-10" dirty="0">
                <a:solidFill>
                  <a:srgbClr val="00007B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nh</a:t>
            </a:r>
            <a:r>
              <a:rPr sz="1800" b="1" spc="-10" dirty="0">
                <a:solidFill>
                  <a:srgbClr val="00007B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00007B"/>
                </a:solidFill>
                <a:latin typeface="Arial"/>
                <a:cs typeface="Arial"/>
              </a:rPr>
              <a:t>ft</a:t>
            </a:r>
            <a:endParaRPr sz="18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885"/>
              </a:spcBef>
              <a:buSzPct val="111111"/>
              <a:buFont typeface="Arial"/>
              <a:buChar char="•"/>
              <a:tabLst>
                <a:tab pos="698500" algn="l"/>
              </a:tabLst>
            </a:pPr>
            <a:r>
              <a:rPr sz="1800" dirty="0">
                <a:latin typeface="Arial"/>
                <a:cs typeface="Arial"/>
              </a:rPr>
              <a:t>Pr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be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bu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r S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„</a:t>
            </a:r>
            <a:r>
              <a:rPr sz="1800" spc="-5" dirty="0" err="1">
                <a:latin typeface="Arial"/>
                <a:cs typeface="Arial"/>
              </a:rPr>
              <a:t>R</a:t>
            </a:r>
            <a:r>
              <a:rPr sz="1800" spc="-10" dirty="0" err="1">
                <a:latin typeface="Arial"/>
                <a:cs typeface="Arial"/>
              </a:rPr>
              <a:t>e</a:t>
            </a:r>
            <a:r>
              <a:rPr sz="1800" spc="5" dirty="0" err="1">
                <a:latin typeface="Arial"/>
                <a:cs typeface="Arial"/>
              </a:rPr>
              <a:t>a</a:t>
            </a:r>
            <a:r>
              <a:rPr sz="1800" spc="-5" dirty="0" err="1">
                <a:latin typeface="Arial"/>
                <a:cs typeface="Arial"/>
              </a:rPr>
              <a:t>li</a:t>
            </a:r>
            <a:r>
              <a:rPr sz="1800" dirty="0" err="1">
                <a:latin typeface="Arial"/>
                <a:cs typeface="Arial"/>
              </a:rPr>
              <a:t>s</a:t>
            </a:r>
            <a:r>
              <a:rPr sz="1800" spc="5" dirty="0" err="1">
                <a:latin typeface="Arial"/>
                <a:cs typeface="Arial"/>
              </a:rPr>
              <a:t>i</a:t>
            </a:r>
            <a:r>
              <a:rPr sz="1800" spc="-10" dirty="0" err="1">
                <a:latin typeface="Arial"/>
                <a:cs typeface="Arial"/>
              </a:rPr>
              <a:t>e</a:t>
            </a:r>
            <a:r>
              <a:rPr sz="1800" dirty="0" err="1">
                <a:latin typeface="Arial"/>
                <a:cs typeface="Arial"/>
              </a:rPr>
              <a:t>r</a:t>
            </a:r>
            <a:r>
              <a:rPr sz="1800" spc="-10" dirty="0" err="1">
                <a:latin typeface="Arial"/>
                <a:cs typeface="Arial"/>
              </a:rPr>
              <a:t>e</a:t>
            </a:r>
            <a:r>
              <a:rPr sz="1800" dirty="0" err="1">
                <a:latin typeface="Arial"/>
                <a:cs typeface="Arial"/>
              </a:rPr>
              <a:t>rs</a:t>
            </a:r>
            <a:r>
              <a:rPr sz="1800" dirty="0" smtClean="0">
                <a:latin typeface="Arial"/>
                <a:cs typeface="Arial"/>
              </a:rPr>
              <a:t>“</a:t>
            </a:r>
            <a:endParaRPr lang="de-DE" sz="1800" dirty="0" smtClean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885"/>
              </a:spcBef>
              <a:buSzPct val="111111"/>
              <a:buFont typeface="Arial"/>
              <a:buChar char="•"/>
              <a:tabLst>
                <a:tab pos="698500" algn="l"/>
              </a:tabLst>
            </a:pPr>
            <a:r>
              <a:rPr lang="de-DE" dirty="0" smtClean="0">
                <a:latin typeface="Arial"/>
                <a:cs typeface="Arial"/>
              </a:rPr>
              <a:t>„So will ich es machen“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876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/>
          <p:cNvSpPr txBox="1"/>
          <p:nvPr/>
        </p:nvSpPr>
        <p:spPr>
          <a:xfrm>
            <a:off x="1822340" y="539940"/>
            <a:ext cx="500316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de-DE" sz="1800" b="1" dirty="0" smtClean="0">
                <a:latin typeface="Arial"/>
                <a:cs typeface="Arial"/>
              </a:rPr>
              <a:t>Vererbung bei Akteuren und </a:t>
            </a:r>
            <a:r>
              <a:rPr lang="de-DE" sz="1800" b="1" dirty="0" err="1" smtClean="0">
                <a:latin typeface="Arial"/>
                <a:cs typeface="Arial"/>
              </a:rPr>
              <a:t>Kardinalitäten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35100"/>
            <a:ext cx="8353425" cy="417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4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8856" y="93471"/>
            <a:ext cx="7430134" cy="362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15" dirty="0" smtClean="0">
                <a:latin typeface="Arial" panose="020B0604020202020204" pitchFamily="34" charset="0"/>
                <a:cs typeface="Arial" panose="020B0604020202020204" pitchFamily="34" charset="0"/>
              </a:rPr>
              <a:t>UML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100"/>
              </a:lnSpc>
              <a:spcBef>
                <a:spcPts val="28"/>
              </a:spcBef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966042" y="287390"/>
            <a:ext cx="7886065" cy="2439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>
              <a:lnSpc>
                <a:spcPts val="1700"/>
              </a:lnSpc>
              <a:spcBef>
                <a:spcPts val="40"/>
              </a:spcBef>
            </a:pPr>
            <a:r>
              <a:rPr lang="de-DE" sz="1600" b="1" spc="-5" dirty="0" err="1">
                <a:latin typeface="Arial"/>
                <a:cs typeface="Arial"/>
              </a:rPr>
              <a:t>Use</a:t>
            </a:r>
            <a:r>
              <a:rPr lang="de-DE" sz="1600" b="1" spc="-5" dirty="0">
                <a:latin typeface="Arial"/>
                <a:cs typeface="Arial"/>
              </a:rPr>
              <a:t>-Case-Diagram</a:t>
            </a:r>
            <a:r>
              <a:rPr lang="de-DE" sz="1600" b="1" dirty="0">
                <a:latin typeface="Arial"/>
                <a:cs typeface="Arial"/>
              </a:rPr>
              <a:t>m</a:t>
            </a:r>
            <a:r>
              <a:rPr lang="de-DE" sz="1600" b="1" spc="-5" dirty="0">
                <a:latin typeface="Arial"/>
                <a:cs typeface="Arial"/>
              </a:rPr>
              <a:t> </a:t>
            </a:r>
            <a:r>
              <a:rPr lang="de-DE" sz="1600" b="1" dirty="0">
                <a:latin typeface="Arial"/>
                <a:cs typeface="Arial"/>
              </a:rPr>
              <a:t>–</a:t>
            </a:r>
            <a:r>
              <a:rPr lang="de-DE" sz="1600" b="1" spc="-15" dirty="0">
                <a:latin typeface="Arial"/>
                <a:cs typeface="Arial"/>
              </a:rPr>
              <a:t> </a:t>
            </a:r>
            <a:r>
              <a:rPr lang="de-DE" sz="1600" b="1" spc="-5" dirty="0">
                <a:latin typeface="Arial"/>
                <a:cs typeface="Arial"/>
              </a:rPr>
              <a:t>Generalisierung</a:t>
            </a:r>
            <a:endParaRPr lang="de-DE" sz="1600" dirty="0">
              <a:latin typeface="Arial"/>
              <a:cs typeface="Arial"/>
            </a:endParaRPr>
          </a:p>
          <a:p>
            <a:pPr>
              <a:lnSpc>
                <a:spcPts val="1700"/>
              </a:lnSpc>
              <a:spcBef>
                <a:spcPts val="40"/>
              </a:spcBef>
            </a:pPr>
            <a:endParaRPr sz="1700" dirty="0"/>
          </a:p>
          <a:p>
            <a:pPr marL="1651000" marR="248285" algn="just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Use-Case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erbt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alle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Aktionen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Eigenschaften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Use- Case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A.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Auch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Beziehungen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zu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verschiedenen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Akteuren werden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vererbt.</a:t>
            </a:r>
          </a:p>
          <a:p>
            <a:pPr>
              <a:lnSpc>
                <a:spcPts val="2100"/>
              </a:lnSpc>
              <a:spcBef>
                <a:spcPts val="60"/>
              </a:spcBef>
            </a:pPr>
            <a:endParaRPr sz="2100" dirty="0"/>
          </a:p>
          <a:p>
            <a:pPr marL="1651000" marR="635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Use-Case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kann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Aktionen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Use-Case-A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verfeinern</a:t>
            </a:r>
            <a:r>
              <a:rPr lang="de-DE" sz="1800" dirty="0" smtClean="0">
                <a:latin typeface="Arial"/>
                <a:cs typeface="Arial"/>
              </a:rPr>
              <a:t>,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indem bestimmte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Aktionen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überschrieben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werden</a:t>
            </a:r>
          </a:p>
        </p:txBody>
      </p:sp>
      <p:sp>
        <p:nvSpPr>
          <p:cNvPr id="7" name="object 6"/>
          <p:cNvSpPr/>
          <p:nvPr/>
        </p:nvSpPr>
        <p:spPr>
          <a:xfrm>
            <a:off x="762000" y="890319"/>
            <a:ext cx="1520947" cy="16763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445549" y="2693499"/>
            <a:ext cx="7593441" cy="350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004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3"/>
          <p:cNvSpPr txBox="1"/>
          <p:nvPr/>
        </p:nvSpPr>
        <p:spPr>
          <a:xfrm>
            <a:off x="608856" y="91942"/>
            <a:ext cx="7430134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15" dirty="0" smtClean="0">
                <a:latin typeface="Arial" panose="020B0604020202020204" pitchFamily="34" charset="0"/>
                <a:cs typeface="Arial" panose="020B0604020202020204" pitchFamily="34" charset="0"/>
              </a:rPr>
              <a:t>UML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100"/>
              </a:lnSpc>
              <a:spcBef>
                <a:spcPts val="28"/>
              </a:spcBef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2"/>
          <p:cNvSpPr/>
          <p:nvPr/>
        </p:nvSpPr>
        <p:spPr>
          <a:xfrm>
            <a:off x="2710240" y="3020819"/>
            <a:ext cx="1552575" cy="3105150"/>
          </a:xfrm>
          <a:custGeom>
            <a:avLst/>
            <a:gdLst/>
            <a:ahLst/>
            <a:cxnLst/>
            <a:rect l="l" t="t" r="r" b="b"/>
            <a:pathLst>
              <a:path w="1552575" h="3105150">
                <a:moveTo>
                  <a:pt x="0" y="3105149"/>
                </a:moveTo>
                <a:lnTo>
                  <a:pt x="1552193" y="3105149"/>
                </a:lnTo>
                <a:lnTo>
                  <a:pt x="1552193" y="0"/>
                </a:lnTo>
                <a:lnTo>
                  <a:pt x="0" y="0"/>
                </a:lnTo>
                <a:lnTo>
                  <a:pt x="0" y="310514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7" name="object 3"/>
          <p:cNvSpPr/>
          <p:nvPr/>
        </p:nvSpPr>
        <p:spPr>
          <a:xfrm>
            <a:off x="444818" y="3042917"/>
            <a:ext cx="1552575" cy="3039110"/>
          </a:xfrm>
          <a:custGeom>
            <a:avLst/>
            <a:gdLst/>
            <a:ahLst/>
            <a:cxnLst/>
            <a:rect l="l" t="t" r="r" b="b"/>
            <a:pathLst>
              <a:path w="1552575" h="3039109">
                <a:moveTo>
                  <a:pt x="0" y="3038855"/>
                </a:moveTo>
                <a:lnTo>
                  <a:pt x="1552193" y="3038855"/>
                </a:lnTo>
                <a:lnTo>
                  <a:pt x="1552193" y="0"/>
                </a:lnTo>
                <a:lnTo>
                  <a:pt x="0" y="0"/>
                </a:lnTo>
                <a:lnTo>
                  <a:pt x="0" y="3038855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8" name="object 5"/>
          <p:cNvSpPr txBox="1"/>
          <p:nvPr/>
        </p:nvSpPr>
        <p:spPr>
          <a:xfrm>
            <a:off x="357188" y="783578"/>
            <a:ext cx="8286750" cy="328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Use-Case-Diagram</a:t>
            </a:r>
            <a:r>
              <a:rPr sz="1800" b="1" dirty="0">
                <a:latin typeface="Arial"/>
                <a:cs typeface="Arial"/>
              </a:rPr>
              <a:t>m –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&lt;&lt;include&gt;</a:t>
            </a:r>
            <a:r>
              <a:rPr sz="1800" b="1" dirty="0">
                <a:latin typeface="Arial"/>
                <a:cs typeface="Arial"/>
              </a:rPr>
              <a:t>&gt; </a:t>
            </a:r>
            <a:r>
              <a:rPr sz="1800" b="1" spc="-5" dirty="0">
                <a:latin typeface="Arial"/>
                <a:cs typeface="Arial"/>
              </a:rPr>
              <a:t>Beziehung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6"/>
          <p:cNvSpPr/>
          <p:nvPr/>
        </p:nvSpPr>
        <p:spPr>
          <a:xfrm>
            <a:off x="357188" y="744731"/>
            <a:ext cx="8286750" cy="367030"/>
          </a:xfrm>
          <a:custGeom>
            <a:avLst/>
            <a:gdLst/>
            <a:ahLst/>
            <a:cxnLst/>
            <a:rect l="l" t="t" r="r" b="b"/>
            <a:pathLst>
              <a:path w="8286750" h="367030">
                <a:moveTo>
                  <a:pt x="0" y="366521"/>
                </a:moveTo>
                <a:lnTo>
                  <a:pt x="8286749" y="366521"/>
                </a:lnTo>
                <a:lnTo>
                  <a:pt x="8286749" y="0"/>
                </a:lnTo>
                <a:lnTo>
                  <a:pt x="0" y="0"/>
                </a:lnTo>
                <a:lnTo>
                  <a:pt x="0" y="36652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0" name="object 7"/>
          <p:cNvSpPr/>
          <p:nvPr/>
        </p:nvSpPr>
        <p:spPr>
          <a:xfrm>
            <a:off x="505019" y="1495301"/>
            <a:ext cx="3471672" cy="6972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1" name="object 8"/>
          <p:cNvSpPr txBox="1"/>
          <p:nvPr/>
        </p:nvSpPr>
        <p:spPr>
          <a:xfrm>
            <a:off x="435928" y="783578"/>
            <a:ext cx="8350884" cy="2046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Use-Case-Diagram</a:t>
            </a:r>
            <a:r>
              <a:rPr sz="1800" b="1" dirty="0">
                <a:latin typeface="Arial"/>
                <a:cs typeface="Arial"/>
              </a:rPr>
              <a:t>m –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&lt;&lt;include&gt;</a:t>
            </a:r>
            <a:r>
              <a:rPr sz="1800" b="1" dirty="0">
                <a:latin typeface="Arial"/>
                <a:cs typeface="Arial"/>
              </a:rPr>
              <a:t>&gt; </a:t>
            </a:r>
            <a:r>
              <a:rPr sz="1800" b="1" spc="-5" dirty="0">
                <a:latin typeface="Arial"/>
                <a:cs typeface="Arial"/>
              </a:rPr>
              <a:t>Beziehung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1150"/>
              </a:lnSpc>
              <a:spcBef>
                <a:spcPts val="14"/>
              </a:spcBef>
            </a:pPr>
            <a:endParaRPr sz="1150" dirty="0"/>
          </a:p>
          <a:p>
            <a:pPr>
              <a:lnSpc>
                <a:spcPts val="1800"/>
              </a:lnSpc>
            </a:pPr>
            <a:endParaRPr sz="1800" dirty="0"/>
          </a:p>
          <a:p>
            <a:pPr marL="4174490" marR="635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Di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«include»-Beziehun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visualisiert, </a:t>
            </a:r>
            <a:r>
              <a:rPr sz="1800" dirty="0">
                <a:latin typeface="Arial"/>
                <a:cs typeface="Arial"/>
              </a:rPr>
              <a:t>dass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Use-Case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(A)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erhalten eines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anderen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Use-Case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(B)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importiert. Die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Beziehung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ist </a:t>
            </a:r>
            <a:r>
              <a:rPr sz="1800" dirty="0" err="1">
                <a:latin typeface="Arial"/>
                <a:cs typeface="Arial"/>
              </a:rPr>
              <a:t>nicht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 smtClean="0">
                <a:latin typeface="Arial"/>
                <a:cs typeface="Arial"/>
              </a:rPr>
              <a:t>optional</a:t>
            </a:r>
            <a:r>
              <a:rPr lang="de-DE" sz="1800" dirty="0" smtClean="0">
                <a:latin typeface="Arial"/>
                <a:cs typeface="Arial"/>
              </a:rPr>
              <a:t>, so dass 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das </a:t>
            </a:r>
            <a:r>
              <a:rPr sz="1800" spc="-105" dirty="0" err="1">
                <a:latin typeface="Arial"/>
                <a:cs typeface="Arial"/>
              </a:rPr>
              <a:t>V</a:t>
            </a:r>
            <a:r>
              <a:rPr sz="1800" dirty="0" err="1">
                <a:latin typeface="Arial"/>
                <a:cs typeface="Arial"/>
              </a:rPr>
              <a:t>erhalten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immer</a:t>
            </a:r>
            <a:r>
              <a:rPr sz="1800" spc="-10" dirty="0" smtClean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importiert</a:t>
            </a:r>
            <a:r>
              <a:rPr lang="de-DE" sz="1800" dirty="0" smtClean="0">
                <a:latin typeface="Arial"/>
                <a:cs typeface="Arial"/>
              </a:rPr>
              <a:t> wird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2" name="object 9"/>
          <p:cNvSpPr txBox="1"/>
          <p:nvPr/>
        </p:nvSpPr>
        <p:spPr>
          <a:xfrm>
            <a:off x="605859" y="3176006"/>
            <a:ext cx="77597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635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Aktion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A1 Aktion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10"/>
          <p:cNvSpPr txBox="1"/>
          <p:nvPr/>
        </p:nvSpPr>
        <p:spPr>
          <a:xfrm>
            <a:off x="764355" y="5321789"/>
            <a:ext cx="77597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635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Aktion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A3 Aktion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11"/>
          <p:cNvSpPr txBox="1"/>
          <p:nvPr/>
        </p:nvSpPr>
        <p:spPr>
          <a:xfrm>
            <a:off x="3326963" y="4226794"/>
            <a:ext cx="78549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635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Aktion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B1 Aktion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12"/>
          <p:cNvSpPr/>
          <p:nvPr/>
        </p:nvSpPr>
        <p:spPr>
          <a:xfrm>
            <a:off x="995744" y="3652523"/>
            <a:ext cx="2726055" cy="533400"/>
          </a:xfrm>
          <a:custGeom>
            <a:avLst/>
            <a:gdLst/>
            <a:ahLst/>
            <a:cxnLst/>
            <a:rect l="l" t="t" r="r" b="b"/>
            <a:pathLst>
              <a:path w="2726054" h="533400">
                <a:moveTo>
                  <a:pt x="9143" y="0"/>
                </a:moveTo>
                <a:lnTo>
                  <a:pt x="0" y="761"/>
                </a:lnTo>
                <a:lnTo>
                  <a:pt x="0" y="7619"/>
                </a:lnTo>
                <a:lnTo>
                  <a:pt x="761" y="7619"/>
                </a:lnTo>
                <a:lnTo>
                  <a:pt x="1523" y="13715"/>
                </a:lnTo>
                <a:lnTo>
                  <a:pt x="2285" y="13715"/>
                </a:lnTo>
                <a:lnTo>
                  <a:pt x="2285" y="14477"/>
                </a:lnTo>
                <a:lnTo>
                  <a:pt x="4571" y="20573"/>
                </a:lnTo>
                <a:lnTo>
                  <a:pt x="8381" y="27431"/>
                </a:lnTo>
                <a:lnTo>
                  <a:pt x="12953" y="34289"/>
                </a:lnTo>
                <a:lnTo>
                  <a:pt x="16001" y="37337"/>
                </a:lnTo>
                <a:lnTo>
                  <a:pt x="22859" y="31241"/>
                </a:lnTo>
                <a:lnTo>
                  <a:pt x="20573" y="28955"/>
                </a:lnTo>
                <a:lnTo>
                  <a:pt x="16763" y="22859"/>
                </a:lnTo>
                <a:lnTo>
                  <a:pt x="13715" y="17525"/>
                </a:lnTo>
                <a:lnTo>
                  <a:pt x="10667" y="10667"/>
                </a:lnTo>
                <a:lnTo>
                  <a:pt x="11239" y="10667"/>
                </a:lnTo>
                <a:lnTo>
                  <a:pt x="10096" y="6095"/>
                </a:lnTo>
                <a:lnTo>
                  <a:pt x="9905" y="6095"/>
                </a:lnTo>
                <a:lnTo>
                  <a:pt x="9143" y="0"/>
                </a:lnTo>
                <a:close/>
              </a:path>
              <a:path w="2726054" h="533400">
                <a:moveTo>
                  <a:pt x="11239" y="10667"/>
                </a:moveTo>
                <a:lnTo>
                  <a:pt x="10667" y="10667"/>
                </a:lnTo>
                <a:lnTo>
                  <a:pt x="11429" y="11429"/>
                </a:lnTo>
                <a:lnTo>
                  <a:pt x="11239" y="10667"/>
                </a:lnTo>
                <a:close/>
              </a:path>
              <a:path w="2726054" h="533400">
                <a:moveTo>
                  <a:pt x="9905" y="5333"/>
                </a:moveTo>
                <a:lnTo>
                  <a:pt x="9905" y="6095"/>
                </a:lnTo>
                <a:lnTo>
                  <a:pt x="10096" y="6095"/>
                </a:lnTo>
                <a:lnTo>
                  <a:pt x="9905" y="5333"/>
                </a:lnTo>
                <a:close/>
              </a:path>
              <a:path w="2726054" h="533400">
                <a:moveTo>
                  <a:pt x="43433" y="50291"/>
                </a:moveTo>
                <a:lnTo>
                  <a:pt x="37337" y="57911"/>
                </a:lnTo>
                <a:lnTo>
                  <a:pt x="40385" y="60197"/>
                </a:lnTo>
                <a:lnTo>
                  <a:pt x="48767" y="66293"/>
                </a:lnTo>
                <a:lnTo>
                  <a:pt x="58673" y="72389"/>
                </a:lnTo>
                <a:lnTo>
                  <a:pt x="69341" y="78485"/>
                </a:lnTo>
                <a:lnTo>
                  <a:pt x="70103" y="78485"/>
                </a:lnTo>
                <a:lnTo>
                  <a:pt x="74675" y="70103"/>
                </a:lnTo>
                <a:lnTo>
                  <a:pt x="73913" y="70103"/>
                </a:lnTo>
                <a:lnTo>
                  <a:pt x="64007" y="64007"/>
                </a:lnTo>
                <a:lnTo>
                  <a:pt x="54863" y="58673"/>
                </a:lnTo>
                <a:lnTo>
                  <a:pt x="45719" y="52577"/>
                </a:lnTo>
                <a:lnTo>
                  <a:pt x="43433" y="50291"/>
                </a:lnTo>
                <a:close/>
              </a:path>
              <a:path w="2726054" h="533400">
                <a:moveTo>
                  <a:pt x="99821" y="83057"/>
                </a:moveTo>
                <a:lnTo>
                  <a:pt x="95249" y="92201"/>
                </a:lnTo>
                <a:lnTo>
                  <a:pt x="105917" y="96773"/>
                </a:lnTo>
                <a:lnTo>
                  <a:pt x="119633" y="102869"/>
                </a:lnTo>
                <a:lnTo>
                  <a:pt x="131063" y="106679"/>
                </a:lnTo>
                <a:lnTo>
                  <a:pt x="134111" y="98297"/>
                </a:lnTo>
                <a:lnTo>
                  <a:pt x="123443" y="93725"/>
                </a:lnTo>
                <a:lnTo>
                  <a:pt x="109727" y="87629"/>
                </a:lnTo>
                <a:lnTo>
                  <a:pt x="99821" y="83057"/>
                </a:lnTo>
                <a:close/>
              </a:path>
              <a:path w="2726054" h="533400">
                <a:moveTo>
                  <a:pt x="160781" y="108203"/>
                </a:moveTo>
                <a:lnTo>
                  <a:pt x="157733" y="117347"/>
                </a:lnTo>
                <a:lnTo>
                  <a:pt x="181355" y="125729"/>
                </a:lnTo>
                <a:lnTo>
                  <a:pt x="193547" y="129539"/>
                </a:lnTo>
                <a:lnTo>
                  <a:pt x="196595" y="120395"/>
                </a:lnTo>
                <a:lnTo>
                  <a:pt x="184403" y="116585"/>
                </a:lnTo>
                <a:lnTo>
                  <a:pt x="160781" y="108203"/>
                </a:lnTo>
                <a:close/>
              </a:path>
              <a:path w="2726054" h="533400">
                <a:moveTo>
                  <a:pt x="224027" y="128777"/>
                </a:moveTo>
                <a:lnTo>
                  <a:pt x="220979" y="137921"/>
                </a:lnTo>
                <a:lnTo>
                  <a:pt x="254507" y="147827"/>
                </a:lnTo>
                <a:lnTo>
                  <a:pt x="258317" y="148589"/>
                </a:lnTo>
                <a:lnTo>
                  <a:pt x="260603" y="139445"/>
                </a:lnTo>
                <a:lnTo>
                  <a:pt x="256793" y="138683"/>
                </a:lnTo>
                <a:lnTo>
                  <a:pt x="224027" y="128777"/>
                </a:lnTo>
                <a:close/>
              </a:path>
              <a:path w="2726054" h="533400">
                <a:moveTo>
                  <a:pt x="288035" y="147065"/>
                </a:moveTo>
                <a:lnTo>
                  <a:pt x="285749" y="156209"/>
                </a:lnTo>
                <a:lnTo>
                  <a:pt x="294131" y="158495"/>
                </a:lnTo>
                <a:lnTo>
                  <a:pt x="322325" y="165347"/>
                </a:lnTo>
                <a:lnTo>
                  <a:pt x="324611" y="156209"/>
                </a:lnTo>
                <a:lnTo>
                  <a:pt x="288035" y="147065"/>
                </a:lnTo>
                <a:close/>
              </a:path>
              <a:path w="2726054" h="533400">
                <a:moveTo>
                  <a:pt x="352805" y="162305"/>
                </a:moveTo>
                <a:lnTo>
                  <a:pt x="350519" y="171443"/>
                </a:lnTo>
                <a:lnTo>
                  <a:pt x="381761" y="179063"/>
                </a:lnTo>
                <a:lnTo>
                  <a:pt x="387857" y="179825"/>
                </a:lnTo>
                <a:lnTo>
                  <a:pt x="390143" y="170681"/>
                </a:lnTo>
                <a:lnTo>
                  <a:pt x="384047" y="169157"/>
                </a:lnTo>
                <a:lnTo>
                  <a:pt x="352805" y="162305"/>
                </a:lnTo>
                <a:close/>
              </a:path>
              <a:path w="2726054" h="533400">
                <a:moveTo>
                  <a:pt x="417575" y="176015"/>
                </a:moveTo>
                <a:lnTo>
                  <a:pt x="416051" y="185921"/>
                </a:lnTo>
                <a:lnTo>
                  <a:pt x="429005" y="188207"/>
                </a:lnTo>
                <a:lnTo>
                  <a:pt x="453389" y="192779"/>
                </a:lnTo>
                <a:lnTo>
                  <a:pt x="454913" y="183635"/>
                </a:lnTo>
                <a:lnTo>
                  <a:pt x="430529" y="179063"/>
                </a:lnTo>
                <a:lnTo>
                  <a:pt x="417575" y="176015"/>
                </a:lnTo>
                <a:close/>
              </a:path>
              <a:path w="2726054" h="533400">
                <a:moveTo>
                  <a:pt x="483107" y="188969"/>
                </a:moveTo>
                <a:lnTo>
                  <a:pt x="481583" y="198113"/>
                </a:lnTo>
                <a:lnTo>
                  <a:pt x="518921" y="204971"/>
                </a:lnTo>
                <a:lnTo>
                  <a:pt x="520445" y="195065"/>
                </a:lnTo>
                <a:lnTo>
                  <a:pt x="483107" y="188969"/>
                </a:lnTo>
                <a:close/>
              </a:path>
              <a:path w="2726054" h="533400">
                <a:moveTo>
                  <a:pt x="548639" y="199637"/>
                </a:moveTo>
                <a:lnTo>
                  <a:pt x="547115" y="209543"/>
                </a:lnTo>
                <a:lnTo>
                  <a:pt x="580643" y="214877"/>
                </a:lnTo>
                <a:lnTo>
                  <a:pt x="585215" y="214877"/>
                </a:lnTo>
                <a:lnTo>
                  <a:pt x="586739" y="205733"/>
                </a:lnTo>
                <a:lnTo>
                  <a:pt x="548639" y="199637"/>
                </a:lnTo>
                <a:close/>
              </a:path>
              <a:path w="2726054" h="533400">
                <a:moveTo>
                  <a:pt x="614933" y="209543"/>
                </a:moveTo>
                <a:lnTo>
                  <a:pt x="613409" y="219449"/>
                </a:lnTo>
                <a:lnTo>
                  <a:pt x="651509" y="224783"/>
                </a:lnTo>
                <a:lnTo>
                  <a:pt x="652271" y="214877"/>
                </a:lnTo>
                <a:lnTo>
                  <a:pt x="636269" y="213353"/>
                </a:lnTo>
                <a:lnTo>
                  <a:pt x="614933" y="209543"/>
                </a:lnTo>
                <a:close/>
              </a:path>
              <a:path w="2726054" h="533400">
                <a:moveTo>
                  <a:pt x="680465" y="218687"/>
                </a:moveTo>
                <a:lnTo>
                  <a:pt x="679703" y="228593"/>
                </a:lnTo>
                <a:lnTo>
                  <a:pt x="690371" y="230117"/>
                </a:lnTo>
                <a:lnTo>
                  <a:pt x="717041" y="233165"/>
                </a:lnTo>
                <a:lnTo>
                  <a:pt x="718565" y="223259"/>
                </a:lnTo>
                <a:lnTo>
                  <a:pt x="691895" y="220211"/>
                </a:lnTo>
                <a:lnTo>
                  <a:pt x="680465" y="218687"/>
                </a:lnTo>
                <a:close/>
              </a:path>
              <a:path w="2726054" h="533400">
                <a:moveTo>
                  <a:pt x="748283" y="227069"/>
                </a:moveTo>
                <a:lnTo>
                  <a:pt x="746759" y="227069"/>
                </a:lnTo>
                <a:lnTo>
                  <a:pt x="745997" y="236213"/>
                </a:lnTo>
                <a:lnTo>
                  <a:pt x="747521" y="236975"/>
                </a:lnTo>
                <a:lnTo>
                  <a:pt x="783335" y="240785"/>
                </a:lnTo>
                <a:lnTo>
                  <a:pt x="784859" y="230879"/>
                </a:lnTo>
                <a:lnTo>
                  <a:pt x="748283" y="227069"/>
                </a:lnTo>
                <a:close/>
              </a:path>
              <a:path w="2726054" h="533400">
                <a:moveTo>
                  <a:pt x="813053" y="233927"/>
                </a:moveTo>
                <a:lnTo>
                  <a:pt x="812291" y="243833"/>
                </a:lnTo>
                <a:lnTo>
                  <a:pt x="850391" y="247643"/>
                </a:lnTo>
                <a:lnTo>
                  <a:pt x="851153" y="237737"/>
                </a:lnTo>
                <a:lnTo>
                  <a:pt x="813053" y="233927"/>
                </a:lnTo>
                <a:close/>
              </a:path>
              <a:path w="2726054" h="533400">
                <a:moveTo>
                  <a:pt x="879347" y="240785"/>
                </a:moveTo>
                <a:lnTo>
                  <a:pt x="878585" y="249929"/>
                </a:lnTo>
                <a:lnTo>
                  <a:pt x="916685" y="252977"/>
                </a:lnTo>
                <a:lnTo>
                  <a:pt x="917447" y="243833"/>
                </a:lnTo>
                <a:lnTo>
                  <a:pt x="879347" y="240785"/>
                </a:lnTo>
                <a:close/>
              </a:path>
              <a:path w="2726054" h="533400">
                <a:moveTo>
                  <a:pt x="945641" y="246119"/>
                </a:moveTo>
                <a:lnTo>
                  <a:pt x="944879" y="255263"/>
                </a:lnTo>
                <a:lnTo>
                  <a:pt x="982979" y="258311"/>
                </a:lnTo>
                <a:lnTo>
                  <a:pt x="983741" y="248405"/>
                </a:lnTo>
                <a:lnTo>
                  <a:pt x="945641" y="246119"/>
                </a:lnTo>
                <a:close/>
              </a:path>
              <a:path w="2726054" h="533400">
                <a:moveTo>
                  <a:pt x="1011935" y="250691"/>
                </a:moveTo>
                <a:lnTo>
                  <a:pt x="1011935" y="259835"/>
                </a:lnTo>
                <a:lnTo>
                  <a:pt x="1050035" y="262121"/>
                </a:lnTo>
                <a:lnTo>
                  <a:pt x="1050035" y="252977"/>
                </a:lnTo>
                <a:lnTo>
                  <a:pt x="1011935" y="250691"/>
                </a:lnTo>
                <a:close/>
              </a:path>
              <a:path w="2726054" h="533400">
                <a:moveTo>
                  <a:pt x="1078991" y="254501"/>
                </a:moveTo>
                <a:lnTo>
                  <a:pt x="1078229" y="263645"/>
                </a:lnTo>
                <a:lnTo>
                  <a:pt x="1110995" y="265931"/>
                </a:lnTo>
                <a:lnTo>
                  <a:pt x="1116329" y="265931"/>
                </a:lnTo>
                <a:lnTo>
                  <a:pt x="1116329" y="256025"/>
                </a:lnTo>
                <a:lnTo>
                  <a:pt x="1111757" y="256025"/>
                </a:lnTo>
                <a:lnTo>
                  <a:pt x="1078991" y="254501"/>
                </a:lnTo>
                <a:close/>
              </a:path>
              <a:path w="2726054" h="533400">
                <a:moveTo>
                  <a:pt x="1145285" y="257549"/>
                </a:moveTo>
                <a:lnTo>
                  <a:pt x="1144523" y="266693"/>
                </a:lnTo>
                <a:lnTo>
                  <a:pt x="1182623" y="268217"/>
                </a:lnTo>
                <a:lnTo>
                  <a:pt x="1183385" y="259073"/>
                </a:lnTo>
                <a:lnTo>
                  <a:pt x="1145285" y="257549"/>
                </a:lnTo>
                <a:close/>
              </a:path>
              <a:path w="2726054" h="533400">
                <a:moveTo>
                  <a:pt x="1211579" y="259835"/>
                </a:moveTo>
                <a:lnTo>
                  <a:pt x="1211579" y="268979"/>
                </a:lnTo>
                <a:lnTo>
                  <a:pt x="1237487" y="270503"/>
                </a:lnTo>
                <a:lnTo>
                  <a:pt x="1249679" y="270503"/>
                </a:lnTo>
                <a:lnTo>
                  <a:pt x="1249679" y="260597"/>
                </a:lnTo>
                <a:lnTo>
                  <a:pt x="1237487" y="260597"/>
                </a:lnTo>
                <a:lnTo>
                  <a:pt x="1211579" y="259835"/>
                </a:lnTo>
                <a:close/>
              </a:path>
              <a:path w="2726054" h="533400">
                <a:moveTo>
                  <a:pt x="1278635" y="261359"/>
                </a:moveTo>
                <a:lnTo>
                  <a:pt x="1278635" y="271265"/>
                </a:lnTo>
                <a:lnTo>
                  <a:pt x="1316735" y="271265"/>
                </a:lnTo>
                <a:lnTo>
                  <a:pt x="1316735" y="262121"/>
                </a:lnTo>
                <a:lnTo>
                  <a:pt x="1301495" y="262121"/>
                </a:lnTo>
                <a:lnTo>
                  <a:pt x="1278635" y="261359"/>
                </a:lnTo>
                <a:close/>
              </a:path>
              <a:path w="2726054" h="533400">
                <a:moveTo>
                  <a:pt x="1383029" y="262121"/>
                </a:moveTo>
                <a:lnTo>
                  <a:pt x="1344929" y="262121"/>
                </a:lnTo>
                <a:lnTo>
                  <a:pt x="1344929" y="271265"/>
                </a:lnTo>
                <a:lnTo>
                  <a:pt x="1364741" y="272027"/>
                </a:lnTo>
                <a:lnTo>
                  <a:pt x="1383029" y="272027"/>
                </a:lnTo>
                <a:lnTo>
                  <a:pt x="1383029" y="262121"/>
                </a:lnTo>
                <a:close/>
              </a:path>
              <a:path w="2726054" h="533400">
                <a:moveTo>
                  <a:pt x="1411985" y="262121"/>
                </a:moveTo>
                <a:lnTo>
                  <a:pt x="1411985" y="272027"/>
                </a:lnTo>
                <a:lnTo>
                  <a:pt x="1428749" y="272027"/>
                </a:lnTo>
                <a:lnTo>
                  <a:pt x="1449323" y="272789"/>
                </a:lnTo>
                <a:lnTo>
                  <a:pt x="1450085" y="262883"/>
                </a:lnTo>
                <a:lnTo>
                  <a:pt x="1428749" y="262883"/>
                </a:lnTo>
                <a:lnTo>
                  <a:pt x="1411985" y="262121"/>
                </a:lnTo>
                <a:close/>
              </a:path>
              <a:path w="2726054" h="533400">
                <a:moveTo>
                  <a:pt x="1492757" y="263645"/>
                </a:moveTo>
                <a:lnTo>
                  <a:pt x="1478279" y="263645"/>
                </a:lnTo>
                <a:lnTo>
                  <a:pt x="1478279" y="272789"/>
                </a:lnTo>
                <a:lnTo>
                  <a:pt x="1491995" y="273551"/>
                </a:lnTo>
                <a:lnTo>
                  <a:pt x="1516376" y="274313"/>
                </a:lnTo>
                <a:lnTo>
                  <a:pt x="1516376" y="264407"/>
                </a:lnTo>
                <a:lnTo>
                  <a:pt x="1492757" y="263645"/>
                </a:lnTo>
                <a:close/>
              </a:path>
              <a:path w="2726054" h="533400">
                <a:moveTo>
                  <a:pt x="1545332" y="265931"/>
                </a:moveTo>
                <a:lnTo>
                  <a:pt x="1544570" y="275075"/>
                </a:lnTo>
                <a:lnTo>
                  <a:pt x="1582670" y="276599"/>
                </a:lnTo>
                <a:lnTo>
                  <a:pt x="1583432" y="266693"/>
                </a:lnTo>
                <a:lnTo>
                  <a:pt x="1545332" y="265931"/>
                </a:lnTo>
                <a:close/>
              </a:path>
              <a:path w="2726054" h="533400">
                <a:moveTo>
                  <a:pt x="1619246" y="268217"/>
                </a:moveTo>
                <a:lnTo>
                  <a:pt x="1611626" y="268217"/>
                </a:lnTo>
                <a:lnTo>
                  <a:pt x="1611626" y="277361"/>
                </a:lnTo>
                <a:lnTo>
                  <a:pt x="1618484" y="277361"/>
                </a:lnTo>
                <a:lnTo>
                  <a:pt x="1649726" y="279647"/>
                </a:lnTo>
                <a:lnTo>
                  <a:pt x="1649726" y="269741"/>
                </a:lnTo>
                <a:lnTo>
                  <a:pt x="1619246" y="268217"/>
                </a:lnTo>
                <a:close/>
              </a:path>
              <a:path w="2726054" h="533400">
                <a:moveTo>
                  <a:pt x="1678682" y="271265"/>
                </a:moveTo>
                <a:lnTo>
                  <a:pt x="1677920" y="281171"/>
                </a:lnTo>
                <a:lnTo>
                  <a:pt x="1716020" y="283457"/>
                </a:lnTo>
                <a:lnTo>
                  <a:pt x="1716782" y="273551"/>
                </a:lnTo>
                <a:lnTo>
                  <a:pt x="1678682" y="271265"/>
                </a:lnTo>
                <a:close/>
              </a:path>
              <a:path w="2726054" h="533400">
                <a:moveTo>
                  <a:pt x="1744976" y="275837"/>
                </a:moveTo>
                <a:lnTo>
                  <a:pt x="1744214" y="284981"/>
                </a:lnTo>
                <a:lnTo>
                  <a:pt x="1782314" y="288029"/>
                </a:lnTo>
                <a:lnTo>
                  <a:pt x="1783076" y="278123"/>
                </a:lnTo>
                <a:lnTo>
                  <a:pt x="1744976" y="275837"/>
                </a:lnTo>
                <a:close/>
              </a:path>
              <a:path w="2726054" h="533400">
                <a:moveTo>
                  <a:pt x="1811270" y="280409"/>
                </a:moveTo>
                <a:lnTo>
                  <a:pt x="1810508" y="290315"/>
                </a:lnTo>
                <a:lnTo>
                  <a:pt x="1848608" y="293363"/>
                </a:lnTo>
                <a:lnTo>
                  <a:pt x="1849370" y="283457"/>
                </a:lnTo>
                <a:lnTo>
                  <a:pt x="1811270" y="280409"/>
                </a:lnTo>
                <a:close/>
              </a:path>
              <a:path w="2726054" h="533400">
                <a:moveTo>
                  <a:pt x="1878326" y="286505"/>
                </a:moveTo>
                <a:lnTo>
                  <a:pt x="1877564" y="295649"/>
                </a:lnTo>
                <a:lnTo>
                  <a:pt x="1914902" y="299459"/>
                </a:lnTo>
                <a:lnTo>
                  <a:pt x="1916426" y="290315"/>
                </a:lnTo>
                <a:lnTo>
                  <a:pt x="1878326" y="286505"/>
                </a:lnTo>
                <a:close/>
              </a:path>
              <a:path w="2726054" h="533400">
                <a:moveTo>
                  <a:pt x="1944620" y="293363"/>
                </a:moveTo>
                <a:lnTo>
                  <a:pt x="1943858" y="302507"/>
                </a:lnTo>
                <a:lnTo>
                  <a:pt x="1981196" y="306317"/>
                </a:lnTo>
                <a:lnTo>
                  <a:pt x="1982720" y="297173"/>
                </a:lnTo>
                <a:lnTo>
                  <a:pt x="1944620" y="293363"/>
                </a:lnTo>
                <a:close/>
              </a:path>
              <a:path w="2726054" h="533400">
                <a:moveTo>
                  <a:pt x="2010914" y="300983"/>
                </a:moveTo>
                <a:lnTo>
                  <a:pt x="2009390" y="310127"/>
                </a:lnTo>
                <a:lnTo>
                  <a:pt x="2038346" y="313175"/>
                </a:lnTo>
                <a:lnTo>
                  <a:pt x="2047490" y="314699"/>
                </a:lnTo>
                <a:lnTo>
                  <a:pt x="2049014" y="305555"/>
                </a:lnTo>
                <a:lnTo>
                  <a:pt x="2039108" y="304031"/>
                </a:lnTo>
                <a:lnTo>
                  <a:pt x="2010914" y="300983"/>
                </a:lnTo>
                <a:close/>
              </a:path>
              <a:path w="2726054" h="533400">
                <a:moveTo>
                  <a:pt x="2077208" y="309365"/>
                </a:moveTo>
                <a:lnTo>
                  <a:pt x="2075684" y="318509"/>
                </a:lnTo>
                <a:lnTo>
                  <a:pt x="2093972" y="320795"/>
                </a:lnTo>
                <a:lnTo>
                  <a:pt x="2113784" y="323843"/>
                </a:lnTo>
                <a:lnTo>
                  <a:pt x="2114546" y="314699"/>
                </a:lnTo>
                <a:lnTo>
                  <a:pt x="2094734" y="311651"/>
                </a:lnTo>
                <a:lnTo>
                  <a:pt x="2077208" y="309365"/>
                </a:lnTo>
                <a:close/>
              </a:path>
              <a:path w="2726054" h="533400">
                <a:moveTo>
                  <a:pt x="2142740" y="318509"/>
                </a:moveTo>
                <a:lnTo>
                  <a:pt x="2141978" y="327653"/>
                </a:lnTo>
                <a:lnTo>
                  <a:pt x="2148074" y="328415"/>
                </a:lnTo>
                <a:lnTo>
                  <a:pt x="2179316" y="333749"/>
                </a:lnTo>
                <a:lnTo>
                  <a:pt x="2180840" y="324605"/>
                </a:lnTo>
                <a:lnTo>
                  <a:pt x="2148836" y="319271"/>
                </a:lnTo>
                <a:lnTo>
                  <a:pt x="2142740" y="318509"/>
                </a:lnTo>
                <a:close/>
              </a:path>
              <a:path w="2726054" h="533400">
                <a:moveTo>
                  <a:pt x="2209034" y="329177"/>
                </a:moveTo>
                <a:lnTo>
                  <a:pt x="2207510" y="338321"/>
                </a:lnTo>
                <a:lnTo>
                  <a:pt x="2244848" y="344417"/>
                </a:lnTo>
                <a:lnTo>
                  <a:pt x="2246372" y="335273"/>
                </a:lnTo>
                <a:lnTo>
                  <a:pt x="2209034" y="329177"/>
                </a:lnTo>
                <a:close/>
              </a:path>
              <a:path w="2726054" h="533400">
                <a:moveTo>
                  <a:pt x="2274566" y="340607"/>
                </a:moveTo>
                <a:lnTo>
                  <a:pt x="2273042" y="349751"/>
                </a:lnTo>
                <a:lnTo>
                  <a:pt x="2299712" y="355085"/>
                </a:lnTo>
                <a:lnTo>
                  <a:pt x="2310380" y="357371"/>
                </a:lnTo>
                <a:lnTo>
                  <a:pt x="2311904" y="348227"/>
                </a:lnTo>
                <a:lnTo>
                  <a:pt x="2301236" y="345941"/>
                </a:lnTo>
                <a:lnTo>
                  <a:pt x="2274566" y="340607"/>
                </a:lnTo>
                <a:close/>
              </a:path>
              <a:path w="2726054" h="533400">
                <a:moveTo>
                  <a:pt x="2340098" y="353561"/>
                </a:moveTo>
                <a:lnTo>
                  <a:pt x="2338574" y="362705"/>
                </a:lnTo>
                <a:lnTo>
                  <a:pt x="2346194" y="364229"/>
                </a:lnTo>
                <a:lnTo>
                  <a:pt x="2375150" y="371087"/>
                </a:lnTo>
                <a:lnTo>
                  <a:pt x="2377436" y="361943"/>
                </a:lnTo>
                <a:lnTo>
                  <a:pt x="2348480" y="355085"/>
                </a:lnTo>
                <a:lnTo>
                  <a:pt x="2340098" y="353561"/>
                </a:lnTo>
                <a:close/>
              </a:path>
              <a:path w="2726054" h="533400">
                <a:moveTo>
                  <a:pt x="2405630" y="368039"/>
                </a:moveTo>
                <a:lnTo>
                  <a:pt x="2403344" y="377183"/>
                </a:lnTo>
                <a:lnTo>
                  <a:pt x="2433062" y="384803"/>
                </a:lnTo>
                <a:lnTo>
                  <a:pt x="2439920" y="386327"/>
                </a:lnTo>
                <a:lnTo>
                  <a:pt x="2442206" y="377183"/>
                </a:lnTo>
                <a:lnTo>
                  <a:pt x="2435348" y="375659"/>
                </a:lnTo>
                <a:lnTo>
                  <a:pt x="2405630" y="368039"/>
                </a:lnTo>
                <a:close/>
              </a:path>
              <a:path w="2726054" h="533400">
                <a:moveTo>
                  <a:pt x="2470400" y="384803"/>
                </a:moveTo>
                <a:lnTo>
                  <a:pt x="2468114" y="393947"/>
                </a:lnTo>
                <a:lnTo>
                  <a:pt x="2473448" y="395471"/>
                </a:lnTo>
                <a:lnTo>
                  <a:pt x="2503928" y="404615"/>
                </a:lnTo>
                <a:lnTo>
                  <a:pt x="2506976" y="395471"/>
                </a:lnTo>
                <a:lnTo>
                  <a:pt x="2470400" y="384803"/>
                </a:lnTo>
                <a:close/>
              </a:path>
              <a:path w="2726054" h="533400">
                <a:moveTo>
                  <a:pt x="2534408" y="403853"/>
                </a:moveTo>
                <a:lnTo>
                  <a:pt x="2531360" y="412997"/>
                </a:lnTo>
                <a:lnTo>
                  <a:pt x="2545838" y="417569"/>
                </a:lnTo>
                <a:lnTo>
                  <a:pt x="2567174" y="425189"/>
                </a:lnTo>
                <a:lnTo>
                  <a:pt x="2570222" y="416045"/>
                </a:lnTo>
                <a:lnTo>
                  <a:pt x="2548124" y="408425"/>
                </a:lnTo>
                <a:lnTo>
                  <a:pt x="2534408" y="403853"/>
                </a:lnTo>
                <a:close/>
              </a:path>
              <a:path w="2726054" h="533400">
                <a:moveTo>
                  <a:pt x="2597654" y="425951"/>
                </a:moveTo>
                <a:lnTo>
                  <a:pt x="2593844" y="435095"/>
                </a:lnTo>
                <a:lnTo>
                  <a:pt x="2606798" y="440429"/>
                </a:lnTo>
                <a:lnTo>
                  <a:pt x="2620514" y="445763"/>
                </a:lnTo>
                <a:lnTo>
                  <a:pt x="2628896" y="449573"/>
                </a:lnTo>
                <a:lnTo>
                  <a:pt x="2632706" y="441191"/>
                </a:lnTo>
                <a:lnTo>
                  <a:pt x="2624324" y="437381"/>
                </a:lnTo>
                <a:lnTo>
                  <a:pt x="2610608" y="431285"/>
                </a:lnTo>
                <a:lnTo>
                  <a:pt x="2597654" y="425951"/>
                </a:lnTo>
                <a:close/>
              </a:path>
              <a:path w="2726054" h="533400">
                <a:moveTo>
                  <a:pt x="2675496" y="475774"/>
                </a:moveTo>
                <a:lnTo>
                  <a:pt x="2649470" y="495293"/>
                </a:lnTo>
                <a:lnTo>
                  <a:pt x="2725670" y="533393"/>
                </a:lnTo>
                <a:lnTo>
                  <a:pt x="2716665" y="483863"/>
                </a:lnTo>
                <a:lnTo>
                  <a:pt x="2682236" y="483863"/>
                </a:lnTo>
                <a:lnTo>
                  <a:pt x="2675496" y="475774"/>
                </a:lnTo>
                <a:close/>
              </a:path>
              <a:path w="2726054" h="533400">
                <a:moveTo>
                  <a:pt x="2683259" y="469952"/>
                </a:moveTo>
                <a:lnTo>
                  <a:pt x="2675496" y="475774"/>
                </a:lnTo>
                <a:lnTo>
                  <a:pt x="2682236" y="483863"/>
                </a:lnTo>
                <a:lnTo>
                  <a:pt x="2689856" y="478529"/>
                </a:lnTo>
                <a:lnTo>
                  <a:pt x="2683259" y="469952"/>
                </a:lnTo>
                <a:close/>
              </a:path>
              <a:path w="2726054" h="533400">
                <a:moveTo>
                  <a:pt x="2710430" y="449573"/>
                </a:moveTo>
                <a:lnTo>
                  <a:pt x="2683259" y="469952"/>
                </a:lnTo>
                <a:lnTo>
                  <a:pt x="2689856" y="478529"/>
                </a:lnTo>
                <a:lnTo>
                  <a:pt x="2682236" y="483863"/>
                </a:lnTo>
                <a:lnTo>
                  <a:pt x="2716665" y="483863"/>
                </a:lnTo>
                <a:lnTo>
                  <a:pt x="2710430" y="449573"/>
                </a:lnTo>
                <a:close/>
              </a:path>
              <a:path w="2726054" h="533400">
                <a:moveTo>
                  <a:pt x="2675093" y="475291"/>
                </a:moveTo>
                <a:lnTo>
                  <a:pt x="2675496" y="475774"/>
                </a:lnTo>
                <a:lnTo>
                  <a:pt x="2675886" y="475481"/>
                </a:lnTo>
                <a:lnTo>
                  <a:pt x="2675378" y="475481"/>
                </a:lnTo>
                <a:lnTo>
                  <a:pt x="2675093" y="475291"/>
                </a:lnTo>
                <a:close/>
              </a:path>
              <a:path w="2726054" h="533400">
                <a:moveTo>
                  <a:pt x="2674616" y="474719"/>
                </a:moveTo>
                <a:lnTo>
                  <a:pt x="2675093" y="475291"/>
                </a:lnTo>
                <a:lnTo>
                  <a:pt x="2675378" y="475481"/>
                </a:lnTo>
                <a:lnTo>
                  <a:pt x="2674616" y="474719"/>
                </a:lnTo>
                <a:close/>
              </a:path>
              <a:path w="2726054" h="533400">
                <a:moveTo>
                  <a:pt x="2676902" y="474719"/>
                </a:moveTo>
                <a:lnTo>
                  <a:pt x="2674616" y="474719"/>
                </a:lnTo>
                <a:lnTo>
                  <a:pt x="2675378" y="475481"/>
                </a:lnTo>
                <a:lnTo>
                  <a:pt x="2675886" y="475481"/>
                </a:lnTo>
                <a:lnTo>
                  <a:pt x="2676902" y="474719"/>
                </a:lnTo>
                <a:close/>
              </a:path>
              <a:path w="2726054" h="533400">
                <a:moveTo>
                  <a:pt x="2658614" y="454145"/>
                </a:moveTo>
                <a:lnTo>
                  <a:pt x="2654042" y="462527"/>
                </a:lnTo>
                <a:lnTo>
                  <a:pt x="2656328" y="464051"/>
                </a:lnTo>
                <a:lnTo>
                  <a:pt x="2666234" y="469385"/>
                </a:lnTo>
                <a:lnTo>
                  <a:pt x="2675093" y="475291"/>
                </a:lnTo>
                <a:lnTo>
                  <a:pt x="2674616" y="474719"/>
                </a:lnTo>
                <a:lnTo>
                  <a:pt x="2676902" y="474719"/>
                </a:lnTo>
                <a:lnTo>
                  <a:pt x="2683259" y="469952"/>
                </a:lnTo>
                <a:lnTo>
                  <a:pt x="2682236" y="468623"/>
                </a:lnTo>
                <a:lnTo>
                  <a:pt x="2681474" y="468623"/>
                </a:lnTo>
                <a:lnTo>
                  <a:pt x="2681474" y="467861"/>
                </a:lnTo>
                <a:lnTo>
                  <a:pt x="2680712" y="467861"/>
                </a:lnTo>
                <a:lnTo>
                  <a:pt x="2660900" y="455669"/>
                </a:lnTo>
                <a:lnTo>
                  <a:pt x="2658614" y="454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6" name="object 13"/>
          <p:cNvSpPr/>
          <p:nvPr/>
        </p:nvSpPr>
        <p:spPr>
          <a:xfrm>
            <a:off x="1158811" y="4703315"/>
            <a:ext cx="2567305" cy="578485"/>
          </a:xfrm>
          <a:custGeom>
            <a:avLst/>
            <a:gdLst/>
            <a:ahLst/>
            <a:cxnLst/>
            <a:rect l="l" t="t" r="r" b="b"/>
            <a:pathLst>
              <a:path w="2567304" h="578485">
                <a:moveTo>
                  <a:pt x="2558030" y="0"/>
                </a:moveTo>
                <a:lnTo>
                  <a:pt x="2545838" y="32765"/>
                </a:lnTo>
                <a:lnTo>
                  <a:pt x="2553458" y="38861"/>
                </a:lnTo>
                <a:lnTo>
                  <a:pt x="2559554" y="29717"/>
                </a:lnTo>
                <a:lnTo>
                  <a:pt x="2565650" y="14477"/>
                </a:lnTo>
                <a:lnTo>
                  <a:pt x="2567174" y="761"/>
                </a:lnTo>
                <a:lnTo>
                  <a:pt x="2558030" y="0"/>
                </a:lnTo>
                <a:close/>
              </a:path>
              <a:path w="2567304" h="578485">
                <a:moveTo>
                  <a:pt x="2527550" y="53339"/>
                </a:moveTo>
                <a:lnTo>
                  <a:pt x="2522978" y="57149"/>
                </a:lnTo>
                <a:lnTo>
                  <a:pt x="2515358" y="64007"/>
                </a:lnTo>
                <a:lnTo>
                  <a:pt x="2506214" y="70103"/>
                </a:lnTo>
                <a:lnTo>
                  <a:pt x="2497832" y="76199"/>
                </a:lnTo>
                <a:lnTo>
                  <a:pt x="2503166" y="83819"/>
                </a:lnTo>
                <a:lnTo>
                  <a:pt x="2511548" y="77723"/>
                </a:lnTo>
                <a:lnTo>
                  <a:pt x="2520692" y="71627"/>
                </a:lnTo>
                <a:lnTo>
                  <a:pt x="2529074" y="64769"/>
                </a:lnTo>
                <a:lnTo>
                  <a:pt x="2533646" y="60197"/>
                </a:lnTo>
                <a:lnTo>
                  <a:pt x="2527550" y="53339"/>
                </a:lnTo>
                <a:close/>
              </a:path>
              <a:path w="2567304" h="578485">
                <a:moveTo>
                  <a:pt x="2473448" y="89915"/>
                </a:moveTo>
                <a:lnTo>
                  <a:pt x="2449826" y="102107"/>
                </a:lnTo>
                <a:lnTo>
                  <a:pt x="2439920" y="106679"/>
                </a:lnTo>
                <a:lnTo>
                  <a:pt x="2443730" y="115823"/>
                </a:lnTo>
                <a:lnTo>
                  <a:pt x="2454398" y="110489"/>
                </a:lnTo>
                <a:lnTo>
                  <a:pt x="2478020" y="98297"/>
                </a:lnTo>
                <a:lnTo>
                  <a:pt x="2473448" y="89915"/>
                </a:lnTo>
                <a:close/>
              </a:path>
              <a:path w="2567304" h="578485">
                <a:moveTo>
                  <a:pt x="2414012" y="118109"/>
                </a:moveTo>
                <a:lnTo>
                  <a:pt x="2392676" y="127253"/>
                </a:lnTo>
                <a:lnTo>
                  <a:pt x="2378198" y="131825"/>
                </a:lnTo>
                <a:lnTo>
                  <a:pt x="2382008" y="140969"/>
                </a:lnTo>
                <a:lnTo>
                  <a:pt x="2396486" y="135635"/>
                </a:lnTo>
                <a:lnTo>
                  <a:pt x="2417060" y="127253"/>
                </a:lnTo>
                <a:lnTo>
                  <a:pt x="2414012" y="118109"/>
                </a:lnTo>
                <a:close/>
              </a:path>
              <a:path w="2567304" h="578485">
                <a:moveTo>
                  <a:pt x="2351528" y="141731"/>
                </a:moveTo>
                <a:lnTo>
                  <a:pt x="2324858" y="150875"/>
                </a:lnTo>
                <a:lnTo>
                  <a:pt x="2315714" y="153161"/>
                </a:lnTo>
                <a:lnTo>
                  <a:pt x="2318000" y="162305"/>
                </a:lnTo>
                <a:lnTo>
                  <a:pt x="2327906" y="160019"/>
                </a:lnTo>
                <a:lnTo>
                  <a:pt x="2354576" y="150875"/>
                </a:lnTo>
                <a:lnTo>
                  <a:pt x="2351528" y="141731"/>
                </a:lnTo>
                <a:close/>
              </a:path>
              <a:path w="2567304" h="578485">
                <a:moveTo>
                  <a:pt x="2288282" y="161543"/>
                </a:moveTo>
                <a:lnTo>
                  <a:pt x="2286758" y="162305"/>
                </a:lnTo>
                <a:lnTo>
                  <a:pt x="2251706" y="172211"/>
                </a:lnTo>
                <a:lnTo>
                  <a:pt x="2253992" y="181355"/>
                </a:lnTo>
                <a:lnTo>
                  <a:pt x="2289806" y="171449"/>
                </a:lnTo>
                <a:lnTo>
                  <a:pt x="2291330" y="170687"/>
                </a:lnTo>
                <a:lnTo>
                  <a:pt x="2288282" y="161543"/>
                </a:lnTo>
                <a:close/>
              </a:path>
              <a:path w="2567304" h="578485">
                <a:moveTo>
                  <a:pt x="2224274" y="179069"/>
                </a:moveTo>
                <a:lnTo>
                  <a:pt x="2205224" y="184403"/>
                </a:lnTo>
                <a:lnTo>
                  <a:pt x="2186936" y="188213"/>
                </a:lnTo>
                <a:lnTo>
                  <a:pt x="2189222" y="197357"/>
                </a:lnTo>
                <a:lnTo>
                  <a:pt x="2207510" y="193547"/>
                </a:lnTo>
                <a:lnTo>
                  <a:pt x="2226560" y="188213"/>
                </a:lnTo>
                <a:lnTo>
                  <a:pt x="2224274" y="179069"/>
                </a:lnTo>
                <a:close/>
              </a:path>
              <a:path w="2567304" h="578485">
                <a:moveTo>
                  <a:pt x="2159504" y="195071"/>
                </a:moveTo>
                <a:lnTo>
                  <a:pt x="2122166" y="202691"/>
                </a:lnTo>
                <a:lnTo>
                  <a:pt x="2124452" y="211835"/>
                </a:lnTo>
                <a:lnTo>
                  <a:pt x="2161790" y="204215"/>
                </a:lnTo>
                <a:lnTo>
                  <a:pt x="2159504" y="195071"/>
                </a:lnTo>
                <a:close/>
              </a:path>
              <a:path w="2567304" h="578485">
                <a:moveTo>
                  <a:pt x="2093972" y="208787"/>
                </a:moveTo>
                <a:lnTo>
                  <a:pt x="2067302" y="214121"/>
                </a:lnTo>
                <a:lnTo>
                  <a:pt x="2056634" y="215645"/>
                </a:lnTo>
                <a:lnTo>
                  <a:pt x="2058920" y="224789"/>
                </a:lnTo>
                <a:lnTo>
                  <a:pt x="2069588" y="223265"/>
                </a:lnTo>
                <a:lnTo>
                  <a:pt x="2096258" y="217931"/>
                </a:lnTo>
                <a:lnTo>
                  <a:pt x="2093972" y="208787"/>
                </a:lnTo>
                <a:close/>
              </a:path>
              <a:path w="2567304" h="578485">
                <a:moveTo>
                  <a:pt x="2029202" y="220979"/>
                </a:moveTo>
                <a:lnTo>
                  <a:pt x="2018534" y="222503"/>
                </a:lnTo>
                <a:lnTo>
                  <a:pt x="1991102" y="227075"/>
                </a:lnTo>
                <a:lnTo>
                  <a:pt x="1992626" y="236981"/>
                </a:lnTo>
                <a:lnTo>
                  <a:pt x="2020058" y="232409"/>
                </a:lnTo>
                <a:lnTo>
                  <a:pt x="2030726" y="230123"/>
                </a:lnTo>
                <a:lnTo>
                  <a:pt x="2029202" y="220979"/>
                </a:lnTo>
                <a:close/>
              </a:path>
              <a:path w="2567304" h="578485">
                <a:moveTo>
                  <a:pt x="1962908" y="231647"/>
                </a:moveTo>
                <a:lnTo>
                  <a:pt x="1925570" y="237743"/>
                </a:lnTo>
                <a:lnTo>
                  <a:pt x="1927094" y="246887"/>
                </a:lnTo>
                <a:lnTo>
                  <a:pt x="1964432" y="241553"/>
                </a:lnTo>
                <a:lnTo>
                  <a:pt x="1962908" y="231647"/>
                </a:lnTo>
                <a:close/>
              </a:path>
              <a:path w="2567304" h="578485">
                <a:moveTo>
                  <a:pt x="1897376" y="241553"/>
                </a:moveTo>
                <a:lnTo>
                  <a:pt x="1861562" y="246887"/>
                </a:lnTo>
                <a:lnTo>
                  <a:pt x="1860038" y="246887"/>
                </a:lnTo>
                <a:lnTo>
                  <a:pt x="1860800" y="256031"/>
                </a:lnTo>
                <a:lnTo>
                  <a:pt x="1863086" y="256031"/>
                </a:lnTo>
                <a:lnTo>
                  <a:pt x="1898900" y="251459"/>
                </a:lnTo>
                <a:lnTo>
                  <a:pt x="1897376" y="241553"/>
                </a:lnTo>
                <a:close/>
              </a:path>
              <a:path w="2567304" h="578485">
                <a:moveTo>
                  <a:pt x="1831082" y="250697"/>
                </a:moveTo>
                <a:lnTo>
                  <a:pt x="1793744" y="255269"/>
                </a:lnTo>
                <a:lnTo>
                  <a:pt x="1794506" y="264413"/>
                </a:lnTo>
                <a:lnTo>
                  <a:pt x="1808222" y="262889"/>
                </a:lnTo>
                <a:lnTo>
                  <a:pt x="1832606" y="259841"/>
                </a:lnTo>
                <a:lnTo>
                  <a:pt x="1831082" y="250697"/>
                </a:lnTo>
                <a:close/>
              </a:path>
              <a:path w="2567304" h="578485">
                <a:moveTo>
                  <a:pt x="1765550" y="258317"/>
                </a:moveTo>
                <a:lnTo>
                  <a:pt x="1727450" y="262127"/>
                </a:lnTo>
                <a:lnTo>
                  <a:pt x="1728212" y="271271"/>
                </a:lnTo>
                <a:lnTo>
                  <a:pt x="1752596" y="268985"/>
                </a:lnTo>
                <a:lnTo>
                  <a:pt x="1766312" y="267461"/>
                </a:lnTo>
                <a:lnTo>
                  <a:pt x="1765550" y="258317"/>
                </a:lnTo>
                <a:close/>
              </a:path>
              <a:path w="2567304" h="578485">
                <a:moveTo>
                  <a:pt x="1699256" y="265175"/>
                </a:moveTo>
                <a:lnTo>
                  <a:pt x="1694684" y="265175"/>
                </a:lnTo>
                <a:lnTo>
                  <a:pt x="1661156" y="268223"/>
                </a:lnTo>
                <a:lnTo>
                  <a:pt x="1661918" y="277367"/>
                </a:lnTo>
                <a:lnTo>
                  <a:pt x="1695446" y="275081"/>
                </a:lnTo>
                <a:lnTo>
                  <a:pt x="1700018" y="274319"/>
                </a:lnTo>
                <a:lnTo>
                  <a:pt x="1699256" y="265175"/>
                </a:lnTo>
                <a:close/>
              </a:path>
              <a:path w="2567304" h="578485">
                <a:moveTo>
                  <a:pt x="1632962" y="270509"/>
                </a:moveTo>
                <a:lnTo>
                  <a:pt x="1594862" y="272795"/>
                </a:lnTo>
                <a:lnTo>
                  <a:pt x="1594862" y="282701"/>
                </a:lnTo>
                <a:lnTo>
                  <a:pt x="1632962" y="280415"/>
                </a:lnTo>
                <a:lnTo>
                  <a:pt x="1632962" y="270509"/>
                </a:lnTo>
                <a:close/>
              </a:path>
              <a:path w="2567304" h="578485">
                <a:moveTo>
                  <a:pt x="1565906" y="275081"/>
                </a:moveTo>
                <a:lnTo>
                  <a:pt x="1527806" y="277367"/>
                </a:lnTo>
                <a:lnTo>
                  <a:pt x="1528568" y="287273"/>
                </a:lnTo>
                <a:lnTo>
                  <a:pt x="1566668" y="284225"/>
                </a:lnTo>
                <a:lnTo>
                  <a:pt x="1565906" y="275081"/>
                </a:lnTo>
                <a:close/>
              </a:path>
              <a:path w="2567304" h="578485">
                <a:moveTo>
                  <a:pt x="1499612" y="278891"/>
                </a:moveTo>
                <a:lnTo>
                  <a:pt x="1461512" y="281177"/>
                </a:lnTo>
                <a:lnTo>
                  <a:pt x="1462274" y="290321"/>
                </a:lnTo>
                <a:lnTo>
                  <a:pt x="1500374" y="288797"/>
                </a:lnTo>
                <a:lnTo>
                  <a:pt x="1499612" y="278891"/>
                </a:lnTo>
                <a:close/>
              </a:path>
              <a:path w="2567304" h="578485">
                <a:moveTo>
                  <a:pt x="1433318" y="281939"/>
                </a:moveTo>
                <a:lnTo>
                  <a:pt x="1401314" y="282701"/>
                </a:lnTo>
                <a:lnTo>
                  <a:pt x="1395218" y="282701"/>
                </a:lnTo>
                <a:lnTo>
                  <a:pt x="1395218" y="292607"/>
                </a:lnTo>
                <a:lnTo>
                  <a:pt x="1401314" y="292607"/>
                </a:lnTo>
                <a:lnTo>
                  <a:pt x="1433318" y="291083"/>
                </a:lnTo>
                <a:lnTo>
                  <a:pt x="1433318" y="281939"/>
                </a:lnTo>
                <a:close/>
              </a:path>
              <a:path w="2567304" h="578485">
                <a:moveTo>
                  <a:pt x="1366262" y="283463"/>
                </a:moveTo>
                <a:lnTo>
                  <a:pt x="1341119" y="284225"/>
                </a:lnTo>
                <a:lnTo>
                  <a:pt x="1328165" y="284225"/>
                </a:lnTo>
                <a:lnTo>
                  <a:pt x="1328165" y="293369"/>
                </a:lnTo>
                <a:lnTo>
                  <a:pt x="1367024" y="293369"/>
                </a:lnTo>
                <a:lnTo>
                  <a:pt x="1366262" y="283463"/>
                </a:lnTo>
                <a:close/>
              </a:path>
              <a:path w="2567304" h="578485">
                <a:moveTo>
                  <a:pt x="1299971" y="284225"/>
                </a:moveTo>
                <a:lnTo>
                  <a:pt x="1281683" y="284225"/>
                </a:lnTo>
                <a:lnTo>
                  <a:pt x="1261871" y="284987"/>
                </a:lnTo>
                <a:lnTo>
                  <a:pt x="1261871" y="294131"/>
                </a:lnTo>
                <a:lnTo>
                  <a:pt x="1299971" y="294131"/>
                </a:lnTo>
                <a:lnTo>
                  <a:pt x="1299971" y="284225"/>
                </a:lnTo>
                <a:close/>
              </a:path>
              <a:path w="2567304" h="578485">
                <a:moveTo>
                  <a:pt x="1232915" y="284987"/>
                </a:moveTo>
                <a:lnTo>
                  <a:pt x="1221485" y="284987"/>
                </a:lnTo>
                <a:lnTo>
                  <a:pt x="1194815" y="285749"/>
                </a:lnTo>
                <a:lnTo>
                  <a:pt x="1195577" y="294893"/>
                </a:lnTo>
                <a:lnTo>
                  <a:pt x="1221485" y="294131"/>
                </a:lnTo>
                <a:lnTo>
                  <a:pt x="1232915" y="294131"/>
                </a:lnTo>
                <a:lnTo>
                  <a:pt x="1232915" y="284987"/>
                </a:lnTo>
                <a:close/>
              </a:path>
              <a:path w="2567304" h="578485">
                <a:moveTo>
                  <a:pt x="1166621" y="285749"/>
                </a:moveTo>
                <a:lnTo>
                  <a:pt x="1161287" y="286511"/>
                </a:lnTo>
                <a:lnTo>
                  <a:pt x="1128521" y="287273"/>
                </a:lnTo>
                <a:lnTo>
                  <a:pt x="1128521" y="297179"/>
                </a:lnTo>
                <a:lnTo>
                  <a:pt x="1161287" y="295655"/>
                </a:lnTo>
                <a:lnTo>
                  <a:pt x="1166621" y="295655"/>
                </a:lnTo>
                <a:lnTo>
                  <a:pt x="1166621" y="285749"/>
                </a:lnTo>
                <a:close/>
              </a:path>
              <a:path w="2567304" h="578485">
                <a:moveTo>
                  <a:pt x="1099565" y="288035"/>
                </a:moveTo>
                <a:lnTo>
                  <a:pt x="1061465" y="290321"/>
                </a:lnTo>
                <a:lnTo>
                  <a:pt x="1062227" y="299465"/>
                </a:lnTo>
                <a:lnTo>
                  <a:pt x="1100327" y="297941"/>
                </a:lnTo>
                <a:lnTo>
                  <a:pt x="1099565" y="288035"/>
                </a:lnTo>
                <a:close/>
              </a:path>
              <a:path w="2567304" h="578485">
                <a:moveTo>
                  <a:pt x="1033271" y="291845"/>
                </a:moveTo>
                <a:lnTo>
                  <a:pt x="995171" y="294131"/>
                </a:lnTo>
                <a:lnTo>
                  <a:pt x="995933" y="304037"/>
                </a:lnTo>
                <a:lnTo>
                  <a:pt x="1034033" y="300989"/>
                </a:lnTo>
                <a:lnTo>
                  <a:pt x="1033271" y="291845"/>
                </a:lnTo>
                <a:close/>
              </a:path>
              <a:path w="2567304" h="578485">
                <a:moveTo>
                  <a:pt x="966215" y="296417"/>
                </a:moveTo>
                <a:lnTo>
                  <a:pt x="928877" y="298703"/>
                </a:lnTo>
                <a:lnTo>
                  <a:pt x="928877" y="307847"/>
                </a:lnTo>
                <a:lnTo>
                  <a:pt x="966977" y="305561"/>
                </a:lnTo>
                <a:lnTo>
                  <a:pt x="966215" y="296417"/>
                </a:lnTo>
                <a:close/>
              </a:path>
              <a:path w="2567304" h="578485">
                <a:moveTo>
                  <a:pt x="899921" y="300989"/>
                </a:moveTo>
                <a:lnTo>
                  <a:pt x="867155" y="304037"/>
                </a:lnTo>
                <a:lnTo>
                  <a:pt x="861821" y="304037"/>
                </a:lnTo>
                <a:lnTo>
                  <a:pt x="862583" y="313943"/>
                </a:lnTo>
                <a:lnTo>
                  <a:pt x="867917" y="313181"/>
                </a:lnTo>
                <a:lnTo>
                  <a:pt x="900683" y="310133"/>
                </a:lnTo>
                <a:lnTo>
                  <a:pt x="899921" y="300989"/>
                </a:lnTo>
                <a:close/>
              </a:path>
              <a:path w="2567304" h="578485">
                <a:moveTo>
                  <a:pt x="833627" y="307085"/>
                </a:moveTo>
                <a:lnTo>
                  <a:pt x="795527" y="310895"/>
                </a:lnTo>
                <a:lnTo>
                  <a:pt x="796289" y="320801"/>
                </a:lnTo>
                <a:lnTo>
                  <a:pt x="811529" y="318515"/>
                </a:lnTo>
                <a:lnTo>
                  <a:pt x="834389" y="316229"/>
                </a:lnTo>
                <a:lnTo>
                  <a:pt x="833627" y="307085"/>
                </a:lnTo>
                <a:close/>
              </a:path>
              <a:path w="2567304" h="578485">
                <a:moveTo>
                  <a:pt x="767333" y="313943"/>
                </a:moveTo>
                <a:lnTo>
                  <a:pt x="729233" y="318515"/>
                </a:lnTo>
                <a:lnTo>
                  <a:pt x="730757" y="328421"/>
                </a:lnTo>
                <a:lnTo>
                  <a:pt x="768095" y="323849"/>
                </a:lnTo>
                <a:lnTo>
                  <a:pt x="767333" y="313943"/>
                </a:lnTo>
                <a:close/>
              </a:path>
              <a:path w="2567304" h="578485">
                <a:moveTo>
                  <a:pt x="701039" y="322325"/>
                </a:moveTo>
                <a:lnTo>
                  <a:pt x="699515" y="322325"/>
                </a:lnTo>
                <a:lnTo>
                  <a:pt x="662939" y="327659"/>
                </a:lnTo>
                <a:lnTo>
                  <a:pt x="664463" y="336803"/>
                </a:lnTo>
                <a:lnTo>
                  <a:pt x="701039" y="332231"/>
                </a:lnTo>
                <a:lnTo>
                  <a:pt x="701801" y="331469"/>
                </a:lnTo>
                <a:lnTo>
                  <a:pt x="701039" y="322325"/>
                </a:lnTo>
                <a:close/>
              </a:path>
              <a:path w="2567304" h="578485">
                <a:moveTo>
                  <a:pt x="634745" y="331469"/>
                </a:moveTo>
                <a:lnTo>
                  <a:pt x="597407" y="337565"/>
                </a:lnTo>
                <a:lnTo>
                  <a:pt x="598169" y="346709"/>
                </a:lnTo>
                <a:lnTo>
                  <a:pt x="636269" y="341375"/>
                </a:lnTo>
                <a:lnTo>
                  <a:pt x="634745" y="331469"/>
                </a:lnTo>
                <a:close/>
              </a:path>
              <a:path w="2567304" h="578485">
                <a:moveTo>
                  <a:pt x="568451" y="342137"/>
                </a:moveTo>
                <a:lnTo>
                  <a:pt x="542543" y="346709"/>
                </a:lnTo>
                <a:lnTo>
                  <a:pt x="531113" y="348233"/>
                </a:lnTo>
                <a:lnTo>
                  <a:pt x="532637" y="358139"/>
                </a:lnTo>
                <a:lnTo>
                  <a:pt x="544067" y="355853"/>
                </a:lnTo>
                <a:lnTo>
                  <a:pt x="570737" y="351281"/>
                </a:lnTo>
                <a:lnTo>
                  <a:pt x="568451" y="342137"/>
                </a:lnTo>
                <a:close/>
              </a:path>
              <a:path w="2567304" h="578485">
                <a:moveTo>
                  <a:pt x="502919" y="353567"/>
                </a:moveTo>
                <a:lnTo>
                  <a:pt x="493775" y="355853"/>
                </a:lnTo>
                <a:lnTo>
                  <a:pt x="465581" y="361187"/>
                </a:lnTo>
                <a:lnTo>
                  <a:pt x="467105" y="370331"/>
                </a:lnTo>
                <a:lnTo>
                  <a:pt x="495299" y="364997"/>
                </a:lnTo>
                <a:lnTo>
                  <a:pt x="504443" y="362711"/>
                </a:lnTo>
                <a:lnTo>
                  <a:pt x="502919" y="353567"/>
                </a:lnTo>
                <a:close/>
              </a:path>
              <a:path w="2567304" h="578485">
                <a:moveTo>
                  <a:pt x="437387" y="366521"/>
                </a:moveTo>
                <a:lnTo>
                  <a:pt x="400049" y="374903"/>
                </a:lnTo>
                <a:lnTo>
                  <a:pt x="402335" y="384047"/>
                </a:lnTo>
                <a:lnTo>
                  <a:pt x="439673" y="375665"/>
                </a:lnTo>
                <a:lnTo>
                  <a:pt x="437387" y="366521"/>
                </a:lnTo>
                <a:close/>
              </a:path>
              <a:path w="2567304" h="578485">
                <a:moveTo>
                  <a:pt x="372617" y="380999"/>
                </a:moveTo>
                <a:lnTo>
                  <a:pt x="355091" y="385571"/>
                </a:lnTo>
                <a:lnTo>
                  <a:pt x="335279" y="390143"/>
                </a:lnTo>
                <a:lnTo>
                  <a:pt x="337565" y="399287"/>
                </a:lnTo>
                <a:lnTo>
                  <a:pt x="357377" y="394715"/>
                </a:lnTo>
                <a:lnTo>
                  <a:pt x="374903" y="390905"/>
                </a:lnTo>
                <a:lnTo>
                  <a:pt x="372617" y="380999"/>
                </a:lnTo>
                <a:close/>
              </a:path>
              <a:path w="2567304" h="578485">
                <a:moveTo>
                  <a:pt x="307847" y="397763"/>
                </a:moveTo>
                <a:lnTo>
                  <a:pt x="273557" y="406907"/>
                </a:lnTo>
                <a:lnTo>
                  <a:pt x="270509" y="407669"/>
                </a:lnTo>
                <a:lnTo>
                  <a:pt x="273557" y="416813"/>
                </a:lnTo>
                <a:lnTo>
                  <a:pt x="275843" y="416051"/>
                </a:lnTo>
                <a:lnTo>
                  <a:pt x="310133" y="406907"/>
                </a:lnTo>
                <a:lnTo>
                  <a:pt x="307847" y="397763"/>
                </a:lnTo>
                <a:close/>
              </a:path>
              <a:path w="2567304" h="578485">
                <a:moveTo>
                  <a:pt x="243077" y="416051"/>
                </a:moveTo>
                <a:lnTo>
                  <a:pt x="235457" y="419099"/>
                </a:lnTo>
                <a:lnTo>
                  <a:pt x="207263" y="428243"/>
                </a:lnTo>
                <a:lnTo>
                  <a:pt x="210311" y="437387"/>
                </a:lnTo>
                <a:lnTo>
                  <a:pt x="237743" y="428243"/>
                </a:lnTo>
                <a:lnTo>
                  <a:pt x="246125" y="425195"/>
                </a:lnTo>
                <a:lnTo>
                  <a:pt x="243077" y="416051"/>
                </a:lnTo>
                <a:close/>
              </a:path>
              <a:path w="2567304" h="578485">
                <a:moveTo>
                  <a:pt x="179831" y="438149"/>
                </a:moveTo>
                <a:lnTo>
                  <a:pt x="166877" y="442721"/>
                </a:lnTo>
                <a:lnTo>
                  <a:pt x="144779" y="451865"/>
                </a:lnTo>
                <a:lnTo>
                  <a:pt x="147827" y="460247"/>
                </a:lnTo>
                <a:lnTo>
                  <a:pt x="183641" y="446531"/>
                </a:lnTo>
                <a:lnTo>
                  <a:pt x="179831" y="438149"/>
                </a:lnTo>
                <a:close/>
              </a:path>
              <a:path w="2567304" h="578485">
                <a:moveTo>
                  <a:pt x="118109" y="463295"/>
                </a:moveTo>
                <a:lnTo>
                  <a:pt x="108203" y="467867"/>
                </a:lnTo>
                <a:lnTo>
                  <a:pt x="83819" y="480821"/>
                </a:lnTo>
                <a:lnTo>
                  <a:pt x="88391" y="489203"/>
                </a:lnTo>
                <a:lnTo>
                  <a:pt x="112013" y="476249"/>
                </a:lnTo>
                <a:lnTo>
                  <a:pt x="121919" y="471677"/>
                </a:lnTo>
                <a:lnTo>
                  <a:pt x="118109" y="463295"/>
                </a:lnTo>
                <a:close/>
              </a:path>
              <a:path w="2567304" h="578485">
                <a:moveTo>
                  <a:pt x="9143" y="493775"/>
                </a:moveTo>
                <a:lnTo>
                  <a:pt x="0" y="578357"/>
                </a:lnTo>
                <a:lnTo>
                  <a:pt x="73151" y="534161"/>
                </a:lnTo>
                <a:lnTo>
                  <a:pt x="62282" y="527303"/>
                </a:lnTo>
                <a:lnTo>
                  <a:pt x="38099" y="527303"/>
                </a:lnTo>
                <a:lnTo>
                  <a:pt x="30479" y="521969"/>
                </a:lnTo>
                <a:lnTo>
                  <a:pt x="38166" y="512087"/>
                </a:lnTo>
                <a:lnTo>
                  <a:pt x="9143" y="493775"/>
                </a:lnTo>
                <a:close/>
              </a:path>
              <a:path w="2567304" h="578485">
                <a:moveTo>
                  <a:pt x="38166" y="512087"/>
                </a:moveTo>
                <a:lnTo>
                  <a:pt x="30479" y="521969"/>
                </a:lnTo>
                <a:lnTo>
                  <a:pt x="38099" y="527303"/>
                </a:lnTo>
                <a:lnTo>
                  <a:pt x="46060" y="517068"/>
                </a:lnTo>
                <a:lnTo>
                  <a:pt x="38166" y="512087"/>
                </a:lnTo>
                <a:close/>
              </a:path>
              <a:path w="2567304" h="578485">
                <a:moveTo>
                  <a:pt x="46060" y="517068"/>
                </a:moveTo>
                <a:lnTo>
                  <a:pt x="38099" y="527303"/>
                </a:lnTo>
                <a:lnTo>
                  <a:pt x="62282" y="527303"/>
                </a:lnTo>
                <a:lnTo>
                  <a:pt x="46060" y="517068"/>
                </a:lnTo>
                <a:close/>
              </a:path>
              <a:path w="2567304" h="578485">
                <a:moveTo>
                  <a:pt x="58673" y="495299"/>
                </a:moveTo>
                <a:lnTo>
                  <a:pt x="51053" y="500633"/>
                </a:lnTo>
                <a:lnTo>
                  <a:pt x="41909" y="507491"/>
                </a:lnTo>
                <a:lnTo>
                  <a:pt x="41147" y="507491"/>
                </a:lnTo>
                <a:lnTo>
                  <a:pt x="41147" y="508253"/>
                </a:lnTo>
                <a:lnTo>
                  <a:pt x="38166" y="512087"/>
                </a:lnTo>
                <a:lnTo>
                  <a:pt x="46060" y="517068"/>
                </a:lnTo>
                <a:lnTo>
                  <a:pt x="47582" y="515111"/>
                </a:lnTo>
                <a:lnTo>
                  <a:pt x="47243" y="515111"/>
                </a:lnTo>
                <a:lnTo>
                  <a:pt x="48767" y="513587"/>
                </a:lnTo>
                <a:lnTo>
                  <a:pt x="49275" y="513587"/>
                </a:lnTo>
                <a:lnTo>
                  <a:pt x="56387" y="508253"/>
                </a:lnTo>
                <a:lnTo>
                  <a:pt x="64007" y="502919"/>
                </a:lnTo>
                <a:lnTo>
                  <a:pt x="58673" y="495299"/>
                </a:lnTo>
                <a:close/>
              </a:path>
              <a:path w="2567304" h="578485">
                <a:moveTo>
                  <a:pt x="48767" y="513587"/>
                </a:moveTo>
                <a:lnTo>
                  <a:pt x="47243" y="515111"/>
                </a:lnTo>
                <a:lnTo>
                  <a:pt x="48056" y="514502"/>
                </a:lnTo>
                <a:lnTo>
                  <a:pt x="48767" y="513587"/>
                </a:lnTo>
                <a:close/>
              </a:path>
              <a:path w="2567304" h="578485">
                <a:moveTo>
                  <a:pt x="48056" y="514502"/>
                </a:moveTo>
                <a:lnTo>
                  <a:pt x="47243" y="515111"/>
                </a:lnTo>
                <a:lnTo>
                  <a:pt x="47582" y="515111"/>
                </a:lnTo>
                <a:lnTo>
                  <a:pt x="48056" y="514502"/>
                </a:lnTo>
                <a:close/>
              </a:path>
              <a:path w="2567304" h="578485">
                <a:moveTo>
                  <a:pt x="49275" y="513587"/>
                </a:moveTo>
                <a:lnTo>
                  <a:pt x="48767" y="513587"/>
                </a:lnTo>
                <a:lnTo>
                  <a:pt x="48056" y="514502"/>
                </a:lnTo>
                <a:lnTo>
                  <a:pt x="49275" y="513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7" name="object 14"/>
          <p:cNvSpPr txBox="1"/>
          <p:nvPr/>
        </p:nvSpPr>
        <p:spPr>
          <a:xfrm>
            <a:off x="4613982" y="3041386"/>
            <a:ext cx="4112895" cy="834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635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Erst die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Beschreibung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der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Aktionen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definiert</a:t>
            </a:r>
            <a:r>
              <a:rPr lang="de-DE" sz="1800" dirty="0" smtClean="0">
                <a:latin typeface="Arial"/>
                <a:cs typeface="Arial"/>
              </a:rPr>
              <a:t>,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welcher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Stelle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Use-Case B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inkludiert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wird.</a:t>
            </a:r>
          </a:p>
        </p:txBody>
      </p:sp>
    </p:spTree>
    <p:extLst>
      <p:ext uri="{BB962C8B-B14F-4D97-AF65-F5344CB8AC3E}">
        <p14:creationId xmlns:p14="http://schemas.microsoft.com/office/powerpoint/2010/main" val="419469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"/>
          <p:cNvSpPr/>
          <p:nvPr/>
        </p:nvSpPr>
        <p:spPr>
          <a:xfrm>
            <a:off x="2710240" y="3020819"/>
            <a:ext cx="1552575" cy="3105150"/>
          </a:xfrm>
          <a:custGeom>
            <a:avLst/>
            <a:gdLst/>
            <a:ahLst/>
            <a:cxnLst/>
            <a:rect l="l" t="t" r="r" b="b"/>
            <a:pathLst>
              <a:path w="1552575" h="3105150">
                <a:moveTo>
                  <a:pt x="0" y="3105149"/>
                </a:moveTo>
                <a:lnTo>
                  <a:pt x="1552193" y="3105149"/>
                </a:lnTo>
                <a:lnTo>
                  <a:pt x="1552193" y="0"/>
                </a:lnTo>
                <a:lnTo>
                  <a:pt x="0" y="0"/>
                </a:lnTo>
                <a:lnTo>
                  <a:pt x="0" y="310514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2" name="object 3"/>
          <p:cNvSpPr/>
          <p:nvPr/>
        </p:nvSpPr>
        <p:spPr>
          <a:xfrm>
            <a:off x="304800" y="3042917"/>
            <a:ext cx="1552575" cy="3039110"/>
          </a:xfrm>
          <a:custGeom>
            <a:avLst/>
            <a:gdLst/>
            <a:ahLst/>
            <a:cxnLst/>
            <a:rect l="l" t="t" r="r" b="b"/>
            <a:pathLst>
              <a:path w="1552575" h="3039109">
                <a:moveTo>
                  <a:pt x="0" y="3038855"/>
                </a:moveTo>
                <a:lnTo>
                  <a:pt x="1552193" y="3038855"/>
                </a:lnTo>
                <a:lnTo>
                  <a:pt x="1552193" y="0"/>
                </a:lnTo>
                <a:lnTo>
                  <a:pt x="0" y="0"/>
                </a:lnTo>
                <a:lnTo>
                  <a:pt x="0" y="3038855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3" name="object 3"/>
          <p:cNvSpPr txBox="1"/>
          <p:nvPr/>
        </p:nvSpPr>
        <p:spPr>
          <a:xfrm>
            <a:off x="608856" y="91942"/>
            <a:ext cx="7430134" cy="35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15" dirty="0" smtClean="0">
                <a:latin typeface="Arial" panose="020B0604020202020204" pitchFamily="34" charset="0"/>
                <a:cs typeface="Arial" panose="020B0604020202020204" pitchFamily="34" charset="0"/>
              </a:rPr>
              <a:t>UML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100"/>
              </a:lnSpc>
              <a:spcBef>
                <a:spcPts val="28"/>
              </a:spcBef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3"/>
          <p:cNvSpPr txBox="1"/>
          <p:nvPr/>
        </p:nvSpPr>
        <p:spPr>
          <a:xfrm>
            <a:off x="315210" y="966593"/>
            <a:ext cx="8286750" cy="328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Use-Case-Diagramm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–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&lt;</a:t>
            </a:r>
            <a:r>
              <a:rPr sz="1800" b="1" dirty="0">
                <a:latin typeface="Arial"/>
                <a:cs typeface="Arial"/>
              </a:rPr>
              <a:t>&lt;extend&gt;&gt;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Beziehung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4"/>
          <p:cNvSpPr/>
          <p:nvPr/>
        </p:nvSpPr>
        <p:spPr>
          <a:xfrm>
            <a:off x="315210" y="927746"/>
            <a:ext cx="8286750" cy="367030"/>
          </a:xfrm>
          <a:custGeom>
            <a:avLst/>
            <a:gdLst/>
            <a:ahLst/>
            <a:cxnLst/>
            <a:rect l="l" t="t" r="r" b="b"/>
            <a:pathLst>
              <a:path w="8286750" h="367030">
                <a:moveTo>
                  <a:pt x="0" y="366521"/>
                </a:moveTo>
                <a:lnTo>
                  <a:pt x="8286749" y="366521"/>
                </a:lnTo>
                <a:lnTo>
                  <a:pt x="8286749" y="0"/>
                </a:lnTo>
                <a:lnTo>
                  <a:pt x="0" y="0"/>
                </a:lnTo>
                <a:lnTo>
                  <a:pt x="0" y="36652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6" name="object 5"/>
          <p:cNvSpPr txBox="1"/>
          <p:nvPr/>
        </p:nvSpPr>
        <p:spPr>
          <a:xfrm>
            <a:off x="393950" y="966593"/>
            <a:ext cx="500316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Use-Case-Diagramm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–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&lt;</a:t>
            </a:r>
            <a:r>
              <a:rPr sz="1800" b="1" dirty="0">
                <a:latin typeface="Arial"/>
                <a:cs typeface="Arial"/>
              </a:rPr>
              <a:t>&lt;extend&gt;&gt;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Beziehung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7" name="object 6"/>
          <p:cNvSpPr txBox="1"/>
          <p:nvPr/>
        </p:nvSpPr>
        <p:spPr>
          <a:xfrm>
            <a:off x="4556010" y="1617342"/>
            <a:ext cx="4114165" cy="1108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635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Die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«extend»-Beziehung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zeigt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dass das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erhalten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eines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Use-Case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(A) durch einen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anderen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Use-Case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(B)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erweitert werden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kann,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aber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nicht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muss.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7"/>
          <p:cNvSpPr txBox="1"/>
          <p:nvPr/>
        </p:nvSpPr>
        <p:spPr>
          <a:xfrm>
            <a:off x="563876" y="3359021"/>
            <a:ext cx="77597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635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Aktion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A1 Aktion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8"/>
          <p:cNvSpPr txBox="1"/>
          <p:nvPr/>
        </p:nvSpPr>
        <p:spPr>
          <a:xfrm>
            <a:off x="722372" y="5504804"/>
            <a:ext cx="77597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635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Aktion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A3 Aktion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9"/>
          <p:cNvSpPr txBox="1"/>
          <p:nvPr/>
        </p:nvSpPr>
        <p:spPr>
          <a:xfrm>
            <a:off x="3284980" y="4409809"/>
            <a:ext cx="78549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635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Aktion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B1 Aktion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10"/>
          <p:cNvSpPr/>
          <p:nvPr/>
        </p:nvSpPr>
        <p:spPr>
          <a:xfrm>
            <a:off x="953766" y="3835538"/>
            <a:ext cx="2726055" cy="533400"/>
          </a:xfrm>
          <a:custGeom>
            <a:avLst/>
            <a:gdLst/>
            <a:ahLst/>
            <a:cxnLst/>
            <a:rect l="l" t="t" r="r" b="b"/>
            <a:pathLst>
              <a:path w="2726054" h="533400">
                <a:moveTo>
                  <a:pt x="9143" y="0"/>
                </a:moveTo>
                <a:lnTo>
                  <a:pt x="0" y="761"/>
                </a:lnTo>
                <a:lnTo>
                  <a:pt x="0" y="7619"/>
                </a:lnTo>
                <a:lnTo>
                  <a:pt x="761" y="7619"/>
                </a:lnTo>
                <a:lnTo>
                  <a:pt x="1523" y="13715"/>
                </a:lnTo>
                <a:lnTo>
                  <a:pt x="2285" y="13715"/>
                </a:lnTo>
                <a:lnTo>
                  <a:pt x="2285" y="14477"/>
                </a:lnTo>
                <a:lnTo>
                  <a:pt x="4571" y="20573"/>
                </a:lnTo>
                <a:lnTo>
                  <a:pt x="8381" y="27431"/>
                </a:lnTo>
                <a:lnTo>
                  <a:pt x="12953" y="34289"/>
                </a:lnTo>
                <a:lnTo>
                  <a:pt x="16001" y="37337"/>
                </a:lnTo>
                <a:lnTo>
                  <a:pt x="22859" y="31241"/>
                </a:lnTo>
                <a:lnTo>
                  <a:pt x="20573" y="28955"/>
                </a:lnTo>
                <a:lnTo>
                  <a:pt x="16763" y="22859"/>
                </a:lnTo>
                <a:lnTo>
                  <a:pt x="13715" y="17525"/>
                </a:lnTo>
                <a:lnTo>
                  <a:pt x="10667" y="10667"/>
                </a:lnTo>
                <a:lnTo>
                  <a:pt x="11239" y="10667"/>
                </a:lnTo>
                <a:lnTo>
                  <a:pt x="10096" y="6095"/>
                </a:lnTo>
                <a:lnTo>
                  <a:pt x="9905" y="6095"/>
                </a:lnTo>
                <a:lnTo>
                  <a:pt x="9143" y="0"/>
                </a:lnTo>
                <a:close/>
              </a:path>
              <a:path w="2726054" h="533400">
                <a:moveTo>
                  <a:pt x="11239" y="10667"/>
                </a:moveTo>
                <a:lnTo>
                  <a:pt x="10667" y="10667"/>
                </a:lnTo>
                <a:lnTo>
                  <a:pt x="11429" y="11429"/>
                </a:lnTo>
                <a:lnTo>
                  <a:pt x="11239" y="10667"/>
                </a:lnTo>
                <a:close/>
              </a:path>
              <a:path w="2726054" h="533400">
                <a:moveTo>
                  <a:pt x="9905" y="5333"/>
                </a:moveTo>
                <a:lnTo>
                  <a:pt x="9905" y="6095"/>
                </a:lnTo>
                <a:lnTo>
                  <a:pt x="10096" y="6095"/>
                </a:lnTo>
                <a:lnTo>
                  <a:pt x="9905" y="5333"/>
                </a:lnTo>
                <a:close/>
              </a:path>
              <a:path w="2726054" h="533400">
                <a:moveTo>
                  <a:pt x="43433" y="50291"/>
                </a:moveTo>
                <a:lnTo>
                  <a:pt x="37337" y="57911"/>
                </a:lnTo>
                <a:lnTo>
                  <a:pt x="40385" y="60197"/>
                </a:lnTo>
                <a:lnTo>
                  <a:pt x="48767" y="66293"/>
                </a:lnTo>
                <a:lnTo>
                  <a:pt x="58673" y="72389"/>
                </a:lnTo>
                <a:lnTo>
                  <a:pt x="69341" y="78485"/>
                </a:lnTo>
                <a:lnTo>
                  <a:pt x="70103" y="78485"/>
                </a:lnTo>
                <a:lnTo>
                  <a:pt x="74675" y="70103"/>
                </a:lnTo>
                <a:lnTo>
                  <a:pt x="73913" y="70103"/>
                </a:lnTo>
                <a:lnTo>
                  <a:pt x="64007" y="64007"/>
                </a:lnTo>
                <a:lnTo>
                  <a:pt x="54863" y="58673"/>
                </a:lnTo>
                <a:lnTo>
                  <a:pt x="45719" y="52577"/>
                </a:lnTo>
                <a:lnTo>
                  <a:pt x="43433" y="50291"/>
                </a:lnTo>
                <a:close/>
              </a:path>
              <a:path w="2726054" h="533400">
                <a:moveTo>
                  <a:pt x="99821" y="83057"/>
                </a:moveTo>
                <a:lnTo>
                  <a:pt x="95249" y="92201"/>
                </a:lnTo>
                <a:lnTo>
                  <a:pt x="105917" y="96773"/>
                </a:lnTo>
                <a:lnTo>
                  <a:pt x="119633" y="102869"/>
                </a:lnTo>
                <a:lnTo>
                  <a:pt x="131063" y="106679"/>
                </a:lnTo>
                <a:lnTo>
                  <a:pt x="134111" y="98297"/>
                </a:lnTo>
                <a:lnTo>
                  <a:pt x="123443" y="93725"/>
                </a:lnTo>
                <a:lnTo>
                  <a:pt x="109727" y="87629"/>
                </a:lnTo>
                <a:lnTo>
                  <a:pt x="99821" y="83057"/>
                </a:lnTo>
                <a:close/>
              </a:path>
              <a:path w="2726054" h="533400">
                <a:moveTo>
                  <a:pt x="160781" y="108203"/>
                </a:moveTo>
                <a:lnTo>
                  <a:pt x="157733" y="117347"/>
                </a:lnTo>
                <a:lnTo>
                  <a:pt x="181355" y="125729"/>
                </a:lnTo>
                <a:lnTo>
                  <a:pt x="193547" y="129539"/>
                </a:lnTo>
                <a:lnTo>
                  <a:pt x="196595" y="120395"/>
                </a:lnTo>
                <a:lnTo>
                  <a:pt x="184403" y="116585"/>
                </a:lnTo>
                <a:lnTo>
                  <a:pt x="160781" y="108203"/>
                </a:lnTo>
                <a:close/>
              </a:path>
              <a:path w="2726054" h="533400">
                <a:moveTo>
                  <a:pt x="224027" y="128777"/>
                </a:moveTo>
                <a:lnTo>
                  <a:pt x="220979" y="137921"/>
                </a:lnTo>
                <a:lnTo>
                  <a:pt x="254507" y="147827"/>
                </a:lnTo>
                <a:lnTo>
                  <a:pt x="258317" y="148589"/>
                </a:lnTo>
                <a:lnTo>
                  <a:pt x="260603" y="139445"/>
                </a:lnTo>
                <a:lnTo>
                  <a:pt x="256793" y="138683"/>
                </a:lnTo>
                <a:lnTo>
                  <a:pt x="224027" y="128777"/>
                </a:lnTo>
                <a:close/>
              </a:path>
              <a:path w="2726054" h="533400">
                <a:moveTo>
                  <a:pt x="288035" y="147065"/>
                </a:moveTo>
                <a:lnTo>
                  <a:pt x="285749" y="156209"/>
                </a:lnTo>
                <a:lnTo>
                  <a:pt x="294131" y="158495"/>
                </a:lnTo>
                <a:lnTo>
                  <a:pt x="322325" y="165347"/>
                </a:lnTo>
                <a:lnTo>
                  <a:pt x="324611" y="156209"/>
                </a:lnTo>
                <a:lnTo>
                  <a:pt x="288035" y="147065"/>
                </a:lnTo>
                <a:close/>
              </a:path>
              <a:path w="2726054" h="533400">
                <a:moveTo>
                  <a:pt x="352805" y="162305"/>
                </a:moveTo>
                <a:lnTo>
                  <a:pt x="350519" y="171443"/>
                </a:lnTo>
                <a:lnTo>
                  <a:pt x="381761" y="179063"/>
                </a:lnTo>
                <a:lnTo>
                  <a:pt x="387857" y="179825"/>
                </a:lnTo>
                <a:lnTo>
                  <a:pt x="390143" y="170681"/>
                </a:lnTo>
                <a:lnTo>
                  <a:pt x="384047" y="169157"/>
                </a:lnTo>
                <a:lnTo>
                  <a:pt x="352805" y="162305"/>
                </a:lnTo>
                <a:close/>
              </a:path>
              <a:path w="2726054" h="533400">
                <a:moveTo>
                  <a:pt x="417575" y="176015"/>
                </a:moveTo>
                <a:lnTo>
                  <a:pt x="416051" y="185921"/>
                </a:lnTo>
                <a:lnTo>
                  <a:pt x="429005" y="188207"/>
                </a:lnTo>
                <a:lnTo>
                  <a:pt x="453389" y="192779"/>
                </a:lnTo>
                <a:lnTo>
                  <a:pt x="454913" y="183635"/>
                </a:lnTo>
                <a:lnTo>
                  <a:pt x="430529" y="179063"/>
                </a:lnTo>
                <a:lnTo>
                  <a:pt x="417575" y="176015"/>
                </a:lnTo>
                <a:close/>
              </a:path>
              <a:path w="2726054" h="533400">
                <a:moveTo>
                  <a:pt x="483107" y="188969"/>
                </a:moveTo>
                <a:lnTo>
                  <a:pt x="481583" y="198113"/>
                </a:lnTo>
                <a:lnTo>
                  <a:pt x="518921" y="204971"/>
                </a:lnTo>
                <a:lnTo>
                  <a:pt x="520445" y="195065"/>
                </a:lnTo>
                <a:lnTo>
                  <a:pt x="483107" y="188969"/>
                </a:lnTo>
                <a:close/>
              </a:path>
              <a:path w="2726054" h="533400">
                <a:moveTo>
                  <a:pt x="548639" y="199637"/>
                </a:moveTo>
                <a:lnTo>
                  <a:pt x="547115" y="209543"/>
                </a:lnTo>
                <a:lnTo>
                  <a:pt x="580643" y="214877"/>
                </a:lnTo>
                <a:lnTo>
                  <a:pt x="585215" y="214877"/>
                </a:lnTo>
                <a:lnTo>
                  <a:pt x="586739" y="205733"/>
                </a:lnTo>
                <a:lnTo>
                  <a:pt x="548639" y="199637"/>
                </a:lnTo>
                <a:close/>
              </a:path>
              <a:path w="2726054" h="533400">
                <a:moveTo>
                  <a:pt x="614933" y="209543"/>
                </a:moveTo>
                <a:lnTo>
                  <a:pt x="613409" y="219449"/>
                </a:lnTo>
                <a:lnTo>
                  <a:pt x="651509" y="224783"/>
                </a:lnTo>
                <a:lnTo>
                  <a:pt x="652271" y="214877"/>
                </a:lnTo>
                <a:lnTo>
                  <a:pt x="636269" y="213353"/>
                </a:lnTo>
                <a:lnTo>
                  <a:pt x="614933" y="209543"/>
                </a:lnTo>
                <a:close/>
              </a:path>
              <a:path w="2726054" h="533400">
                <a:moveTo>
                  <a:pt x="680465" y="218687"/>
                </a:moveTo>
                <a:lnTo>
                  <a:pt x="679703" y="228593"/>
                </a:lnTo>
                <a:lnTo>
                  <a:pt x="690371" y="230117"/>
                </a:lnTo>
                <a:lnTo>
                  <a:pt x="717041" y="233165"/>
                </a:lnTo>
                <a:lnTo>
                  <a:pt x="718565" y="223259"/>
                </a:lnTo>
                <a:lnTo>
                  <a:pt x="691895" y="220211"/>
                </a:lnTo>
                <a:lnTo>
                  <a:pt x="680465" y="218687"/>
                </a:lnTo>
                <a:close/>
              </a:path>
              <a:path w="2726054" h="533400">
                <a:moveTo>
                  <a:pt x="748283" y="227069"/>
                </a:moveTo>
                <a:lnTo>
                  <a:pt x="746759" y="227069"/>
                </a:lnTo>
                <a:lnTo>
                  <a:pt x="745997" y="236213"/>
                </a:lnTo>
                <a:lnTo>
                  <a:pt x="747521" y="236975"/>
                </a:lnTo>
                <a:lnTo>
                  <a:pt x="783335" y="240785"/>
                </a:lnTo>
                <a:lnTo>
                  <a:pt x="784859" y="230879"/>
                </a:lnTo>
                <a:lnTo>
                  <a:pt x="748283" y="227069"/>
                </a:lnTo>
                <a:close/>
              </a:path>
              <a:path w="2726054" h="533400">
                <a:moveTo>
                  <a:pt x="813053" y="233927"/>
                </a:moveTo>
                <a:lnTo>
                  <a:pt x="812291" y="243833"/>
                </a:lnTo>
                <a:lnTo>
                  <a:pt x="850391" y="247643"/>
                </a:lnTo>
                <a:lnTo>
                  <a:pt x="851153" y="237737"/>
                </a:lnTo>
                <a:lnTo>
                  <a:pt x="813053" y="233927"/>
                </a:lnTo>
                <a:close/>
              </a:path>
              <a:path w="2726054" h="533400">
                <a:moveTo>
                  <a:pt x="879347" y="240785"/>
                </a:moveTo>
                <a:lnTo>
                  <a:pt x="878585" y="249929"/>
                </a:lnTo>
                <a:lnTo>
                  <a:pt x="916685" y="252977"/>
                </a:lnTo>
                <a:lnTo>
                  <a:pt x="917447" y="243833"/>
                </a:lnTo>
                <a:lnTo>
                  <a:pt x="879347" y="240785"/>
                </a:lnTo>
                <a:close/>
              </a:path>
              <a:path w="2726054" h="533400">
                <a:moveTo>
                  <a:pt x="945641" y="246119"/>
                </a:moveTo>
                <a:lnTo>
                  <a:pt x="944879" y="255263"/>
                </a:lnTo>
                <a:lnTo>
                  <a:pt x="982979" y="258311"/>
                </a:lnTo>
                <a:lnTo>
                  <a:pt x="983741" y="248405"/>
                </a:lnTo>
                <a:lnTo>
                  <a:pt x="945641" y="246119"/>
                </a:lnTo>
                <a:close/>
              </a:path>
              <a:path w="2726054" h="533400">
                <a:moveTo>
                  <a:pt x="1011935" y="250691"/>
                </a:moveTo>
                <a:lnTo>
                  <a:pt x="1011935" y="259835"/>
                </a:lnTo>
                <a:lnTo>
                  <a:pt x="1050035" y="262121"/>
                </a:lnTo>
                <a:lnTo>
                  <a:pt x="1050035" y="252977"/>
                </a:lnTo>
                <a:lnTo>
                  <a:pt x="1011935" y="250691"/>
                </a:lnTo>
                <a:close/>
              </a:path>
              <a:path w="2726054" h="533400">
                <a:moveTo>
                  <a:pt x="1078991" y="254501"/>
                </a:moveTo>
                <a:lnTo>
                  <a:pt x="1078229" y="263645"/>
                </a:lnTo>
                <a:lnTo>
                  <a:pt x="1110995" y="265931"/>
                </a:lnTo>
                <a:lnTo>
                  <a:pt x="1116329" y="265931"/>
                </a:lnTo>
                <a:lnTo>
                  <a:pt x="1116329" y="256025"/>
                </a:lnTo>
                <a:lnTo>
                  <a:pt x="1111757" y="256025"/>
                </a:lnTo>
                <a:lnTo>
                  <a:pt x="1078991" y="254501"/>
                </a:lnTo>
                <a:close/>
              </a:path>
              <a:path w="2726054" h="533400">
                <a:moveTo>
                  <a:pt x="1145285" y="257549"/>
                </a:moveTo>
                <a:lnTo>
                  <a:pt x="1144523" y="266693"/>
                </a:lnTo>
                <a:lnTo>
                  <a:pt x="1182623" y="268217"/>
                </a:lnTo>
                <a:lnTo>
                  <a:pt x="1183385" y="259073"/>
                </a:lnTo>
                <a:lnTo>
                  <a:pt x="1145285" y="257549"/>
                </a:lnTo>
                <a:close/>
              </a:path>
              <a:path w="2726054" h="533400">
                <a:moveTo>
                  <a:pt x="1211579" y="259835"/>
                </a:moveTo>
                <a:lnTo>
                  <a:pt x="1211579" y="268979"/>
                </a:lnTo>
                <a:lnTo>
                  <a:pt x="1237487" y="270503"/>
                </a:lnTo>
                <a:lnTo>
                  <a:pt x="1249679" y="270503"/>
                </a:lnTo>
                <a:lnTo>
                  <a:pt x="1249679" y="260597"/>
                </a:lnTo>
                <a:lnTo>
                  <a:pt x="1237487" y="260597"/>
                </a:lnTo>
                <a:lnTo>
                  <a:pt x="1211579" y="259835"/>
                </a:lnTo>
                <a:close/>
              </a:path>
              <a:path w="2726054" h="533400">
                <a:moveTo>
                  <a:pt x="1278635" y="261359"/>
                </a:moveTo>
                <a:lnTo>
                  <a:pt x="1278635" y="271265"/>
                </a:lnTo>
                <a:lnTo>
                  <a:pt x="1316735" y="271265"/>
                </a:lnTo>
                <a:lnTo>
                  <a:pt x="1316735" y="262121"/>
                </a:lnTo>
                <a:lnTo>
                  <a:pt x="1301495" y="262121"/>
                </a:lnTo>
                <a:lnTo>
                  <a:pt x="1278635" y="261359"/>
                </a:lnTo>
                <a:close/>
              </a:path>
              <a:path w="2726054" h="533400">
                <a:moveTo>
                  <a:pt x="1383029" y="262121"/>
                </a:moveTo>
                <a:lnTo>
                  <a:pt x="1344929" y="262121"/>
                </a:lnTo>
                <a:lnTo>
                  <a:pt x="1344929" y="271265"/>
                </a:lnTo>
                <a:lnTo>
                  <a:pt x="1364741" y="272027"/>
                </a:lnTo>
                <a:lnTo>
                  <a:pt x="1383029" y="272027"/>
                </a:lnTo>
                <a:lnTo>
                  <a:pt x="1383029" y="262121"/>
                </a:lnTo>
                <a:close/>
              </a:path>
              <a:path w="2726054" h="533400">
                <a:moveTo>
                  <a:pt x="1411985" y="262121"/>
                </a:moveTo>
                <a:lnTo>
                  <a:pt x="1411985" y="272027"/>
                </a:lnTo>
                <a:lnTo>
                  <a:pt x="1428749" y="272027"/>
                </a:lnTo>
                <a:lnTo>
                  <a:pt x="1449323" y="272789"/>
                </a:lnTo>
                <a:lnTo>
                  <a:pt x="1450085" y="262883"/>
                </a:lnTo>
                <a:lnTo>
                  <a:pt x="1428749" y="262883"/>
                </a:lnTo>
                <a:lnTo>
                  <a:pt x="1411985" y="262121"/>
                </a:lnTo>
                <a:close/>
              </a:path>
              <a:path w="2726054" h="533400">
                <a:moveTo>
                  <a:pt x="1492757" y="263645"/>
                </a:moveTo>
                <a:lnTo>
                  <a:pt x="1478279" y="263645"/>
                </a:lnTo>
                <a:lnTo>
                  <a:pt x="1478279" y="272789"/>
                </a:lnTo>
                <a:lnTo>
                  <a:pt x="1491995" y="273551"/>
                </a:lnTo>
                <a:lnTo>
                  <a:pt x="1516376" y="274313"/>
                </a:lnTo>
                <a:lnTo>
                  <a:pt x="1516376" y="264407"/>
                </a:lnTo>
                <a:lnTo>
                  <a:pt x="1492757" y="263645"/>
                </a:lnTo>
                <a:close/>
              </a:path>
              <a:path w="2726054" h="533400">
                <a:moveTo>
                  <a:pt x="1545332" y="265931"/>
                </a:moveTo>
                <a:lnTo>
                  <a:pt x="1544570" y="275075"/>
                </a:lnTo>
                <a:lnTo>
                  <a:pt x="1582670" y="276599"/>
                </a:lnTo>
                <a:lnTo>
                  <a:pt x="1583432" y="266693"/>
                </a:lnTo>
                <a:lnTo>
                  <a:pt x="1545332" y="265931"/>
                </a:lnTo>
                <a:close/>
              </a:path>
              <a:path w="2726054" h="533400">
                <a:moveTo>
                  <a:pt x="1619246" y="268217"/>
                </a:moveTo>
                <a:lnTo>
                  <a:pt x="1611626" y="268217"/>
                </a:lnTo>
                <a:lnTo>
                  <a:pt x="1611626" y="277361"/>
                </a:lnTo>
                <a:lnTo>
                  <a:pt x="1618484" y="277361"/>
                </a:lnTo>
                <a:lnTo>
                  <a:pt x="1649726" y="279647"/>
                </a:lnTo>
                <a:lnTo>
                  <a:pt x="1649726" y="269741"/>
                </a:lnTo>
                <a:lnTo>
                  <a:pt x="1619246" y="268217"/>
                </a:lnTo>
                <a:close/>
              </a:path>
              <a:path w="2726054" h="533400">
                <a:moveTo>
                  <a:pt x="1678682" y="271265"/>
                </a:moveTo>
                <a:lnTo>
                  <a:pt x="1677920" y="281171"/>
                </a:lnTo>
                <a:lnTo>
                  <a:pt x="1716020" y="283457"/>
                </a:lnTo>
                <a:lnTo>
                  <a:pt x="1716782" y="273551"/>
                </a:lnTo>
                <a:lnTo>
                  <a:pt x="1678682" y="271265"/>
                </a:lnTo>
                <a:close/>
              </a:path>
              <a:path w="2726054" h="533400">
                <a:moveTo>
                  <a:pt x="1744976" y="275837"/>
                </a:moveTo>
                <a:lnTo>
                  <a:pt x="1744214" y="284981"/>
                </a:lnTo>
                <a:lnTo>
                  <a:pt x="1782314" y="288029"/>
                </a:lnTo>
                <a:lnTo>
                  <a:pt x="1783076" y="278123"/>
                </a:lnTo>
                <a:lnTo>
                  <a:pt x="1744976" y="275837"/>
                </a:lnTo>
                <a:close/>
              </a:path>
              <a:path w="2726054" h="533400">
                <a:moveTo>
                  <a:pt x="1811270" y="280409"/>
                </a:moveTo>
                <a:lnTo>
                  <a:pt x="1810508" y="290315"/>
                </a:lnTo>
                <a:lnTo>
                  <a:pt x="1848608" y="293363"/>
                </a:lnTo>
                <a:lnTo>
                  <a:pt x="1849370" y="283457"/>
                </a:lnTo>
                <a:lnTo>
                  <a:pt x="1811270" y="280409"/>
                </a:lnTo>
                <a:close/>
              </a:path>
              <a:path w="2726054" h="533400">
                <a:moveTo>
                  <a:pt x="1878326" y="286505"/>
                </a:moveTo>
                <a:lnTo>
                  <a:pt x="1877564" y="295649"/>
                </a:lnTo>
                <a:lnTo>
                  <a:pt x="1914902" y="299459"/>
                </a:lnTo>
                <a:lnTo>
                  <a:pt x="1916426" y="290315"/>
                </a:lnTo>
                <a:lnTo>
                  <a:pt x="1878326" y="286505"/>
                </a:lnTo>
                <a:close/>
              </a:path>
              <a:path w="2726054" h="533400">
                <a:moveTo>
                  <a:pt x="1944620" y="293363"/>
                </a:moveTo>
                <a:lnTo>
                  <a:pt x="1943858" y="302507"/>
                </a:lnTo>
                <a:lnTo>
                  <a:pt x="1981196" y="306317"/>
                </a:lnTo>
                <a:lnTo>
                  <a:pt x="1982720" y="297173"/>
                </a:lnTo>
                <a:lnTo>
                  <a:pt x="1944620" y="293363"/>
                </a:lnTo>
                <a:close/>
              </a:path>
              <a:path w="2726054" h="533400">
                <a:moveTo>
                  <a:pt x="2010914" y="300983"/>
                </a:moveTo>
                <a:lnTo>
                  <a:pt x="2009390" y="310127"/>
                </a:lnTo>
                <a:lnTo>
                  <a:pt x="2038346" y="313175"/>
                </a:lnTo>
                <a:lnTo>
                  <a:pt x="2047490" y="314699"/>
                </a:lnTo>
                <a:lnTo>
                  <a:pt x="2049014" y="305555"/>
                </a:lnTo>
                <a:lnTo>
                  <a:pt x="2039108" y="304031"/>
                </a:lnTo>
                <a:lnTo>
                  <a:pt x="2010914" y="300983"/>
                </a:lnTo>
                <a:close/>
              </a:path>
              <a:path w="2726054" h="533400">
                <a:moveTo>
                  <a:pt x="2077208" y="309365"/>
                </a:moveTo>
                <a:lnTo>
                  <a:pt x="2075684" y="318509"/>
                </a:lnTo>
                <a:lnTo>
                  <a:pt x="2093972" y="320795"/>
                </a:lnTo>
                <a:lnTo>
                  <a:pt x="2113784" y="323843"/>
                </a:lnTo>
                <a:lnTo>
                  <a:pt x="2114546" y="314699"/>
                </a:lnTo>
                <a:lnTo>
                  <a:pt x="2094734" y="311651"/>
                </a:lnTo>
                <a:lnTo>
                  <a:pt x="2077208" y="309365"/>
                </a:lnTo>
                <a:close/>
              </a:path>
              <a:path w="2726054" h="533400">
                <a:moveTo>
                  <a:pt x="2142740" y="318509"/>
                </a:moveTo>
                <a:lnTo>
                  <a:pt x="2141978" y="327653"/>
                </a:lnTo>
                <a:lnTo>
                  <a:pt x="2148074" y="328415"/>
                </a:lnTo>
                <a:lnTo>
                  <a:pt x="2179316" y="333749"/>
                </a:lnTo>
                <a:lnTo>
                  <a:pt x="2180840" y="324605"/>
                </a:lnTo>
                <a:lnTo>
                  <a:pt x="2148836" y="319271"/>
                </a:lnTo>
                <a:lnTo>
                  <a:pt x="2142740" y="318509"/>
                </a:lnTo>
                <a:close/>
              </a:path>
              <a:path w="2726054" h="533400">
                <a:moveTo>
                  <a:pt x="2209034" y="329177"/>
                </a:moveTo>
                <a:lnTo>
                  <a:pt x="2207510" y="338321"/>
                </a:lnTo>
                <a:lnTo>
                  <a:pt x="2244848" y="344417"/>
                </a:lnTo>
                <a:lnTo>
                  <a:pt x="2246372" y="335273"/>
                </a:lnTo>
                <a:lnTo>
                  <a:pt x="2209034" y="329177"/>
                </a:lnTo>
                <a:close/>
              </a:path>
              <a:path w="2726054" h="533400">
                <a:moveTo>
                  <a:pt x="2274566" y="340607"/>
                </a:moveTo>
                <a:lnTo>
                  <a:pt x="2273042" y="349751"/>
                </a:lnTo>
                <a:lnTo>
                  <a:pt x="2299712" y="355085"/>
                </a:lnTo>
                <a:lnTo>
                  <a:pt x="2310380" y="357371"/>
                </a:lnTo>
                <a:lnTo>
                  <a:pt x="2311904" y="348227"/>
                </a:lnTo>
                <a:lnTo>
                  <a:pt x="2301236" y="345941"/>
                </a:lnTo>
                <a:lnTo>
                  <a:pt x="2274566" y="340607"/>
                </a:lnTo>
                <a:close/>
              </a:path>
              <a:path w="2726054" h="533400">
                <a:moveTo>
                  <a:pt x="2340098" y="353561"/>
                </a:moveTo>
                <a:lnTo>
                  <a:pt x="2338574" y="362705"/>
                </a:lnTo>
                <a:lnTo>
                  <a:pt x="2346194" y="364229"/>
                </a:lnTo>
                <a:lnTo>
                  <a:pt x="2375150" y="371087"/>
                </a:lnTo>
                <a:lnTo>
                  <a:pt x="2377436" y="361943"/>
                </a:lnTo>
                <a:lnTo>
                  <a:pt x="2348480" y="355085"/>
                </a:lnTo>
                <a:lnTo>
                  <a:pt x="2340098" y="353561"/>
                </a:lnTo>
                <a:close/>
              </a:path>
              <a:path w="2726054" h="533400">
                <a:moveTo>
                  <a:pt x="2405630" y="368039"/>
                </a:moveTo>
                <a:lnTo>
                  <a:pt x="2403344" y="377183"/>
                </a:lnTo>
                <a:lnTo>
                  <a:pt x="2433062" y="384803"/>
                </a:lnTo>
                <a:lnTo>
                  <a:pt x="2439920" y="386327"/>
                </a:lnTo>
                <a:lnTo>
                  <a:pt x="2442206" y="377183"/>
                </a:lnTo>
                <a:lnTo>
                  <a:pt x="2435348" y="375659"/>
                </a:lnTo>
                <a:lnTo>
                  <a:pt x="2405630" y="368039"/>
                </a:lnTo>
                <a:close/>
              </a:path>
              <a:path w="2726054" h="533400">
                <a:moveTo>
                  <a:pt x="2470400" y="384803"/>
                </a:moveTo>
                <a:lnTo>
                  <a:pt x="2468114" y="393947"/>
                </a:lnTo>
                <a:lnTo>
                  <a:pt x="2473448" y="395471"/>
                </a:lnTo>
                <a:lnTo>
                  <a:pt x="2503928" y="404615"/>
                </a:lnTo>
                <a:lnTo>
                  <a:pt x="2506976" y="395471"/>
                </a:lnTo>
                <a:lnTo>
                  <a:pt x="2470400" y="384803"/>
                </a:lnTo>
                <a:close/>
              </a:path>
              <a:path w="2726054" h="533400">
                <a:moveTo>
                  <a:pt x="2534408" y="403853"/>
                </a:moveTo>
                <a:lnTo>
                  <a:pt x="2531360" y="412997"/>
                </a:lnTo>
                <a:lnTo>
                  <a:pt x="2545838" y="417569"/>
                </a:lnTo>
                <a:lnTo>
                  <a:pt x="2567174" y="425189"/>
                </a:lnTo>
                <a:lnTo>
                  <a:pt x="2570222" y="416045"/>
                </a:lnTo>
                <a:lnTo>
                  <a:pt x="2548124" y="408425"/>
                </a:lnTo>
                <a:lnTo>
                  <a:pt x="2534408" y="403853"/>
                </a:lnTo>
                <a:close/>
              </a:path>
              <a:path w="2726054" h="533400">
                <a:moveTo>
                  <a:pt x="2597654" y="425951"/>
                </a:moveTo>
                <a:lnTo>
                  <a:pt x="2593844" y="435095"/>
                </a:lnTo>
                <a:lnTo>
                  <a:pt x="2606798" y="440429"/>
                </a:lnTo>
                <a:lnTo>
                  <a:pt x="2620514" y="445763"/>
                </a:lnTo>
                <a:lnTo>
                  <a:pt x="2628896" y="449573"/>
                </a:lnTo>
                <a:lnTo>
                  <a:pt x="2632706" y="441191"/>
                </a:lnTo>
                <a:lnTo>
                  <a:pt x="2624324" y="437381"/>
                </a:lnTo>
                <a:lnTo>
                  <a:pt x="2610608" y="431285"/>
                </a:lnTo>
                <a:lnTo>
                  <a:pt x="2597654" y="425951"/>
                </a:lnTo>
                <a:close/>
              </a:path>
              <a:path w="2726054" h="533400">
                <a:moveTo>
                  <a:pt x="2675496" y="475774"/>
                </a:moveTo>
                <a:lnTo>
                  <a:pt x="2649470" y="495293"/>
                </a:lnTo>
                <a:lnTo>
                  <a:pt x="2725670" y="533393"/>
                </a:lnTo>
                <a:lnTo>
                  <a:pt x="2716665" y="483863"/>
                </a:lnTo>
                <a:lnTo>
                  <a:pt x="2682236" y="483863"/>
                </a:lnTo>
                <a:lnTo>
                  <a:pt x="2675496" y="475774"/>
                </a:lnTo>
                <a:close/>
              </a:path>
              <a:path w="2726054" h="533400">
                <a:moveTo>
                  <a:pt x="2683259" y="469952"/>
                </a:moveTo>
                <a:lnTo>
                  <a:pt x="2675496" y="475774"/>
                </a:lnTo>
                <a:lnTo>
                  <a:pt x="2682236" y="483863"/>
                </a:lnTo>
                <a:lnTo>
                  <a:pt x="2689856" y="478529"/>
                </a:lnTo>
                <a:lnTo>
                  <a:pt x="2683259" y="469952"/>
                </a:lnTo>
                <a:close/>
              </a:path>
              <a:path w="2726054" h="533400">
                <a:moveTo>
                  <a:pt x="2710430" y="449573"/>
                </a:moveTo>
                <a:lnTo>
                  <a:pt x="2683259" y="469952"/>
                </a:lnTo>
                <a:lnTo>
                  <a:pt x="2689856" y="478529"/>
                </a:lnTo>
                <a:lnTo>
                  <a:pt x="2682236" y="483863"/>
                </a:lnTo>
                <a:lnTo>
                  <a:pt x="2716665" y="483863"/>
                </a:lnTo>
                <a:lnTo>
                  <a:pt x="2710430" y="449573"/>
                </a:lnTo>
                <a:close/>
              </a:path>
              <a:path w="2726054" h="533400">
                <a:moveTo>
                  <a:pt x="2675093" y="475291"/>
                </a:moveTo>
                <a:lnTo>
                  <a:pt x="2675496" y="475774"/>
                </a:lnTo>
                <a:lnTo>
                  <a:pt x="2675886" y="475481"/>
                </a:lnTo>
                <a:lnTo>
                  <a:pt x="2675378" y="475481"/>
                </a:lnTo>
                <a:lnTo>
                  <a:pt x="2675093" y="475291"/>
                </a:lnTo>
                <a:close/>
              </a:path>
              <a:path w="2726054" h="533400">
                <a:moveTo>
                  <a:pt x="2674616" y="474719"/>
                </a:moveTo>
                <a:lnTo>
                  <a:pt x="2675093" y="475291"/>
                </a:lnTo>
                <a:lnTo>
                  <a:pt x="2675378" y="475481"/>
                </a:lnTo>
                <a:lnTo>
                  <a:pt x="2674616" y="474719"/>
                </a:lnTo>
                <a:close/>
              </a:path>
              <a:path w="2726054" h="533400">
                <a:moveTo>
                  <a:pt x="2676902" y="474719"/>
                </a:moveTo>
                <a:lnTo>
                  <a:pt x="2674616" y="474719"/>
                </a:lnTo>
                <a:lnTo>
                  <a:pt x="2675378" y="475481"/>
                </a:lnTo>
                <a:lnTo>
                  <a:pt x="2675886" y="475481"/>
                </a:lnTo>
                <a:lnTo>
                  <a:pt x="2676902" y="474719"/>
                </a:lnTo>
                <a:close/>
              </a:path>
              <a:path w="2726054" h="533400">
                <a:moveTo>
                  <a:pt x="2658614" y="454145"/>
                </a:moveTo>
                <a:lnTo>
                  <a:pt x="2654042" y="462527"/>
                </a:lnTo>
                <a:lnTo>
                  <a:pt x="2656328" y="464051"/>
                </a:lnTo>
                <a:lnTo>
                  <a:pt x="2666234" y="469385"/>
                </a:lnTo>
                <a:lnTo>
                  <a:pt x="2675093" y="475291"/>
                </a:lnTo>
                <a:lnTo>
                  <a:pt x="2674616" y="474719"/>
                </a:lnTo>
                <a:lnTo>
                  <a:pt x="2676902" y="474719"/>
                </a:lnTo>
                <a:lnTo>
                  <a:pt x="2683259" y="469952"/>
                </a:lnTo>
                <a:lnTo>
                  <a:pt x="2682236" y="468623"/>
                </a:lnTo>
                <a:lnTo>
                  <a:pt x="2681474" y="468623"/>
                </a:lnTo>
                <a:lnTo>
                  <a:pt x="2681474" y="467861"/>
                </a:lnTo>
                <a:lnTo>
                  <a:pt x="2680712" y="467861"/>
                </a:lnTo>
                <a:lnTo>
                  <a:pt x="2660900" y="455669"/>
                </a:lnTo>
                <a:lnTo>
                  <a:pt x="2658614" y="454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2" name="object 11"/>
          <p:cNvSpPr/>
          <p:nvPr/>
        </p:nvSpPr>
        <p:spPr>
          <a:xfrm>
            <a:off x="1116833" y="4886330"/>
            <a:ext cx="2567305" cy="578485"/>
          </a:xfrm>
          <a:custGeom>
            <a:avLst/>
            <a:gdLst/>
            <a:ahLst/>
            <a:cxnLst/>
            <a:rect l="l" t="t" r="r" b="b"/>
            <a:pathLst>
              <a:path w="2567304" h="578485">
                <a:moveTo>
                  <a:pt x="2558030" y="0"/>
                </a:moveTo>
                <a:lnTo>
                  <a:pt x="2545838" y="32765"/>
                </a:lnTo>
                <a:lnTo>
                  <a:pt x="2553458" y="38861"/>
                </a:lnTo>
                <a:lnTo>
                  <a:pt x="2559554" y="29717"/>
                </a:lnTo>
                <a:lnTo>
                  <a:pt x="2565650" y="14477"/>
                </a:lnTo>
                <a:lnTo>
                  <a:pt x="2567174" y="761"/>
                </a:lnTo>
                <a:lnTo>
                  <a:pt x="2558030" y="0"/>
                </a:lnTo>
                <a:close/>
              </a:path>
              <a:path w="2567304" h="578485">
                <a:moveTo>
                  <a:pt x="2527550" y="53339"/>
                </a:moveTo>
                <a:lnTo>
                  <a:pt x="2522978" y="57149"/>
                </a:lnTo>
                <a:lnTo>
                  <a:pt x="2515358" y="64007"/>
                </a:lnTo>
                <a:lnTo>
                  <a:pt x="2506214" y="70103"/>
                </a:lnTo>
                <a:lnTo>
                  <a:pt x="2497832" y="76199"/>
                </a:lnTo>
                <a:lnTo>
                  <a:pt x="2503166" y="83819"/>
                </a:lnTo>
                <a:lnTo>
                  <a:pt x="2511548" y="77723"/>
                </a:lnTo>
                <a:lnTo>
                  <a:pt x="2520692" y="71627"/>
                </a:lnTo>
                <a:lnTo>
                  <a:pt x="2529074" y="64769"/>
                </a:lnTo>
                <a:lnTo>
                  <a:pt x="2533646" y="60197"/>
                </a:lnTo>
                <a:lnTo>
                  <a:pt x="2527550" y="53339"/>
                </a:lnTo>
                <a:close/>
              </a:path>
              <a:path w="2567304" h="578485">
                <a:moveTo>
                  <a:pt x="2473448" y="89915"/>
                </a:moveTo>
                <a:lnTo>
                  <a:pt x="2449826" y="102107"/>
                </a:lnTo>
                <a:lnTo>
                  <a:pt x="2439920" y="106679"/>
                </a:lnTo>
                <a:lnTo>
                  <a:pt x="2443730" y="115823"/>
                </a:lnTo>
                <a:lnTo>
                  <a:pt x="2454398" y="110489"/>
                </a:lnTo>
                <a:lnTo>
                  <a:pt x="2478020" y="98297"/>
                </a:lnTo>
                <a:lnTo>
                  <a:pt x="2473448" y="89915"/>
                </a:lnTo>
                <a:close/>
              </a:path>
              <a:path w="2567304" h="578485">
                <a:moveTo>
                  <a:pt x="2414012" y="118109"/>
                </a:moveTo>
                <a:lnTo>
                  <a:pt x="2392676" y="127253"/>
                </a:lnTo>
                <a:lnTo>
                  <a:pt x="2378198" y="131825"/>
                </a:lnTo>
                <a:lnTo>
                  <a:pt x="2382008" y="140969"/>
                </a:lnTo>
                <a:lnTo>
                  <a:pt x="2396486" y="135635"/>
                </a:lnTo>
                <a:lnTo>
                  <a:pt x="2417060" y="127253"/>
                </a:lnTo>
                <a:lnTo>
                  <a:pt x="2414012" y="118109"/>
                </a:lnTo>
                <a:close/>
              </a:path>
              <a:path w="2567304" h="578485">
                <a:moveTo>
                  <a:pt x="2351528" y="141731"/>
                </a:moveTo>
                <a:lnTo>
                  <a:pt x="2324858" y="150875"/>
                </a:lnTo>
                <a:lnTo>
                  <a:pt x="2315714" y="153161"/>
                </a:lnTo>
                <a:lnTo>
                  <a:pt x="2318000" y="162305"/>
                </a:lnTo>
                <a:lnTo>
                  <a:pt x="2327906" y="160019"/>
                </a:lnTo>
                <a:lnTo>
                  <a:pt x="2354576" y="150875"/>
                </a:lnTo>
                <a:lnTo>
                  <a:pt x="2351528" y="141731"/>
                </a:lnTo>
                <a:close/>
              </a:path>
              <a:path w="2567304" h="578485">
                <a:moveTo>
                  <a:pt x="2288282" y="161543"/>
                </a:moveTo>
                <a:lnTo>
                  <a:pt x="2286758" y="162305"/>
                </a:lnTo>
                <a:lnTo>
                  <a:pt x="2251706" y="172211"/>
                </a:lnTo>
                <a:lnTo>
                  <a:pt x="2253992" y="181355"/>
                </a:lnTo>
                <a:lnTo>
                  <a:pt x="2289806" y="171449"/>
                </a:lnTo>
                <a:lnTo>
                  <a:pt x="2291330" y="170687"/>
                </a:lnTo>
                <a:lnTo>
                  <a:pt x="2288282" y="161543"/>
                </a:lnTo>
                <a:close/>
              </a:path>
              <a:path w="2567304" h="578485">
                <a:moveTo>
                  <a:pt x="2224274" y="179069"/>
                </a:moveTo>
                <a:lnTo>
                  <a:pt x="2205224" y="184403"/>
                </a:lnTo>
                <a:lnTo>
                  <a:pt x="2186936" y="188213"/>
                </a:lnTo>
                <a:lnTo>
                  <a:pt x="2189222" y="197357"/>
                </a:lnTo>
                <a:lnTo>
                  <a:pt x="2207510" y="193547"/>
                </a:lnTo>
                <a:lnTo>
                  <a:pt x="2226560" y="188213"/>
                </a:lnTo>
                <a:lnTo>
                  <a:pt x="2224274" y="179069"/>
                </a:lnTo>
                <a:close/>
              </a:path>
              <a:path w="2567304" h="578485">
                <a:moveTo>
                  <a:pt x="2159504" y="195071"/>
                </a:moveTo>
                <a:lnTo>
                  <a:pt x="2122166" y="202691"/>
                </a:lnTo>
                <a:lnTo>
                  <a:pt x="2124452" y="211835"/>
                </a:lnTo>
                <a:lnTo>
                  <a:pt x="2161790" y="204215"/>
                </a:lnTo>
                <a:lnTo>
                  <a:pt x="2159504" y="195071"/>
                </a:lnTo>
                <a:close/>
              </a:path>
              <a:path w="2567304" h="578485">
                <a:moveTo>
                  <a:pt x="2093972" y="208787"/>
                </a:moveTo>
                <a:lnTo>
                  <a:pt x="2067302" y="214121"/>
                </a:lnTo>
                <a:lnTo>
                  <a:pt x="2056634" y="215645"/>
                </a:lnTo>
                <a:lnTo>
                  <a:pt x="2058920" y="224789"/>
                </a:lnTo>
                <a:lnTo>
                  <a:pt x="2069588" y="223265"/>
                </a:lnTo>
                <a:lnTo>
                  <a:pt x="2096258" y="217931"/>
                </a:lnTo>
                <a:lnTo>
                  <a:pt x="2093972" y="208787"/>
                </a:lnTo>
                <a:close/>
              </a:path>
              <a:path w="2567304" h="578485">
                <a:moveTo>
                  <a:pt x="2029202" y="220979"/>
                </a:moveTo>
                <a:lnTo>
                  <a:pt x="2018534" y="222503"/>
                </a:lnTo>
                <a:lnTo>
                  <a:pt x="1991102" y="227075"/>
                </a:lnTo>
                <a:lnTo>
                  <a:pt x="1992626" y="236981"/>
                </a:lnTo>
                <a:lnTo>
                  <a:pt x="2020058" y="232409"/>
                </a:lnTo>
                <a:lnTo>
                  <a:pt x="2030726" y="230123"/>
                </a:lnTo>
                <a:lnTo>
                  <a:pt x="2029202" y="220979"/>
                </a:lnTo>
                <a:close/>
              </a:path>
              <a:path w="2567304" h="578485">
                <a:moveTo>
                  <a:pt x="1962908" y="231647"/>
                </a:moveTo>
                <a:lnTo>
                  <a:pt x="1925570" y="237743"/>
                </a:lnTo>
                <a:lnTo>
                  <a:pt x="1927094" y="246887"/>
                </a:lnTo>
                <a:lnTo>
                  <a:pt x="1964432" y="241553"/>
                </a:lnTo>
                <a:lnTo>
                  <a:pt x="1962908" y="231647"/>
                </a:lnTo>
                <a:close/>
              </a:path>
              <a:path w="2567304" h="578485">
                <a:moveTo>
                  <a:pt x="1897376" y="241553"/>
                </a:moveTo>
                <a:lnTo>
                  <a:pt x="1861562" y="246887"/>
                </a:lnTo>
                <a:lnTo>
                  <a:pt x="1860038" y="246887"/>
                </a:lnTo>
                <a:lnTo>
                  <a:pt x="1860800" y="256031"/>
                </a:lnTo>
                <a:lnTo>
                  <a:pt x="1863086" y="256031"/>
                </a:lnTo>
                <a:lnTo>
                  <a:pt x="1898900" y="251459"/>
                </a:lnTo>
                <a:lnTo>
                  <a:pt x="1897376" y="241553"/>
                </a:lnTo>
                <a:close/>
              </a:path>
              <a:path w="2567304" h="578485">
                <a:moveTo>
                  <a:pt x="1831082" y="250697"/>
                </a:moveTo>
                <a:lnTo>
                  <a:pt x="1793744" y="255269"/>
                </a:lnTo>
                <a:lnTo>
                  <a:pt x="1794506" y="264413"/>
                </a:lnTo>
                <a:lnTo>
                  <a:pt x="1808222" y="262889"/>
                </a:lnTo>
                <a:lnTo>
                  <a:pt x="1832606" y="259841"/>
                </a:lnTo>
                <a:lnTo>
                  <a:pt x="1831082" y="250697"/>
                </a:lnTo>
                <a:close/>
              </a:path>
              <a:path w="2567304" h="578485">
                <a:moveTo>
                  <a:pt x="1765550" y="258317"/>
                </a:moveTo>
                <a:lnTo>
                  <a:pt x="1727450" y="262127"/>
                </a:lnTo>
                <a:lnTo>
                  <a:pt x="1728212" y="271271"/>
                </a:lnTo>
                <a:lnTo>
                  <a:pt x="1752596" y="268985"/>
                </a:lnTo>
                <a:lnTo>
                  <a:pt x="1766312" y="267461"/>
                </a:lnTo>
                <a:lnTo>
                  <a:pt x="1765550" y="258317"/>
                </a:lnTo>
                <a:close/>
              </a:path>
              <a:path w="2567304" h="578485">
                <a:moveTo>
                  <a:pt x="1699256" y="265175"/>
                </a:moveTo>
                <a:lnTo>
                  <a:pt x="1694684" y="265175"/>
                </a:lnTo>
                <a:lnTo>
                  <a:pt x="1661156" y="268223"/>
                </a:lnTo>
                <a:lnTo>
                  <a:pt x="1661918" y="277367"/>
                </a:lnTo>
                <a:lnTo>
                  <a:pt x="1695446" y="275081"/>
                </a:lnTo>
                <a:lnTo>
                  <a:pt x="1700018" y="274319"/>
                </a:lnTo>
                <a:lnTo>
                  <a:pt x="1699256" y="265175"/>
                </a:lnTo>
                <a:close/>
              </a:path>
              <a:path w="2567304" h="578485">
                <a:moveTo>
                  <a:pt x="1632962" y="270509"/>
                </a:moveTo>
                <a:lnTo>
                  <a:pt x="1594862" y="272795"/>
                </a:lnTo>
                <a:lnTo>
                  <a:pt x="1594862" y="282701"/>
                </a:lnTo>
                <a:lnTo>
                  <a:pt x="1632962" y="280415"/>
                </a:lnTo>
                <a:lnTo>
                  <a:pt x="1632962" y="270509"/>
                </a:lnTo>
                <a:close/>
              </a:path>
              <a:path w="2567304" h="578485">
                <a:moveTo>
                  <a:pt x="1565906" y="275081"/>
                </a:moveTo>
                <a:lnTo>
                  <a:pt x="1527806" y="277367"/>
                </a:lnTo>
                <a:lnTo>
                  <a:pt x="1528568" y="287273"/>
                </a:lnTo>
                <a:lnTo>
                  <a:pt x="1566668" y="284225"/>
                </a:lnTo>
                <a:lnTo>
                  <a:pt x="1565906" y="275081"/>
                </a:lnTo>
                <a:close/>
              </a:path>
              <a:path w="2567304" h="578485">
                <a:moveTo>
                  <a:pt x="1499612" y="278891"/>
                </a:moveTo>
                <a:lnTo>
                  <a:pt x="1461512" y="281177"/>
                </a:lnTo>
                <a:lnTo>
                  <a:pt x="1462274" y="290321"/>
                </a:lnTo>
                <a:lnTo>
                  <a:pt x="1500374" y="288797"/>
                </a:lnTo>
                <a:lnTo>
                  <a:pt x="1499612" y="278891"/>
                </a:lnTo>
                <a:close/>
              </a:path>
              <a:path w="2567304" h="578485">
                <a:moveTo>
                  <a:pt x="1433318" y="281939"/>
                </a:moveTo>
                <a:lnTo>
                  <a:pt x="1401314" y="282701"/>
                </a:lnTo>
                <a:lnTo>
                  <a:pt x="1395218" y="282701"/>
                </a:lnTo>
                <a:lnTo>
                  <a:pt x="1395218" y="292607"/>
                </a:lnTo>
                <a:lnTo>
                  <a:pt x="1401314" y="292607"/>
                </a:lnTo>
                <a:lnTo>
                  <a:pt x="1433318" y="291083"/>
                </a:lnTo>
                <a:lnTo>
                  <a:pt x="1433318" y="281939"/>
                </a:lnTo>
                <a:close/>
              </a:path>
              <a:path w="2567304" h="578485">
                <a:moveTo>
                  <a:pt x="1366262" y="283463"/>
                </a:moveTo>
                <a:lnTo>
                  <a:pt x="1341119" y="284225"/>
                </a:lnTo>
                <a:lnTo>
                  <a:pt x="1328165" y="284225"/>
                </a:lnTo>
                <a:lnTo>
                  <a:pt x="1328165" y="293369"/>
                </a:lnTo>
                <a:lnTo>
                  <a:pt x="1367024" y="293369"/>
                </a:lnTo>
                <a:lnTo>
                  <a:pt x="1366262" y="283463"/>
                </a:lnTo>
                <a:close/>
              </a:path>
              <a:path w="2567304" h="578485">
                <a:moveTo>
                  <a:pt x="1299971" y="284225"/>
                </a:moveTo>
                <a:lnTo>
                  <a:pt x="1281683" y="284225"/>
                </a:lnTo>
                <a:lnTo>
                  <a:pt x="1261871" y="284987"/>
                </a:lnTo>
                <a:lnTo>
                  <a:pt x="1261871" y="294131"/>
                </a:lnTo>
                <a:lnTo>
                  <a:pt x="1299971" y="294131"/>
                </a:lnTo>
                <a:lnTo>
                  <a:pt x="1299971" y="284225"/>
                </a:lnTo>
                <a:close/>
              </a:path>
              <a:path w="2567304" h="578485">
                <a:moveTo>
                  <a:pt x="1232915" y="284987"/>
                </a:moveTo>
                <a:lnTo>
                  <a:pt x="1221485" y="284987"/>
                </a:lnTo>
                <a:lnTo>
                  <a:pt x="1194815" y="285749"/>
                </a:lnTo>
                <a:lnTo>
                  <a:pt x="1195577" y="294893"/>
                </a:lnTo>
                <a:lnTo>
                  <a:pt x="1221485" y="294131"/>
                </a:lnTo>
                <a:lnTo>
                  <a:pt x="1232915" y="294131"/>
                </a:lnTo>
                <a:lnTo>
                  <a:pt x="1232915" y="284987"/>
                </a:lnTo>
                <a:close/>
              </a:path>
              <a:path w="2567304" h="578485">
                <a:moveTo>
                  <a:pt x="1166621" y="285749"/>
                </a:moveTo>
                <a:lnTo>
                  <a:pt x="1161287" y="286511"/>
                </a:lnTo>
                <a:lnTo>
                  <a:pt x="1128521" y="287273"/>
                </a:lnTo>
                <a:lnTo>
                  <a:pt x="1128521" y="297179"/>
                </a:lnTo>
                <a:lnTo>
                  <a:pt x="1161287" y="295655"/>
                </a:lnTo>
                <a:lnTo>
                  <a:pt x="1166621" y="295655"/>
                </a:lnTo>
                <a:lnTo>
                  <a:pt x="1166621" y="285749"/>
                </a:lnTo>
                <a:close/>
              </a:path>
              <a:path w="2567304" h="578485">
                <a:moveTo>
                  <a:pt x="1099565" y="288035"/>
                </a:moveTo>
                <a:lnTo>
                  <a:pt x="1061465" y="290321"/>
                </a:lnTo>
                <a:lnTo>
                  <a:pt x="1062227" y="299465"/>
                </a:lnTo>
                <a:lnTo>
                  <a:pt x="1100327" y="297941"/>
                </a:lnTo>
                <a:lnTo>
                  <a:pt x="1099565" y="288035"/>
                </a:lnTo>
                <a:close/>
              </a:path>
              <a:path w="2567304" h="578485">
                <a:moveTo>
                  <a:pt x="1033271" y="291845"/>
                </a:moveTo>
                <a:lnTo>
                  <a:pt x="995171" y="294131"/>
                </a:lnTo>
                <a:lnTo>
                  <a:pt x="995933" y="304037"/>
                </a:lnTo>
                <a:lnTo>
                  <a:pt x="1034033" y="300989"/>
                </a:lnTo>
                <a:lnTo>
                  <a:pt x="1033271" y="291845"/>
                </a:lnTo>
                <a:close/>
              </a:path>
              <a:path w="2567304" h="578485">
                <a:moveTo>
                  <a:pt x="966215" y="296417"/>
                </a:moveTo>
                <a:lnTo>
                  <a:pt x="928877" y="298703"/>
                </a:lnTo>
                <a:lnTo>
                  <a:pt x="928877" y="307847"/>
                </a:lnTo>
                <a:lnTo>
                  <a:pt x="966977" y="305561"/>
                </a:lnTo>
                <a:lnTo>
                  <a:pt x="966215" y="296417"/>
                </a:lnTo>
                <a:close/>
              </a:path>
              <a:path w="2567304" h="578485">
                <a:moveTo>
                  <a:pt x="899921" y="300989"/>
                </a:moveTo>
                <a:lnTo>
                  <a:pt x="867155" y="304037"/>
                </a:lnTo>
                <a:lnTo>
                  <a:pt x="861821" y="304037"/>
                </a:lnTo>
                <a:lnTo>
                  <a:pt x="862583" y="313943"/>
                </a:lnTo>
                <a:lnTo>
                  <a:pt x="867917" y="313181"/>
                </a:lnTo>
                <a:lnTo>
                  <a:pt x="900683" y="310133"/>
                </a:lnTo>
                <a:lnTo>
                  <a:pt x="899921" y="300989"/>
                </a:lnTo>
                <a:close/>
              </a:path>
              <a:path w="2567304" h="578485">
                <a:moveTo>
                  <a:pt x="833627" y="307085"/>
                </a:moveTo>
                <a:lnTo>
                  <a:pt x="795527" y="310895"/>
                </a:lnTo>
                <a:lnTo>
                  <a:pt x="796289" y="320801"/>
                </a:lnTo>
                <a:lnTo>
                  <a:pt x="811529" y="318515"/>
                </a:lnTo>
                <a:lnTo>
                  <a:pt x="834389" y="316229"/>
                </a:lnTo>
                <a:lnTo>
                  <a:pt x="833627" y="307085"/>
                </a:lnTo>
                <a:close/>
              </a:path>
              <a:path w="2567304" h="578485">
                <a:moveTo>
                  <a:pt x="767333" y="313943"/>
                </a:moveTo>
                <a:lnTo>
                  <a:pt x="729233" y="318515"/>
                </a:lnTo>
                <a:lnTo>
                  <a:pt x="730757" y="328421"/>
                </a:lnTo>
                <a:lnTo>
                  <a:pt x="768095" y="323849"/>
                </a:lnTo>
                <a:lnTo>
                  <a:pt x="767333" y="313943"/>
                </a:lnTo>
                <a:close/>
              </a:path>
              <a:path w="2567304" h="578485">
                <a:moveTo>
                  <a:pt x="701039" y="322325"/>
                </a:moveTo>
                <a:lnTo>
                  <a:pt x="699515" y="322325"/>
                </a:lnTo>
                <a:lnTo>
                  <a:pt x="662939" y="327659"/>
                </a:lnTo>
                <a:lnTo>
                  <a:pt x="664463" y="336803"/>
                </a:lnTo>
                <a:lnTo>
                  <a:pt x="701039" y="332231"/>
                </a:lnTo>
                <a:lnTo>
                  <a:pt x="701801" y="331469"/>
                </a:lnTo>
                <a:lnTo>
                  <a:pt x="701039" y="322325"/>
                </a:lnTo>
                <a:close/>
              </a:path>
              <a:path w="2567304" h="578485">
                <a:moveTo>
                  <a:pt x="634745" y="331469"/>
                </a:moveTo>
                <a:lnTo>
                  <a:pt x="597407" y="337565"/>
                </a:lnTo>
                <a:lnTo>
                  <a:pt x="598169" y="346709"/>
                </a:lnTo>
                <a:lnTo>
                  <a:pt x="636269" y="341375"/>
                </a:lnTo>
                <a:lnTo>
                  <a:pt x="634745" y="331469"/>
                </a:lnTo>
                <a:close/>
              </a:path>
              <a:path w="2567304" h="578485">
                <a:moveTo>
                  <a:pt x="568451" y="342137"/>
                </a:moveTo>
                <a:lnTo>
                  <a:pt x="542543" y="346709"/>
                </a:lnTo>
                <a:lnTo>
                  <a:pt x="531113" y="348233"/>
                </a:lnTo>
                <a:lnTo>
                  <a:pt x="532637" y="358139"/>
                </a:lnTo>
                <a:lnTo>
                  <a:pt x="544067" y="355853"/>
                </a:lnTo>
                <a:lnTo>
                  <a:pt x="570737" y="351281"/>
                </a:lnTo>
                <a:lnTo>
                  <a:pt x="568451" y="342137"/>
                </a:lnTo>
                <a:close/>
              </a:path>
              <a:path w="2567304" h="578485">
                <a:moveTo>
                  <a:pt x="502919" y="353567"/>
                </a:moveTo>
                <a:lnTo>
                  <a:pt x="493775" y="355853"/>
                </a:lnTo>
                <a:lnTo>
                  <a:pt x="465581" y="361187"/>
                </a:lnTo>
                <a:lnTo>
                  <a:pt x="467105" y="370331"/>
                </a:lnTo>
                <a:lnTo>
                  <a:pt x="495299" y="364997"/>
                </a:lnTo>
                <a:lnTo>
                  <a:pt x="504443" y="362711"/>
                </a:lnTo>
                <a:lnTo>
                  <a:pt x="502919" y="353567"/>
                </a:lnTo>
                <a:close/>
              </a:path>
              <a:path w="2567304" h="578485">
                <a:moveTo>
                  <a:pt x="437387" y="366521"/>
                </a:moveTo>
                <a:lnTo>
                  <a:pt x="400049" y="374903"/>
                </a:lnTo>
                <a:lnTo>
                  <a:pt x="402335" y="384047"/>
                </a:lnTo>
                <a:lnTo>
                  <a:pt x="439673" y="375665"/>
                </a:lnTo>
                <a:lnTo>
                  <a:pt x="437387" y="366521"/>
                </a:lnTo>
                <a:close/>
              </a:path>
              <a:path w="2567304" h="578485">
                <a:moveTo>
                  <a:pt x="372617" y="380999"/>
                </a:moveTo>
                <a:lnTo>
                  <a:pt x="355091" y="385571"/>
                </a:lnTo>
                <a:lnTo>
                  <a:pt x="335279" y="390143"/>
                </a:lnTo>
                <a:lnTo>
                  <a:pt x="337565" y="399287"/>
                </a:lnTo>
                <a:lnTo>
                  <a:pt x="357377" y="394715"/>
                </a:lnTo>
                <a:lnTo>
                  <a:pt x="374903" y="390905"/>
                </a:lnTo>
                <a:lnTo>
                  <a:pt x="372617" y="380999"/>
                </a:lnTo>
                <a:close/>
              </a:path>
              <a:path w="2567304" h="578485">
                <a:moveTo>
                  <a:pt x="307847" y="397763"/>
                </a:moveTo>
                <a:lnTo>
                  <a:pt x="273557" y="406907"/>
                </a:lnTo>
                <a:lnTo>
                  <a:pt x="270509" y="407669"/>
                </a:lnTo>
                <a:lnTo>
                  <a:pt x="273557" y="416813"/>
                </a:lnTo>
                <a:lnTo>
                  <a:pt x="275843" y="416051"/>
                </a:lnTo>
                <a:lnTo>
                  <a:pt x="310133" y="406907"/>
                </a:lnTo>
                <a:lnTo>
                  <a:pt x="307847" y="397763"/>
                </a:lnTo>
                <a:close/>
              </a:path>
              <a:path w="2567304" h="578485">
                <a:moveTo>
                  <a:pt x="243077" y="416051"/>
                </a:moveTo>
                <a:lnTo>
                  <a:pt x="235457" y="419099"/>
                </a:lnTo>
                <a:lnTo>
                  <a:pt x="207263" y="428243"/>
                </a:lnTo>
                <a:lnTo>
                  <a:pt x="210311" y="437387"/>
                </a:lnTo>
                <a:lnTo>
                  <a:pt x="237743" y="428243"/>
                </a:lnTo>
                <a:lnTo>
                  <a:pt x="246125" y="425195"/>
                </a:lnTo>
                <a:lnTo>
                  <a:pt x="243077" y="416051"/>
                </a:lnTo>
                <a:close/>
              </a:path>
              <a:path w="2567304" h="578485">
                <a:moveTo>
                  <a:pt x="179831" y="438149"/>
                </a:moveTo>
                <a:lnTo>
                  <a:pt x="166877" y="442721"/>
                </a:lnTo>
                <a:lnTo>
                  <a:pt x="144779" y="451865"/>
                </a:lnTo>
                <a:lnTo>
                  <a:pt x="147827" y="460247"/>
                </a:lnTo>
                <a:lnTo>
                  <a:pt x="183641" y="446531"/>
                </a:lnTo>
                <a:lnTo>
                  <a:pt x="179831" y="438149"/>
                </a:lnTo>
                <a:close/>
              </a:path>
              <a:path w="2567304" h="578485">
                <a:moveTo>
                  <a:pt x="118109" y="463295"/>
                </a:moveTo>
                <a:lnTo>
                  <a:pt x="108203" y="467867"/>
                </a:lnTo>
                <a:lnTo>
                  <a:pt x="83819" y="480821"/>
                </a:lnTo>
                <a:lnTo>
                  <a:pt x="88391" y="489203"/>
                </a:lnTo>
                <a:lnTo>
                  <a:pt x="112013" y="476249"/>
                </a:lnTo>
                <a:lnTo>
                  <a:pt x="121919" y="471677"/>
                </a:lnTo>
                <a:lnTo>
                  <a:pt x="118109" y="463295"/>
                </a:lnTo>
                <a:close/>
              </a:path>
              <a:path w="2567304" h="578485">
                <a:moveTo>
                  <a:pt x="9143" y="493775"/>
                </a:moveTo>
                <a:lnTo>
                  <a:pt x="0" y="578357"/>
                </a:lnTo>
                <a:lnTo>
                  <a:pt x="73151" y="534161"/>
                </a:lnTo>
                <a:lnTo>
                  <a:pt x="62282" y="527303"/>
                </a:lnTo>
                <a:lnTo>
                  <a:pt x="38099" y="527303"/>
                </a:lnTo>
                <a:lnTo>
                  <a:pt x="30479" y="521969"/>
                </a:lnTo>
                <a:lnTo>
                  <a:pt x="38166" y="512087"/>
                </a:lnTo>
                <a:lnTo>
                  <a:pt x="9143" y="493775"/>
                </a:lnTo>
                <a:close/>
              </a:path>
              <a:path w="2567304" h="578485">
                <a:moveTo>
                  <a:pt x="38166" y="512087"/>
                </a:moveTo>
                <a:lnTo>
                  <a:pt x="30479" y="521969"/>
                </a:lnTo>
                <a:lnTo>
                  <a:pt x="38099" y="527303"/>
                </a:lnTo>
                <a:lnTo>
                  <a:pt x="46060" y="517068"/>
                </a:lnTo>
                <a:lnTo>
                  <a:pt x="38166" y="512087"/>
                </a:lnTo>
                <a:close/>
              </a:path>
              <a:path w="2567304" h="578485">
                <a:moveTo>
                  <a:pt x="46060" y="517068"/>
                </a:moveTo>
                <a:lnTo>
                  <a:pt x="38099" y="527303"/>
                </a:lnTo>
                <a:lnTo>
                  <a:pt x="62282" y="527303"/>
                </a:lnTo>
                <a:lnTo>
                  <a:pt x="46060" y="517068"/>
                </a:lnTo>
                <a:close/>
              </a:path>
              <a:path w="2567304" h="578485">
                <a:moveTo>
                  <a:pt x="58673" y="495299"/>
                </a:moveTo>
                <a:lnTo>
                  <a:pt x="51053" y="500633"/>
                </a:lnTo>
                <a:lnTo>
                  <a:pt x="41909" y="507491"/>
                </a:lnTo>
                <a:lnTo>
                  <a:pt x="41147" y="507491"/>
                </a:lnTo>
                <a:lnTo>
                  <a:pt x="41147" y="508253"/>
                </a:lnTo>
                <a:lnTo>
                  <a:pt x="38166" y="512087"/>
                </a:lnTo>
                <a:lnTo>
                  <a:pt x="46060" y="517068"/>
                </a:lnTo>
                <a:lnTo>
                  <a:pt x="47582" y="515111"/>
                </a:lnTo>
                <a:lnTo>
                  <a:pt x="47243" y="515111"/>
                </a:lnTo>
                <a:lnTo>
                  <a:pt x="48767" y="513587"/>
                </a:lnTo>
                <a:lnTo>
                  <a:pt x="49275" y="513587"/>
                </a:lnTo>
                <a:lnTo>
                  <a:pt x="56387" y="508253"/>
                </a:lnTo>
                <a:lnTo>
                  <a:pt x="64007" y="502919"/>
                </a:lnTo>
                <a:lnTo>
                  <a:pt x="58673" y="495299"/>
                </a:lnTo>
                <a:close/>
              </a:path>
              <a:path w="2567304" h="578485">
                <a:moveTo>
                  <a:pt x="48767" y="513587"/>
                </a:moveTo>
                <a:lnTo>
                  <a:pt x="47243" y="515111"/>
                </a:lnTo>
                <a:lnTo>
                  <a:pt x="48056" y="514502"/>
                </a:lnTo>
                <a:lnTo>
                  <a:pt x="48767" y="513587"/>
                </a:lnTo>
                <a:close/>
              </a:path>
              <a:path w="2567304" h="578485">
                <a:moveTo>
                  <a:pt x="48056" y="514502"/>
                </a:moveTo>
                <a:lnTo>
                  <a:pt x="47243" y="515111"/>
                </a:lnTo>
                <a:lnTo>
                  <a:pt x="47582" y="515111"/>
                </a:lnTo>
                <a:lnTo>
                  <a:pt x="48056" y="514502"/>
                </a:lnTo>
                <a:close/>
              </a:path>
              <a:path w="2567304" h="578485">
                <a:moveTo>
                  <a:pt x="49275" y="513587"/>
                </a:moveTo>
                <a:lnTo>
                  <a:pt x="48767" y="513587"/>
                </a:lnTo>
                <a:lnTo>
                  <a:pt x="48056" y="514502"/>
                </a:lnTo>
                <a:lnTo>
                  <a:pt x="49275" y="513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3" name="object 12"/>
          <p:cNvSpPr txBox="1"/>
          <p:nvPr/>
        </p:nvSpPr>
        <p:spPr>
          <a:xfrm>
            <a:off x="4562860" y="3023995"/>
            <a:ext cx="4265930" cy="138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635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Den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Zeitpunkt,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dem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erhalten eines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Use-Case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erweitert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werden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kann, bezeichnet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als </a:t>
            </a:r>
            <a:r>
              <a:rPr sz="1800" i="1" dirty="0">
                <a:latin typeface="Arial"/>
                <a:cs typeface="Arial"/>
              </a:rPr>
              <a:t>Erweiterungspunkt </a:t>
            </a:r>
            <a:r>
              <a:rPr sz="1800" dirty="0">
                <a:latin typeface="Arial"/>
                <a:cs typeface="Arial"/>
              </a:rPr>
              <a:t>(engl.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extension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point).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Use-Case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darf mehrere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Erweiterungspunkte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besitzen.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13"/>
          <p:cNvSpPr txBox="1"/>
          <p:nvPr/>
        </p:nvSpPr>
        <p:spPr>
          <a:xfrm>
            <a:off x="4562860" y="4669916"/>
            <a:ext cx="4177665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635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Eine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Erweiterung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kann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noch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eine </a:t>
            </a:r>
            <a:r>
              <a:rPr sz="1800" dirty="0" err="1">
                <a:latin typeface="Arial"/>
                <a:cs typeface="Arial"/>
              </a:rPr>
              <a:t>optionale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lang="de-DE" sz="1800" dirty="0" smtClean="0">
                <a:latin typeface="Arial"/>
                <a:cs typeface="Arial"/>
              </a:rPr>
              <a:t>Bedingung</a:t>
            </a:r>
            <a:r>
              <a:rPr sz="1800" spc="-15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ergänzt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werden.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D.h. nur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wenn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Bedigung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lang="de-DE" dirty="0" smtClean="0">
                <a:latin typeface="Arial"/>
                <a:cs typeface="Arial"/>
              </a:rPr>
              <a:t>erfüllt </a:t>
            </a:r>
            <a:r>
              <a:rPr sz="1800" dirty="0" err="1" smtClean="0">
                <a:latin typeface="Arial"/>
                <a:cs typeface="Arial"/>
              </a:rPr>
              <a:t>ist</a:t>
            </a:r>
            <a:r>
              <a:rPr sz="1800" dirty="0">
                <a:latin typeface="Arial"/>
                <a:cs typeface="Arial"/>
              </a:rPr>
              <a:t>, wird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die Erweiterung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tatsächlich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ausgeführt</a:t>
            </a:r>
          </a:p>
        </p:txBody>
      </p:sp>
      <p:sp>
        <p:nvSpPr>
          <p:cNvPr id="35" name="object 14"/>
          <p:cNvSpPr/>
          <p:nvPr/>
        </p:nvSpPr>
        <p:spPr>
          <a:xfrm>
            <a:off x="386841" y="1481720"/>
            <a:ext cx="3433572" cy="1620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6" name="object 15"/>
          <p:cNvSpPr txBox="1"/>
          <p:nvPr/>
        </p:nvSpPr>
        <p:spPr>
          <a:xfrm>
            <a:off x="2137412" y="3484243"/>
            <a:ext cx="35623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EP1: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16"/>
          <p:cNvSpPr txBox="1"/>
          <p:nvPr/>
        </p:nvSpPr>
        <p:spPr>
          <a:xfrm>
            <a:off x="1940816" y="3667124"/>
            <a:ext cx="75184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Bedingung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17"/>
          <p:cNvSpPr txBox="1"/>
          <p:nvPr/>
        </p:nvSpPr>
        <p:spPr>
          <a:xfrm>
            <a:off x="2138174" y="3850003"/>
            <a:ext cx="3975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erfüllt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955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96" y="438130"/>
            <a:ext cx="8478104" cy="6277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66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8856" y="93471"/>
            <a:ext cx="7430134" cy="362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15" dirty="0" smtClean="0">
                <a:latin typeface="Arial" panose="020B0604020202020204" pitchFamily="34" charset="0"/>
                <a:cs typeface="Arial" panose="020B0604020202020204" pitchFamily="34" charset="0"/>
              </a:rPr>
              <a:t>UML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100"/>
              </a:lnSpc>
              <a:spcBef>
                <a:spcPts val="28"/>
              </a:spcBef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53525" cy="663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799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8856" y="93471"/>
            <a:ext cx="7430134" cy="362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15" dirty="0" smtClean="0">
                <a:latin typeface="Arial" panose="020B0604020202020204" pitchFamily="34" charset="0"/>
                <a:cs typeface="Arial" panose="020B0604020202020204" pitchFamily="34" charset="0"/>
              </a:rPr>
              <a:t>UML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100"/>
              </a:lnSpc>
              <a:spcBef>
                <a:spcPts val="28"/>
              </a:spcBef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58864"/>
            <a:ext cx="9144000" cy="51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45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9810"/>
            <a:ext cx="7010908" cy="466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</p:txBody>
      </p:sp>
      <p:sp>
        <p:nvSpPr>
          <p:cNvPr id="2" name="Rechteck 1"/>
          <p:cNvSpPr/>
          <p:nvPr/>
        </p:nvSpPr>
        <p:spPr>
          <a:xfrm>
            <a:off x="304800" y="2717824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44" algn="ctr"/>
            <a:r>
              <a:rPr lang="de-DE" sz="2800" b="1" spc="-4" dirty="0" smtClean="0">
                <a:latin typeface="Arial"/>
                <a:cs typeface="Arial"/>
              </a:rPr>
              <a:t>Best Practices</a:t>
            </a:r>
            <a:endParaRPr lang="de-DE" sz="2800" b="1" spc="-4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027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-76200" y="-12700"/>
            <a:ext cx="9067800" cy="7599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700" b="1" spc="65" dirty="0" smtClean="0">
                <a:latin typeface="Arial"/>
                <a:cs typeface="Arial"/>
              </a:rPr>
              <a:t>B</a:t>
            </a:r>
            <a:r>
              <a:rPr sz="1700" b="1" dirty="0" smtClean="0">
                <a:latin typeface="Arial"/>
                <a:cs typeface="Arial"/>
              </a:rPr>
              <a:t>e</a:t>
            </a:r>
            <a:r>
              <a:rPr sz="1700" b="1" spc="-305" dirty="0" smtClean="0">
                <a:latin typeface="Arial"/>
                <a:cs typeface="Arial"/>
              </a:rPr>
              <a:t> </a:t>
            </a:r>
            <a:r>
              <a:rPr sz="1700" b="1" spc="65" dirty="0">
                <a:latin typeface="Arial"/>
                <a:cs typeface="Arial"/>
              </a:rPr>
              <a:t>s</a:t>
            </a:r>
            <a:r>
              <a:rPr sz="1700" b="1" dirty="0">
                <a:latin typeface="Arial"/>
                <a:cs typeface="Arial"/>
              </a:rPr>
              <a:t>t </a:t>
            </a:r>
            <a:r>
              <a:rPr sz="1700" b="1" spc="-175" dirty="0">
                <a:latin typeface="Arial"/>
                <a:cs typeface="Arial"/>
              </a:rPr>
              <a:t> </a:t>
            </a:r>
            <a:r>
              <a:rPr sz="1700" b="1" spc="114" dirty="0">
                <a:latin typeface="Arial"/>
                <a:cs typeface="Arial"/>
              </a:rPr>
              <a:t>P</a:t>
            </a:r>
            <a:r>
              <a:rPr sz="1700" b="1" dirty="0">
                <a:latin typeface="Arial"/>
                <a:cs typeface="Arial"/>
              </a:rPr>
              <a:t>r</a:t>
            </a:r>
            <a:r>
              <a:rPr sz="1700" b="1" spc="-30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a</a:t>
            </a:r>
            <a:r>
              <a:rPr sz="1700" b="1" spc="-305" dirty="0">
                <a:latin typeface="Arial"/>
                <a:cs typeface="Arial"/>
              </a:rPr>
              <a:t> </a:t>
            </a:r>
            <a:r>
              <a:rPr sz="1700" b="1" spc="55" dirty="0">
                <a:latin typeface="Arial"/>
                <a:cs typeface="Arial"/>
              </a:rPr>
              <a:t>c</a:t>
            </a:r>
            <a:r>
              <a:rPr sz="1700" b="1" dirty="0">
                <a:latin typeface="Arial"/>
                <a:cs typeface="Arial"/>
              </a:rPr>
              <a:t>t</a:t>
            </a:r>
            <a:r>
              <a:rPr sz="1700" b="1" spc="-285" dirty="0">
                <a:latin typeface="Arial"/>
                <a:cs typeface="Arial"/>
              </a:rPr>
              <a:t> </a:t>
            </a:r>
            <a:r>
              <a:rPr sz="1700" b="1" spc="110" dirty="0">
                <a:latin typeface="Arial"/>
                <a:cs typeface="Arial"/>
              </a:rPr>
              <a:t>i</a:t>
            </a:r>
            <a:r>
              <a:rPr sz="1700" b="1" spc="65" dirty="0">
                <a:latin typeface="Arial"/>
                <a:cs typeface="Arial"/>
              </a:rPr>
              <a:t>c</a:t>
            </a:r>
            <a:r>
              <a:rPr sz="1700" b="1" dirty="0">
                <a:latin typeface="Arial"/>
                <a:cs typeface="Arial"/>
              </a:rPr>
              <a:t>e </a:t>
            </a:r>
            <a:r>
              <a:rPr sz="1700" b="1" spc="-19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U</a:t>
            </a:r>
            <a:r>
              <a:rPr sz="1700" b="1" spc="-340" dirty="0">
                <a:latin typeface="Arial"/>
                <a:cs typeface="Arial"/>
              </a:rPr>
              <a:t> </a:t>
            </a:r>
            <a:r>
              <a:rPr sz="1700" b="1" spc="65" dirty="0">
                <a:latin typeface="Arial"/>
                <a:cs typeface="Arial"/>
              </a:rPr>
              <a:t>s</a:t>
            </a:r>
            <a:r>
              <a:rPr sz="1700" b="1" dirty="0">
                <a:latin typeface="Arial"/>
                <a:cs typeface="Arial"/>
              </a:rPr>
              <a:t>e </a:t>
            </a:r>
            <a:r>
              <a:rPr sz="1700" b="1" spc="-190" dirty="0">
                <a:latin typeface="Arial"/>
                <a:cs typeface="Arial"/>
              </a:rPr>
              <a:t> </a:t>
            </a:r>
            <a:r>
              <a:rPr sz="1700" b="1" spc="5" dirty="0">
                <a:latin typeface="Arial"/>
                <a:cs typeface="Arial"/>
              </a:rPr>
              <a:t>C</a:t>
            </a:r>
            <a:r>
              <a:rPr sz="1700" b="1" dirty="0">
                <a:latin typeface="Arial"/>
                <a:cs typeface="Arial"/>
              </a:rPr>
              <a:t>a</a:t>
            </a:r>
            <a:r>
              <a:rPr sz="1700" b="1" spc="-305" dirty="0">
                <a:latin typeface="Arial"/>
                <a:cs typeface="Arial"/>
              </a:rPr>
              <a:t> </a:t>
            </a:r>
            <a:r>
              <a:rPr sz="1700" b="1" spc="65" dirty="0">
                <a:latin typeface="Arial"/>
                <a:cs typeface="Arial"/>
              </a:rPr>
              <a:t>s</a:t>
            </a:r>
            <a:r>
              <a:rPr sz="1700" b="1" dirty="0">
                <a:latin typeface="Arial"/>
                <a:cs typeface="Arial"/>
              </a:rPr>
              <a:t>e</a:t>
            </a:r>
            <a:r>
              <a:rPr sz="1700" b="1" spc="-305" dirty="0">
                <a:latin typeface="Arial"/>
                <a:cs typeface="Arial"/>
              </a:rPr>
              <a:t> </a:t>
            </a:r>
            <a:r>
              <a:rPr sz="1700" b="1" dirty="0" smtClean="0">
                <a:latin typeface="Arial"/>
                <a:cs typeface="Arial"/>
              </a:rPr>
              <a:t>s</a:t>
            </a:r>
            <a:endParaRPr lang="de-DE" sz="1700" b="1" dirty="0" smtClean="0">
              <a:latin typeface="Arial"/>
              <a:cs typeface="Arial"/>
            </a:endParaRPr>
          </a:p>
          <a:p>
            <a:pPr marL="561340" marR="29845" lvl="2" indent="-228600" algn="just">
              <a:lnSpc>
                <a:spcPct val="101699"/>
              </a:lnSpc>
              <a:spcBef>
                <a:spcPts val="1210"/>
              </a:spcBef>
              <a:buFont typeface="Times New Roman"/>
              <a:buChar char="•"/>
              <a:tabLst>
                <a:tab pos="561340" algn="l"/>
              </a:tabLst>
            </a:pPr>
            <a:r>
              <a:rPr sz="17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7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rw</a:t>
            </a:r>
            <a:r>
              <a:rPr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700" spc="-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n Sie</a:t>
            </a:r>
            <a:r>
              <a:rPr sz="1700" spc="-6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spc="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1700" spc="-20" dirty="0">
                <a:latin typeface="Arial" panose="020B0604020202020204" pitchFamily="34" charset="0"/>
                <a:cs typeface="Arial" panose="020B0604020202020204" pitchFamily="34" charset="0"/>
              </a:rPr>
              <a:t>ü</a:t>
            </a:r>
            <a:r>
              <a:rPr sz="17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7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spc="-2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7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700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7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spc="-1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1700" spc="-1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7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7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700" spc="-15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17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7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700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700" spc="-2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7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7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spc="-1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700" spc="-2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700" spc="-20" dirty="0">
                <a:latin typeface="Arial" panose="020B0604020202020204" pitchFamily="34" charset="0"/>
                <a:cs typeface="Arial" panose="020B0604020202020204" pitchFamily="34" charset="0"/>
              </a:rPr>
              <a:t>nn</a:t>
            </a:r>
            <a:r>
              <a:rPr sz="17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1700" spc="-1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700" spc="-15" dirty="0">
                <a:latin typeface="Arial" panose="020B0604020202020204" pitchFamily="34" charset="0"/>
                <a:cs typeface="Arial" panose="020B0604020202020204" pitchFamily="34" charset="0"/>
              </a:rPr>
              <a:t>ll</a:t>
            </a:r>
            <a:r>
              <a:rPr sz="17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7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spc="-2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17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700" spc="-1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17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700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7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700" spc="-20" dirty="0">
                <a:latin typeface="Arial" panose="020B0604020202020204" pitchFamily="34" charset="0"/>
                <a:cs typeface="Arial" panose="020B0604020202020204" pitchFamily="34" charset="0"/>
              </a:rPr>
              <a:t>hnun</a:t>
            </a:r>
            <a:r>
              <a:rPr sz="17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1700" spc="-1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17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spc="-2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700" dirty="0">
                <a:latin typeface="Arial" panose="020B0604020202020204" pitchFamily="34" charset="0"/>
                <a:cs typeface="Arial" panose="020B0604020202020204" pitchFamily="34" charset="0"/>
              </a:rPr>
              <a:t>ie </a:t>
            </a:r>
            <a:r>
              <a:rPr sz="1700"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700" spc="-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1700"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7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700"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700" spc="-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z="1700" spc="-6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700" spc="-6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700" spc="-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ub</a:t>
            </a:r>
            <a:r>
              <a:rPr sz="1700"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7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700"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700" spc="-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700"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1700" spc="-6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spc="-20" dirty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sz="1700" spc="-1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7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700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700" spc="-2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700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z="17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spc="-1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700" spc="-25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sz="1700" spc="-15" dirty="0"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sz="17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17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700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7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spc="-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17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700" spc="-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700" spc="-1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17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7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bestehen. Beispiele: </a:t>
            </a:r>
            <a:r>
              <a:rPr lang="de-DE" sz="17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„An</a:t>
            </a:r>
            <a:r>
              <a:rPr lang="de-DE" sz="17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sz="1700" spc="5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sz="1700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de-DE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sz="1700" spc="-6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z="17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r>
              <a:rPr lang="de-DE" sz="1700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ass</a:t>
            </a:r>
            <a:r>
              <a:rPr lang="de-DE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z="1700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n“, „</a:t>
            </a:r>
            <a:r>
              <a:rPr lang="de-DE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Report drucken“, „Spiel starten“.</a:t>
            </a:r>
          </a:p>
          <a:p>
            <a:pPr marL="561340" lvl="2" indent="-228600"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  <a:tabLst>
                <a:tab pos="561340" algn="l"/>
              </a:tabLst>
            </a:pPr>
            <a:r>
              <a:rPr lang="de-DE" sz="17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Konsistenz in der Sprache: s</a:t>
            </a:r>
            <a:r>
              <a:rPr sz="1700"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</a:t>
            </a:r>
            <a:r>
              <a:rPr sz="1700" spc="-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sz="1700"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7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700" spc="-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700"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700"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700"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7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n Sie</a:t>
            </a:r>
            <a:r>
              <a:rPr sz="1700" spc="-6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spc="-2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700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7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7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spc="-1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700" spc="-2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1700" spc="-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700" spc="-1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7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700" spc="-2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7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7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spc="-15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17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spc="-2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7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700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7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spc="-2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1700" spc="-1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7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7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700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7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7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7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61340" lvl="2" indent="-228600"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  <a:tabLst>
                <a:tab pos="561340" algn="l"/>
              </a:tabLst>
            </a:pPr>
            <a:r>
              <a:rPr lang="de-DE" sz="17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Nicht „User Case</a:t>
            </a:r>
            <a:r>
              <a:rPr lang="de-DE" sz="17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“, sondern „</a:t>
            </a:r>
            <a:r>
              <a:rPr lang="de-DE" sz="1700"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17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 Case“</a:t>
            </a:r>
            <a:endParaRPr lang="de-DE" sz="1700" spc="-1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1340" lvl="2" indent="-228600"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  <a:tabLst>
                <a:tab pos="561340" algn="l"/>
              </a:tabLst>
            </a:pPr>
            <a:r>
              <a:rPr lang="de-DE" sz="17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Keine Abläufe modellieren: j</a:t>
            </a:r>
            <a:r>
              <a:rPr lang="de-DE" altLang="de-DE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eder </a:t>
            </a:r>
            <a:r>
              <a:rPr lang="de-DE" altLang="de-DE" sz="1700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altLang="de-DE" sz="1700" dirty="0">
                <a:latin typeface="Arial" panose="020B0604020202020204" pitchFamily="34" charset="0"/>
                <a:cs typeface="Arial" panose="020B0604020202020204" pitchFamily="34" charset="0"/>
              </a:rPr>
              <a:t> Case enthält selbst </a:t>
            </a:r>
            <a:r>
              <a:rPr lang="de-DE" altLang="de-DE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einen </a:t>
            </a:r>
            <a:r>
              <a:rPr lang="de-DE" altLang="de-DE" sz="1700" dirty="0">
                <a:latin typeface="Arial" panose="020B0604020202020204" pitchFamily="34" charset="0"/>
                <a:cs typeface="Arial" panose="020B0604020202020204" pitchFamily="34" charset="0"/>
              </a:rPr>
              <a:t>abgeschlossenen </a:t>
            </a:r>
            <a:r>
              <a:rPr lang="de-DE" altLang="de-DE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Ablauf</a:t>
            </a:r>
          </a:p>
          <a:p>
            <a:pPr marL="561340" marR="6350" lvl="2" indent="-228600">
              <a:lnSpc>
                <a:spcPct val="101800"/>
              </a:lnSpc>
              <a:buFont typeface="Times New Roman"/>
              <a:buChar char="•"/>
              <a:tabLst>
                <a:tab pos="561340" algn="l"/>
              </a:tabLst>
            </a:pPr>
            <a:r>
              <a:rPr lang="de-DE" altLang="de-DE" sz="1700" dirty="0">
                <a:latin typeface="Arial" panose="020B0604020202020204" pitchFamily="34" charset="0"/>
                <a:cs typeface="Arial" panose="020B0604020202020204" pitchFamily="34" charset="0"/>
              </a:rPr>
              <a:t>Keine Datenflüsse </a:t>
            </a:r>
            <a:r>
              <a:rPr lang="de-DE" altLang="de-DE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modellieren: wenn </a:t>
            </a:r>
            <a:r>
              <a:rPr lang="de-DE" altLang="de-DE" sz="1700" dirty="0">
                <a:latin typeface="Arial" panose="020B0604020202020204" pitchFamily="34" charset="0"/>
                <a:cs typeface="Arial" panose="020B0604020202020204" pitchFamily="34" charset="0"/>
              </a:rPr>
              <a:t>„Auftrag anlegen“ und „Auftrag genehmigen“ zu verschiedenen Zeiten und von verschiedenen Personen durchgeführt werden, wird im </a:t>
            </a:r>
            <a:r>
              <a:rPr lang="de-DE" altLang="de-DE" sz="1700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altLang="de-DE" sz="1700" dirty="0">
                <a:latin typeface="Arial" panose="020B0604020202020204" pitchFamily="34" charset="0"/>
                <a:cs typeface="Arial" panose="020B0604020202020204" pitchFamily="34" charset="0"/>
              </a:rPr>
              <a:t> Case-Diagramm keine Beziehung </a:t>
            </a:r>
            <a:r>
              <a:rPr lang="de-DE" altLang="de-DE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gezeichnet</a:t>
            </a:r>
          </a:p>
          <a:p>
            <a:pPr marL="561340" marR="6350" lvl="2" indent="-228600">
              <a:lnSpc>
                <a:spcPct val="101800"/>
              </a:lnSpc>
              <a:buFont typeface="Times New Roman"/>
              <a:buChar char="•"/>
              <a:tabLst>
                <a:tab pos="561340" algn="l"/>
              </a:tabLst>
            </a:pPr>
            <a:r>
              <a:rPr lang="de-DE" altLang="de-DE" sz="1700" dirty="0">
                <a:latin typeface="Arial" panose="020B0604020202020204" pitchFamily="34" charset="0"/>
                <a:cs typeface="Arial" panose="020B0604020202020204" pitchFamily="34" charset="0"/>
              </a:rPr>
              <a:t>Aktor immer außerhalb des </a:t>
            </a:r>
            <a:r>
              <a:rPr lang="de-DE" altLang="de-DE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Systems darstellen</a:t>
            </a:r>
          </a:p>
          <a:p>
            <a:pPr marL="561340" marR="6350" lvl="2" indent="-228600">
              <a:lnSpc>
                <a:spcPct val="101800"/>
              </a:lnSpc>
              <a:buFont typeface="Times New Roman"/>
              <a:buChar char="•"/>
              <a:tabLst>
                <a:tab pos="561340" algn="l"/>
              </a:tabLst>
            </a:pPr>
            <a:r>
              <a:rPr lang="de-DE" sz="1700" spc="5" dirty="0">
                <a:latin typeface="Arial"/>
                <a:cs typeface="Arial"/>
              </a:rPr>
              <a:t>Kein unterschiedlichen Aktoren mit Zustand (z.B. Benutzer &amp; Registrierter Benutzer)</a:t>
            </a:r>
            <a:endParaRPr lang="de-DE" altLang="de-DE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1340" marR="6350" lvl="2" indent="-228600">
              <a:lnSpc>
                <a:spcPct val="101800"/>
              </a:lnSpc>
              <a:buFont typeface="Times New Roman"/>
              <a:buChar char="•"/>
              <a:tabLst>
                <a:tab pos="561340" algn="l"/>
              </a:tabLst>
            </a:pPr>
            <a:r>
              <a:rPr lang="de-DE" altLang="de-DE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Keine </a:t>
            </a:r>
            <a:r>
              <a:rPr lang="de-DE" altLang="de-DE" sz="1700" dirty="0">
                <a:latin typeface="Arial" panose="020B0604020202020204" pitchFamily="34" charset="0"/>
                <a:cs typeface="Arial" panose="020B0604020202020204" pitchFamily="34" charset="0"/>
              </a:rPr>
              <a:t>nicht-funktionalen </a:t>
            </a:r>
            <a:r>
              <a:rPr lang="de-DE" altLang="de-DE" sz="1700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altLang="de-DE" sz="1700" dirty="0">
                <a:latin typeface="Arial" panose="020B0604020202020204" pitchFamily="34" charset="0"/>
                <a:cs typeface="Arial" panose="020B0604020202020204" pitchFamily="34" charset="0"/>
              </a:rPr>
              <a:t> Cases </a:t>
            </a:r>
            <a:r>
              <a:rPr lang="de-DE" altLang="de-DE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modellieren</a:t>
            </a:r>
          </a:p>
          <a:p>
            <a:pPr marL="561340" marR="6350" lvl="2" indent="-228600">
              <a:lnSpc>
                <a:spcPct val="101800"/>
              </a:lnSpc>
              <a:buFont typeface="Times New Roman"/>
              <a:buChar char="•"/>
              <a:tabLst>
                <a:tab pos="561340" algn="l"/>
              </a:tabLst>
            </a:pPr>
            <a:r>
              <a:rPr lang="de-DE" altLang="de-DE" sz="1700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altLang="de-DE" sz="1700" dirty="0">
                <a:latin typeface="Arial" panose="020B0604020202020204" pitchFamily="34" charset="0"/>
                <a:cs typeface="Arial" panose="020B0604020202020204" pitchFamily="34" charset="0"/>
              </a:rPr>
              <a:t> Case-Diagramme nicht zu umfangreich: gruppieren Sie verwandte </a:t>
            </a:r>
            <a:r>
              <a:rPr lang="de-DE" altLang="de-DE" sz="1700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altLang="de-DE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Cases </a:t>
            </a:r>
            <a:r>
              <a:rPr lang="de-DE" altLang="de-DE" sz="1700" dirty="0">
                <a:latin typeface="Arial" panose="020B0604020202020204" pitchFamily="34" charset="0"/>
                <a:cs typeface="Arial" panose="020B0604020202020204" pitchFamily="34" charset="0"/>
              </a:rPr>
              <a:t>in einer </a:t>
            </a:r>
            <a:r>
              <a:rPr lang="de-DE" altLang="de-DE" sz="1700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altLang="de-DE" sz="1700" dirty="0">
                <a:latin typeface="Arial" panose="020B0604020202020204" pitchFamily="34" charset="0"/>
                <a:cs typeface="Arial" panose="020B0604020202020204" pitchFamily="34" charset="0"/>
              </a:rPr>
              <a:t> Case Gruppe und modellieren Sie mehrere </a:t>
            </a:r>
            <a:r>
              <a:rPr lang="de-DE" altLang="de-DE" sz="1700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altLang="de-DE" sz="1700" dirty="0">
                <a:latin typeface="Arial" panose="020B0604020202020204" pitchFamily="34" charset="0"/>
                <a:cs typeface="Arial" panose="020B0604020202020204" pitchFamily="34" charset="0"/>
              </a:rPr>
              <a:t> Case Diagramme </a:t>
            </a:r>
          </a:p>
          <a:p>
            <a:pPr marL="561340" marR="6350" lvl="2" indent="-228600">
              <a:lnSpc>
                <a:spcPct val="101800"/>
              </a:lnSpc>
              <a:buFont typeface="Times New Roman"/>
              <a:buChar char="•"/>
              <a:tabLst>
                <a:tab pos="561340" algn="l"/>
              </a:tabLst>
            </a:pPr>
            <a:r>
              <a:rPr lang="de-DE" altLang="de-DE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Wenn </a:t>
            </a:r>
            <a:r>
              <a:rPr lang="de-DE" altLang="de-DE" sz="1700" dirty="0">
                <a:latin typeface="Arial" panose="020B0604020202020204" pitchFamily="34" charset="0"/>
                <a:cs typeface="Arial" panose="020B0604020202020204" pitchFamily="34" charset="0"/>
              </a:rPr>
              <a:t>das </a:t>
            </a:r>
            <a:r>
              <a:rPr lang="de-DE" altLang="de-DE" sz="1700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altLang="de-DE" sz="1700" dirty="0">
                <a:latin typeface="Arial" panose="020B0604020202020204" pitchFamily="34" charset="0"/>
                <a:cs typeface="Arial" panose="020B0604020202020204" pitchFamily="34" charset="0"/>
              </a:rPr>
              <a:t> Case Diagramm einen zentralen </a:t>
            </a:r>
            <a:r>
              <a:rPr lang="de-DE" altLang="de-DE" sz="1700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altLang="de-DE" sz="1700" dirty="0">
                <a:latin typeface="Arial" panose="020B0604020202020204" pitchFamily="34" charset="0"/>
                <a:cs typeface="Arial" panose="020B0604020202020204" pitchFamily="34" charset="0"/>
              </a:rPr>
              <a:t> Case zeigt, auf den viele andere mit </a:t>
            </a:r>
            <a:r>
              <a:rPr lang="de-DE" altLang="de-DE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Beziehungen wie „</a:t>
            </a:r>
            <a:r>
              <a:rPr lang="de-DE" altLang="de-DE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de-DE" altLang="de-DE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“, „</a:t>
            </a:r>
            <a:r>
              <a:rPr lang="de-DE" altLang="de-DE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de-DE" altLang="de-DE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“ </a:t>
            </a:r>
            <a:r>
              <a:rPr lang="de-DE" altLang="de-DE" sz="1700" dirty="0">
                <a:latin typeface="Arial" panose="020B0604020202020204" pitchFamily="34" charset="0"/>
                <a:cs typeface="Arial" panose="020B0604020202020204" pitchFamily="34" charset="0"/>
              </a:rPr>
              <a:t>oder Generalisierung </a:t>
            </a:r>
            <a:r>
              <a:rPr lang="de-DE" altLang="de-DE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zeigen, ist dies ein Hinweis auf eine </a:t>
            </a:r>
            <a:r>
              <a:rPr lang="de-DE" altLang="de-DE" sz="1700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altLang="de-DE" sz="1700" dirty="0">
                <a:latin typeface="Arial" panose="020B0604020202020204" pitchFamily="34" charset="0"/>
                <a:cs typeface="Arial" panose="020B0604020202020204" pitchFamily="34" charset="0"/>
              </a:rPr>
              <a:t> Case Gruppe</a:t>
            </a:r>
          </a:p>
          <a:p>
            <a:pPr marL="561340" marR="6350" lvl="2" indent="-228600">
              <a:lnSpc>
                <a:spcPct val="101800"/>
              </a:lnSpc>
              <a:buFont typeface="Times New Roman"/>
              <a:buChar char="•"/>
              <a:tabLst>
                <a:tab pos="561340" algn="l"/>
              </a:tabLst>
            </a:pPr>
            <a:r>
              <a:rPr lang="de-DE" altLang="de-DE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Keine </a:t>
            </a:r>
            <a:r>
              <a:rPr lang="de-DE" altLang="de-DE" sz="1700" dirty="0" err="1">
                <a:latin typeface="Arial" panose="020B0604020202020204" pitchFamily="34" charset="0"/>
                <a:cs typeface="Arial" panose="020B0604020202020204" pitchFamily="34" charset="0"/>
              </a:rPr>
              <a:t>Screenflows</a:t>
            </a:r>
            <a:r>
              <a:rPr lang="de-DE" altLang="de-DE" sz="1700" dirty="0">
                <a:latin typeface="Arial" panose="020B0604020202020204" pitchFamily="34" charset="0"/>
                <a:cs typeface="Arial" panose="020B0604020202020204" pitchFamily="34" charset="0"/>
              </a:rPr>
              <a:t> mit allen Möglichkeiten modellieren.</a:t>
            </a:r>
          </a:p>
          <a:p>
            <a:pPr marL="561340" marR="6350" lvl="2" indent="-228600">
              <a:lnSpc>
                <a:spcPct val="101800"/>
              </a:lnSpc>
              <a:buFont typeface="Times New Roman"/>
              <a:buChar char="•"/>
              <a:tabLst>
                <a:tab pos="561340" algn="l"/>
              </a:tabLst>
            </a:pPr>
            <a:r>
              <a:rPr lang="de-DE" altLang="de-DE" sz="1700" dirty="0">
                <a:latin typeface="Arial" panose="020B0604020202020204" pitchFamily="34" charset="0"/>
                <a:cs typeface="Arial" panose="020B0604020202020204" pitchFamily="34" charset="0"/>
              </a:rPr>
              <a:t>Auf die wichtigsten </a:t>
            </a:r>
            <a:r>
              <a:rPr lang="de-DE" altLang="de-DE" sz="1700" dirty="0" err="1"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de-DE" altLang="de-DE" sz="1700" dirty="0">
                <a:latin typeface="Arial" panose="020B0604020202020204" pitchFamily="34" charset="0"/>
                <a:cs typeface="Arial" panose="020B0604020202020204" pitchFamily="34" charset="0"/>
              </a:rPr>
              <a:t>- und </a:t>
            </a:r>
            <a:r>
              <a:rPr lang="de-DE" altLang="de-DE" sz="1700" dirty="0" err="1">
                <a:latin typeface="Arial" panose="020B0604020202020204" pitchFamily="34" charset="0"/>
                <a:cs typeface="Arial" panose="020B0604020202020204" pitchFamily="34" charset="0"/>
              </a:rPr>
              <a:t>extend</a:t>
            </a:r>
            <a:r>
              <a:rPr lang="de-DE" altLang="de-DE" sz="1700" dirty="0">
                <a:latin typeface="Arial" panose="020B0604020202020204" pitchFamily="34" charset="0"/>
                <a:cs typeface="Arial" panose="020B0604020202020204" pitchFamily="34" charset="0"/>
              </a:rPr>
              <a:t>-Beziehungen konzentrieren</a:t>
            </a:r>
          </a:p>
          <a:p>
            <a:pPr marL="561340" marR="6350" lvl="2" indent="-228600">
              <a:lnSpc>
                <a:spcPct val="101800"/>
              </a:lnSpc>
              <a:buFont typeface="Times New Roman"/>
              <a:buChar char="•"/>
              <a:tabLst>
                <a:tab pos="561340" algn="l"/>
              </a:tabLst>
            </a:pPr>
            <a:r>
              <a:rPr lang="de-DE" altLang="de-DE" sz="1700" dirty="0">
                <a:latin typeface="Arial" panose="020B0604020202020204" pitchFamily="34" charset="0"/>
                <a:cs typeface="Arial" panose="020B0604020202020204" pitchFamily="34" charset="0"/>
              </a:rPr>
              <a:t>Große </a:t>
            </a:r>
            <a:r>
              <a:rPr lang="de-DE" altLang="de-DE" sz="1700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altLang="de-DE" sz="1700" dirty="0">
                <a:latin typeface="Arial" panose="020B0604020202020204" pitchFamily="34" charset="0"/>
                <a:cs typeface="Arial" panose="020B0604020202020204" pitchFamily="34" charset="0"/>
              </a:rPr>
              <a:t> Case-Diagramme in mehrere Diagramme aufteilen.</a:t>
            </a:r>
          </a:p>
          <a:p>
            <a:pPr marL="561340" marR="6350" lvl="2" indent="-228600">
              <a:lnSpc>
                <a:spcPct val="101800"/>
              </a:lnSpc>
              <a:buFont typeface="Times New Roman"/>
              <a:buChar char="•"/>
              <a:tabLst>
                <a:tab pos="561340" algn="l"/>
              </a:tabLst>
            </a:pPr>
            <a:r>
              <a:rPr lang="de-DE" altLang="de-DE" sz="1700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altLang="de-DE" sz="1700" dirty="0">
                <a:latin typeface="Arial" panose="020B0604020202020204" pitchFamily="34" charset="0"/>
                <a:cs typeface="Arial" panose="020B0604020202020204" pitchFamily="34" charset="0"/>
              </a:rPr>
              <a:t> Case mit mehreren Akteuren</a:t>
            </a:r>
          </a:p>
          <a:p>
            <a:pPr marL="1018540" marR="6350" lvl="3" indent="-228600">
              <a:lnSpc>
                <a:spcPct val="101800"/>
              </a:lnSpc>
              <a:buFont typeface="Times New Roman"/>
              <a:buChar char="•"/>
              <a:tabLst>
                <a:tab pos="561340" algn="l"/>
              </a:tabLst>
            </a:pPr>
            <a:r>
              <a:rPr lang="de-DE" altLang="de-DE" sz="1700" dirty="0">
                <a:latin typeface="Arial" panose="020B0604020202020204" pitchFamily="34" charset="0"/>
                <a:cs typeface="Arial" panose="020B0604020202020204" pitchFamily="34" charset="0"/>
              </a:rPr>
              <a:t>Hat ein </a:t>
            </a:r>
            <a:r>
              <a:rPr lang="de-DE" altLang="de-DE" sz="1700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altLang="de-DE" sz="1700" dirty="0">
                <a:latin typeface="Arial" panose="020B0604020202020204" pitchFamily="34" charset="0"/>
                <a:cs typeface="Arial" panose="020B0604020202020204" pitchFamily="34" charset="0"/>
              </a:rPr>
              <a:t> Case mehrere Akteure, so führen diese ihn gemeinsam aus</a:t>
            </a:r>
          </a:p>
          <a:p>
            <a:pPr marL="1018540" marR="6350" lvl="3" indent="-228600">
              <a:lnSpc>
                <a:spcPct val="101800"/>
              </a:lnSpc>
              <a:buFont typeface="Times New Roman"/>
              <a:buChar char="•"/>
              <a:tabLst>
                <a:tab pos="561340" algn="l"/>
              </a:tabLst>
            </a:pPr>
            <a:r>
              <a:rPr lang="de-DE" altLang="de-DE" sz="1700" dirty="0">
                <a:latin typeface="Arial" panose="020B0604020202020204" pitchFamily="34" charset="0"/>
                <a:cs typeface="Arial" panose="020B0604020202020204" pitchFamily="34" charset="0"/>
              </a:rPr>
              <a:t>Soll ein </a:t>
            </a:r>
            <a:r>
              <a:rPr lang="de-DE" altLang="de-DE" sz="1700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altLang="de-DE" sz="1700" dirty="0">
                <a:latin typeface="Arial" panose="020B0604020202020204" pitchFamily="34" charset="0"/>
                <a:cs typeface="Arial" panose="020B0604020202020204" pitchFamily="34" charset="0"/>
              </a:rPr>
              <a:t> Case von unterschiedlichen Akteuren jeweils alleine ausgeführt werden, so erstellt man einen generalisierten Akteur.</a:t>
            </a:r>
          </a:p>
          <a:p>
            <a:pPr marL="561340" marR="6350" lvl="2" indent="-228600">
              <a:lnSpc>
                <a:spcPct val="101800"/>
              </a:lnSpc>
              <a:buFont typeface="Times New Roman"/>
              <a:buChar char="•"/>
              <a:tabLst>
                <a:tab pos="561340" algn="l"/>
              </a:tabLst>
            </a:pPr>
            <a:endParaRPr lang="de-DE" altLang="de-DE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1340" marR="6350" lvl="2" indent="-228600">
              <a:lnSpc>
                <a:spcPct val="101800"/>
              </a:lnSpc>
              <a:buFont typeface="Times New Roman"/>
              <a:buChar char="•"/>
              <a:tabLst>
                <a:tab pos="561340" algn="l"/>
              </a:tabLst>
            </a:pPr>
            <a:endParaRPr lang="de-DE" altLang="de-DE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1340" lvl="2" indent="-228600"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  <a:tabLst>
                <a:tab pos="561340" algn="l"/>
              </a:tabLst>
            </a:pPr>
            <a:endParaRPr sz="17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803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8856" y="93471"/>
            <a:ext cx="7430134" cy="362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15" dirty="0" smtClean="0">
                <a:latin typeface="Arial" panose="020B0604020202020204" pitchFamily="34" charset="0"/>
                <a:cs typeface="Arial" panose="020B0604020202020204" pitchFamily="34" charset="0"/>
              </a:rPr>
              <a:t>UML - </a:t>
            </a:r>
            <a:r>
              <a:rPr lang="de-DE" sz="1400" spc="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1400" spc="15" dirty="0" smtClean="0">
                <a:latin typeface="Arial" panose="020B0604020202020204" pitchFamily="34" charset="0"/>
                <a:cs typeface="Arial" panose="020B0604020202020204" pitchFamily="34" charset="0"/>
              </a:rPr>
              <a:t> Case Diagramme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100"/>
              </a:lnSpc>
              <a:spcBef>
                <a:spcPts val="28"/>
              </a:spcBef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152400" y="596900"/>
            <a:ext cx="8686800" cy="4834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marL="332740" marR="6350" lvl="2" algn="ctr">
              <a:lnSpc>
                <a:spcPct val="101800"/>
              </a:lnSpc>
              <a:tabLst>
                <a:tab pos="561340" algn="l"/>
              </a:tabLst>
            </a:pPr>
            <a:r>
              <a:rPr lang="de-DE" sz="2000" b="1" spc="-30" dirty="0">
                <a:latin typeface="Arial" panose="020B0604020202020204" pitchFamily="34" charset="0"/>
                <a:cs typeface="Arial" panose="020B0604020202020204" pitchFamily="34" charset="0"/>
              </a:rPr>
              <a:t>Best </a:t>
            </a:r>
            <a:r>
              <a:rPr lang="de-DE" sz="2000" b="1" spc="-30" dirty="0" err="1">
                <a:latin typeface="Arial" panose="020B0604020202020204" pitchFamily="34" charset="0"/>
                <a:cs typeface="Arial" panose="020B0604020202020204" pitchFamily="34" charset="0"/>
              </a:rPr>
              <a:t>practice</a:t>
            </a:r>
            <a:r>
              <a:rPr lang="de-DE" sz="2000" b="1" spc="-30" dirty="0">
                <a:latin typeface="Arial" panose="020B0604020202020204" pitchFamily="34" charset="0"/>
                <a:cs typeface="Arial" panose="020B0604020202020204" pitchFamily="34" charset="0"/>
              </a:rPr>
              <a:t>: Funktionale Größe</a:t>
            </a:r>
            <a:r>
              <a:rPr lang="de-DE"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eines</a:t>
            </a:r>
            <a:r>
              <a:rPr lang="de-DE" sz="2000" b="1" spc="1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spc="-30" dirty="0" err="1"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lang="de-DE" sz="2000" b="1" spc="-2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Cases</a:t>
            </a:r>
          </a:p>
          <a:p>
            <a:pPr marL="561340" marR="6350" lvl="2" indent="-228600">
              <a:lnSpc>
                <a:spcPct val="101800"/>
              </a:lnSpc>
              <a:buFont typeface="Times New Roman"/>
              <a:buChar char="•"/>
              <a:tabLst>
                <a:tab pos="561340" algn="l"/>
              </a:tabLst>
            </a:pPr>
            <a:endParaRPr lang="de-DE" spc="-1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4140" marR="6350" lvl="1" indent="-228600">
              <a:lnSpc>
                <a:spcPct val="101800"/>
              </a:lnSpc>
              <a:buFont typeface="Times New Roman"/>
              <a:buChar char="•"/>
              <a:tabLst>
                <a:tab pos="561340" algn="l"/>
              </a:tabLst>
            </a:pPr>
            <a:r>
              <a:rPr lang="de-DE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lang="de-DE" spc="-10" dirty="0">
                <a:latin typeface="Arial" panose="020B0604020202020204" pitchFamily="34" charset="0"/>
                <a:cs typeface="Arial" panose="020B0604020202020204" pitchFamily="34" charset="0"/>
              </a:rPr>
              <a:t>gibt keine </a:t>
            </a:r>
            <a:r>
              <a:rPr lang="de-DE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Vorschriften</a:t>
            </a:r>
            <a:r>
              <a:rPr lang="de-DE" spc="-10" dirty="0">
                <a:latin typeface="Arial" panose="020B0604020202020204" pitchFamily="34" charset="0"/>
                <a:cs typeface="Arial" panose="020B0604020202020204" pitchFamily="34" charset="0"/>
              </a:rPr>
              <a:t>, wie </a:t>
            </a:r>
            <a:r>
              <a:rPr lang="de-DE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umfangreich </a:t>
            </a:r>
            <a:r>
              <a:rPr lang="de-DE" spc="-10" dirty="0">
                <a:latin typeface="Arial" panose="020B0604020202020204" pitchFamily="34" charset="0"/>
                <a:cs typeface="Arial" panose="020B0604020202020204" pitchFamily="34" charset="0"/>
              </a:rPr>
              <a:t>ein </a:t>
            </a:r>
            <a:r>
              <a:rPr lang="de-DE" spc="-10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pc="-10" dirty="0">
                <a:latin typeface="Arial" panose="020B0604020202020204" pitchFamily="34" charset="0"/>
                <a:cs typeface="Arial" panose="020B0604020202020204" pitchFamily="34" charset="0"/>
              </a:rPr>
              <a:t> Case sein </a:t>
            </a:r>
            <a:r>
              <a:rPr lang="de-DE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soll</a:t>
            </a:r>
          </a:p>
          <a:p>
            <a:pPr marL="104140" marR="6350" lvl="1" indent="-228600">
              <a:lnSpc>
                <a:spcPct val="101800"/>
              </a:lnSpc>
              <a:buFont typeface="Times New Roman"/>
              <a:buChar char="•"/>
              <a:tabLst>
                <a:tab pos="561340" algn="l"/>
              </a:tabLst>
            </a:pP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pc="-1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pc="-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spc="-2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pc="-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en Sie</a:t>
            </a:r>
            <a:r>
              <a:rPr lang="de-DE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pc="-2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pc="-15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de-DE" spc="-1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de-DE" spc="-2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de-DE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de-DE" spc="-2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de-DE" spc="-1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spc="-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de-DE" spc="-3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de-DE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pc="-5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spc="-10" dirty="0">
                <a:latin typeface="Arial" panose="020B0604020202020204" pitchFamily="34" charset="0"/>
                <a:cs typeface="Arial" panose="020B0604020202020204" pitchFamily="34" charset="0"/>
              </a:rPr>
              <a:t>ö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de-DE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pc="-2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de-DE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de-DE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de-DE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de-DE" spc="-1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pc="-2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de-DE" spc="-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pc="-5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pc="-2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pc="-10" dirty="0">
                <a:latin typeface="Arial" panose="020B0604020202020204" pitchFamily="34" charset="0"/>
                <a:cs typeface="Arial" panose="020B0604020202020204" pitchFamily="34" charset="0"/>
              </a:rPr>
              <a:t>ö</a:t>
            </a: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  <a:p>
            <a:pPr marL="104140" marR="6350" lvl="1" indent="-228600">
              <a:lnSpc>
                <a:spcPct val="101800"/>
              </a:lnSpc>
              <a:buFont typeface="Times New Roman"/>
              <a:buChar char="•"/>
              <a:tabLst>
                <a:tab pos="561340" algn="l"/>
              </a:tabLst>
            </a:pPr>
            <a:r>
              <a:rPr lang="de-DE"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de-DE"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pc="-6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de-DE" spc="-2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pc="-1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pc="-2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spc="-2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pc="-1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de-DE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pc="-2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ic</a:t>
            </a:r>
            <a:r>
              <a:rPr lang="de-DE" spc="-2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de-DE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pc="5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de-DE" spc="-2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pc="-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de-DE" spc="-2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pc="-5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lang="de-DE" spc="-1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pc="-2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Ze</a:t>
            </a:r>
            <a:r>
              <a:rPr lang="de-DE" spc="-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pc="-5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spc="-20" dirty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spc="-1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de-DE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pc="-2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de-DE" spc="-1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de-DE" spc="-2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 e</a:t>
            </a: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de-DE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pc="-15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de-DE" spc="-1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de-DE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de-DE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de-DE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de-DE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de-DE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spc="-6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spc="-2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spc="-2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pc="5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pc="-2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pc="-1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de-DE" spc="-2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de-DE" spc="-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de-DE" spc="-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pc="-1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pc="-2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pc="-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ati</a:t>
            </a:r>
            <a:r>
              <a:rPr lang="de-DE" spc="-1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pc="-2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pc="-1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pc="-2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lang="de-DE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pc="-5" dirty="0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de-DE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sakti</a:t>
            </a:r>
            <a:r>
              <a:rPr lang="de-DE" spc="-1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pc="-2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beispielsweise</a:t>
            </a:r>
            <a:r>
              <a:rPr lang="de-DE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de-DE" spc="-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pc="-5" dirty="0">
                <a:latin typeface="Arial" panose="020B0604020202020204" pitchFamily="34" charset="0"/>
                <a:cs typeface="Arial" panose="020B0604020202020204" pitchFamily="34" charset="0"/>
              </a:rPr>
              <a:t>rtr</a:t>
            </a: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pc="-2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de-DE" spc="-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spc="-2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de-DE" spc="-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pc="-2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de-DE" spc="-1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de-DE" spc="-20" dirty="0">
                <a:latin typeface="Arial" panose="020B0604020202020204" pitchFamily="34" charset="0"/>
                <a:cs typeface="Arial" panose="020B0604020202020204" pitchFamily="34" charset="0"/>
              </a:rPr>
              <a:t>Kund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pc="-2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pc="-5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spc="-2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de-DE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pc="-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spc="5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pc="-2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ge</a:t>
            </a:r>
            <a:r>
              <a:rPr lang="de-DE" spc="-2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de-DE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de-DE" spc="-1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de-DE" spc="-1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de-DE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pc="-10" dirty="0"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de-DE" spc="-2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pc="-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pc="-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lati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de-DE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DE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spc="-1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ß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pc="-20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lä</a:t>
            </a:r>
            <a:r>
              <a:rPr lang="de-DE" spc="-2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de-DE" spc="-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pc="-2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de-DE" spc="-1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pc="-2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e-DE" spc="-5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de-DE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de-DE" spc="-2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pc="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pc="-2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pc="-2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de-DE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de-DE" spc="-2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pc="-2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pc="-1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de-DE" spc="-2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de-DE" spc="-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DE" spc="-2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spc="-2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  <a:r>
              <a:rPr lang="de-DE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de-DE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marR="6350" lvl="1" indent="-285750">
              <a:lnSpc>
                <a:spcPct val="101800"/>
              </a:lnSpc>
              <a:buFont typeface="Arial" panose="020B0604020202020204" pitchFamily="34" charset="0"/>
              <a:buChar char="•"/>
              <a:tabLst>
                <a:tab pos="561340" algn="l"/>
              </a:tabLst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„Name eingeben“ oder „Start drücken“ sind zu klein, da es keine abgeschlossenen Aufgaben sind. „Dienstfahrzeug beschaffen“ ist zu groß, </a:t>
            </a:r>
            <a:r>
              <a:rPr lang="de-DE" alt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da mehrere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Cases erforderlich sind (beantragen, genehmigen, Bestellung aufgeben </a:t>
            </a:r>
            <a:r>
              <a:rPr lang="de-DE" alt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</a:p>
          <a:p>
            <a:pPr marL="104140" marR="6350" lvl="1" indent="-228600">
              <a:lnSpc>
                <a:spcPct val="101800"/>
              </a:lnSpc>
              <a:buFont typeface="Times New Roman"/>
              <a:buChar char="•"/>
              <a:tabLst>
                <a:tab pos="561340" algn="l"/>
              </a:tabLst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Soll man „Kunde anlegen“, „Kunde ändern“ und „Kunde löschen“ als drei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Cases </a:t>
            </a:r>
            <a:r>
              <a:rPr lang="de-DE" alt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modellieren 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de-DE" alt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der 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genügt ein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Case </a:t>
            </a:r>
            <a:r>
              <a:rPr lang="de-DE" alt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„Kunde bearbeiten“? Das 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hängt davon ab, ob</a:t>
            </a:r>
          </a:p>
          <a:p>
            <a:pPr marL="561340" marR="6350" lvl="2" indent="-228600">
              <a:lnSpc>
                <a:spcPct val="101800"/>
              </a:lnSpc>
              <a:buFont typeface="Times New Roman"/>
              <a:buChar char="•"/>
              <a:tabLst>
                <a:tab pos="561340" algn="l"/>
              </a:tabLst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es große Unterschiede zwischen den einzelnen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Cases gibt, z. B. umfangreiche Prüfungen beim Anlegen, die beim Bearbeiten wegfallen</a:t>
            </a:r>
          </a:p>
          <a:p>
            <a:pPr marL="561340" marR="6350" lvl="2" indent="-228600">
              <a:lnSpc>
                <a:spcPct val="101800"/>
              </a:lnSpc>
              <a:buFont typeface="Times New Roman"/>
              <a:buChar char="•"/>
              <a:tabLst>
                <a:tab pos="561340" algn="l"/>
              </a:tabLst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es sehr viele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Cases gibt und das Diagramm unübersichtlich wird</a:t>
            </a:r>
          </a:p>
        </p:txBody>
      </p:sp>
    </p:spTree>
    <p:extLst>
      <p:ext uri="{BB962C8B-B14F-4D97-AF65-F5344CB8AC3E}">
        <p14:creationId xmlns:p14="http://schemas.microsoft.com/office/powerpoint/2010/main" val="960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52400" y="825500"/>
            <a:ext cx="8382000" cy="2254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5"/>
              </a:spcBef>
              <a:tabLst>
                <a:tab pos="267335" algn="l"/>
              </a:tabLst>
            </a:pPr>
            <a:r>
              <a:rPr lang="de-DE" b="1" spc="5" dirty="0" smtClean="0">
                <a:latin typeface="Arial"/>
                <a:cs typeface="Arial"/>
              </a:rPr>
              <a:t>Hinweis zu Art </a:t>
            </a:r>
            <a:r>
              <a:rPr lang="de-DE" b="1" spc="5" dirty="0" smtClean="0">
                <a:latin typeface="Arial"/>
                <a:cs typeface="Arial"/>
              </a:rPr>
              <a:t>und Inhalt </a:t>
            </a:r>
            <a:r>
              <a:rPr lang="de-DE" b="1" spc="5" dirty="0" smtClean="0">
                <a:latin typeface="Arial"/>
                <a:cs typeface="Arial"/>
              </a:rPr>
              <a:t>von Dokumenten </a:t>
            </a:r>
            <a:r>
              <a:rPr lang="de-DE" b="1" spc="5" dirty="0">
                <a:latin typeface="Arial"/>
                <a:cs typeface="Arial"/>
              </a:rPr>
              <a:t>in einem </a:t>
            </a:r>
            <a:r>
              <a:rPr lang="de-DE" b="1" spc="5" dirty="0" smtClean="0">
                <a:latin typeface="Arial"/>
                <a:cs typeface="Arial"/>
              </a:rPr>
              <a:t>Softwareprojekt</a:t>
            </a:r>
            <a:endParaRPr lang="de-DE" b="1" spc="5" dirty="0">
              <a:latin typeface="Arial"/>
              <a:cs typeface="Arial"/>
            </a:endParaRPr>
          </a:p>
          <a:p>
            <a:pPr marL="723900" lvl="1" indent="-254000">
              <a:spcBef>
                <a:spcPts val="130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spc="5" dirty="0" smtClean="0">
                <a:latin typeface="Arial"/>
                <a:cs typeface="Arial"/>
              </a:rPr>
              <a:t>Das Pflichtenheft und Lastenheft </a:t>
            </a:r>
            <a:r>
              <a:rPr lang="de-DE" spc="5" dirty="0">
                <a:latin typeface="Arial"/>
                <a:cs typeface="Arial"/>
              </a:rPr>
              <a:t>ist eine </a:t>
            </a:r>
            <a:r>
              <a:rPr lang="de-DE" spc="5" dirty="0" smtClean="0">
                <a:latin typeface="Arial"/>
                <a:cs typeface="Arial"/>
              </a:rPr>
              <a:t>Möglichkeit der Dokumentation</a:t>
            </a:r>
            <a:endParaRPr lang="de-DE" spc="5" dirty="0">
              <a:latin typeface="Arial"/>
              <a:cs typeface="Arial"/>
            </a:endParaRPr>
          </a:p>
          <a:p>
            <a:pPr marL="723900" lvl="1" indent="-254000">
              <a:spcBef>
                <a:spcPts val="130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spc="5" dirty="0" smtClean="0">
                <a:latin typeface="Arial"/>
                <a:cs typeface="Arial"/>
              </a:rPr>
              <a:t>Wenn überhaupt, werden in </a:t>
            </a:r>
            <a:r>
              <a:rPr lang="de-DE" spc="5" dirty="0">
                <a:latin typeface="Arial"/>
                <a:cs typeface="Arial"/>
              </a:rPr>
              <a:t>der Praxis werden auch andere </a:t>
            </a:r>
            <a:r>
              <a:rPr lang="de-DE" spc="5" dirty="0" smtClean="0">
                <a:latin typeface="Arial"/>
                <a:cs typeface="Arial"/>
              </a:rPr>
              <a:t>Dokumentarten erzeugt</a:t>
            </a:r>
          </a:p>
          <a:p>
            <a:pPr marL="723900" lvl="1" indent="-254000">
              <a:spcBef>
                <a:spcPts val="1305"/>
              </a:spcBef>
              <a:buFont typeface="Arial"/>
              <a:buChar char="–"/>
              <a:tabLst>
                <a:tab pos="267335" algn="l"/>
              </a:tabLst>
            </a:pPr>
            <a:r>
              <a:rPr lang="de-DE" spc="5" dirty="0" smtClean="0">
                <a:latin typeface="Arial"/>
                <a:cs typeface="Arial"/>
              </a:rPr>
              <a:t>In </a:t>
            </a:r>
            <a:r>
              <a:rPr lang="de-DE" spc="5" dirty="0">
                <a:latin typeface="Arial"/>
                <a:cs typeface="Arial"/>
              </a:rPr>
              <a:t>großen Projekten </a:t>
            </a:r>
            <a:r>
              <a:rPr lang="de-DE" spc="5" dirty="0" smtClean="0">
                <a:latin typeface="Arial"/>
                <a:cs typeface="Arial"/>
              </a:rPr>
              <a:t>mit vielen Beteiligten muss </a:t>
            </a:r>
            <a:r>
              <a:rPr lang="de-DE" spc="5" dirty="0">
                <a:latin typeface="Arial"/>
                <a:cs typeface="Arial"/>
              </a:rPr>
              <a:t>Dokumentation erzeugt werden</a:t>
            </a:r>
          </a:p>
        </p:txBody>
      </p:sp>
    </p:spTree>
    <p:extLst>
      <p:ext uri="{BB962C8B-B14F-4D97-AF65-F5344CB8AC3E}">
        <p14:creationId xmlns:p14="http://schemas.microsoft.com/office/powerpoint/2010/main" val="164032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8856" y="93471"/>
            <a:ext cx="7430134" cy="362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400" spc="15" dirty="0" smtClean="0">
                <a:latin typeface="Arial" panose="020B0604020202020204" pitchFamily="34" charset="0"/>
                <a:cs typeface="Arial" panose="020B0604020202020204" pitchFamily="34" charset="0"/>
              </a:rPr>
              <a:t>UML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100"/>
              </a:lnSpc>
              <a:spcBef>
                <a:spcPts val="28"/>
              </a:spcBef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2"/>
          <p:cNvSpPr txBox="1"/>
          <p:nvPr/>
        </p:nvSpPr>
        <p:spPr>
          <a:xfrm>
            <a:off x="1905000" y="2959100"/>
            <a:ext cx="5412422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</a:pPr>
            <a:r>
              <a:rPr lang="de-DE" sz="3600" b="1" spc="150" dirty="0" smtClean="0">
                <a:latin typeface="Arial"/>
                <a:cs typeface="Arial"/>
              </a:rPr>
              <a:t>Zusammenfassung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226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87" y="115163"/>
            <a:ext cx="7846695" cy="3454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0" dirty="0" err="1" smtClean="0">
                <a:latin typeface="Arial"/>
                <a:cs typeface="Arial"/>
              </a:rPr>
              <a:t>Z</a:t>
            </a:r>
            <a:r>
              <a:rPr sz="1400" spc="105" dirty="0" err="1" smtClean="0">
                <a:latin typeface="Arial"/>
                <a:cs typeface="Arial"/>
              </a:rPr>
              <a:t>u</a:t>
            </a:r>
            <a:r>
              <a:rPr sz="1400" spc="25" dirty="0" err="1" smtClean="0">
                <a:latin typeface="Arial"/>
                <a:cs typeface="Arial"/>
              </a:rPr>
              <a:t>s</a:t>
            </a:r>
            <a:r>
              <a:rPr sz="1400" spc="55" dirty="0" err="1" smtClean="0">
                <a:latin typeface="Arial"/>
                <a:cs typeface="Arial"/>
              </a:rPr>
              <a:t>a</a:t>
            </a:r>
            <a:r>
              <a:rPr sz="1400" dirty="0" err="1" smtClean="0">
                <a:latin typeface="Arial"/>
                <a:cs typeface="Arial"/>
              </a:rPr>
              <a:t>mm</a:t>
            </a:r>
            <a:r>
              <a:rPr sz="1400" spc="-195" dirty="0" smtClean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spc="45" dirty="0">
                <a:latin typeface="Arial"/>
                <a:cs typeface="Arial"/>
              </a:rPr>
              <a:t>a</a:t>
            </a:r>
            <a:r>
              <a:rPr sz="1400" spc="25" dirty="0">
                <a:latin typeface="Arial"/>
                <a:cs typeface="Arial"/>
              </a:rPr>
              <a:t>ss</a:t>
            </a:r>
            <a:r>
              <a:rPr sz="1400" spc="105" dirty="0">
                <a:latin typeface="Arial"/>
                <a:cs typeface="Arial"/>
              </a:rPr>
              <a:t>un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76"/>
              </a:spcBef>
            </a:pPr>
            <a:endParaRPr sz="1900" dirty="0"/>
          </a:p>
          <a:p>
            <a:pPr marL="12700">
              <a:lnSpc>
                <a:spcPct val="100000"/>
              </a:lnSpc>
            </a:pPr>
            <a:r>
              <a:rPr sz="1800" b="1" spc="145" dirty="0">
                <a:latin typeface="Arial"/>
                <a:cs typeface="Arial"/>
              </a:rPr>
              <a:t>Z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spc="6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9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9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spc="140" dirty="0">
                <a:latin typeface="Arial"/>
                <a:cs typeface="Arial"/>
              </a:rPr>
              <a:t>f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65" dirty="0">
                <a:latin typeface="Arial"/>
                <a:cs typeface="Arial"/>
              </a:rPr>
              <a:t>ss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1300"/>
              </a:lnSpc>
              <a:spcBef>
                <a:spcPts val="48"/>
              </a:spcBef>
            </a:pPr>
            <a:endParaRPr sz="1300" dirty="0"/>
          </a:p>
          <a:p>
            <a:pPr>
              <a:lnSpc>
                <a:spcPts val="1800"/>
              </a:lnSpc>
            </a:pPr>
            <a:endParaRPr sz="1800" dirty="0"/>
          </a:p>
          <a:p>
            <a:pPr marL="304800" marR="105410" indent="-289560">
              <a:lnSpc>
                <a:spcPts val="2020"/>
              </a:lnSpc>
              <a:buFont typeface="Arial"/>
              <a:buChar char="–"/>
              <a:tabLst>
                <a:tab pos="217170" algn="l"/>
              </a:tabLst>
            </a:pPr>
            <a:r>
              <a:rPr lang="de-DE" sz="1800" spc="-5" dirty="0" smtClean="0">
                <a:latin typeface="Arial"/>
                <a:cs typeface="Arial"/>
              </a:rPr>
              <a:t>Vorgehensweise beim </a:t>
            </a:r>
            <a:r>
              <a:rPr sz="1800" spc="-5" dirty="0" smtClean="0">
                <a:latin typeface="Arial"/>
                <a:cs typeface="Arial"/>
              </a:rPr>
              <a:t>R</a:t>
            </a:r>
            <a:r>
              <a:rPr sz="1800" spc="5" dirty="0" smtClean="0">
                <a:latin typeface="Arial"/>
                <a:cs typeface="Arial"/>
              </a:rPr>
              <a:t>e</a:t>
            </a:r>
            <a:r>
              <a:rPr sz="1800" spc="-10" dirty="0" smtClean="0">
                <a:latin typeface="Arial"/>
                <a:cs typeface="Arial"/>
              </a:rPr>
              <a:t>qu</a:t>
            </a:r>
            <a:r>
              <a:rPr sz="1800" spc="-5" dirty="0" smtClean="0">
                <a:latin typeface="Arial"/>
                <a:cs typeface="Arial"/>
              </a:rPr>
              <a:t>i</a:t>
            </a:r>
            <a:r>
              <a:rPr sz="1800" spc="10" dirty="0" smtClean="0">
                <a:latin typeface="Arial"/>
                <a:cs typeface="Arial"/>
              </a:rPr>
              <a:t>r</a:t>
            </a:r>
            <a:r>
              <a:rPr sz="1800" spc="5" dirty="0" smtClean="0">
                <a:latin typeface="Arial"/>
                <a:cs typeface="Arial"/>
              </a:rPr>
              <a:t>e</a:t>
            </a:r>
            <a:r>
              <a:rPr sz="1800" dirty="0" smtClean="0">
                <a:latin typeface="Arial"/>
                <a:cs typeface="Arial"/>
              </a:rPr>
              <a:t>m</a:t>
            </a:r>
            <a:r>
              <a:rPr sz="1800" spc="-10" dirty="0" smtClean="0">
                <a:latin typeface="Arial"/>
                <a:cs typeface="Arial"/>
              </a:rPr>
              <a:t>en</a:t>
            </a:r>
            <a:r>
              <a:rPr sz="1800" dirty="0" smtClean="0">
                <a:latin typeface="Arial"/>
                <a:cs typeface="Arial"/>
              </a:rPr>
              <a:t>ts</a:t>
            </a:r>
            <a:r>
              <a:rPr sz="1800" spc="85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ng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ee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80" dirty="0">
                <a:latin typeface="Arial"/>
                <a:cs typeface="Arial"/>
              </a:rPr>
              <a:t> </a:t>
            </a:r>
            <a:endParaRPr lang="de-DE" sz="1800" spc="80" dirty="0" smtClean="0">
              <a:latin typeface="Arial"/>
              <a:cs typeface="Arial"/>
            </a:endParaRPr>
          </a:p>
          <a:p>
            <a:pPr marL="15240" marR="105410">
              <a:lnSpc>
                <a:spcPts val="2020"/>
              </a:lnSpc>
              <a:tabLst>
                <a:tab pos="217170" algn="l"/>
              </a:tabLst>
            </a:pPr>
            <a:endParaRPr lang="de-DE" sz="1800" spc="80" dirty="0" smtClean="0">
              <a:latin typeface="Arial"/>
              <a:cs typeface="Arial"/>
            </a:endParaRPr>
          </a:p>
          <a:p>
            <a:pPr marL="304800" marR="105410" indent="-289560">
              <a:lnSpc>
                <a:spcPts val="2020"/>
              </a:lnSpc>
              <a:buFont typeface="Arial"/>
              <a:buChar char="–"/>
              <a:tabLst>
                <a:tab pos="217170" algn="l"/>
              </a:tabLst>
            </a:pPr>
            <a:r>
              <a:rPr lang="de-DE" sz="1800" spc="80" dirty="0" smtClean="0">
                <a:latin typeface="Arial"/>
                <a:cs typeface="Arial"/>
              </a:rPr>
              <a:t>Probleme bei der Anforderungsermittlung</a:t>
            </a:r>
          </a:p>
          <a:p>
            <a:pPr marL="304800" marR="105410" indent="-289560">
              <a:lnSpc>
                <a:spcPts val="2020"/>
              </a:lnSpc>
              <a:buFont typeface="Arial"/>
              <a:buChar char="–"/>
              <a:tabLst>
                <a:tab pos="217170" algn="l"/>
              </a:tabLst>
            </a:pPr>
            <a:endParaRPr lang="de-DE" spc="80" dirty="0">
              <a:latin typeface="Arial"/>
              <a:cs typeface="Arial"/>
            </a:endParaRPr>
          </a:p>
          <a:p>
            <a:pPr marL="304800" marR="105410" indent="-289560">
              <a:lnSpc>
                <a:spcPts val="2020"/>
              </a:lnSpc>
              <a:buFont typeface="Arial"/>
              <a:buChar char="–"/>
              <a:tabLst>
                <a:tab pos="217170" algn="l"/>
              </a:tabLst>
            </a:pPr>
            <a:r>
              <a:rPr lang="de-DE" sz="1800" spc="80" dirty="0" err="1" smtClean="0">
                <a:latin typeface="Arial"/>
                <a:cs typeface="Arial"/>
              </a:rPr>
              <a:t>Use</a:t>
            </a:r>
            <a:r>
              <a:rPr lang="de-DE" sz="1800" spc="80" dirty="0" smtClean="0">
                <a:latin typeface="Arial"/>
                <a:cs typeface="Arial"/>
              </a:rPr>
              <a:t> Case Diagramme</a:t>
            </a:r>
          </a:p>
          <a:p>
            <a:pPr marL="304800" marR="105410" indent="-289560">
              <a:lnSpc>
                <a:spcPts val="2020"/>
              </a:lnSpc>
              <a:buFont typeface="Arial"/>
              <a:buChar char="–"/>
              <a:tabLst>
                <a:tab pos="217170" algn="l"/>
              </a:tabLst>
            </a:pPr>
            <a:endParaRPr lang="de-DE" spc="80" dirty="0">
              <a:latin typeface="Arial"/>
              <a:cs typeface="Arial"/>
            </a:endParaRPr>
          </a:p>
          <a:p>
            <a:pPr marL="304800" marR="105410" indent="-289560">
              <a:lnSpc>
                <a:spcPts val="2020"/>
              </a:lnSpc>
              <a:buFont typeface="Arial"/>
              <a:buChar char="–"/>
              <a:tabLst>
                <a:tab pos="217170" algn="l"/>
              </a:tabLst>
            </a:pPr>
            <a:r>
              <a:rPr lang="de-DE" sz="1800" spc="80" dirty="0" smtClean="0">
                <a:latin typeface="Arial"/>
                <a:cs typeface="Arial"/>
              </a:rPr>
              <a:t>Satzschablone</a:t>
            </a:r>
          </a:p>
          <a:p>
            <a:pPr marL="304800" marR="105410" indent="-289560">
              <a:lnSpc>
                <a:spcPts val="2020"/>
              </a:lnSpc>
              <a:buFont typeface="Arial"/>
              <a:buChar char="–"/>
              <a:tabLst>
                <a:tab pos="217170" algn="l"/>
              </a:tabLst>
            </a:pPr>
            <a:endParaRPr lang="de-DE" spc="80" dirty="0">
              <a:latin typeface="Arial"/>
              <a:cs typeface="Arial"/>
            </a:endParaRPr>
          </a:p>
          <a:p>
            <a:pPr marL="304800" marR="105410" indent="-289560">
              <a:lnSpc>
                <a:spcPts val="2020"/>
              </a:lnSpc>
              <a:buFont typeface="Arial"/>
              <a:buChar char="–"/>
              <a:tabLst>
                <a:tab pos="217170" algn="l"/>
              </a:tabLst>
            </a:pPr>
            <a:r>
              <a:rPr lang="de-DE" sz="1800" spc="80" dirty="0" smtClean="0">
                <a:latin typeface="Arial"/>
                <a:cs typeface="Arial"/>
              </a:rPr>
              <a:t>Textuelle </a:t>
            </a:r>
            <a:r>
              <a:rPr lang="de-DE" sz="1800" spc="80" dirty="0" err="1" smtClean="0">
                <a:latin typeface="Arial"/>
                <a:cs typeface="Arial"/>
              </a:rPr>
              <a:t>Use</a:t>
            </a:r>
            <a:r>
              <a:rPr lang="de-DE" sz="1800" spc="80" dirty="0" smtClean="0">
                <a:latin typeface="Arial"/>
                <a:cs typeface="Arial"/>
              </a:rPr>
              <a:t> Case Definition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704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250825" y="1091005"/>
            <a:ext cx="4187825" cy="485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defRPr sz="240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  <a:lvl2pPr indent="1588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lvl="1" algn="ctr" eaLnBrk="1" hangingPunct="1">
              <a:buFont typeface="Wingdings" pitchFamily="2" charset="2"/>
              <a:buNone/>
            </a:pPr>
            <a:endParaRPr lang="de-DE" altLang="de-DE" dirty="0"/>
          </a:p>
          <a:p>
            <a:pPr marL="0" lvl="1" algn="ctr" eaLnBrk="1" hangingPunct="1">
              <a:buFont typeface="Wingdings" pitchFamily="2" charset="2"/>
              <a:buNone/>
            </a:pPr>
            <a:endParaRPr lang="de-DE" altLang="de-DE" dirty="0"/>
          </a:p>
          <a:p>
            <a:pPr marL="0" lvl="1" algn="ctr" eaLnBrk="1" hangingPunct="1">
              <a:buFont typeface="Wingdings" pitchFamily="2" charset="2"/>
              <a:buNone/>
            </a:pPr>
            <a:r>
              <a:rPr lang="de-DE" altLang="de-DE" dirty="0"/>
              <a:t>Danke für Ihre Aufmerksamkeit.</a:t>
            </a:r>
          </a:p>
          <a:p>
            <a:pPr marL="0" lvl="1" algn="ctr" eaLnBrk="1" hangingPunct="1">
              <a:buFont typeface="Wingdings" pitchFamily="2" charset="2"/>
              <a:buNone/>
            </a:pPr>
            <a:endParaRPr lang="de-DE" altLang="de-DE" dirty="0"/>
          </a:p>
          <a:p>
            <a:pPr marL="0" lvl="1" algn="ctr" eaLnBrk="1" hangingPunct="1">
              <a:buFont typeface="Wingdings" pitchFamily="2" charset="2"/>
              <a:buNone/>
            </a:pPr>
            <a:endParaRPr lang="de-DE" altLang="de-DE" dirty="0"/>
          </a:p>
          <a:p>
            <a:pPr marL="0" lvl="1" algn="ctr" eaLnBrk="1" hangingPunct="1">
              <a:buFontTx/>
              <a:buNone/>
            </a:pPr>
            <a:r>
              <a:rPr lang="de-DE" altLang="de-DE" dirty="0"/>
              <a:t>Fragen, Wünsche, Anregungen?</a:t>
            </a:r>
          </a:p>
          <a:p>
            <a:pPr marL="0" lvl="1" algn="ctr" eaLnBrk="1" hangingPunct="1">
              <a:buFont typeface="Wingdings" pitchFamily="2" charset="2"/>
              <a:buNone/>
            </a:pPr>
            <a:endParaRPr lang="de-DE" altLang="de-DE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50" y="415925"/>
            <a:ext cx="4676775" cy="627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704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04800" y="139700"/>
            <a:ext cx="8763000" cy="5389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0"/>
              </a:lnSpc>
              <a:spcBef>
                <a:spcPts val="76"/>
              </a:spcBef>
            </a:pPr>
            <a:endParaRPr sz="1900" dirty="0"/>
          </a:p>
          <a:p>
            <a:pPr marL="12700">
              <a:lnSpc>
                <a:spcPct val="100000"/>
              </a:lnSpc>
              <a:spcBef>
                <a:spcPts val="1020"/>
              </a:spcBef>
              <a:tabLst>
                <a:tab pos="267335" algn="l"/>
              </a:tabLst>
            </a:pPr>
            <a:r>
              <a:rPr lang="de-DE" b="1" dirty="0" smtClean="0">
                <a:latin typeface="Arial"/>
                <a:cs typeface="Arial"/>
              </a:rPr>
              <a:t>Anforderungsanalyse </a:t>
            </a:r>
            <a:r>
              <a:rPr lang="de-DE" b="1" dirty="0">
                <a:latin typeface="Arial"/>
                <a:cs typeface="Arial"/>
              </a:rPr>
              <a:t>ist ein systematischer </a:t>
            </a:r>
            <a:r>
              <a:rPr lang="de-DE" b="1" dirty="0" smtClean="0">
                <a:latin typeface="Arial"/>
                <a:cs typeface="Arial"/>
              </a:rPr>
              <a:t>Ansatz</a:t>
            </a:r>
          </a:p>
          <a:p>
            <a:pPr marL="12700">
              <a:lnSpc>
                <a:spcPct val="100000"/>
              </a:lnSpc>
              <a:spcBef>
                <a:spcPts val="1020"/>
              </a:spcBef>
              <a:tabLst>
                <a:tab pos="267335" algn="l"/>
              </a:tabLst>
            </a:pPr>
            <a:endParaRPr lang="de-DE" b="1" dirty="0">
              <a:latin typeface="Arial"/>
              <a:cs typeface="Arial"/>
            </a:endParaRPr>
          </a:p>
          <a:p>
            <a:pPr marL="304800" indent="-292100">
              <a:lnSpc>
                <a:spcPct val="100000"/>
              </a:lnSpc>
              <a:spcBef>
                <a:spcPts val="1020"/>
              </a:spcBef>
              <a:buFont typeface="Arial"/>
              <a:buChar char="–"/>
              <a:tabLst>
                <a:tab pos="267335" algn="l"/>
              </a:tabLst>
            </a:pPr>
            <a:r>
              <a:rPr sz="1800" dirty="0" err="1" smtClean="0">
                <a:latin typeface="Arial"/>
                <a:cs typeface="Arial"/>
              </a:rPr>
              <a:t>z</a:t>
            </a:r>
            <a:r>
              <a:rPr sz="1800" spc="-10" dirty="0" err="1" smtClean="0">
                <a:latin typeface="Arial"/>
                <a:cs typeface="Arial"/>
              </a:rPr>
              <a:t>u</a:t>
            </a:r>
            <a:r>
              <a:rPr sz="1800" dirty="0" err="1" smtClean="0">
                <a:latin typeface="Arial"/>
                <a:cs typeface="Arial"/>
              </a:rPr>
              <a:t>r</a:t>
            </a:r>
            <a:r>
              <a:rPr sz="1800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Erm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tt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spc="10" dirty="0">
                <a:latin typeface="Arial"/>
                <a:cs typeface="Arial"/>
              </a:rPr>
              <a:t>m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spc="15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un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S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st</a:t>
            </a:r>
            <a:r>
              <a:rPr sz="1800" spc="-10" dirty="0">
                <a:latin typeface="Arial"/>
                <a:cs typeface="Arial"/>
              </a:rPr>
              <a:t>em</a:t>
            </a:r>
            <a:endParaRPr sz="1800" dirty="0">
              <a:latin typeface="Arial"/>
              <a:cs typeface="Arial"/>
            </a:endParaRPr>
          </a:p>
          <a:p>
            <a:pPr marL="304800" marR="6350" indent="-289560">
              <a:lnSpc>
                <a:spcPts val="1930"/>
              </a:lnSpc>
              <a:spcBef>
                <a:spcPts val="1600"/>
              </a:spcBef>
              <a:buFont typeface="Arial"/>
              <a:buChar char="–"/>
              <a:tabLst>
                <a:tab pos="215900" algn="l"/>
              </a:tabLst>
            </a:pPr>
            <a:r>
              <a:rPr sz="1800" dirty="0">
                <a:latin typeface="Arial"/>
                <a:cs typeface="Arial"/>
              </a:rPr>
              <a:t>z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sts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tz</a:t>
            </a:r>
            <a:r>
              <a:rPr sz="1800" spc="-10" dirty="0">
                <a:latin typeface="Arial"/>
                <a:cs typeface="Arial"/>
              </a:rPr>
              <a:t>un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rtr</a:t>
            </a:r>
            <a:r>
              <a:rPr sz="1800" spc="5" dirty="0">
                <a:latin typeface="Arial"/>
                <a:cs typeface="Arial"/>
              </a:rPr>
              <a:t>ä</a:t>
            </a:r>
            <a:r>
              <a:rPr sz="1800" spc="-10" dirty="0">
                <a:latin typeface="Arial"/>
                <a:cs typeface="Arial"/>
              </a:rPr>
              <a:t>ge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z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sc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-10" dirty="0">
                <a:latin typeface="Arial"/>
                <a:cs typeface="Arial"/>
              </a:rPr>
              <a:t>un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5" dirty="0" err="1">
                <a:latin typeface="Arial"/>
                <a:cs typeface="Arial"/>
              </a:rPr>
              <a:t>d</a:t>
            </a:r>
            <a:r>
              <a:rPr sz="1800" spc="-10" dirty="0" err="1">
                <a:latin typeface="Arial"/>
                <a:cs typeface="Arial"/>
              </a:rPr>
              <a:t>e</a:t>
            </a:r>
            <a:r>
              <a:rPr sz="1800" dirty="0" err="1">
                <a:latin typeface="Arial"/>
                <a:cs typeface="Arial"/>
              </a:rPr>
              <a:t>m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lang="de-DE" dirty="0" smtClean="0">
                <a:latin typeface="Arial"/>
                <a:cs typeface="Arial"/>
              </a:rPr>
              <a:t>IT-Dienstleister</a:t>
            </a:r>
            <a:r>
              <a:rPr sz="1800" spc="75" dirty="0" smtClean="0">
                <a:latin typeface="Arial"/>
                <a:cs typeface="Arial"/>
              </a:rPr>
              <a:t> </a:t>
            </a:r>
            <a:endParaRPr lang="de-DE" spc="-10" dirty="0">
              <a:latin typeface="Arial"/>
              <a:cs typeface="Arial"/>
            </a:endParaRPr>
          </a:p>
          <a:p>
            <a:pPr marL="304800" marR="6350" indent="-289560">
              <a:lnSpc>
                <a:spcPts val="1930"/>
              </a:lnSpc>
              <a:spcBef>
                <a:spcPts val="1600"/>
              </a:spcBef>
              <a:buFont typeface="Arial"/>
              <a:buChar char="–"/>
              <a:tabLst>
                <a:tab pos="215900" algn="l"/>
              </a:tabLst>
            </a:pPr>
            <a:r>
              <a:rPr lang="de-DE" sz="1800" spc="-10" dirty="0" smtClean="0">
                <a:latin typeface="Arial"/>
                <a:cs typeface="Arial"/>
              </a:rPr>
              <a:t>zur </a:t>
            </a:r>
            <a:r>
              <a:rPr sz="1800" dirty="0" err="1" smtClean="0">
                <a:latin typeface="Arial"/>
                <a:cs typeface="Arial"/>
              </a:rPr>
              <a:t>Pf</a:t>
            </a:r>
            <a:r>
              <a:rPr sz="1800" spc="-5" dirty="0" err="1" smtClean="0">
                <a:latin typeface="Arial"/>
                <a:cs typeface="Arial"/>
              </a:rPr>
              <a:t>l</a:t>
            </a:r>
            <a:r>
              <a:rPr sz="1800" spc="-10" dirty="0" err="1" smtClean="0">
                <a:latin typeface="Arial"/>
                <a:cs typeface="Arial"/>
              </a:rPr>
              <a:t>eg</a:t>
            </a:r>
            <a:r>
              <a:rPr sz="1800" dirty="0" err="1" smtClean="0">
                <a:latin typeface="Arial"/>
                <a:cs typeface="Arial"/>
              </a:rPr>
              <a:t>e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lang="de-DE" sz="1800" spc="5" dirty="0" smtClean="0">
                <a:latin typeface="Arial"/>
                <a:cs typeface="Arial"/>
              </a:rPr>
              <a:t>von</a:t>
            </a:r>
            <a:r>
              <a:rPr sz="1800" dirty="0" smtClean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V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r</a:t>
            </a:r>
            <a:r>
              <a:rPr sz="1800" spc="15" dirty="0" err="1" smtClean="0">
                <a:latin typeface="Arial"/>
                <a:cs typeface="Arial"/>
              </a:rPr>
              <a:t>t</a:t>
            </a:r>
            <a:r>
              <a:rPr sz="1800" dirty="0" err="1" smtClean="0">
                <a:latin typeface="Arial"/>
                <a:cs typeface="Arial"/>
              </a:rPr>
              <a:t>r</a:t>
            </a:r>
            <a:r>
              <a:rPr sz="1800" spc="-10" dirty="0" err="1" smtClean="0">
                <a:latin typeface="Arial"/>
                <a:cs typeface="Arial"/>
              </a:rPr>
              <a:t>äg</a:t>
            </a:r>
            <a:r>
              <a:rPr sz="1800" dirty="0" err="1" smtClean="0">
                <a:latin typeface="Arial"/>
                <a:cs typeface="Arial"/>
              </a:rPr>
              <a:t>e</a:t>
            </a:r>
            <a:r>
              <a:rPr lang="de-DE" sz="1800" dirty="0" smtClean="0">
                <a:latin typeface="Arial"/>
                <a:cs typeface="Arial"/>
              </a:rPr>
              <a:t>n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i </a:t>
            </a:r>
            <a:r>
              <a:rPr sz="1800" dirty="0" err="1">
                <a:latin typeface="Arial"/>
                <a:cs typeface="Arial"/>
              </a:rPr>
              <a:t>Ä</a:t>
            </a:r>
            <a:r>
              <a:rPr sz="1800" spc="5" dirty="0" err="1">
                <a:latin typeface="Arial"/>
                <a:cs typeface="Arial"/>
              </a:rPr>
              <a:t>n</a:t>
            </a:r>
            <a:r>
              <a:rPr sz="1800" spc="-10" dirty="0" err="1">
                <a:latin typeface="Arial"/>
                <a:cs typeface="Arial"/>
              </a:rPr>
              <a:t>de</a:t>
            </a:r>
            <a:r>
              <a:rPr sz="1800" spc="10" dirty="0" err="1">
                <a:latin typeface="Arial"/>
                <a:cs typeface="Arial"/>
              </a:rPr>
              <a:t>r</a:t>
            </a:r>
            <a:r>
              <a:rPr sz="1800" spc="-10" dirty="0" err="1">
                <a:latin typeface="Arial"/>
                <a:cs typeface="Arial"/>
              </a:rPr>
              <a:t>un</a:t>
            </a:r>
            <a:r>
              <a:rPr sz="1800" spc="5" dirty="0" err="1">
                <a:latin typeface="Arial"/>
                <a:cs typeface="Arial"/>
              </a:rPr>
              <a:t>g</a:t>
            </a:r>
            <a:r>
              <a:rPr sz="1800" spc="-10" dirty="0" err="1">
                <a:latin typeface="Arial"/>
                <a:cs typeface="Arial"/>
              </a:rPr>
              <a:t>e</a:t>
            </a:r>
            <a:r>
              <a:rPr sz="1800" dirty="0" err="1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lang="de-DE" sz="1800" dirty="0" smtClean="0">
                <a:latin typeface="Arial"/>
                <a:cs typeface="Arial"/>
              </a:rPr>
              <a:t>an den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A</a:t>
            </a:r>
            <a:r>
              <a:rPr sz="1800" spc="-10" dirty="0" err="1" smtClean="0">
                <a:latin typeface="Arial"/>
                <a:cs typeface="Arial"/>
              </a:rPr>
              <a:t>n</a:t>
            </a:r>
            <a:r>
              <a:rPr sz="1800" spc="15" dirty="0" err="1" smtClean="0">
                <a:latin typeface="Arial"/>
                <a:cs typeface="Arial"/>
              </a:rPr>
              <a:t>f</a:t>
            </a:r>
            <a:r>
              <a:rPr sz="1800" spc="-10" dirty="0" err="1" smtClean="0">
                <a:latin typeface="Arial"/>
                <a:cs typeface="Arial"/>
              </a:rPr>
              <a:t>o</a:t>
            </a:r>
            <a:r>
              <a:rPr sz="1800" dirty="0" err="1" smtClean="0">
                <a:latin typeface="Arial"/>
                <a:cs typeface="Arial"/>
              </a:rPr>
              <a:t>r</a:t>
            </a:r>
            <a:r>
              <a:rPr sz="1800" spc="-10" dirty="0" err="1" smtClean="0">
                <a:latin typeface="Arial"/>
                <a:cs typeface="Arial"/>
              </a:rPr>
              <a:t>de</a:t>
            </a:r>
            <a:r>
              <a:rPr sz="1800" spc="10" dirty="0" err="1" smtClean="0">
                <a:latin typeface="Arial"/>
                <a:cs typeface="Arial"/>
              </a:rPr>
              <a:t>r</a:t>
            </a:r>
            <a:r>
              <a:rPr sz="1800" spc="-10" dirty="0" err="1" smtClean="0">
                <a:latin typeface="Arial"/>
                <a:cs typeface="Arial"/>
              </a:rPr>
              <a:t>un</a:t>
            </a:r>
            <a:r>
              <a:rPr sz="1800" spc="5" dirty="0" err="1" smtClean="0">
                <a:latin typeface="Arial"/>
                <a:cs typeface="Arial"/>
              </a:rPr>
              <a:t>g</a:t>
            </a:r>
            <a:r>
              <a:rPr sz="1800" spc="-10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n</a:t>
            </a:r>
            <a:endParaRPr lang="de-DE" spc="-5" dirty="0">
              <a:latin typeface="Arial"/>
              <a:cs typeface="Arial"/>
            </a:endParaRPr>
          </a:p>
          <a:p>
            <a:pPr marL="304800" marR="6350" indent="-289560">
              <a:lnSpc>
                <a:spcPts val="1930"/>
              </a:lnSpc>
              <a:spcBef>
                <a:spcPts val="1600"/>
              </a:spcBef>
              <a:buFont typeface="Arial"/>
              <a:buChar char="–"/>
              <a:tabLst>
                <a:tab pos="215900" algn="l"/>
              </a:tabLst>
            </a:pPr>
            <a:r>
              <a:rPr lang="de-DE" dirty="0">
                <a:latin typeface="Arial"/>
                <a:cs typeface="Arial"/>
              </a:rPr>
              <a:t>z</a:t>
            </a:r>
            <a:r>
              <a:rPr lang="de-DE" spc="-10" dirty="0">
                <a:latin typeface="Arial"/>
                <a:cs typeface="Arial"/>
              </a:rPr>
              <a:t>u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85" dirty="0">
                <a:latin typeface="Arial"/>
                <a:cs typeface="Arial"/>
              </a:rPr>
              <a:t> </a:t>
            </a:r>
            <a:r>
              <a:rPr lang="de-DE" spc="-5" dirty="0">
                <a:latin typeface="Arial"/>
                <a:cs typeface="Arial"/>
              </a:rPr>
              <a:t>H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rst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l</a:t>
            </a:r>
            <a:r>
              <a:rPr lang="de-DE" spc="5" dirty="0">
                <a:latin typeface="Arial"/>
                <a:cs typeface="Arial"/>
              </a:rPr>
              <a:t>lu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g</a:t>
            </a:r>
            <a:r>
              <a:rPr lang="de-DE" spc="80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de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85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Pr</a:t>
            </a:r>
            <a:r>
              <a:rPr lang="de-DE" spc="-10" dirty="0">
                <a:latin typeface="Arial"/>
                <a:cs typeface="Arial"/>
              </a:rPr>
              <a:t>ü</a:t>
            </a:r>
            <a:r>
              <a:rPr lang="de-DE" dirty="0">
                <a:latin typeface="Arial"/>
                <a:cs typeface="Arial"/>
              </a:rPr>
              <a:t>f</a:t>
            </a:r>
            <a:r>
              <a:rPr lang="de-DE" spc="5" dirty="0">
                <a:latin typeface="Arial"/>
                <a:cs typeface="Arial"/>
              </a:rPr>
              <a:t>b</a:t>
            </a:r>
            <a:r>
              <a:rPr lang="de-DE" spc="-10" dirty="0">
                <a:latin typeface="Arial"/>
                <a:cs typeface="Arial"/>
              </a:rPr>
              <a:t>a</a:t>
            </a:r>
            <a:r>
              <a:rPr lang="de-DE" spc="10" dirty="0">
                <a:latin typeface="Arial"/>
                <a:cs typeface="Arial"/>
              </a:rPr>
              <a:t>r</a:t>
            </a:r>
            <a:r>
              <a:rPr lang="de-DE" dirty="0">
                <a:latin typeface="Arial"/>
                <a:cs typeface="Arial"/>
              </a:rPr>
              <a:t>k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90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de</a:t>
            </a:r>
            <a:r>
              <a:rPr lang="de-DE" dirty="0">
                <a:latin typeface="Arial"/>
                <a:cs typeface="Arial"/>
              </a:rPr>
              <a:t>s</a:t>
            </a:r>
            <a:r>
              <a:rPr lang="de-DE" spc="85" dirty="0">
                <a:latin typeface="Arial"/>
                <a:cs typeface="Arial"/>
              </a:rPr>
              <a:t> </a:t>
            </a:r>
            <a:r>
              <a:rPr lang="de-DE" spc="10" dirty="0">
                <a:latin typeface="Arial"/>
                <a:cs typeface="Arial"/>
              </a:rPr>
              <a:t>S</a:t>
            </a:r>
            <a:r>
              <a:rPr lang="de-DE" spc="-15" dirty="0">
                <a:latin typeface="Arial"/>
                <a:cs typeface="Arial"/>
              </a:rPr>
              <a:t>y</a:t>
            </a:r>
            <a:r>
              <a:rPr lang="de-DE" dirty="0">
                <a:latin typeface="Arial"/>
                <a:cs typeface="Arial"/>
              </a:rPr>
              <a:t>st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ms</a:t>
            </a:r>
            <a:r>
              <a:rPr lang="de-DE" spc="85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geg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spc="5" dirty="0">
                <a:latin typeface="Arial"/>
                <a:cs typeface="Arial"/>
              </a:rPr>
              <a:t>ü</a:t>
            </a:r>
            <a:r>
              <a:rPr lang="de-DE" spc="-10" dirty="0">
                <a:latin typeface="Arial"/>
                <a:cs typeface="Arial"/>
              </a:rPr>
              <a:t>be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85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de</a:t>
            </a:r>
            <a:r>
              <a:rPr lang="de-DE" dirty="0">
                <a:latin typeface="Arial"/>
                <a:cs typeface="Arial"/>
              </a:rPr>
              <a:t>n</a:t>
            </a:r>
            <a:r>
              <a:rPr lang="de-DE" spc="80" dirty="0"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A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f</a:t>
            </a:r>
            <a:r>
              <a:rPr lang="de-DE" spc="-10" dirty="0">
                <a:latin typeface="Arial"/>
                <a:cs typeface="Arial"/>
              </a:rPr>
              <a:t>o</a:t>
            </a:r>
            <a:r>
              <a:rPr lang="de-DE" spc="10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de</a:t>
            </a:r>
            <a:r>
              <a:rPr lang="de-DE" spc="10" dirty="0">
                <a:latin typeface="Arial"/>
                <a:cs typeface="Arial"/>
              </a:rPr>
              <a:t>r</a:t>
            </a:r>
            <a:r>
              <a:rPr lang="de-DE" spc="5" dirty="0">
                <a:latin typeface="Arial"/>
                <a:cs typeface="Arial"/>
              </a:rPr>
              <a:t>u</a:t>
            </a:r>
            <a:r>
              <a:rPr lang="de-DE" spc="-10" dirty="0">
                <a:latin typeface="Arial"/>
                <a:cs typeface="Arial"/>
              </a:rPr>
              <a:t>ng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n </a:t>
            </a:r>
            <a:r>
              <a:rPr lang="de-DE" spc="-10" dirty="0">
                <a:latin typeface="Arial"/>
                <a:cs typeface="Arial"/>
              </a:rPr>
              <a:t>de</a:t>
            </a:r>
            <a:r>
              <a:rPr lang="de-DE" dirty="0">
                <a:latin typeface="Arial"/>
                <a:cs typeface="Arial"/>
              </a:rPr>
              <a:t>s K</a:t>
            </a:r>
            <a:r>
              <a:rPr lang="de-DE" spc="-10" dirty="0">
                <a:latin typeface="Arial"/>
                <a:cs typeface="Arial"/>
              </a:rPr>
              <a:t>u</a:t>
            </a:r>
            <a:r>
              <a:rPr lang="de-DE" spc="5" dirty="0">
                <a:latin typeface="Arial"/>
                <a:cs typeface="Arial"/>
              </a:rPr>
              <a:t>n</a:t>
            </a:r>
            <a:r>
              <a:rPr lang="de-DE" spc="-10" dirty="0">
                <a:latin typeface="Arial"/>
                <a:cs typeface="Arial"/>
              </a:rPr>
              <a:t>d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2100"/>
              </a:lnSpc>
              <a:spcBef>
                <a:spcPts val="86"/>
              </a:spcBef>
              <a:buFont typeface="Arial"/>
              <a:buChar char="–"/>
            </a:pPr>
            <a:endParaRPr lang="de-DE" sz="2100" dirty="0" smtClean="0"/>
          </a:p>
          <a:p>
            <a:pPr>
              <a:lnSpc>
                <a:spcPts val="2100"/>
              </a:lnSpc>
              <a:spcBef>
                <a:spcPts val="86"/>
              </a:spcBef>
              <a:buFont typeface="Arial"/>
              <a:buChar char="–"/>
            </a:pPr>
            <a:endParaRPr sz="2100" dirty="0"/>
          </a:p>
          <a:p>
            <a:pPr marL="15240" marR="15875">
              <a:lnSpc>
                <a:spcPts val="1930"/>
              </a:lnSpc>
              <a:tabLst>
                <a:tab pos="217170" algn="l"/>
              </a:tabLst>
            </a:pPr>
            <a:r>
              <a:rPr lang="de-DE" b="1" dirty="0" smtClean="0">
                <a:latin typeface="Arial"/>
                <a:cs typeface="Arial"/>
              </a:rPr>
              <a:t>Ziele des </a:t>
            </a:r>
            <a:r>
              <a:rPr lang="de-DE" b="1" dirty="0" err="1" smtClean="0">
                <a:latin typeface="Arial"/>
                <a:cs typeface="Arial"/>
              </a:rPr>
              <a:t>Requirements</a:t>
            </a:r>
            <a:r>
              <a:rPr lang="de-DE" b="1" dirty="0" smtClean="0">
                <a:latin typeface="Arial"/>
                <a:cs typeface="Arial"/>
              </a:rPr>
              <a:t> Engineering</a:t>
            </a:r>
          </a:p>
          <a:p>
            <a:pPr marL="304800" marR="15875" indent="-289560">
              <a:lnSpc>
                <a:spcPts val="1930"/>
              </a:lnSpc>
              <a:buFont typeface="Arial"/>
              <a:buChar char="–"/>
              <a:tabLst>
                <a:tab pos="217170" algn="l"/>
              </a:tabLst>
            </a:pPr>
            <a:endParaRPr lang="de-DE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67335" algn="l"/>
              </a:tabLst>
            </a:pPr>
            <a:r>
              <a:rPr lang="de-DE" spc="-5" dirty="0" smtClean="0">
                <a:latin typeface="Arial"/>
                <a:cs typeface="Arial"/>
              </a:rPr>
              <a:t>U</a:t>
            </a:r>
            <a:r>
              <a:rPr lang="de-DE" spc="-10" dirty="0" smtClean="0">
                <a:latin typeface="Arial"/>
                <a:cs typeface="Arial"/>
              </a:rPr>
              <a:t>n</a:t>
            </a:r>
            <a:r>
              <a:rPr lang="de-DE" dirty="0" smtClean="0">
                <a:latin typeface="Arial"/>
                <a:cs typeface="Arial"/>
              </a:rPr>
              <a:t>t</a:t>
            </a:r>
            <a:r>
              <a:rPr lang="de-DE" spc="-10" dirty="0" smtClean="0">
                <a:latin typeface="Arial"/>
                <a:cs typeface="Arial"/>
              </a:rPr>
              <a:t>e</a:t>
            </a:r>
            <a:r>
              <a:rPr lang="de-DE" dirty="0" smtClean="0">
                <a:latin typeface="Arial"/>
                <a:cs typeface="Arial"/>
              </a:rPr>
              <a:t>rst</a:t>
            </a:r>
            <a:r>
              <a:rPr lang="de-DE" spc="-10" dirty="0" smtClean="0">
                <a:latin typeface="Arial"/>
                <a:cs typeface="Arial"/>
              </a:rPr>
              <a:t>ü</a:t>
            </a:r>
            <a:r>
              <a:rPr lang="de-DE" dirty="0" smtClean="0">
                <a:latin typeface="Arial"/>
                <a:cs typeface="Arial"/>
              </a:rPr>
              <a:t>tz</a:t>
            </a:r>
            <a:r>
              <a:rPr lang="de-DE" spc="-10" dirty="0" smtClean="0">
                <a:latin typeface="Arial"/>
                <a:cs typeface="Arial"/>
              </a:rPr>
              <a:t>u</a:t>
            </a:r>
            <a:r>
              <a:rPr lang="de-DE" spc="5" dirty="0" smtClean="0">
                <a:latin typeface="Arial"/>
                <a:cs typeface="Arial"/>
              </a:rPr>
              <a:t>n</a:t>
            </a:r>
            <a:r>
              <a:rPr lang="de-DE" dirty="0" smtClean="0">
                <a:latin typeface="Arial"/>
                <a:cs typeface="Arial"/>
              </a:rPr>
              <a:t>g</a:t>
            </a:r>
            <a:r>
              <a:rPr lang="de-DE" spc="-5" dirty="0" smtClean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de</a:t>
            </a:r>
            <a:r>
              <a:rPr lang="de-DE" dirty="0">
                <a:latin typeface="Arial"/>
                <a:cs typeface="Arial"/>
              </a:rPr>
              <a:t>s A</a:t>
            </a:r>
            <a:r>
              <a:rPr lang="de-DE" spc="-10" dirty="0">
                <a:latin typeface="Arial"/>
                <a:cs typeface="Arial"/>
              </a:rPr>
              <a:t>u</a:t>
            </a:r>
            <a:r>
              <a:rPr lang="de-DE" dirty="0">
                <a:latin typeface="Arial"/>
                <a:cs typeface="Arial"/>
              </a:rPr>
              <a:t>ftr</a:t>
            </a:r>
            <a:r>
              <a:rPr lang="de-DE" spc="-10" dirty="0">
                <a:latin typeface="Arial"/>
                <a:cs typeface="Arial"/>
              </a:rPr>
              <a:t>a</a:t>
            </a:r>
            <a:r>
              <a:rPr lang="de-DE" spc="5" dirty="0">
                <a:latin typeface="Arial"/>
                <a:cs typeface="Arial"/>
              </a:rPr>
              <a:t>gg</a:t>
            </a:r>
            <a:r>
              <a:rPr lang="de-DE" spc="-10" dirty="0">
                <a:latin typeface="Arial"/>
                <a:cs typeface="Arial"/>
              </a:rPr>
              <a:t>ebe</a:t>
            </a:r>
            <a:r>
              <a:rPr lang="de-DE" dirty="0">
                <a:latin typeface="Arial"/>
                <a:cs typeface="Arial"/>
              </a:rPr>
              <a:t>rs </a:t>
            </a:r>
            <a:r>
              <a:rPr lang="de-DE" spc="5" dirty="0">
                <a:latin typeface="Arial"/>
                <a:cs typeface="Arial"/>
              </a:rPr>
              <a:t>b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i </a:t>
            </a:r>
            <a:r>
              <a:rPr lang="de-DE" spc="5" dirty="0">
                <a:latin typeface="Arial"/>
                <a:cs typeface="Arial"/>
              </a:rPr>
              <a:t>d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r Erm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tt</a:t>
            </a:r>
            <a:r>
              <a:rPr lang="de-DE" spc="-5" dirty="0">
                <a:latin typeface="Arial"/>
                <a:cs typeface="Arial"/>
              </a:rPr>
              <a:t>l</a:t>
            </a:r>
            <a:r>
              <a:rPr lang="de-DE" spc="-10" dirty="0">
                <a:latin typeface="Arial"/>
                <a:cs typeface="Arial"/>
              </a:rPr>
              <a:t>un</a:t>
            </a:r>
            <a:r>
              <a:rPr lang="de-DE" dirty="0">
                <a:latin typeface="Arial"/>
                <a:cs typeface="Arial"/>
              </a:rPr>
              <a:t>g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5" dirty="0">
                <a:latin typeface="Arial"/>
                <a:cs typeface="Arial"/>
              </a:rPr>
              <a:t>d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r A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f</a:t>
            </a:r>
            <a:r>
              <a:rPr lang="de-DE" spc="-10" dirty="0">
                <a:latin typeface="Arial"/>
                <a:cs typeface="Arial"/>
              </a:rPr>
              <a:t>o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de</a:t>
            </a:r>
            <a:r>
              <a:rPr lang="de-DE" spc="10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u</a:t>
            </a:r>
            <a:r>
              <a:rPr lang="de-DE" spc="5" dirty="0">
                <a:latin typeface="Arial"/>
                <a:cs typeface="Arial"/>
              </a:rPr>
              <a:t>n</a:t>
            </a:r>
            <a:r>
              <a:rPr lang="de-DE" spc="-10" dirty="0">
                <a:latin typeface="Arial"/>
                <a:cs typeface="Arial"/>
              </a:rPr>
              <a:t>gen</a:t>
            </a:r>
            <a:endParaRPr lang="de-DE" dirty="0">
              <a:latin typeface="Arial"/>
              <a:cs typeface="Arial"/>
            </a:endParaRPr>
          </a:p>
          <a:p>
            <a:pPr marL="298450" marR="170180" indent="-285750">
              <a:lnSpc>
                <a:spcPct val="126699"/>
              </a:lnSpc>
              <a:spcBef>
                <a:spcPts val="1150"/>
              </a:spcBef>
              <a:buFont typeface="Arial" panose="020B0604020202020204" pitchFamily="34" charset="0"/>
              <a:buChar char="•"/>
              <a:tabLst>
                <a:tab pos="267335" algn="l"/>
              </a:tabLst>
            </a:pPr>
            <a:r>
              <a:rPr lang="de-DE" spc="-5" dirty="0">
                <a:latin typeface="Arial"/>
                <a:cs typeface="Arial"/>
              </a:rPr>
              <a:t>U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rst</a:t>
            </a:r>
            <a:r>
              <a:rPr lang="de-DE" spc="-10" dirty="0">
                <a:latin typeface="Arial"/>
                <a:cs typeface="Arial"/>
              </a:rPr>
              <a:t>ü</a:t>
            </a:r>
            <a:r>
              <a:rPr lang="de-DE" dirty="0">
                <a:latin typeface="Arial"/>
                <a:cs typeface="Arial"/>
              </a:rPr>
              <a:t>tz</a:t>
            </a:r>
            <a:r>
              <a:rPr lang="de-DE" spc="-10" dirty="0">
                <a:latin typeface="Arial"/>
                <a:cs typeface="Arial"/>
              </a:rPr>
              <a:t>u</a:t>
            </a:r>
            <a:r>
              <a:rPr lang="de-DE" spc="5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g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de</a:t>
            </a:r>
            <a:r>
              <a:rPr lang="de-DE" dirty="0">
                <a:latin typeface="Arial"/>
                <a:cs typeface="Arial"/>
              </a:rPr>
              <a:t>r </a:t>
            </a:r>
            <a:r>
              <a:rPr lang="de-DE" dirty="0" smtClean="0">
                <a:latin typeface="Arial"/>
                <a:cs typeface="Arial"/>
              </a:rPr>
              <a:t>Anforderungsanalytiker </a:t>
            </a:r>
            <a:r>
              <a:rPr lang="de-DE" spc="-10" dirty="0" smtClean="0">
                <a:latin typeface="Arial"/>
                <a:cs typeface="Arial"/>
              </a:rPr>
              <a:t>be</a:t>
            </a:r>
            <a:r>
              <a:rPr lang="de-DE" dirty="0" smtClean="0">
                <a:latin typeface="Arial"/>
                <a:cs typeface="Arial"/>
              </a:rPr>
              <a:t>i </a:t>
            </a:r>
            <a:r>
              <a:rPr lang="de-DE" spc="-10" dirty="0">
                <a:latin typeface="Arial"/>
                <a:cs typeface="Arial"/>
              </a:rPr>
              <a:t>de</a:t>
            </a:r>
            <a:r>
              <a:rPr lang="de-DE" dirty="0">
                <a:latin typeface="Arial"/>
                <a:cs typeface="Arial"/>
              </a:rPr>
              <a:t>r A</a:t>
            </a:r>
            <a:r>
              <a:rPr lang="de-DE" spc="-10" dirty="0">
                <a:latin typeface="Arial"/>
                <a:cs typeface="Arial"/>
              </a:rPr>
              <a:t>u</a:t>
            </a:r>
            <a:r>
              <a:rPr lang="de-DE" spc="15" dirty="0">
                <a:latin typeface="Arial"/>
                <a:cs typeface="Arial"/>
              </a:rPr>
              <a:t>f</a:t>
            </a:r>
            <a:r>
              <a:rPr lang="de-DE" spc="-10" dirty="0">
                <a:latin typeface="Arial"/>
                <a:cs typeface="Arial"/>
              </a:rPr>
              <a:t>b</a:t>
            </a:r>
            <a:r>
              <a:rPr lang="de-DE" spc="5" dirty="0">
                <a:latin typeface="Arial"/>
                <a:cs typeface="Arial"/>
              </a:rPr>
              <a:t>e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e</a:t>
            </a:r>
            <a:r>
              <a:rPr lang="de-DE" spc="-5" dirty="0">
                <a:latin typeface="Arial"/>
                <a:cs typeface="Arial"/>
              </a:rPr>
              <a:t>i</a:t>
            </a:r>
            <a:r>
              <a:rPr lang="de-DE" dirty="0">
                <a:latin typeface="Arial"/>
                <a:cs typeface="Arial"/>
              </a:rPr>
              <a:t>t</a:t>
            </a:r>
            <a:r>
              <a:rPr lang="de-DE" spc="-10" dirty="0">
                <a:latin typeface="Arial"/>
                <a:cs typeface="Arial"/>
              </a:rPr>
              <a:t>u</a:t>
            </a:r>
            <a:r>
              <a:rPr lang="de-DE" spc="5" dirty="0">
                <a:latin typeface="Arial"/>
                <a:cs typeface="Arial"/>
              </a:rPr>
              <a:t>n</a:t>
            </a:r>
            <a:r>
              <a:rPr lang="de-DE" dirty="0">
                <a:latin typeface="Arial"/>
                <a:cs typeface="Arial"/>
              </a:rPr>
              <a:t>g</a:t>
            </a:r>
            <a:r>
              <a:rPr lang="de-DE" spc="-5" dirty="0">
                <a:latin typeface="Arial"/>
                <a:cs typeface="Arial"/>
              </a:rPr>
              <a:t> </a:t>
            </a:r>
            <a:r>
              <a:rPr lang="de-DE" spc="-10" dirty="0">
                <a:latin typeface="Arial"/>
                <a:cs typeface="Arial"/>
              </a:rPr>
              <a:t>de</a:t>
            </a:r>
            <a:r>
              <a:rPr lang="de-DE" dirty="0">
                <a:latin typeface="Arial"/>
                <a:cs typeface="Arial"/>
              </a:rPr>
              <a:t>r A</a:t>
            </a:r>
            <a:r>
              <a:rPr lang="de-DE" spc="-10" dirty="0">
                <a:latin typeface="Arial"/>
                <a:cs typeface="Arial"/>
              </a:rPr>
              <a:t>n</a:t>
            </a:r>
            <a:r>
              <a:rPr lang="de-DE" spc="15" dirty="0">
                <a:latin typeface="Arial"/>
                <a:cs typeface="Arial"/>
              </a:rPr>
              <a:t>f</a:t>
            </a:r>
            <a:r>
              <a:rPr lang="de-DE" spc="-10" dirty="0">
                <a:latin typeface="Arial"/>
                <a:cs typeface="Arial"/>
              </a:rPr>
              <a:t>o</a:t>
            </a:r>
            <a:r>
              <a:rPr lang="de-DE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de</a:t>
            </a:r>
            <a:r>
              <a:rPr lang="de-DE" spc="10" dirty="0">
                <a:latin typeface="Arial"/>
                <a:cs typeface="Arial"/>
              </a:rPr>
              <a:t>r</a:t>
            </a:r>
            <a:r>
              <a:rPr lang="de-DE" spc="-10" dirty="0">
                <a:latin typeface="Arial"/>
                <a:cs typeface="Arial"/>
              </a:rPr>
              <a:t>un</a:t>
            </a:r>
            <a:r>
              <a:rPr lang="de-DE" spc="5" dirty="0">
                <a:latin typeface="Arial"/>
                <a:cs typeface="Arial"/>
              </a:rPr>
              <a:t>g</a:t>
            </a:r>
            <a:r>
              <a:rPr lang="de-DE" spc="-10" dirty="0">
                <a:latin typeface="Arial"/>
                <a:cs typeface="Arial"/>
              </a:rPr>
              <a:t>en </a:t>
            </a:r>
            <a:endParaRPr lang="de-DE" spc="-10" dirty="0" smtClean="0">
              <a:latin typeface="Arial"/>
              <a:cs typeface="Arial"/>
            </a:endParaRPr>
          </a:p>
          <a:p>
            <a:pPr marL="755650" marR="170180" lvl="1" indent="-285750">
              <a:lnSpc>
                <a:spcPct val="126699"/>
              </a:lnSpc>
              <a:spcBef>
                <a:spcPts val="1150"/>
              </a:spcBef>
              <a:buFont typeface="Arial" panose="020B0604020202020204" pitchFamily="34" charset="0"/>
              <a:buChar char="•"/>
              <a:tabLst>
                <a:tab pos="267335" algn="l"/>
              </a:tabLst>
            </a:pPr>
            <a:r>
              <a:rPr lang="de-DE" spc="-10" dirty="0">
                <a:latin typeface="Arial"/>
                <a:cs typeface="Arial"/>
              </a:rPr>
              <a:t>Formulieren, </a:t>
            </a:r>
            <a:r>
              <a:rPr lang="de-DE" spc="-10" dirty="0" smtClean="0">
                <a:latin typeface="Arial"/>
                <a:cs typeface="Arial"/>
              </a:rPr>
              <a:t>Klassifizieren, Hierarchisieren, Präzisieren, Priorisieren</a:t>
            </a:r>
            <a:endParaRPr lang="de-DE" spc="-1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880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092" y="119810"/>
            <a:ext cx="7010908" cy="466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r>
              <a:rPr sz="1400" spc="70" dirty="0">
                <a:latin typeface="Arial"/>
                <a:cs typeface="Arial"/>
              </a:rPr>
              <a:t>o</a:t>
            </a:r>
            <a:r>
              <a:rPr sz="1400" spc="10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E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spc="80" dirty="0">
                <a:latin typeface="Arial"/>
                <a:cs typeface="Arial"/>
              </a:rPr>
              <a:t>gi</a:t>
            </a:r>
            <a:r>
              <a:rPr sz="1400" spc="95" dirty="0">
                <a:latin typeface="Arial"/>
                <a:cs typeface="Arial"/>
              </a:rPr>
              <a:t>n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e</a:t>
            </a:r>
            <a:r>
              <a:rPr sz="1400" spc="120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i</a:t>
            </a:r>
            <a:r>
              <a:rPr sz="1400" spc="10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g</a:t>
            </a:r>
          </a:p>
          <a:p>
            <a:pPr>
              <a:lnSpc>
                <a:spcPts val="1900"/>
              </a:lnSpc>
              <a:spcBef>
                <a:spcPts val="40"/>
              </a:spcBef>
            </a:pPr>
            <a:endParaRPr sz="1900" dirty="0"/>
          </a:p>
        </p:txBody>
      </p:sp>
      <p:sp>
        <p:nvSpPr>
          <p:cNvPr id="2" name="Rechteck 1"/>
          <p:cNvSpPr/>
          <p:nvPr/>
        </p:nvSpPr>
        <p:spPr>
          <a:xfrm>
            <a:off x="304800" y="2717824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44" algn="ctr"/>
            <a:r>
              <a:rPr lang="de-DE" sz="2800" b="1" spc="-4" dirty="0" smtClean="0">
                <a:latin typeface="Arial"/>
                <a:cs typeface="Arial"/>
              </a:rPr>
              <a:t>Was sind Anforderungen?</a:t>
            </a:r>
            <a:endParaRPr lang="de-DE" sz="2800" b="1" spc="-4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667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457200" y="128721"/>
            <a:ext cx="8000880" cy="118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0"/>
              </a:lnSpc>
              <a:spcBef>
                <a:spcPts val="76"/>
              </a:spcBef>
            </a:pPr>
            <a:endParaRPr sz="1900" dirty="0"/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-17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175" dirty="0">
                <a:latin typeface="Arial"/>
                <a:cs typeface="Arial"/>
              </a:rPr>
              <a:t> </a:t>
            </a:r>
            <a:r>
              <a:rPr sz="1800" b="1" spc="65" dirty="0">
                <a:latin typeface="Arial"/>
                <a:cs typeface="Arial"/>
              </a:rPr>
              <a:t>s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 </a:t>
            </a:r>
            <a:r>
              <a:rPr sz="1800" b="1" spc="-220" dirty="0">
                <a:latin typeface="Arial"/>
                <a:cs typeface="Arial"/>
              </a:rPr>
              <a:t> </a:t>
            </a:r>
            <a:r>
              <a:rPr sz="1800" b="1" spc="10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spc="13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30" dirty="0">
                <a:latin typeface="Arial"/>
                <a:cs typeface="Arial"/>
              </a:rPr>
              <a:t> </a:t>
            </a:r>
            <a:r>
              <a:rPr sz="1800" b="1" spc="145" dirty="0">
                <a:latin typeface="Arial"/>
                <a:cs typeface="Arial"/>
              </a:rPr>
              <a:t>g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?</a:t>
            </a:r>
            <a:endParaRPr sz="1800" dirty="0">
              <a:latin typeface="Arial"/>
              <a:cs typeface="Arial"/>
            </a:endParaRPr>
          </a:p>
          <a:p>
            <a:pPr marL="298450" marR="6350" indent="-285750">
              <a:lnSpc>
                <a:spcPts val="2030"/>
              </a:lnSpc>
              <a:spcBef>
                <a:spcPts val="1185"/>
              </a:spcBef>
              <a:buFont typeface="Arial" panose="020B0604020202020204" pitchFamily="34" charset="0"/>
              <a:buChar char="•"/>
            </a:pPr>
            <a:r>
              <a:rPr sz="1800" dirty="0" err="1" smtClean="0">
                <a:latin typeface="Arial"/>
                <a:cs typeface="Arial"/>
              </a:rPr>
              <a:t>A</a:t>
            </a:r>
            <a:r>
              <a:rPr sz="1800" spc="-10" dirty="0" err="1" smtClean="0">
                <a:latin typeface="Arial"/>
                <a:cs typeface="Arial"/>
              </a:rPr>
              <a:t>n</a:t>
            </a:r>
            <a:r>
              <a:rPr sz="1800" dirty="0" err="1" smtClean="0">
                <a:latin typeface="Arial"/>
                <a:cs typeface="Arial"/>
              </a:rPr>
              <a:t>f</a:t>
            </a:r>
            <a:r>
              <a:rPr sz="1800" spc="-10" dirty="0" err="1" smtClean="0">
                <a:latin typeface="Arial"/>
                <a:cs typeface="Arial"/>
              </a:rPr>
              <a:t>o</a:t>
            </a:r>
            <a:r>
              <a:rPr sz="1800" dirty="0" err="1" smtClean="0">
                <a:latin typeface="Arial"/>
                <a:cs typeface="Arial"/>
              </a:rPr>
              <a:t>r</a:t>
            </a:r>
            <a:r>
              <a:rPr sz="1800" spc="-10" dirty="0" err="1" smtClean="0">
                <a:latin typeface="Arial"/>
                <a:cs typeface="Arial"/>
              </a:rPr>
              <a:t>de</a:t>
            </a:r>
            <a:r>
              <a:rPr sz="1800" spc="10" dirty="0" err="1" smtClean="0">
                <a:latin typeface="Arial"/>
                <a:cs typeface="Arial"/>
              </a:rPr>
              <a:t>r</a:t>
            </a:r>
            <a:r>
              <a:rPr sz="1800" spc="-10" dirty="0" err="1" smtClean="0">
                <a:latin typeface="Arial"/>
                <a:cs typeface="Arial"/>
              </a:rPr>
              <a:t>u</a:t>
            </a:r>
            <a:r>
              <a:rPr sz="1800" spc="5" dirty="0" err="1" smtClean="0">
                <a:latin typeface="Arial"/>
                <a:cs typeface="Arial"/>
              </a:rPr>
              <a:t>n</a:t>
            </a:r>
            <a:r>
              <a:rPr sz="1800" spc="-10" dirty="0" err="1" smtClean="0">
                <a:latin typeface="Arial"/>
                <a:cs typeface="Arial"/>
              </a:rPr>
              <a:t>g</a:t>
            </a:r>
            <a:r>
              <a:rPr sz="1800" spc="5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n</a:t>
            </a:r>
            <a:r>
              <a:rPr sz="1800" spc="10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eq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ts) 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eg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q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nd qu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 E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sc</a:t>
            </a:r>
            <a:r>
              <a:rPr sz="1800" spc="-10" dirty="0">
                <a:latin typeface="Arial"/>
                <a:cs typeface="Arial"/>
              </a:rPr>
              <a:t>ha</a:t>
            </a:r>
            <a:r>
              <a:rPr sz="1800" dirty="0">
                <a:latin typeface="Arial"/>
                <a:cs typeface="Arial"/>
              </a:rPr>
              <a:t>ft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 err="1">
                <a:latin typeface="Arial"/>
                <a:cs typeface="Arial"/>
              </a:rPr>
              <a:t>e</a:t>
            </a:r>
            <a:r>
              <a:rPr sz="1800" spc="5" dirty="0" err="1">
                <a:latin typeface="Arial"/>
                <a:cs typeface="Arial"/>
              </a:rPr>
              <a:t>i</a:t>
            </a:r>
            <a:r>
              <a:rPr sz="1800" spc="-10" dirty="0" err="1">
                <a:latin typeface="Arial"/>
                <a:cs typeface="Arial"/>
              </a:rPr>
              <a:t>ne</a:t>
            </a:r>
            <a:r>
              <a:rPr sz="1800" dirty="0" err="1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 </a:t>
            </a:r>
            <a:r>
              <a:rPr lang="de-DE" sz="1800" dirty="0" err="1" smtClean="0">
                <a:latin typeface="Arial"/>
                <a:cs typeface="Arial"/>
              </a:rPr>
              <a:t>Softwarep</a:t>
            </a:r>
            <a:r>
              <a:rPr sz="1800" dirty="0" err="1" smtClean="0">
                <a:latin typeface="Arial"/>
                <a:cs typeface="Arial"/>
              </a:rPr>
              <a:t>r</a:t>
            </a:r>
            <a:r>
              <a:rPr sz="1800" spc="-10" dirty="0" err="1" smtClean="0">
                <a:latin typeface="Arial"/>
                <a:cs typeface="Arial"/>
              </a:rPr>
              <a:t>o</a:t>
            </a:r>
            <a:r>
              <a:rPr sz="1800" spc="5" dirty="0" err="1" smtClean="0">
                <a:latin typeface="Arial"/>
                <a:cs typeface="Arial"/>
              </a:rPr>
              <a:t>d</a:t>
            </a:r>
            <a:r>
              <a:rPr sz="1800" spc="-10" dirty="0" err="1" smtClean="0">
                <a:latin typeface="Arial"/>
                <a:cs typeface="Arial"/>
              </a:rPr>
              <a:t>u</a:t>
            </a:r>
            <a:r>
              <a:rPr sz="1800" dirty="0" err="1" smtClean="0">
                <a:latin typeface="Arial"/>
                <a:cs typeface="Arial"/>
              </a:rPr>
              <a:t>kts</a:t>
            </a:r>
            <a:r>
              <a:rPr sz="1800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st</a:t>
            </a:r>
            <a:r>
              <a:rPr sz="1800" dirty="0" smtClean="0">
                <a:latin typeface="Arial"/>
                <a:cs typeface="Arial"/>
              </a:rPr>
              <a:t>.</a:t>
            </a:r>
            <a:endParaRPr lang="de-DE" sz="1800" dirty="0" smtClean="0">
              <a:latin typeface="Arial"/>
              <a:cs typeface="Arial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457200" y="1526117"/>
            <a:ext cx="8305800" cy="3145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latin typeface="Arial"/>
                <a:cs typeface="Arial"/>
              </a:rPr>
              <a:t>W</a:t>
            </a:r>
            <a:r>
              <a:rPr sz="1800" b="1" spc="-175" dirty="0" smtClean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17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65" dirty="0">
                <a:latin typeface="Arial"/>
                <a:cs typeface="Arial"/>
              </a:rPr>
              <a:t>s</a:t>
            </a:r>
            <a:r>
              <a:rPr sz="1800" b="1" spc="5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h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b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 </a:t>
            </a:r>
            <a:r>
              <a:rPr sz="1800" b="1" spc="-210" dirty="0">
                <a:latin typeface="Arial"/>
                <a:cs typeface="Arial"/>
              </a:rPr>
              <a:t> </a:t>
            </a:r>
            <a:r>
              <a:rPr sz="1800" b="1" spc="9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spc="13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3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spc="145" dirty="0">
                <a:latin typeface="Arial"/>
                <a:cs typeface="Arial"/>
              </a:rPr>
              <a:t>g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?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1800"/>
              </a:lnSpc>
            </a:pPr>
            <a:endParaRPr sz="1800" dirty="0"/>
          </a:p>
          <a:p>
            <a:pPr marL="304800" marR="6350" indent="-289560">
              <a:lnSpc>
                <a:spcPts val="2020"/>
              </a:lnSpc>
              <a:buFont typeface="Arial" panose="020B0604020202020204" pitchFamily="34" charset="0"/>
              <a:buChar char="•"/>
            </a:pPr>
            <a:r>
              <a:rPr sz="1800" dirty="0" err="1" smtClean="0">
                <a:latin typeface="Arial"/>
                <a:cs typeface="Arial"/>
              </a:rPr>
              <a:t>E</a:t>
            </a:r>
            <a:r>
              <a:rPr sz="1800" spc="5" dirty="0" err="1" smtClean="0">
                <a:latin typeface="Arial"/>
                <a:cs typeface="Arial"/>
              </a:rPr>
              <a:t>i</a:t>
            </a:r>
            <a:r>
              <a:rPr sz="1800" spc="-10" dirty="0" err="1" smtClean="0">
                <a:latin typeface="Arial"/>
                <a:cs typeface="Arial"/>
              </a:rPr>
              <a:t>g</a:t>
            </a:r>
            <a:r>
              <a:rPr sz="1800" spc="5" dirty="0" err="1" smtClean="0">
                <a:latin typeface="Arial"/>
                <a:cs typeface="Arial"/>
              </a:rPr>
              <a:t>e</a:t>
            </a:r>
            <a:r>
              <a:rPr sz="1800" spc="-10" dirty="0" err="1" smtClean="0">
                <a:latin typeface="Arial"/>
                <a:cs typeface="Arial"/>
              </a:rPr>
              <a:t>n</a:t>
            </a:r>
            <a:r>
              <a:rPr sz="1800" dirty="0" err="1" smtClean="0">
                <a:latin typeface="Arial"/>
                <a:cs typeface="Arial"/>
              </a:rPr>
              <a:t>sc</a:t>
            </a:r>
            <a:r>
              <a:rPr sz="1800" spc="-10" dirty="0" err="1" smtClean="0">
                <a:latin typeface="Arial"/>
                <a:cs typeface="Arial"/>
              </a:rPr>
              <a:t>ha</a:t>
            </a:r>
            <a:r>
              <a:rPr sz="1800" dirty="0" err="1" smtClean="0">
                <a:latin typeface="Arial"/>
                <a:cs typeface="Arial"/>
              </a:rPr>
              <a:t>ft</a:t>
            </a:r>
            <a:r>
              <a:rPr sz="1800" spc="5" dirty="0" err="1" smtClean="0">
                <a:latin typeface="Arial"/>
                <a:cs typeface="Arial"/>
              </a:rPr>
              <a:t>e</a:t>
            </a:r>
            <a:r>
              <a:rPr sz="1800" dirty="0" err="1" smtClean="0">
                <a:latin typeface="Arial"/>
                <a:cs typeface="Arial"/>
              </a:rPr>
              <a:t>n</a:t>
            </a:r>
            <a:r>
              <a:rPr sz="1800" spc="90" dirty="0" smtClean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ng</a:t>
            </a:r>
            <a:r>
              <a:rPr sz="1800" spc="-10" dirty="0">
                <a:latin typeface="Arial"/>
                <a:cs typeface="Arial"/>
              </a:rPr>
              <a:t>un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spc="-10" dirty="0">
                <a:latin typeface="Arial"/>
                <a:cs typeface="Arial"/>
              </a:rPr>
              <a:t>ü</a:t>
            </a:r>
            <a:r>
              <a:rPr sz="1800" spc="5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li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se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nd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st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t), 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m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spc="5" dirty="0">
                <a:latin typeface="Arial"/>
                <a:cs typeface="Arial"/>
              </a:rPr>
              <a:t>le</a:t>
            </a:r>
            <a:r>
              <a:rPr sz="1800" dirty="0">
                <a:latin typeface="Arial"/>
                <a:cs typeface="Arial"/>
              </a:rPr>
              <a:t>m zu</a:t>
            </a:r>
            <a:r>
              <a:rPr sz="1800" spc="-5" dirty="0">
                <a:latin typeface="Arial"/>
                <a:cs typeface="Arial"/>
              </a:rPr>
              <a:t> l</a:t>
            </a:r>
            <a:r>
              <a:rPr sz="1800" spc="-10" dirty="0">
                <a:latin typeface="Arial"/>
                <a:cs typeface="Arial"/>
              </a:rPr>
              <a:t>ö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Z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 zu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5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en</a:t>
            </a:r>
            <a:endParaRPr sz="1800" dirty="0">
              <a:latin typeface="Arial"/>
              <a:cs typeface="Arial"/>
            </a:endParaRPr>
          </a:p>
          <a:p>
            <a:pPr marL="304800" marR="810895" indent="-289560">
              <a:lnSpc>
                <a:spcPct val="105400"/>
              </a:lnSpc>
              <a:buFont typeface="Arial" panose="020B0604020202020204" pitchFamily="34" charset="0"/>
              <a:buChar char="•"/>
            </a:pPr>
            <a:r>
              <a:rPr spc="-10" dirty="0" err="1" smtClean="0">
                <a:latin typeface="Arial"/>
                <a:cs typeface="Arial"/>
              </a:rPr>
              <a:t>Ei</a:t>
            </a:r>
            <a:r>
              <a:rPr spc="-5" dirty="0" err="1" smtClean="0">
                <a:latin typeface="Arial"/>
                <a:cs typeface="Arial"/>
              </a:rPr>
              <a:t>gen</a:t>
            </a:r>
            <a:r>
              <a:rPr dirty="0" err="1" smtClean="0">
                <a:latin typeface="Arial"/>
                <a:cs typeface="Arial"/>
              </a:rPr>
              <a:t>sc</a:t>
            </a:r>
            <a:r>
              <a:rPr spc="-5" dirty="0" err="1" smtClean="0">
                <a:latin typeface="Arial"/>
                <a:cs typeface="Arial"/>
              </a:rPr>
              <a:t>ha</a:t>
            </a:r>
            <a:r>
              <a:rPr spc="5" dirty="0" err="1" smtClean="0">
                <a:latin typeface="Arial"/>
                <a:cs typeface="Arial"/>
              </a:rPr>
              <a:t>ft</a:t>
            </a:r>
            <a:r>
              <a:rPr spc="-5" dirty="0" err="1" smtClean="0">
                <a:latin typeface="Arial"/>
                <a:cs typeface="Arial"/>
              </a:rPr>
              <a:t>e</a:t>
            </a:r>
            <a:r>
              <a:rPr dirty="0" err="1" smtClean="0">
                <a:latin typeface="Arial"/>
                <a:cs typeface="Arial"/>
              </a:rPr>
              <a:t>n</a:t>
            </a:r>
            <a:r>
              <a:rPr dirty="0" smtClean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ode</a:t>
            </a:r>
            <a:r>
              <a:rPr dirty="0">
                <a:latin typeface="Arial"/>
                <a:cs typeface="Arial"/>
              </a:rPr>
              <a:t>r</a:t>
            </a:r>
            <a:r>
              <a:rPr spc="1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B</a:t>
            </a:r>
            <a:r>
              <a:rPr spc="-5" dirty="0">
                <a:latin typeface="Arial"/>
                <a:cs typeface="Arial"/>
              </a:rPr>
              <a:t>ed</a:t>
            </a:r>
            <a:r>
              <a:rPr spc="-10" dirty="0">
                <a:latin typeface="Arial"/>
                <a:cs typeface="Arial"/>
              </a:rPr>
              <a:t>i</a:t>
            </a:r>
            <a:r>
              <a:rPr spc="-5" dirty="0">
                <a:latin typeface="Arial"/>
                <a:cs typeface="Arial"/>
              </a:rPr>
              <a:t>ngungen</a:t>
            </a:r>
            <a:r>
              <a:rPr dirty="0">
                <a:latin typeface="Arial"/>
                <a:cs typeface="Arial"/>
              </a:rPr>
              <a:t>,</a:t>
            </a:r>
            <a:r>
              <a:rPr spc="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d</a:t>
            </a:r>
            <a:r>
              <a:rPr spc="-1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e </a:t>
            </a:r>
            <a:r>
              <a:rPr spc="-5" dirty="0">
                <a:latin typeface="Arial"/>
                <a:cs typeface="Arial"/>
              </a:rPr>
              <a:t>e</a:t>
            </a:r>
            <a:r>
              <a:rPr spc="-1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n </a:t>
            </a:r>
            <a:r>
              <a:rPr spc="-10" dirty="0">
                <a:latin typeface="Arial"/>
                <a:cs typeface="Arial"/>
              </a:rPr>
              <a:t>S</a:t>
            </a:r>
            <a:r>
              <a:rPr spc="-15"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s</a:t>
            </a:r>
            <a:r>
              <a:rPr spc="5" dirty="0">
                <a:latin typeface="Arial"/>
                <a:cs typeface="Arial"/>
              </a:rPr>
              <a:t>t</a:t>
            </a:r>
            <a:r>
              <a:rPr spc="-5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m</a:t>
            </a:r>
            <a:r>
              <a:rPr spc="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/</a:t>
            </a:r>
            <a:r>
              <a:rPr spc="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e</a:t>
            </a:r>
            <a:r>
              <a:rPr spc="-10" dirty="0">
                <a:latin typeface="Arial"/>
                <a:cs typeface="Arial"/>
              </a:rPr>
              <a:t>i</a:t>
            </a:r>
            <a:r>
              <a:rPr spc="-5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e </a:t>
            </a:r>
            <a:r>
              <a:rPr spc="-10" dirty="0">
                <a:latin typeface="Arial"/>
                <a:cs typeface="Arial"/>
              </a:rPr>
              <a:t>S</a:t>
            </a:r>
            <a:r>
              <a:rPr spc="-15"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s</a:t>
            </a:r>
            <a:r>
              <a:rPr spc="5" dirty="0">
                <a:latin typeface="Arial"/>
                <a:cs typeface="Arial"/>
              </a:rPr>
              <a:t>t</a:t>
            </a:r>
            <a:r>
              <a:rPr spc="-5" dirty="0">
                <a:latin typeface="Arial"/>
                <a:cs typeface="Arial"/>
              </a:rPr>
              <a:t>e</a:t>
            </a:r>
            <a:r>
              <a:rPr spc="-10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- k</a:t>
            </a:r>
            <a:r>
              <a:rPr spc="-5" dirty="0">
                <a:latin typeface="Arial"/>
                <a:cs typeface="Arial"/>
              </a:rPr>
              <a:t>o</a:t>
            </a:r>
            <a:r>
              <a:rPr spc="5" dirty="0">
                <a:latin typeface="Arial"/>
                <a:cs typeface="Arial"/>
              </a:rPr>
              <a:t>m</a:t>
            </a:r>
            <a:r>
              <a:rPr spc="-5" dirty="0">
                <a:latin typeface="Arial"/>
                <a:cs typeface="Arial"/>
              </a:rPr>
              <a:t>ponen</a:t>
            </a:r>
            <a:r>
              <a:rPr spc="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 </a:t>
            </a:r>
            <a:r>
              <a:rPr spc="-5" dirty="0">
                <a:latin typeface="Arial"/>
                <a:cs typeface="Arial"/>
              </a:rPr>
              <a:t>e</a:t>
            </a:r>
            <a:r>
              <a:rPr spc="-10" dirty="0">
                <a:latin typeface="Arial"/>
                <a:cs typeface="Arial"/>
              </a:rPr>
              <a:t>rf</a:t>
            </a:r>
            <a:r>
              <a:rPr spc="-5" dirty="0">
                <a:latin typeface="Arial"/>
                <a:cs typeface="Arial"/>
              </a:rPr>
              <a:t>ü</a:t>
            </a:r>
            <a:r>
              <a:rPr spc="-10" dirty="0">
                <a:latin typeface="Arial"/>
                <a:cs typeface="Arial"/>
              </a:rPr>
              <a:t>ll</a:t>
            </a:r>
            <a:r>
              <a:rPr spc="-5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n </a:t>
            </a:r>
            <a:r>
              <a:rPr spc="5" dirty="0">
                <a:latin typeface="Arial"/>
                <a:cs typeface="Arial"/>
              </a:rPr>
              <a:t>m</a:t>
            </a:r>
            <a:r>
              <a:rPr spc="-5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ss,</a:t>
            </a:r>
            <a:r>
              <a:rPr spc="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m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e</a:t>
            </a:r>
            <a:r>
              <a:rPr spc="-10" dirty="0">
                <a:latin typeface="Arial"/>
                <a:cs typeface="Arial"/>
              </a:rPr>
              <a:t>i</a:t>
            </a:r>
            <a:r>
              <a:rPr spc="-5" dirty="0">
                <a:latin typeface="Arial"/>
                <a:cs typeface="Arial"/>
              </a:rPr>
              <a:t>ne</a:t>
            </a:r>
            <a:r>
              <a:rPr dirty="0">
                <a:latin typeface="Arial"/>
                <a:cs typeface="Arial"/>
              </a:rPr>
              <a:t>n </a:t>
            </a:r>
            <a:r>
              <a:rPr spc="-10" dirty="0">
                <a:latin typeface="Arial"/>
                <a:cs typeface="Arial"/>
              </a:rPr>
              <a:t>V</a:t>
            </a:r>
            <a:r>
              <a:rPr spc="-5" dirty="0">
                <a:latin typeface="Arial"/>
                <a:cs typeface="Arial"/>
              </a:rPr>
              <a:t>e</a:t>
            </a:r>
            <a:r>
              <a:rPr spc="5" dirty="0">
                <a:latin typeface="Arial"/>
                <a:cs typeface="Arial"/>
              </a:rPr>
              <a:t>rtr</a:t>
            </a:r>
            <a:r>
              <a:rPr spc="-5" dirty="0">
                <a:latin typeface="Arial"/>
                <a:cs typeface="Arial"/>
              </a:rPr>
              <a:t>ag</a:t>
            </a:r>
            <a:r>
              <a:rPr dirty="0">
                <a:latin typeface="Arial"/>
                <a:cs typeface="Arial"/>
              </a:rPr>
              <a:t>,</a:t>
            </a:r>
            <a:r>
              <a:rPr spc="-5" dirty="0">
                <a:latin typeface="Arial"/>
                <a:cs typeface="Arial"/>
              </a:rPr>
              <a:t> e</a:t>
            </a:r>
            <a:r>
              <a:rPr spc="-10" dirty="0">
                <a:latin typeface="Arial"/>
                <a:cs typeface="Arial"/>
              </a:rPr>
              <a:t>i</a:t>
            </a:r>
            <a:r>
              <a:rPr spc="-5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e </a:t>
            </a:r>
            <a:r>
              <a:rPr spc="-10" dirty="0">
                <a:latin typeface="Arial"/>
                <a:cs typeface="Arial"/>
              </a:rPr>
              <a:t>N</a:t>
            </a:r>
            <a:r>
              <a:rPr spc="-5" dirty="0">
                <a:latin typeface="Arial"/>
                <a:cs typeface="Arial"/>
              </a:rPr>
              <a:t>o</a:t>
            </a:r>
            <a:r>
              <a:rPr spc="5" dirty="0">
                <a:latin typeface="Arial"/>
                <a:cs typeface="Arial"/>
              </a:rPr>
              <a:t>rm</a:t>
            </a:r>
            <a:r>
              <a:rPr dirty="0">
                <a:latin typeface="Arial"/>
                <a:cs typeface="Arial"/>
              </a:rPr>
              <a:t>,</a:t>
            </a:r>
            <a:r>
              <a:rPr spc="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e</a:t>
            </a:r>
            <a:r>
              <a:rPr spc="-10" dirty="0">
                <a:latin typeface="Arial"/>
                <a:cs typeface="Arial"/>
              </a:rPr>
              <a:t>i</a:t>
            </a:r>
            <a:r>
              <a:rPr spc="-15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e </a:t>
            </a:r>
            <a:r>
              <a:rPr spc="-10" dirty="0">
                <a:latin typeface="Arial"/>
                <a:cs typeface="Arial"/>
              </a:rPr>
              <a:t>S</a:t>
            </a:r>
            <a:r>
              <a:rPr spc="-5" dirty="0">
                <a:latin typeface="Arial"/>
                <a:cs typeface="Arial"/>
              </a:rPr>
              <a:t>pe</a:t>
            </a:r>
            <a:r>
              <a:rPr dirty="0">
                <a:latin typeface="Arial"/>
                <a:cs typeface="Arial"/>
              </a:rPr>
              <a:t>z</a:t>
            </a:r>
            <a:r>
              <a:rPr spc="-10" dirty="0">
                <a:latin typeface="Arial"/>
                <a:cs typeface="Arial"/>
              </a:rPr>
              <a:t>i</a:t>
            </a:r>
            <a:r>
              <a:rPr spc="5" dirty="0">
                <a:latin typeface="Arial"/>
                <a:cs typeface="Arial"/>
              </a:rPr>
              <a:t>f</a:t>
            </a:r>
            <a:r>
              <a:rPr spc="-1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k</a:t>
            </a:r>
            <a:r>
              <a:rPr spc="-5" dirty="0">
                <a:latin typeface="Arial"/>
                <a:cs typeface="Arial"/>
              </a:rPr>
              <a:t>a</a:t>
            </a:r>
            <a:r>
              <a:rPr spc="5" dirty="0">
                <a:latin typeface="Arial"/>
                <a:cs typeface="Arial"/>
              </a:rPr>
              <a:t>t</a:t>
            </a:r>
            <a:r>
              <a:rPr spc="-10" dirty="0">
                <a:latin typeface="Arial"/>
                <a:cs typeface="Arial"/>
              </a:rPr>
              <a:t>i</a:t>
            </a:r>
            <a:r>
              <a:rPr spc="-5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n </a:t>
            </a:r>
            <a:r>
              <a:rPr spc="10" dirty="0">
                <a:latin typeface="Arial"/>
                <a:cs typeface="Arial"/>
              </a:rPr>
              <a:t>o</a:t>
            </a:r>
            <a:r>
              <a:rPr spc="-5" dirty="0">
                <a:latin typeface="Arial"/>
                <a:cs typeface="Arial"/>
              </a:rPr>
              <a:t>de</a:t>
            </a:r>
            <a:r>
              <a:rPr dirty="0">
                <a:latin typeface="Arial"/>
                <a:cs typeface="Arial"/>
              </a:rPr>
              <a:t>r</a:t>
            </a:r>
            <a:r>
              <a:rPr spc="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ande</a:t>
            </a:r>
            <a:r>
              <a:rPr spc="5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5" dirty="0">
                <a:latin typeface="Arial"/>
                <a:cs typeface="Arial"/>
              </a:rPr>
              <a:t>f</a:t>
            </a:r>
            <a:r>
              <a:rPr spc="-5" dirty="0">
                <a:latin typeface="Arial"/>
                <a:cs typeface="Arial"/>
              </a:rPr>
              <a:t>o</a:t>
            </a:r>
            <a:r>
              <a:rPr spc="-10" dirty="0">
                <a:latin typeface="Arial"/>
                <a:cs typeface="Arial"/>
              </a:rPr>
              <a:t>r</a:t>
            </a:r>
            <a:r>
              <a:rPr spc="5" dirty="0">
                <a:latin typeface="Arial"/>
                <a:cs typeface="Arial"/>
              </a:rPr>
              <a:t>m</a:t>
            </a:r>
            <a:r>
              <a:rPr spc="-5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l </a:t>
            </a:r>
            <a:r>
              <a:rPr spc="5" dirty="0">
                <a:latin typeface="Arial"/>
                <a:cs typeface="Arial"/>
              </a:rPr>
              <a:t>f</a:t>
            </a:r>
            <a:r>
              <a:rPr spc="-5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</a:t>
            </a:r>
            <a:r>
              <a:rPr spc="5" dirty="0">
                <a:latin typeface="Arial"/>
                <a:cs typeface="Arial"/>
              </a:rPr>
              <a:t>t</a:t>
            </a:r>
            <a:r>
              <a:rPr spc="-5" dirty="0">
                <a:latin typeface="Arial"/>
                <a:cs typeface="Arial"/>
              </a:rPr>
              <a:t>ge</a:t>
            </a:r>
            <a:r>
              <a:rPr spc="-10" dirty="0">
                <a:latin typeface="Arial"/>
                <a:cs typeface="Arial"/>
              </a:rPr>
              <a:t>l</a:t>
            </a:r>
            <a:r>
              <a:rPr spc="-5" dirty="0">
                <a:latin typeface="Arial"/>
                <a:cs typeface="Arial"/>
              </a:rPr>
              <a:t>eg</a:t>
            </a:r>
            <a:r>
              <a:rPr spc="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</a:t>
            </a:r>
            <a:r>
              <a:rPr spc="-10" dirty="0">
                <a:latin typeface="Arial"/>
                <a:cs typeface="Arial"/>
              </a:rPr>
              <a:t> D</a:t>
            </a:r>
            <a:r>
              <a:rPr spc="-5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k</a:t>
            </a:r>
            <a:r>
              <a:rPr spc="-5" dirty="0">
                <a:latin typeface="Arial"/>
                <a:cs typeface="Arial"/>
              </a:rPr>
              <a:t>u</a:t>
            </a:r>
            <a:r>
              <a:rPr spc="5" dirty="0">
                <a:latin typeface="Arial"/>
                <a:cs typeface="Arial"/>
              </a:rPr>
              <a:t>m</a:t>
            </a:r>
            <a:r>
              <a:rPr spc="-5" dirty="0">
                <a:latin typeface="Arial"/>
                <a:cs typeface="Arial"/>
              </a:rPr>
              <a:t>en</a:t>
            </a:r>
            <a:r>
              <a:rPr spc="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 </a:t>
            </a:r>
            <a:r>
              <a:rPr dirty="0" err="1">
                <a:latin typeface="Arial"/>
                <a:cs typeface="Arial"/>
              </a:rPr>
              <a:t>zu</a:t>
            </a:r>
            <a:r>
              <a:rPr spc="-25" dirty="0">
                <a:latin typeface="Arial"/>
                <a:cs typeface="Arial"/>
              </a:rPr>
              <a:t> </a:t>
            </a:r>
            <a:r>
              <a:rPr spc="-5" dirty="0" err="1" smtClean="0">
                <a:latin typeface="Arial"/>
                <a:cs typeface="Arial"/>
              </a:rPr>
              <a:t>e</a:t>
            </a:r>
            <a:r>
              <a:rPr spc="5" dirty="0" err="1" smtClean="0">
                <a:latin typeface="Arial"/>
                <a:cs typeface="Arial"/>
              </a:rPr>
              <a:t>rf</a:t>
            </a:r>
            <a:r>
              <a:rPr spc="-5" dirty="0" err="1" smtClean="0">
                <a:latin typeface="Arial"/>
                <a:cs typeface="Arial"/>
              </a:rPr>
              <a:t>ü</a:t>
            </a:r>
            <a:r>
              <a:rPr spc="-10" dirty="0" err="1" smtClean="0">
                <a:latin typeface="Arial"/>
                <a:cs typeface="Arial"/>
              </a:rPr>
              <a:t>ll</a:t>
            </a:r>
            <a:r>
              <a:rPr spc="-5" dirty="0" err="1" smtClean="0">
                <a:latin typeface="Arial"/>
                <a:cs typeface="Arial"/>
              </a:rPr>
              <a:t>en</a:t>
            </a:r>
            <a:endParaRPr lang="de-DE" spc="-5" dirty="0" smtClean="0">
              <a:latin typeface="Arial"/>
              <a:cs typeface="Arial"/>
            </a:endParaRPr>
          </a:p>
          <a:p>
            <a:pPr marL="304800" marR="810895" indent="-289560">
              <a:lnSpc>
                <a:spcPct val="1054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/>
                <a:cs typeface="Arial"/>
              </a:rPr>
              <a:t>Die Anforderungsbeschreibung legt fest, was ein Produkt “können soll/muss”, nicht wie es realisiert wird.</a:t>
            </a:r>
          </a:p>
          <a:p>
            <a:pPr marL="304800" marR="810895" indent="-289560">
              <a:lnSpc>
                <a:spcPct val="105400"/>
              </a:lnSpc>
              <a:buFont typeface="Arial" panose="020B0604020202020204" pitchFamily="34" charset="0"/>
              <a:buChar char="•"/>
            </a:pPr>
            <a:endParaRPr dirty="0">
              <a:latin typeface="Arial"/>
              <a:cs typeface="Arial"/>
            </a:endParaRPr>
          </a:p>
          <a:p>
            <a:pPr>
              <a:lnSpc>
                <a:spcPts val="2200"/>
              </a:lnSpc>
              <a:spcBef>
                <a:spcPts val="70"/>
              </a:spcBef>
            </a:pPr>
            <a:endParaRPr sz="2200" dirty="0"/>
          </a:p>
        </p:txBody>
      </p:sp>
      <p:sp>
        <p:nvSpPr>
          <p:cNvPr id="11" name="object 3"/>
          <p:cNvSpPr txBox="1"/>
          <p:nvPr/>
        </p:nvSpPr>
        <p:spPr>
          <a:xfrm>
            <a:off x="172092" y="4089360"/>
            <a:ext cx="8306308" cy="289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 smtClean="0">
                <a:latin typeface="Arial"/>
                <a:cs typeface="Arial"/>
              </a:rPr>
              <a:t>W</a:t>
            </a:r>
            <a:r>
              <a:rPr sz="1800" b="1" spc="-175" dirty="0" smtClean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dirty="0" smtClean="0">
                <a:latin typeface="Arial"/>
                <a:cs typeface="Arial"/>
              </a:rPr>
              <a:t>g</a:t>
            </a:r>
            <a:r>
              <a:rPr lang="de-DE" sz="1800" b="1" dirty="0" smtClean="0">
                <a:latin typeface="Arial"/>
                <a:cs typeface="Arial"/>
              </a:rPr>
              <a:t>e</a:t>
            </a:r>
            <a:r>
              <a:rPr sz="1800" b="1" dirty="0" smtClean="0">
                <a:latin typeface="Arial"/>
                <a:cs typeface="Arial"/>
              </a:rPr>
              <a:t> </a:t>
            </a:r>
            <a:r>
              <a:rPr sz="1800" b="1" spc="-229" dirty="0" smtClean="0">
                <a:latin typeface="Arial"/>
                <a:cs typeface="Arial"/>
              </a:rPr>
              <a:t> </a:t>
            </a:r>
            <a:r>
              <a:rPr lang="de-DE" b="1" spc="-229" dirty="0" smtClean="0">
                <a:latin typeface="Arial"/>
                <a:cs typeface="Arial"/>
              </a:rPr>
              <a:t>z u  </a:t>
            </a:r>
            <a:r>
              <a:rPr lang="de-DE" sz="1800" b="1" spc="-229" dirty="0" err="1" smtClean="0">
                <a:latin typeface="Arial"/>
                <a:cs typeface="Arial"/>
              </a:rPr>
              <a:t>u</a:t>
            </a:r>
            <a:r>
              <a:rPr lang="de-DE" sz="1800" b="1" spc="-229" dirty="0" smtClean="0">
                <a:latin typeface="Arial"/>
                <a:cs typeface="Arial"/>
              </a:rPr>
              <a:t> n d  Q u e l </a:t>
            </a:r>
            <a:r>
              <a:rPr lang="de-DE" sz="1800" b="1" spc="-229" dirty="0" err="1" smtClean="0">
                <a:latin typeface="Arial"/>
                <a:cs typeface="Arial"/>
              </a:rPr>
              <a:t>l</a:t>
            </a:r>
            <a:r>
              <a:rPr lang="de-DE" sz="1800" b="1" spc="-229" dirty="0" smtClean="0">
                <a:latin typeface="Arial"/>
                <a:cs typeface="Arial"/>
              </a:rPr>
              <a:t> e n  v o n</a:t>
            </a:r>
            <a:r>
              <a:rPr sz="1800" b="1" spc="-320" dirty="0" smtClean="0">
                <a:latin typeface="Arial"/>
                <a:cs typeface="Arial"/>
              </a:rPr>
              <a:t> </a:t>
            </a:r>
            <a:r>
              <a:rPr lang="de-DE" b="1" dirty="0" smtClean="0">
                <a:latin typeface="Arial"/>
                <a:cs typeface="Arial"/>
              </a:rPr>
              <a:t> Anforderungen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ts val="2200"/>
              </a:lnSpc>
              <a:spcBef>
                <a:spcPts val="56"/>
              </a:spcBef>
            </a:pPr>
            <a:endParaRPr sz="2000" dirty="0"/>
          </a:p>
          <a:p>
            <a:pPr marL="497205" lvl="2" indent="-228600">
              <a:lnSpc>
                <a:spcPct val="100000"/>
              </a:lnSpc>
              <a:buFont typeface="Times New Roman"/>
              <a:buChar char="•"/>
              <a:tabLst>
                <a:tab pos="497840" algn="l"/>
              </a:tabLst>
            </a:pPr>
            <a:r>
              <a:rPr spc="-5" dirty="0" smtClean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pc="-5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ks</a:t>
            </a:r>
            <a:r>
              <a:rPr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pc="-6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pc="-65" dirty="0" smtClean="0">
                <a:latin typeface="Arial" panose="020B0604020202020204" pitchFamily="34" charset="0"/>
                <a:cs typeface="Arial" panose="020B0604020202020204" pitchFamily="34" charset="0"/>
              </a:rPr>
              <a:t>mit Befragungen </a:t>
            </a:r>
            <a:r>
              <a:rPr spc="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r>
              <a:rPr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pc="-6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tak</a:t>
            </a:r>
            <a:r>
              <a:rPr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dirty="0" smtClean="0"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97205" lvl="2" indent="-228600"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  <a:tabLst>
                <a:tab pos="497840" algn="l"/>
              </a:tabLst>
            </a:pPr>
            <a:r>
              <a:rPr spc="-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pc="-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pc="-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pc="-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dirty="0" err="1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pc="-6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Kund</a:t>
            </a:r>
            <a:r>
              <a:rPr spc="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 bzw.</a:t>
            </a:r>
            <a:r>
              <a:rPr spc="-5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</a:p>
          <a:p>
            <a:pPr marL="497205" lvl="2" indent="-228600"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  <a:tabLst>
                <a:tab pos="497840" algn="l"/>
              </a:tabLst>
            </a:pPr>
            <a:r>
              <a:rPr dirty="0" err="1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</a:t>
            </a:r>
            <a:r>
              <a:rPr spc="-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ö</a:t>
            </a:r>
            <a:r>
              <a:rPr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</a:t>
            </a:r>
            <a:r>
              <a:rPr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5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dirty="0" smtClean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5" dirty="0" smtClean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7205" lvl="2" indent="-228600"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  <a:tabLst>
                <a:tab pos="497840" algn="l"/>
              </a:tabLst>
            </a:pPr>
            <a:r>
              <a:rPr spc="-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alys</a:t>
            </a:r>
            <a:r>
              <a:rPr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6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pc="-15" dirty="0" err="1">
                <a:latin typeface="Arial" panose="020B0604020202020204" pitchFamily="34" charset="0"/>
                <a:cs typeface="Arial" panose="020B0604020202020204" pitchFamily="34" charset="0"/>
              </a:rPr>
              <a:t>ltsyst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eme</a:t>
            </a:r>
            <a:r>
              <a:rPr spc="-15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pc="-65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7205" lvl="2" indent="-228600"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  <a:tabLst>
                <a:tab pos="497840" algn="l"/>
              </a:tabLst>
            </a:pPr>
            <a:r>
              <a:rPr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  <a:r>
              <a:rPr spc="-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6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Ku</a:t>
            </a:r>
            <a:r>
              <a:rPr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-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de-DE" spc="-15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7205" lvl="2" indent="-228600"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  <a:tabLst>
                <a:tab pos="497840" algn="l"/>
              </a:tabLst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Vorgängersystem im Betrieb</a:t>
            </a:r>
          </a:p>
          <a:p>
            <a:pPr marL="497205" lvl="2" indent="-228600"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  <a:tabLst>
                <a:tab pos="497840" algn="l"/>
              </a:tabLst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Gesetze und Normen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7205" lvl="2" indent="-228600">
              <a:lnSpc>
                <a:spcPct val="100000"/>
              </a:lnSpc>
              <a:spcBef>
                <a:spcPts val="60"/>
              </a:spcBef>
              <a:buFont typeface="Times New Roman"/>
              <a:buChar char="•"/>
              <a:tabLst>
                <a:tab pos="497840" algn="l"/>
              </a:tabLst>
            </a:pP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253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3353</Words>
  <Application>Microsoft Office PowerPoint</Application>
  <PresentationFormat>Benutzerdefiniert</PresentationFormat>
  <Paragraphs>622</Paragraphs>
  <Slides>62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62</vt:i4>
      </vt:variant>
    </vt:vector>
  </HeadingPairs>
  <TitlesOfParts>
    <vt:vector size="69" baseType="lpstr">
      <vt:lpstr>MS PGothic</vt:lpstr>
      <vt:lpstr>Arial</vt:lpstr>
      <vt:lpstr>Calibri</vt:lpstr>
      <vt:lpstr>Comic Sans MS</vt:lpstr>
      <vt:lpstr>Times New Roman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jbrunsmann</dc:creator>
  <cp:lastModifiedBy>joerg</cp:lastModifiedBy>
  <cp:revision>193</cp:revision>
  <dcterms:created xsi:type="dcterms:W3CDTF">2013-10-11T12:30:07Z</dcterms:created>
  <dcterms:modified xsi:type="dcterms:W3CDTF">2017-11-16T18:04:23Z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2013-10-11T00:00:00Z</vt:filetime>
  </property>
  <property fmtid="{D5CDD505-2E9C-101B-9397-08002B2CF9AE}" pid="3" name="LastSaved">
    <vt:filetime>2013-10-11T00:00:00Z</vt:filetime>
  </property>
</Properties>
</file>