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256" r:id="rId3"/>
    <p:sldId id="458" r:id="rId4"/>
    <p:sldId id="483" r:id="rId5"/>
    <p:sldId id="504" r:id="rId6"/>
    <p:sldId id="460" r:id="rId7"/>
    <p:sldId id="474" r:id="rId8"/>
    <p:sldId id="481" r:id="rId9"/>
    <p:sldId id="485" r:id="rId10"/>
    <p:sldId id="507" r:id="rId11"/>
    <p:sldId id="549" r:id="rId12"/>
    <p:sldId id="550" r:id="rId13"/>
    <p:sldId id="486" r:id="rId14"/>
    <p:sldId id="551" r:id="rId15"/>
    <p:sldId id="517" r:id="rId16"/>
    <p:sldId id="463" r:id="rId17"/>
    <p:sldId id="465" r:id="rId18"/>
    <p:sldId id="554" r:id="rId19"/>
    <p:sldId id="552" r:id="rId20"/>
    <p:sldId id="557" r:id="rId21"/>
    <p:sldId id="558" r:id="rId22"/>
    <p:sldId id="548" r:id="rId23"/>
    <p:sldId id="457" r:id="rId24"/>
    <p:sldId id="455" r:id="rId25"/>
    <p:sldId id="456" r:id="rId26"/>
    <p:sldId id="472" r:id="rId27"/>
    <p:sldId id="475" r:id="rId28"/>
    <p:sldId id="556" r:id="rId29"/>
    <p:sldId id="477" r:id="rId30"/>
    <p:sldId id="544" r:id="rId31"/>
    <p:sldId id="425" r:id="rId32"/>
    <p:sldId id="479" r:id="rId33"/>
    <p:sldId id="480" r:id="rId34"/>
    <p:sldId id="336" r:id="rId35"/>
    <p:sldId id="510" r:id="rId36"/>
    <p:sldId id="509" r:id="rId37"/>
    <p:sldId id="499" r:id="rId38"/>
    <p:sldId id="500" r:id="rId39"/>
    <p:sldId id="501" r:id="rId40"/>
    <p:sldId id="502" r:id="rId41"/>
    <p:sldId id="503" r:id="rId42"/>
    <p:sldId id="325" r:id="rId43"/>
  </p:sldIdLst>
  <p:sldSz cx="9144000" cy="6870700"/>
  <p:notesSz cx="9144000" cy="6870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4660"/>
  </p:normalViewPr>
  <p:slideViewPr>
    <p:cSldViewPr>
      <p:cViewPr>
        <p:scale>
          <a:sx n="50" d="100"/>
          <a:sy n="50" d="100"/>
        </p:scale>
        <p:origin x="1932" y="3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9917"/>
            <a:ext cx="7772400" cy="1442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7592"/>
            <a:ext cx="6400799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>
                <a:latin typeface="Calibri"/>
                <a:cs typeface="Calibri"/>
              </a:defRPr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89751"/>
            <a:ext cx="2926079" cy="34353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89751"/>
            <a:ext cx="2103120" cy="34353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89751"/>
            <a:ext cx="2103120" cy="34353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3752" y="426221"/>
            <a:ext cx="8385169" cy="3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8" name="Textfeld 7"/>
          <p:cNvSpPr txBox="1"/>
          <p:nvPr userDrawn="1"/>
        </p:nvSpPr>
        <p:spPr>
          <a:xfrm>
            <a:off x="0" y="6732587"/>
            <a:ext cx="9144000" cy="2841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de-DE" sz="1050" dirty="0" smtClean="0">
                <a:latin typeface="Arial" charset="0"/>
                <a:cs typeface="Arial" charset="0"/>
              </a:rPr>
              <a:t>FH Bielefeld |</a:t>
            </a:r>
            <a:r>
              <a:rPr lang="de-DE" sz="1050" baseline="0" dirty="0" smtClean="0">
                <a:latin typeface="Arial" charset="0"/>
                <a:cs typeface="Arial" charset="0"/>
              </a:rPr>
              <a:t> Software Engineering</a:t>
            </a:r>
            <a:r>
              <a:rPr lang="de-DE" sz="1050" dirty="0" smtClean="0">
                <a:latin typeface="Arial" charset="0"/>
                <a:cs typeface="Arial" charset="0"/>
              </a:rPr>
              <a:t> </a:t>
            </a:r>
            <a:r>
              <a:rPr lang="de-DE" sz="1050" dirty="0"/>
              <a:t>| Seite </a:t>
            </a:r>
            <a:fld id="{11C3E0AA-6F4E-4283-A3B9-C30E22792DAB}" type="slidenum">
              <a:rPr lang="de-DE" sz="1050"/>
              <a:pPr algn="ctr">
                <a:defRPr/>
              </a:pPr>
              <a:t>‹Nr.›</a:t>
            </a:fld>
            <a:endParaRPr lang="de-DE" sz="1050" dirty="0"/>
          </a:p>
          <a:p>
            <a:pPr algn="ctr">
              <a:defRPr/>
            </a:pPr>
            <a:endParaRPr lang="de-DE" sz="800" dirty="0">
              <a:latin typeface="Arial" charset="0"/>
              <a:cs typeface="+mn-cs"/>
            </a:endParaRPr>
          </a:p>
        </p:txBody>
      </p:sp>
      <p:sp>
        <p:nvSpPr>
          <p:cNvPr id="9" name="object 2"/>
          <p:cNvSpPr/>
          <p:nvPr userDrawn="1"/>
        </p:nvSpPr>
        <p:spPr>
          <a:xfrm>
            <a:off x="454031" y="6676708"/>
            <a:ext cx="8385169" cy="3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3752" y="369071"/>
            <a:ext cx="8385169" cy="3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Textfeld 5"/>
          <p:cNvSpPr txBox="1"/>
          <p:nvPr userDrawn="1"/>
        </p:nvSpPr>
        <p:spPr>
          <a:xfrm>
            <a:off x="0" y="6732587"/>
            <a:ext cx="9144000" cy="2841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de-DE" sz="1050" dirty="0" smtClean="0">
                <a:latin typeface="Arial" charset="0"/>
                <a:cs typeface="Arial" charset="0"/>
              </a:rPr>
              <a:t>FH Bielefeld |</a:t>
            </a:r>
            <a:r>
              <a:rPr lang="de-DE" sz="1050" baseline="0" dirty="0" smtClean="0">
                <a:latin typeface="Arial" charset="0"/>
                <a:cs typeface="Arial" charset="0"/>
              </a:rPr>
              <a:t> Software Engineering</a:t>
            </a:r>
            <a:r>
              <a:rPr lang="de-DE" sz="1050" dirty="0" smtClean="0">
                <a:latin typeface="Arial" charset="0"/>
                <a:cs typeface="Arial" charset="0"/>
              </a:rPr>
              <a:t> </a:t>
            </a:r>
            <a:r>
              <a:rPr lang="de-DE" sz="1050" dirty="0"/>
              <a:t>| Seite </a:t>
            </a:r>
            <a:fld id="{11C3E0AA-6F4E-4283-A3B9-C30E22792DAB}" type="slidenum">
              <a:rPr lang="de-DE" sz="1050"/>
              <a:pPr algn="ctr">
                <a:defRPr/>
              </a:pPr>
              <a:t>‹Nr.›</a:t>
            </a:fld>
            <a:endParaRPr lang="de-DE" sz="1050" dirty="0"/>
          </a:p>
          <a:p>
            <a:pPr algn="ctr">
              <a:defRPr/>
            </a:pPr>
            <a:endParaRPr lang="de-DE" sz="800" dirty="0">
              <a:latin typeface="Arial" charset="0"/>
              <a:cs typeface="+mn-cs"/>
            </a:endParaRPr>
          </a:p>
        </p:txBody>
      </p:sp>
      <p:sp>
        <p:nvSpPr>
          <p:cNvPr id="7" name="object 2"/>
          <p:cNvSpPr/>
          <p:nvPr userDrawn="1"/>
        </p:nvSpPr>
        <p:spPr>
          <a:xfrm>
            <a:off x="454031" y="6676708"/>
            <a:ext cx="8385169" cy="3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3752" y="306862"/>
            <a:ext cx="8385169" cy="36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092" y="322574"/>
            <a:ext cx="7925814" cy="379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0267" y="1303015"/>
            <a:ext cx="7903465" cy="3743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8" name="Textfeld 7"/>
          <p:cNvSpPr txBox="1"/>
          <p:nvPr userDrawn="1"/>
        </p:nvSpPr>
        <p:spPr>
          <a:xfrm>
            <a:off x="0" y="6711950"/>
            <a:ext cx="9144000" cy="2841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de-DE" sz="1050" dirty="0" smtClean="0">
                <a:latin typeface="Arial" charset="0"/>
                <a:cs typeface="Arial" charset="0"/>
              </a:rPr>
              <a:t>FH Bielefeld |</a:t>
            </a:r>
            <a:r>
              <a:rPr lang="de-DE" sz="1050" baseline="0" dirty="0" smtClean="0">
                <a:latin typeface="Arial" charset="0"/>
                <a:cs typeface="Arial" charset="0"/>
              </a:rPr>
              <a:t> Software Engineering</a:t>
            </a:r>
            <a:r>
              <a:rPr lang="de-DE" sz="1050" dirty="0" smtClean="0">
                <a:latin typeface="Arial" charset="0"/>
                <a:cs typeface="Arial" charset="0"/>
              </a:rPr>
              <a:t> </a:t>
            </a:r>
            <a:r>
              <a:rPr lang="de-DE" sz="1050" dirty="0"/>
              <a:t>| Seite </a:t>
            </a:r>
            <a:fld id="{11C3E0AA-6F4E-4283-A3B9-C30E22792DAB}" type="slidenum">
              <a:rPr lang="de-DE" sz="1050"/>
              <a:pPr algn="ctr">
                <a:defRPr/>
              </a:pPr>
              <a:t>‹Nr.›</a:t>
            </a:fld>
            <a:endParaRPr lang="de-DE" sz="1050" dirty="0"/>
          </a:p>
          <a:p>
            <a:pPr algn="ctr">
              <a:defRPr/>
            </a:pPr>
            <a:endParaRPr lang="de-DE" sz="800" dirty="0">
              <a:latin typeface="Arial" charset="0"/>
              <a:cs typeface="+mn-cs"/>
            </a:endParaRPr>
          </a:p>
        </p:txBody>
      </p:sp>
      <p:sp>
        <p:nvSpPr>
          <p:cNvPr id="9" name="object 2"/>
          <p:cNvSpPr/>
          <p:nvPr userDrawn="1"/>
        </p:nvSpPr>
        <p:spPr>
          <a:xfrm>
            <a:off x="454031" y="6635750"/>
            <a:ext cx="8385169" cy="36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90800" y="2825750"/>
            <a:ext cx="4313555" cy="4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3">
              <a:tabLst>
                <a:tab pos="1931660" algn="l"/>
              </a:tabLst>
            </a:pPr>
            <a:r>
              <a:rPr sz="2800" b="1" spc="105" dirty="0">
                <a:solidFill>
                  <a:srgbClr val="000082"/>
                </a:solidFill>
                <a:latin typeface="Arial"/>
                <a:cs typeface="Arial"/>
              </a:rPr>
              <a:t>S</a:t>
            </a:r>
            <a:r>
              <a:rPr lang="de-DE" sz="2800" b="1" spc="105" dirty="0">
                <a:solidFill>
                  <a:srgbClr val="000082"/>
                </a:solidFill>
                <a:latin typeface="Arial"/>
                <a:cs typeface="Arial"/>
              </a:rPr>
              <a:t>oft</a:t>
            </a:r>
            <a:r>
              <a:rPr sz="2800" b="1" spc="-25" dirty="0" smtClean="0">
                <a:solidFill>
                  <a:srgbClr val="000082"/>
                </a:solidFill>
                <a:latin typeface="Arial"/>
                <a:cs typeface="Arial"/>
              </a:rPr>
              <a:t>w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r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lang="de-DE" sz="2800" b="1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20" dirty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sz="2800" b="1" spc="-20" dirty="0">
                <a:solidFill>
                  <a:srgbClr val="000082"/>
                </a:solidFill>
                <a:latin typeface="Arial"/>
                <a:cs typeface="Arial"/>
              </a:rPr>
              <a:t>n</a:t>
            </a:r>
            <a:r>
              <a:rPr lang="de-DE" sz="2800" b="1" spc="-20" dirty="0" err="1">
                <a:solidFill>
                  <a:srgbClr val="000082"/>
                </a:solidFill>
                <a:latin typeface="Arial"/>
                <a:cs typeface="Arial"/>
              </a:rPr>
              <a:t>gineering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1676400" y="1279834"/>
            <a:ext cx="5029200" cy="1056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3" marR="6317" indent="454806" algn="ctr"/>
            <a:r>
              <a:rPr sz="1400" b="1" spc="-10" dirty="0">
                <a:latin typeface="Arial"/>
                <a:cs typeface="Arial"/>
              </a:rPr>
              <a:t>F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hho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hu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d </a:t>
            </a:r>
            <a:endParaRPr lang="de-DE" sz="1400" b="1" dirty="0">
              <a:latin typeface="Arial"/>
              <a:cs typeface="Arial"/>
            </a:endParaRPr>
          </a:p>
          <a:p>
            <a:pPr marL="12633" marR="6317" indent="454806" algn="ctr"/>
            <a:endParaRPr lang="de-DE" sz="1400" b="1" dirty="0">
              <a:latin typeface="Arial"/>
              <a:cs typeface="Arial"/>
            </a:endParaRPr>
          </a:p>
          <a:p>
            <a:pPr marL="12633" marR="6317" indent="454806" algn="ctr"/>
            <a:r>
              <a:rPr sz="1400" b="1" dirty="0" err="1">
                <a:latin typeface="Arial"/>
                <a:cs typeface="Arial"/>
              </a:rPr>
              <a:t>S</a:t>
            </a:r>
            <a:r>
              <a:rPr sz="1400" b="1" spc="-10" dirty="0" err="1">
                <a:latin typeface="Arial"/>
                <a:cs typeface="Arial"/>
              </a:rPr>
              <a:t>o</a:t>
            </a:r>
            <a:r>
              <a:rPr sz="1400" b="1" dirty="0" err="1">
                <a:latin typeface="Arial"/>
                <a:cs typeface="Arial"/>
              </a:rPr>
              <a:t>f</a:t>
            </a:r>
            <a:r>
              <a:rPr sz="1400" b="1" spc="-15" dirty="0" err="1">
                <a:latin typeface="Arial"/>
                <a:cs typeface="Arial"/>
              </a:rPr>
              <a:t>t</a:t>
            </a:r>
            <a:r>
              <a:rPr sz="1400" b="1" spc="20" dirty="0" err="1">
                <a:latin typeface="Arial"/>
                <a:cs typeface="Arial"/>
              </a:rPr>
              <a:t>w</a:t>
            </a:r>
            <a:r>
              <a:rPr sz="1400" b="1" spc="-15" dirty="0" err="1">
                <a:latin typeface="Arial"/>
                <a:cs typeface="Arial"/>
              </a:rPr>
              <a:t>a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dirty="0" err="1">
                <a:latin typeface="Arial"/>
                <a:cs typeface="Arial"/>
              </a:rPr>
              <a:t>e</a:t>
            </a:r>
            <a:r>
              <a:rPr sz="1400" b="1" spc="-15" dirty="0" err="1">
                <a:latin typeface="Arial"/>
                <a:cs typeface="Arial"/>
              </a:rPr>
              <a:t>t</a:t>
            </a:r>
            <a:r>
              <a:rPr sz="1400" b="1" spc="-5" dirty="0" err="1">
                <a:latin typeface="Arial"/>
                <a:cs typeface="Arial"/>
              </a:rPr>
              <a:t>e</a:t>
            </a:r>
            <a:r>
              <a:rPr sz="1400" b="1" dirty="0" err="1">
                <a:latin typeface="Arial"/>
                <a:cs typeface="Arial"/>
              </a:rPr>
              <a:t>c</a:t>
            </a:r>
            <a:r>
              <a:rPr sz="1400" b="1" spc="-10" dirty="0" err="1">
                <a:latin typeface="Arial"/>
                <a:cs typeface="Arial"/>
              </a:rPr>
              <a:t>hn</a:t>
            </a:r>
            <a:r>
              <a:rPr sz="1400" b="1" spc="5" dirty="0" err="1">
                <a:latin typeface="Arial"/>
                <a:cs typeface="Arial"/>
              </a:rPr>
              <a:t>i</a:t>
            </a:r>
            <a:r>
              <a:rPr sz="1400" b="1" dirty="0" err="1">
                <a:latin typeface="Arial"/>
                <a:cs typeface="Arial"/>
              </a:rPr>
              <a:t>k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 </a:t>
            </a:r>
            <a:r>
              <a:rPr sz="1400" b="1" dirty="0" err="1">
                <a:latin typeface="Arial"/>
                <a:cs typeface="Arial"/>
              </a:rPr>
              <a:t>P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spc="-10" dirty="0" err="1">
                <a:latin typeface="Arial"/>
                <a:cs typeface="Arial"/>
              </a:rPr>
              <a:t>og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dirty="0" err="1">
                <a:latin typeface="Arial"/>
                <a:cs typeface="Arial"/>
              </a:rPr>
              <a:t>am</a:t>
            </a:r>
            <a:r>
              <a:rPr sz="1400" b="1" spc="-15" dirty="0" err="1">
                <a:latin typeface="Arial"/>
                <a:cs typeface="Arial"/>
              </a:rPr>
              <a:t>m</a:t>
            </a:r>
            <a:r>
              <a:rPr sz="1400" b="1" spc="5" dirty="0" err="1">
                <a:latin typeface="Arial"/>
                <a:cs typeface="Arial"/>
              </a:rPr>
              <a:t>i</a:t>
            </a:r>
            <a:r>
              <a:rPr sz="1400" b="1" spc="-15" dirty="0" err="1">
                <a:latin typeface="Arial"/>
                <a:cs typeface="Arial"/>
              </a:rPr>
              <a:t>e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spc="-20" dirty="0" err="1">
                <a:latin typeface="Arial"/>
                <a:cs typeface="Arial"/>
              </a:rPr>
              <a:t>u</a:t>
            </a:r>
            <a:r>
              <a:rPr sz="1400" b="1" spc="-10" dirty="0" err="1">
                <a:latin typeface="Arial"/>
                <a:cs typeface="Arial"/>
              </a:rPr>
              <a:t>n</a:t>
            </a:r>
            <a:r>
              <a:rPr sz="1400" b="1" dirty="0" err="1">
                <a:latin typeface="Arial"/>
                <a:cs typeface="Arial"/>
              </a:rPr>
              <a:t>g</a:t>
            </a:r>
            <a:endParaRPr lang="de-DE" sz="1400" b="1" dirty="0">
              <a:latin typeface="Arial"/>
              <a:cs typeface="Arial"/>
            </a:endParaRPr>
          </a:p>
          <a:p>
            <a:pPr marL="12633" marR="6317" indent="454806" algn="ctr"/>
            <a:endParaRPr sz="1400" dirty="0">
              <a:latin typeface="Arial"/>
              <a:cs typeface="Arial"/>
            </a:endParaRPr>
          </a:p>
          <a:p>
            <a:pPr marL="562822" algn="ctr">
              <a:spcBef>
                <a:spcPts val="15"/>
              </a:spcBef>
            </a:pPr>
            <a:r>
              <a:rPr sz="1300" spc="-10" dirty="0">
                <a:latin typeface="Arial"/>
                <a:cs typeface="Arial"/>
              </a:rPr>
              <a:t>Pr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f. </a:t>
            </a:r>
            <a:r>
              <a:rPr sz="1300" spc="-10" dirty="0">
                <a:latin typeface="Arial"/>
                <a:cs typeface="Arial"/>
              </a:rPr>
              <a:t>Dr.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J</a:t>
            </a:r>
            <a:r>
              <a:rPr sz="1300" spc="-15" dirty="0">
                <a:latin typeface="Arial"/>
                <a:cs typeface="Arial"/>
              </a:rPr>
              <a:t>ö</a:t>
            </a:r>
            <a:r>
              <a:rPr sz="1300" spc="-10" dirty="0">
                <a:latin typeface="Arial"/>
                <a:cs typeface="Arial"/>
              </a:rPr>
              <a:t>rg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Bru</a:t>
            </a:r>
            <a:r>
              <a:rPr sz="1300" spc="-15" dirty="0">
                <a:latin typeface="Arial"/>
                <a:cs typeface="Arial"/>
              </a:rPr>
              <a:t>n</a:t>
            </a:r>
            <a:r>
              <a:rPr sz="1300" dirty="0">
                <a:latin typeface="Arial"/>
                <a:cs typeface="Arial"/>
              </a:rPr>
              <a:t>s</a:t>
            </a:r>
            <a:r>
              <a:rPr sz="1300" spc="-10" dirty="0">
                <a:latin typeface="Arial"/>
                <a:cs typeface="Arial"/>
              </a:rPr>
              <a:t>mann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1" y="4044952"/>
            <a:ext cx="91440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3" algn="ctr">
              <a:tabLst>
                <a:tab pos="1931660" algn="l"/>
              </a:tabLst>
            </a:pPr>
            <a:r>
              <a:rPr lang="de-DE" sz="2200" b="1" spc="105" dirty="0">
                <a:solidFill>
                  <a:srgbClr val="000082"/>
                </a:solidFill>
                <a:latin typeface="Arial"/>
                <a:cs typeface="Arial"/>
              </a:rPr>
              <a:t> Kapitel </a:t>
            </a:r>
            <a:r>
              <a:rPr lang="de-DE" sz="2200" b="1" spc="105" dirty="0" smtClean="0">
                <a:solidFill>
                  <a:srgbClr val="000082"/>
                </a:solidFill>
                <a:latin typeface="Arial"/>
                <a:cs typeface="Arial"/>
              </a:rPr>
              <a:t>8: Systemanalyse mit Analyseklassendiagrammen 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8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09122" y="741293"/>
            <a:ext cx="86300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Merkmale</a:t>
            </a:r>
          </a:p>
          <a:p>
            <a:pPr algn="ctr"/>
            <a:endParaRPr lang="de-DE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Ein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Merkmal wird normalerweise in der Form {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= wert}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notiert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 = {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Eigene Merkmale können definiert werden für Klassen und Attribute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997" y="3435350"/>
            <a:ext cx="33623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8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3453260" y="4390020"/>
            <a:ext cx="0" cy="374650"/>
          </a:xfrm>
          <a:custGeom>
            <a:avLst/>
            <a:gdLst/>
            <a:ahLst/>
            <a:cxnLst/>
            <a:rect l="l" t="t" r="r" b="b"/>
            <a:pathLst>
              <a:path h="374650">
                <a:moveTo>
                  <a:pt x="0" y="374141"/>
                </a:moveTo>
                <a:lnTo>
                  <a:pt x="0" y="0"/>
                </a:lnTo>
                <a:lnTo>
                  <a:pt x="0" y="37414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9" name="object 44"/>
          <p:cNvSpPr txBox="1"/>
          <p:nvPr/>
        </p:nvSpPr>
        <p:spPr>
          <a:xfrm>
            <a:off x="0" y="573940"/>
            <a:ext cx="9144000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algn="ctr">
              <a:lnSpc>
                <a:spcPct val="100000"/>
              </a:lnSpc>
            </a:pPr>
            <a:r>
              <a:rPr lang="de-DE" sz="2000" b="1" spc="-5" dirty="0" smtClean="0">
                <a:latin typeface="Arial"/>
                <a:cs typeface="Arial"/>
              </a:rPr>
              <a:t>Verantwortlichkeiten (</a:t>
            </a:r>
            <a:r>
              <a:rPr lang="de-DE" sz="2000" b="1" spc="-5" dirty="0" err="1" smtClean="0">
                <a:latin typeface="Arial"/>
                <a:cs typeface="Arial"/>
              </a:rPr>
              <a:t>Responsibilities</a:t>
            </a:r>
            <a:r>
              <a:rPr lang="de-DE" sz="2000" b="1" spc="-5" dirty="0" smtClean="0">
                <a:latin typeface="Arial"/>
                <a:cs typeface="Arial"/>
              </a:rPr>
              <a:t>)</a:t>
            </a:r>
          </a:p>
          <a:p>
            <a:pPr marL="9017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271780" indent="-181610">
              <a:lnSpc>
                <a:spcPct val="100000"/>
              </a:lnSpc>
              <a:buFont typeface="Arial"/>
              <a:buChar char="•"/>
              <a:tabLst>
                <a:tab pos="272415" algn="l"/>
              </a:tabLst>
            </a:pPr>
            <a:r>
              <a:rPr lang="de-DE" sz="2000" dirty="0">
                <a:latin typeface="Arial"/>
                <a:cs typeface="Arial"/>
              </a:rPr>
              <a:t>E</a:t>
            </a:r>
            <a:r>
              <a:rPr lang="de-DE" sz="2000" dirty="0" smtClean="0">
                <a:latin typeface="Arial"/>
                <a:cs typeface="Arial"/>
              </a:rPr>
              <a:t>in </a:t>
            </a:r>
            <a:r>
              <a:rPr lang="de-DE" sz="2000" dirty="0">
                <a:latin typeface="Arial"/>
                <a:cs typeface="Arial"/>
              </a:rPr>
              <a:t>Vertrag oder eine Verpflichtung einer </a:t>
            </a:r>
            <a:r>
              <a:rPr lang="de-DE" sz="2000" dirty="0" smtClean="0">
                <a:latin typeface="Arial"/>
                <a:cs typeface="Arial"/>
              </a:rPr>
              <a:t>Klasse, einen </a:t>
            </a:r>
            <a:r>
              <a:rPr lang="de-DE" sz="2000" dirty="0">
                <a:latin typeface="Arial"/>
                <a:cs typeface="Arial"/>
              </a:rPr>
              <a:t>bestimmten Dienst </a:t>
            </a:r>
            <a:r>
              <a:rPr lang="de-DE" sz="2000" dirty="0" smtClean="0">
                <a:latin typeface="Arial"/>
                <a:cs typeface="Arial"/>
              </a:rPr>
              <a:t>auszuführen</a:t>
            </a:r>
          </a:p>
          <a:p>
            <a:pPr marL="271780" indent="-181610">
              <a:lnSpc>
                <a:spcPct val="100000"/>
              </a:lnSpc>
              <a:buFont typeface="Arial"/>
              <a:buChar char="•"/>
              <a:tabLst>
                <a:tab pos="272415" algn="l"/>
              </a:tabLst>
            </a:pPr>
            <a:r>
              <a:rPr lang="de-DE" sz="2000" dirty="0" smtClean="0">
                <a:latin typeface="Arial"/>
                <a:cs typeface="Arial"/>
              </a:rPr>
              <a:t>Verantwortlichkeiten stehen </a:t>
            </a:r>
            <a:r>
              <a:rPr lang="de-DE" sz="2000" dirty="0" smtClean="0">
                <a:latin typeface="Arial"/>
                <a:cs typeface="Arial"/>
              </a:rPr>
              <a:t>im Klassendiagramm bei einer Klasse unter den Operationen</a:t>
            </a:r>
          </a:p>
          <a:p>
            <a:pPr marL="271780" indent="-181610">
              <a:lnSpc>
                <a:spcPct val="100000"/>
              </a:lnSpc>
              <a:buFont typeface="Arial"/>
              <a:buChar char="•"/>
              <a:tabLst>
                <a:tab pos="272415" algn="l"/>
              </a:tabLst>
            </a:pPr>
            <a:r>
              <a:rPr lang="de-DE" sz="2000" dirty="0" smtClean="0">
                <a:latin typeface="Arial"/>
                <a:cs typeface="Arial"/>
              </a:rPr>
              <a:t>Werden selten verwendet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75" y="2897478"/>
            <a:ext cx="5435449" cy="33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0" y="2942907"/>
            <a:ext cx="9144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9" algn="ctr"/>
            <a:r>
              <a:rPr lang="de-DE" sz="3200" b="1" dirty="0" smtClean="0">
                <a:latin typeface="Arial"/>
                <a:cs typeface="Arial"/>
              </a:rPr>
              <a:t>Assoziationen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83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82550"/>
            <a:ext cx="9144000" cy="6963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3" algn="ctr"/>
            <a:r>
              <a:rPr b="1" dirty="0" err="1" smtClean="0">
                <a:latin typeface="Arial"/>
                <a:cs typeface="Arial"/>
              </a:rPr>
              <a:t>A</a:t>
            </a:r>
            <a:r>
              <a:rPr b="1" spc="-9" dirty="0" err="1" smtClean="0">
                <a:latin typeface="Arial"/>
                <a:cs typeface="Arial"/>
              </a:rPr>
              <a:t>r</a:t>
            </a:r>
            <a:r>
              <a:rPr b="1" spc="-4" dirty="0" err="1" smtClean="0">
                <a:latin typeface="Arial"/>
                <a:cs typeface="Arial"/>
              </a:rPr>
              <a:t>t</a:t>
            </a:r>
            <a:r>
              <a:rPr b="1" spc="-9" dirty="0" err="1" smtClean="0">
                <a:latin typeface="Arial"/>
                <a:cs typeface="Arial"/>
              </a:rPr>
              <a:t>e</a:t>
            </a:r>
            <a:r>
              <a:rPr b="1" dirty="0" err="1" smtClean="0">
                <a:latin typeface="Arial"/>
                <a:cs typeface="Arial"/>
              </a:rPr>
              <a:t>n</a:t>
            </a:r>
            <a:r>
              <a:rPr b="1" dirty="0" smtClean="0">
                <a:latin typeface="Arial"/>
                <a:cs typeface="Arial"/>
              </a:rPr>
              <a:t> </a:t>
            </a:r>
            <a:r>
              <a:rPr b="1" spc="-31" dirty="0">
                <a:latin typeface="Arial"/>
                <a:cs typeface="Arial"/>
              </a:rPr>
              <a:t>v</a:t>
            </a:r>
            <a:r>
              <a:rPr b="1" dirty="0">
                <a:latin typeface="Arial"/>
                <a:cs typeface="Arial"/>
              </a:rPr>
              <a:t>on A</a:t>
            </a:r>
            <a:r>
              <a:rPr b="1" spc="-9" dirty="0">
                <a:latin typeface="Arial"/>
                <a:cs typeface="Arial"/>
              </a:rPr>
              <a:t>ss</a:t>
            </a:r>
            <a:r>
              <a:rPr b="1" dirty="0">
                <a:latin typeface="Arial"/>
                <a:cs typeface="Arial"/>
              </a:rPr>
              <a:t>o</a:t>
            </a:r>
            <a:r>
              <a:rPr b="1" spc="4" dirty="0">
                <a:latin typeface="Arial"/>
                <a:cs typeface="Arial"/>
              </a:rPr>
              <a:t>z</a:t>
            </a:r>
            <a:r>
              <a:rPr b="1" spc="-18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a</a:t>
            </a:r>
            <a:r>
              <a:rPr b="1" spc="-4" dirty="0">
                <a:latin typeface="Arial"/>
                <a:cs typeface="Arial"/>
              </a:rPr>
              <a:t>ti</a:t>
            </a:r>
            <a:r>
              <a:rPr b="1" spc="-9" dirty="0">
                <a:latin typeface="Arial"/>
                <a:cs typeface="Arial"/>
              </a:rPr>
              <a:t>one</a:t>
            </a:r>
            <a:r>
              <a:rPr b="1" dirty="0">
                <a:latin typeface="Arial"/>
                <a:cs typeface="Arial"/>
              </a:rPr>
              <a:t>n</a:t>
            </a:r>
            <a:endParaRPr dirty="0">
              <a:latin typeface="Arial"/>
              <a:cs typeface="Arial"/>
            </a:endParaRPr>
          </a:p>
          <a:p>
            <a:pPr marL="296883" marR="5566" indent="-285750">
              <a:lnSpc>
                <a:spcPts val="1832"/>
              </a:lnSpc>
              <a:spcBef>
                <a:spcPts val="1464"/>
              </a:spcBef>
              <a:buFont typeface="Arial" panose="020B0604020202020204" pitchFamily="34" charset="0"/>
              <a:buChar char="•"/>
            </a:pPr>
            <a:r>
              <a:rPr lang="de-DE" dirty="0" smtClean="0">
                <a:latin typeface="Arial"/>
                <a:cs typeface="Arial"/>
              </a:rPr>
              <a:t>E</a:t>
            </a:r>
            <a:r>
              <a:rPr lang="de-DE" spc="-4" dirty="0" smtClean="0">
                <a:latin typeface="Arial"/>
                <a:cs typeface="Arial"/>
              </a:rPr>
              <a:t>i</a:t>
            </a:r>
            <a:r>
              <a:rPr lang="de-DE" spc="-9" dirty="0" smtClean="0">
                <a:latin typeface="Arial"/>
                <a:cs typeface="Arial"/>
              </a:rPr>
              <a:t>n</a:t>
            </a:r>
            <a:r>
              <a:rPr lang="de-DE" dirty="0" smtClean="0">
                <a:latin typeface="Arial"/>
                <a:cs typeface="Arial"/>
              </a:rPr>
              <a:t>e </a:t>
            </a:r>
            <a:r>
              <a:rPr lang="de-DE" spc="-9" dirty="0">
                <a:latin typeface="Arial"/>
                <a:cs typeface="Arial"/>
              </a:rPr>
              <a:t>As</a:t>
            </a:r>
            <a:r>
              <a:rPr lang="de-DE" spc="4" dirty="0">
                <a:latin typeface="Arial"/>
                <a:cs typeface="Arial"/>
              </a:rPr>
              <a:t>s</a:t>
            </a:r>
            <a:r>
              <a:rPr lang="de-DE" spc="-9" dirty="0">
                <a:latin typeface="Arial"/>
                <a:cs typeface="Arial"/>
              </a:rPr>
              <a:t>o</a:t>
            </a:r>
            <a:r>
              <a:rPr lang="de-DE" spc="4" dirty="0">
                <a:latin typeface="Arial"/>
                <a:cs typeface="Arial"/>
              </a:rPr>
              <a:t>z</a:t>
            </a:r>
            <a:r>
              <a:rPr lang="de-DE" spc="-13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a</a:t>
            </a:r>
            <a:r>
              <a:rPr lang="de-DE" spc="-4" dirty="0">
                <a:latin typeface="Arial"/>
                <a:cs typeface="Arial"/>
              </a:rPr>
              <a:t>ti</a:t>
            </a:r>
            <a:r>
              <a:rPr lang="de-DE" dirty="0">
                <a:latin typeface="Arial"/>
                <a:cs typeface="Arial"/>
              </a:rPr>
              <a:t>on</a:t>
            </a:r>
            <a:r>
              <a:rPr lang="de-DE" spc="-9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-9" dirty="0">
                <a:latin typeface="Arial"/>
                <a:cs typeface="Arial"/>
              </a:rPr>
              <a:t>od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4" dirty="0">
                <a:latin typeface="Arial"/>
                <a:cs typeface="Arial"/>
              </a:rPr>
              <a:t>lli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4" dirty="0">
                <a:latin typeface="Arial"/>
                <a:cs typeface="Arial"/>
              </a:rPr>
              <a:t>r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9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Zusammenhänge </a:t>
            </a:r>
            <a:r>
              <a:rPr lang="de-DE" spc="13" dirty="0">
                <a:latin typeface="Arial"/>
                <a:cs typeface="Arial"/>
              </a:rPr>
              <a:t>z</a:t>
            </a:r>
            <a:r>
              <a:rPr lang="de-DE" spc="-31" dirty="0">
                <a:latin typeface="Arial"/>
                <a:cs typeface="Arial"/>
              </a:rPr>
              <a:t>w</a:t>
            </a:r>
            <a:r>
              <a:rPr lang="de-DE" spc="-4" dirty="0">
                <a:latin typeface="Arial"/>
                <a:cs typeface="Arial"/>
              </a:rPr>
              <a:t>i</a:t>
            </a:r>
            <a:r>
              <a:rPr lang="de-DE" spc="4" dirty="0">
                <a:latin typeface="Arial"/>
                <a:cs typeface="Arial"/>
              </a:rPr>
              <a:t>sc</a:t>
            </a:r>
            <a:r>
              <a:rPr lang="de-DE" spc="-9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en</a:t>
            </a:r>
            <a:r>
              <a:rPr lang="de-DE" spc="-9" dirty="0">
                <a:latin typeface="Arial"/>
                <a:cs typeface="Arial"/>
              </a:rPr>
              <a:t> O</a:t>
            </a:r>
            <a:r>
              <a:rPr lang="de-DE" dirty="0">
                <a:latin typeface="Arial"/>
                <a:cs typeface="Arial"/>
              </a:rPr>
              <a:t>b</a:t>
            </a:r>
            <a:r>
              <a:rPr lang="de-DE" spc="-4" dirty="0">
                <a:latin typeface="Arial"/>
                <a:cs typeface="Arial"/>
              </a:rPr>
              <a:t>j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4" dirty="0">
                <a:latin typeface="Arial"/>
                <a:cs typeface="Arial"/>
              </a:rPr>
              <a:t>k</a:t>
            </a:r>
            <a:r>
              <a:rPr lang="de-DE" spc="-18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en</a:t>
            </a:r>
            <a:r>
              <a:rPr lang="de-DE" spc="-9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von K</a:t>
            </a:r>
            <a:r>
              <a:rPr lang="de-DE" spc="-4" dirty="0">
                <a:latin typeface="Arial"/>
                <a:cs typeface="Arial"/>
              </a:rPr>
              <a:t>l</a:t>
            </a:r>
            <a:r>
              <a:rPr lang="de-DE" spc="-9" dirty="0">
                <a:latin typeface="Arial"/>
                <a:cs typeface="Arial"/>
              </a:rPr>
              <a:t>a</a:t>
            </a:r>
            <a:r>
              <a:rPr lang="de-DE" spc="4" dirty="0">
                <a:latin typeface="Arial"/>
                <a:cs typeface="Arial"/>
              </a:rPr>
              <a:t>s</a:t>
            </a:r>
            <a:r>
              <a:rPr lang="de-DE" spc="-9" dirty="0">
                <a:latin typeface="Arial"/>
                <a:cs typeface="Arial"/>
              </a:rPr>
              <a:t>se</a:t>
            </a:r>
            <a:r>
              <a:rPr lang="de-DE" dirty="0">
                <a:latin typeface="Arial"/>
                <a:cs typeface="Arial"/>
              </a:rPr>
              <a:t>n.</a:t>
            </a:r>
          </a:p>
          <a:p>
            <a:pPr marL="296883" marR="5566" indent="-285750">
              <a:lnSpc>
                <a:spcPts val="1832"/>
              </a:lnSpc>
              <a:spcBef>
                <a:spcPts val="1464"/>
              </a:spcBef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Hinweis: e</a:t>
            </a:r>
            <a:r>
              <a:rPr lang="de-DE" spc="-4" dirty="0">
                <a:latin typeface="Arial"/>
                <a:cs typeface="Arial"/>
              </a:rPr>
              <a:t>i</a:t>
            </a:r>
            <a:r>
              <a:rPr lang="de-DE" spc="-9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e </a:t>
            </a:r>
            <a:r>
              <a:rPr lang="de-DE" spc="-9" dirty="0">
                <a:latin typeface="Arial"/>
                <a:cs typeface="Arial"/>
              </a:rPr>
              <a:t>As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9" dirty="0">
                <a:latin typeface="Arial"/>
                <a:cs typeface="Arial"/>
              </a:rPr>
              <a:t>o</a:t>
            </a:r>
            <a:r>
              <a:rPr lang="de-DE" spc="4" dirty="0">
                <a:latin typeface="Arial"/>
                <a:cs typeface="Arial"/>
              </a:rPr>
              <a:t>z</a:t>
            </a:r>
            <a:r>
              <a:rPr lang="de-DE" spc="-4" dirty="0">
                <a:latin typeface="Arial"/>
                <a:cs typeface="Arial"/>
              </a:rPr>
              <a:t>i</a:t>
            </a:r>
            <a:r>
              <a:rPr lang="de-DE" spc="-9" dirty="0">
                <a:latin typeface="Arial"/>
                <a:cs typeface="Arial"/>
              </a:rPr>
              <a:t>a</a:t>
            </a:r>
            <a:r>
              <a:rPr lang="de-DE" spc="-4" dirty="0">
                <a:latin typeface="Arial"/>
                <a:cs typeface="Arial"/>
              </a:rPr>
              <a:t>ti</a:t>
            </a:r>
            <a:r>
              <a:rPr lang="de-DE" dirty="0">
                <a:latin typeface="Arial"/>
                <a:cs typeface="Arial"/>
              </a:rPr>
              <a:t>on</a:t>
            </a:r>
            <a:r>
              <a:rPr lang="de-DE" spc="-9" dirty="0">
                <a:latin typeface="Arial"/>
                <a:cs typeface="Arial"/>
              </a:rPr>
              <a:t> (außer Vererbung und </a:t>
            </a:r>
            <a:r>
              <a:rPr lang="de-DE" spc="-9" dirty="0" smtClean="0">
                <a:latin typeface="Arial"/>
                <a:cs typeface="Arial"/>
              </a:rPr>
              <a:t>„</a:t>
            </a:r>
            <a:r>
              <a:rPr lang="de-DE" i="1" spc="-9" dirty="0" err="1">
                <a:latin typeface="Arial"/>
                <a:cs typeface="Arial"/>
              </a:rPr>
              <a:t>i</a:t>
            </a:r>
            <a:r>
              <a:rPr lang="de-DE" i="1" spc="-9" dirty="0" err="1" smtClean="0">
                <a:latin typeface="Arial"/>
                <a:cs typeface="Arial"/>
              </a:rPr>
              <a:t>mplements</a:t>
            </a:r>
            <a:r>
              <a:rPr lang="de-DE" spc="-9" dirty="0">
                <a:latin typeface="Arial"/>
                <a:cs typeface="Arial"/>
              </a:rPr>
              <a:t>“) 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-9" dirty="0">
                <a:latin typeface="Arial"/>
                <a:cs typeface="Arial"/>
              </a:rPr>
              <a:t>od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4" dirty="0">
                <a:latin typeface="Arial"/>
                <a:cs typeface="Arial"/>
              </a:rPr>
              <a:t>lli</a:t>
            </a:r>
            <a:r>
              <a:rPr lang="de-DE" spc="-9" dirty="0">
                <a:latin typeface="Arial"/>
                <a:cs typeface="Arial"/>
              </a:rPr>
              <a:t>er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9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4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4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9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Ve</a:t>
            </a:r>
            <a:r>
              <a:rPr lang="de-DE" spc="-18" dirty="0">
                <a:latin typeface="Arial"/>
                <a:cs typeface="Arial"/>
              </a:rPr>
              <a:t>r</a:t>
            </a:r>
            <a:r>
              <a:rPr lang="de-DE" dirty="0">
                <a:latin typeface="Arial"/>
                <a:cs typeface="Arial"/>
              </a:rPr>
              <a:t>b</a:t>
            </a:r>
            <a:r>
              <a:rPr lang="de-DE" spc="-18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9" dirty="0">
                <a:latin typeface="Arial"/>
                <a:cs typeface="Arial"/>
              </a:rPr>
              <a:t>dun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9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 </a:t>
            </a:r>
            <a:r>
              <a:rPr lang="de-DE" spc="-18" dirty="0">
                <a:latin typeface="Arial"/>
                <a:cs typeface="Arial"/>
              </a:rPr>
              <a:t>z</a:t>
            </a:r>
            <a:r>
              <a:rPr lang="de-DE" spc="31" dirty="0">
                <a:latin typeface="Arial"/>
                <a:cs typeface="Arial"/>
              </a:rPr>
              <a:t>w</a:t>
            </a:r>
            <a:r>
              <a:rPr lang="de-DE" spc="-18" dirty="0">
                <a:latin typeface="Arial"/>
                <a:cs typeface="Arial"/>
              </a:rPr>
              <a:t>i</a:t>
            </a:r>
            <a:r>
              <a:rPr lang="de-DE" spc="-9" dirty="0">
                <a:latin typeface="Arial"/>
                <a:cs typeface="Arial"/>
              </a:rPr>
              <a:t>sche</a:t>
            </a:r>
            <a:r>
              <a:rPr lang="de-DE" dirty="0">
                <a:latin typeface="Arial"/>
                <a:cs typeface="Arial"/>
              </a:rPr>
              <a:t>n </a:t>
            </a:r>
            <a:r>
              <a:rPr lang="de-DE" spc="-9" dirty="0">
                <a:latin typeface="Arial"/>
                <a:cs typeface="Arial"/>
              </a:rPr>
              <a:t>Ob</a:t>
            </a:r>
            <a:r>
              <a:rPr lang="de-DE" spc="-4" dirty="0">
                <a:latin typeface="Arial"/>
                <a:cs typeface="Arial"/>
              </a:rPr>
              <a:t>j</a:t>
            </a:r>
            <a:r>
              <a:rPr lang="de-DE" dirty="0">
                <a:latin typeface="Arial"/>
                <a:cs typeface="Arial"/>
              </a:rPr>
              <a:t>ek</a:t>
            </a:r>
            <a:r>
              <a:rPr lang="de-DE" spc="-18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en,</a:t>
            </a:r>
            <a:r>
              <a:rPr lang="de-DE" spc="-18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4" dirty="0">
                <a:latin typeface="Arial"/>
                <a:cs typeface="Arial"/>
              </a:rPr>
              <a:t>i</a:t>
            </a:r>
            <a:r>
              <a:rPr lang="de-DE" spc="-9" dirty="0">
                <a:latin typeface="Arial"/>
                <a:cs typeface="Arial"/>
              </a:rPr>
              <a:t>c</a:t>
            </a:r>
            <a:r>
              <a:rPr lang="de-DE" dirty="0">
                <a:latin typeface="Arial"/>
                <a:cs typeface="Arial"/>
              </a:rPr>
              <a:t>ht</a:t>
            </a:r>
            <a:r>
              <a:rPr lang="de-DE" spc="-18" dirty="0">
                <a:latin typeface="Arial"/>
                <a:cs typeface="Arial"/>
              </a:rPr>
              <a:t> z</a:t>
            </a:r>
            <a:r>
              <a:rPr lang="de-DE" spc="31" dirty="0">
                <a:latin typeface="Arial"/>
                <a:cs typeface="Arial"/>
              </a:rPr>
              <a:t>w</a:t>
            </a:r>
            <a:r>
              <a:rPr lang="de-DE" spc="-18" dirty="0">
                <a:latin typeface="Arial"/>
                <a:cs typeface="Arial"/>
              </a:rPr>
              <a:t>i</a:t>
            </a:r>
            <a:r>
              <a:rPr lang="de-DE" spc="-9" dirty="0">
                <a:latin typeface="Arial"/>
                <a:cs typeface="Arial"/>
              </a:rPr>
              <a:t>sche</a:t>
            </a:r>
            <a:r>
              <a:rPr lang="de-DE" dirty="0">
                <a:latin typeface="Arial"/>
                <a:cs typeface="Arial"/>
              </a:rPr>
              <a:t>n </a:t>
            </a:r>
            <a:r>
              <a:rPr lang="de-DE" dirty="0" smtClean="0">
                <a:latin typeface="Arial"/>
                <a:cs typeface="Arial"/>
              </a:rPr>
              <a:t>K</a:t>
            </a:r>
            <a:r>
              <a:rPr lang="de-DE" spc="-4" dirty="0" smtClean="0">
                <a:latin typeface="Arial"/>
                <a:cs typeface="Arial"/>
              </a:rPr>
              <a:t>l</a:t>
            </a:r>
            <a:r>
              <a:rPr lang="de-DE" spc="-9" dirty="0" smtClean="0">
                <a:latin typeface="Arial"/>
                <a:cs typeface="Arial"/>
              </a:rPr>
              <a:t>a</a:t>
            </a:r>
            <a:r>
              <a:rPr lang="de-DE" dirty="0" smtClean="0">
                <a:latin typeface="Arial"/>
                <a:cs typeface="Arial"/>
              </a:rPr>
              <a:t>s</a:t>
            </a:r>
            <a:r>
              <a:rPr lang="de-DE" spc="-9" dirty="0" smtClean="0">
                <a:latin typeface="Arial"/>
                <a:cs typeface="Arial"/>
              </a:rPr>
              <a:t>sen</a:t>
            </a:r>
          </a:p>
          <a:p>
            <a:pPr marL="296883" marR="5566" indent="-285750">
              <a:lnSpc>
                <a:spcPts val="1832"/>
              </a:lnSpc>
              <a:spcBef>
                <a:spcPts val="1464"/>
              </a:spcBef>
              <a:buFont typeface="Arial" panose="020B0604020202020204" pitchFamily="34" charset="0"/>
              <a:buChar char="•"/>
            </a:pPr>
            <a:endParaRPr lang="de-DE" dirty="0">
              <a:latin typeface="Arial"/>
              <a:cs typeface="Arial"/>
            </a:endParaRPr>
          </a:p>
          <a:p>
            <a:pPr marL="252715" indent="-241582">
              <a:buFont typeface="Arial"/>
              <a:buChar char="–"/>
              <a:tabLst>
                <a:tab pos="253272" algn="l"/>
              </a:tabLst>
            </a:pPr>
            <a:r>
              <a:rPr sz="1700" dirty="0" err="1" smtClean="0">
                <a:latin typeface="Arial"/>
                <a:cs typeface="Arial"/>
              </a:rPr>
              <a:t>E</a:t>
            </a:r>
            <a:r>
              <a:rPr sz="1700" spc="-4" dirty="0" err="1" smtClean="0">
                <a:latin typeface="Arial"/>
                <a:cs typeface="Arial"/>
              </a:rPr>
              <a:t>i</a:t>
            </a:r>
            <a:r>
              <a:rPr sz="1700" dirty="0" err="1" smtClean="0">
                <a:latin typeface="Arial"/>
                <a:cs typeface="Arial"/>
              </a:rPr>
              <a:t>n</a:t>
            </a:r>
            <a:r>
              <a:rPr sz="1700" spc="-18" dirty="0" err="1" smtClean="0">
                <a:latin typeface="Arial"/>
                <a:cs typeface="Arial"/>
              </a:rPr>
              <a:t>f</a:t>
            </a:r>
            <a:r>
              <a:rPr sz="1700" spc="-9" dirty="0" err="1" smtClean="0">
                <a:latin typeface="Arial"/>
                <a:cs typeface="Arial"/>
              </a:rPr>
              <a:t>a</a:t>
            </a:r>
            <a:r>
              <a:rPr sz="1700" spc="4" dirty="0" err="1" smtClean="0">
                <a:latin typeface="Arial"/>
                <a:cs typeface="Arial"/>
              </a:rPr>
              <a:t>c</a:t>
            </a:r>
            <a:r>
              <a:rPr sz="1700" spc="-9" dirty="0" err="1" smtClean="0">
                <a:latin typeface="Arial"/>
                <a:cs typeface="Arial"/>
              </a:rPr>
              <a:t>h</a:t>
            </a:r>
            <a:r>
              <a:rPr sz="1700" dirty="0" err="1" smtClean="0">
                <a:latin typeface="Arial"/>
                <a:cs typeface="Arial"/>
              </a:rPr>
              <a:t>e</a:t>
            </a:r>
            <a:r>
              <a:rPr sz="1700" dirty="0" smtClean="0">
                <a:latin typeface="Arial"/>
                <a:cs typeface="Arial"/>
              </a:rPr>
              <a:t> </a:t>
            </a:r>
            <a:r>
              <a:rPr sz="1700" spc="-9" dirty="0" err="1" smtClean="0">
                <a:latin typeface="Arial"/>
                <a:cs typeface="Arial"/>
              </a:rPr>
              <a:t>A</a:t>
            </a:r>
            <a:r>
              <a:rPr sz="1700" spc="4" dirty="0" err="1" smtClean="0">
                <a:latin typeface="Arial"/>
                <a:cs typeface="Arial"/>
              </a:rPr>
              <a:t>s</a:t>
            </a:r>
            <a:r>
              <a:rPr sz="1700" spc="-9" dirty="0" err="1" smtClean="0">
                <a:latin typeface="Arial"/>
                <a:cs typeface="Arial"/>
              </a:rPr>
              <a:t>so</a:t>
            </a:r>
            <a:r>
              <a:rPr sz="1700" spc="4" dirty="0" err="1" smtClean="0">
                <a:latin typeface="Arial"/>
                <a:cs typeface="Arial"/>
              </a:rPr>
              <a:t>z</a:t>
            </a:r>
            <a:r>
              <a:rPr sz="1700" spc="-4" dirty="0" err="1" smtClean="0">
                <a:latin typeface="Arial"/>
                <a:cs typeface="Arial"/>
              </a:rPr>
              <a:t>i</a:t>
            </a:r>
            <a:r>
              <a:rPr sz="1700" dirty="0" err="1" smtClean="0">
                <a:latin typeface="Arial"/>
                <a:cs typeface="Arial"/>
              </a:rPr>
              <a:t>a</a:t>
            </a:r>
            <a:r>
              <a:rPr sz="1700" spc="-4" dirty="0" err="1" smtClean="0">
                <a:latin typeface="Arial"/>
                <a:cs typeface="Arial"/>
              </a:rPr>
              <a:t>t</a:t>
            </a:r>
            <a:r>
              <a:rPr sz="1700" spc="-13" dirty="0" err="1" smtClean="0">
                <a:latin typeface="Arial"/>
                <a:cs typeface="Arial"/>
              </a:rPr>
              <a:t>i</a:t>
            </a:r>
            <a:r>
              <a:rPr sz="1700" dirty="0" err="1" smtClean="0">
                <a:latin typeface="Arial"/>
                <a:cs typeface="Arial"/>
              </a:rPr>
              <a:t>on</a:t>
            </a:r>
            <a:r>
              <a:rPr lang="de-DE" sz="1700" dirty="0" smtClean="0">
                <a:latin typeface="Arial"/>
                <a:cs typeface="Arial"/>
              </a:rPr>
              <a:t> </a:t>
            </a:r>
          </a:p>
          <a:p>
            <a:pPr marL="11133">
              <a:tabLst>
                <a:tab pos="253272" algn="l"/>
              </a:tabLst>
            </a:pPr>
            <a:r>
              <a:rPr lang="de-DE" sz="1700" dirty="0">
                <a:latin typeface="Arial"/>
                <a:cs typeface="Arial"/>
              </a:rPr>
              <a:t> </a:t>
            </a:r>
            <a:r>
              <a:rPr lang="de-DE" sz="1700" dirty="0" smtClean="0">
                <a:latin typeface="Arial"/>
                <a:cs typeface="Arial"/>
              </a:rPr>
              <a:t>   (gerichtet oder </a:t>
            </a:r>
            <a:r>
              <a:rPr lang="de-DE" sz="1700" dirty="0" err="1" smtClean="0">
                <a:latin typeface="Arial"/>
                <a:cs typeface="Arial"/>
              </a:rPr>
              <a:t>ungerichtet</a:t>
            </a:r>
            <a:r>
              <a:rPr lang="de-DE" sz="1700" dirty="0">
                <a:latin typeface="Arial"/>
                <a:cs typeface="Arial"/>
              </a:rPr>
              <a:t>)</a:t>
            </a:r>
            <a:endParaRPr sz="1700" dirty="0">
              <a:latin typeface="Arial"/>
              <a:cs typeface="Arial"/>
            </a:endParaRPr>
          </a:p>
          <a:p>
            <a:pPr marL="252715" indent="-241582">
              <a:spcBef>
                <a:spcPts val="1039"/>
              </a:spcBef>
              <a:buFont typeface="Arial"/>
              <a:buChar char="–"/>
              <a:tabLst>
                <a:tab pos="253272" algn="l"/>
              </a:tabLst>
            </a:pPr>
            <a:endParaRPr lang="de-DE" sz="1700" spc="-9" dirty="0" smtClean="0">
              <a:latin typeface="Arial"/>
              <a:cs typeface="Arial"/>
            </a:endParaRPr>
          </a:p>
          <a:p>
            <a:pPr marL="252715" indent="-241582">
              <a:spcBef>
                <a:spcPts val="1039"/>
              </a:spcBef>
              <a:buFont typeface="Arial"/>
              <a:buChar char="–"/>
              <a:tabLst>
                <a:tab pos="253272" algn="l"/>
              </a:tabLst>
            </a:pPr>
            <a:r>
              <a:rPr sz="1700" spc="-9" dirty="0" smtClean="0">
                <a:latin typeface="Arial"/>
                <a:cs typeface="Arial"/>
              </a:rPr>
              <a:t>A</a:t>
            </a:r>
            <a:r>
              <a:rPr sz="1700" dirty="0" smtClean="0">
                <a:latin typeface="Arial"/>
                <a:cs typeface="Arial"/>
              </a:rPr>
              <a:t>gg</a:t>
            </a:r>
            <a:r>
              <a:rPr sz="1700" spc="-18" dirty="0" smtClean="0">
                <a:latin typeface="Arial"/>
                <a:cs typeface="Arial"/>
              </a:rPr>
              <a:t>r</a:t>
            </a:r>
            <a:r>
              <a:rPr sz="1700" dirty="0" smtClean="0">
                <a:latin typeface="Arial"/>
                <a:cs typeface="Arial"/>
              </a:rPr>
              <a:t>e</a:t>
            </a:r>
            <a:r>
              <a:rPr sz="1700" spc="-9" dirty="0" smtClean="0">
                <a:latin typeface="Arial"/>
                <a:cs typeface="Arial"/>
              </a:rPr>
              <a:t>g</a:t>
            </a:r>
            <a:r>
              <a:rPr sz="1700" dirty="0" smtClean="0">
                <a:latin typeface="Arial"/>
                <a:cs typeface="Arial"/>
              </a:rPr>
              <a:t>a</a:t>
            </a:r>
            <a:r>
              <a:rPr sz="1700" spc="-4" dirty="0" smtClean="0">
                <a:latin typeface="Arial"/>
                <a:cs typeface="Arial"/>
              </a:rPr>
              <a:t>ti</a:t>
            </a:r>
            <a:r>
              <a:rPr sz="1700" spc="-9" dirty="0" smtClean="0">
                <a:latin typeface="Arial"/>
                <a:cs typeface="Arial"/>
              </a:rPr>
              <a:t>o</a:t>
            </a:r>
            <a:r>
              <a:rPr sz="1700" dirty="0" smtClean="0">
                <a:latin typeface="Arial"/>
                <a:cs typeface="Arial"/>
              </a:rPr>
              <a:t>n</a:t>
            </a:r>
            <a:r>
              <a:rPr sz="1700" spc="4" dirty="0" smtClean="0">
                <a:latin typeface="Arial"/>
                <a:cs typeface="Arial"/>
              </a:rPr>
              <a:t> </a:t>
            </a:r>
            <a:endParaRPr lang="de-DE" sz="1700" spc="4" dirty="0" smtClean="0">
              <a:latin typeface="Arial"/>
              <a:cs typeface="Arial"/>
            </a:endParaRPr>
          </a:p>
          <a:p>
            <a:pPr marL="11133">
              <a:spcBef>
                <a:spcPts val="1039"/>
              </a:spcBef>
              <a:tabLst>
                <a:tab pos="253272" algn="l"/>
              </a:tabLst>
            </a:pPr>
            <a:r>
              <a:rPr lang="de-DE" sz="1700" i="1" spc="4" dirty="0" smtClean="0">
                <a:latin typeface="Arial"/>
                <a:cs typeface="Arial"/>
              </a:rPr>
              <a:t>    </a:t>
            </a:r>
            <a:r>
              <a:rPr sz="1700" i="1" spc="-4" dirty="0" smtClean="0">
                <a:latin typeface="Arial"/>
                <a:cs typeface="Arial"/>
              </a:rPr>
              <a:t>(</a:t>
            </a:r>
            <a:r>
              <a:rPr lang="de-DE" sz="1700" i="1" spc="-9" dirty="0" smtClean="0">
                <a:latin typeface="Arial"/>
                <a:cs typeface="Arial"/>
              </a:rPr>
              <a:t>schwache Aggregation)</a:t>
            </a:r>
            <a:endParaRPr lang="de-DE" sz="1700" spc="-9" dirty="0">
              <a:latin typeface="Arial"/>
              <a:cs typeface="Arial"/>
            </a:endParaRPr>
          </a:p>
          <a:p>
            <a:pPr marL="252715" indent="-241582">
              <a:spcBef>
                <a:spcPts val="1030"/>
              </a:spcBef>
              <a:buFont typeface="Arial"/>
              <a:buChar char="–"/>
              <a:tabLst>
                <a:tab pos="253272" algn="l"/>
              </a:tabLst>
            </a:pPr>
            <a:r>
              <a:rPr sz="1700" spc="-9" dirty="0" err="1" smtClean="0">
                <a:latin typeface="Arial"/>
                <a:cs typeface="Arial"/>
              </a:rPr>
              <a:t>K</a:t>
            </a:r>
            <a:r>
              <a:rPr sz="1700" dirty="0" err="1" smtClean="0">
                <a:latin typeface="Arial"/>
                <a:cs typeface="Arial"/>
              </a:rPr>
              <a:t>o</a:t>
            </a:r>
            <a:r>
              <a:rPr sz="1700" spc="-9" dirty="0" err="1" smtClean="0">
                <a:latin typeface="Arial"/>
                <a:cs typeface="Arial"/>
              </a:rPr>
              <a:t>m</a:t>
            </a:r>
            <a:r>
              <a:rPr sz="1700" dirty="0" err="1" smtClean="0">
                <a:latin typeface="Arial"/>
                <a:cs typeface="Arial"/>
              </a:rPr>
              <a:t>p</a:t>
            </a:r>
            <a:r>
              <a:rPr sz="1700" spc="-9" dirty="0" err="1" smtClean="0">
                <a:latin typeface="Arial"/>
                <a:cs typeface="Arial"/>
              </a:rPr>
              <a:t>o</a:t>
            </a:r>
            <a:r>
              <a:rPr sz="1700" spc="4" dirty="0" err="1" smtClean="0">
                <a:latin typeface="Arial"/>
                <a:cs typeface="Arial"/>
              </a:rPr>
              <a:t>s</a:t>
            </a:r>
            <a:r>
              <a:rPr sz="1700" spc="-4" dirty="0" err="1" smtClean="0">
                <a:latin typeface="Arial"/>
                <a:cs typeface="Arial"/>
              </a:rPr>
              <a:t>iti</a:t>
            </a:r>
            <a:r>
              <a:rPr sz="1700" spc="-9" dirty="0" err="1" smtClean="0">
                <a:latin typeface="Arial"/>
                <a:cs typeface="Arial"/>
              </a:rPr>
              <a:t>o</a:t>
            </a:r>
            <a:r>
              <a:rPr sz="1700" dirty="0" err="1" smtClean="0">
                <a:latin typeface="Arial"/>
                <a:cs typeface="Arial"/>
              </a:rPr>
              <a:t>n</a:t>
            </a:r>
            <a:endParaRPr lang="de-DE" sz="1700" dirty="0">
              <a:latin typeface="Arial"/>
              <a:cs typeface="Arial"/>
            </a:endParaRPr>
          </a:p>
          <a:p>
            <a:pPr marL="11133">
              <a:spcBef>
                <a:spcPts val="1030"/>
              </a:spcBef>
              <a:tabLst>
                <a:tab pos="253272" algn="l"/>
              </a:tabLst>
            </a:pPr>
            <a:r>
              <a:rPr lang="de-DE" sz="1700" i="1" spc="-4" dirty="0" smtClean="0">
                <a:latin typeface="Arial"/>
                <a:cs typeface="Arial"/>
              </a:rPr>
              <a:t>    </a:t>
            </a:r>
            <a:r>
              <a:rPr sz="1700" i="1" spc="-4" dirty="0" smtClean="0">
                <a:latin typeface="Arial"/>
                <a:cs typeface="Arial"/>
              </a:rPr>
              <a:t>(</a:t>
            </a:r>
            <a:r>
              <a:rPr lang="de-DE" sz="1700" i="1" spc="-9" dirty="0" smtClean="0">
                <a:latin typeface="Arial"/>
                <a:cs typeface="Arial"/>
              </a:rPr>
              <a:t>starke Aggregation</a:t>
            </a:r>
            <a:r>
              <a:rPr sz="1700" i="1" dirty="0" smtClean="0">
                <a:latin typeface="Arial"/>
                <a:cs typeface="Arial"/>
              </a:rPr>
              <a:t>)</a:t>
            </a:r>
            <a:endParaRPr lang="de-DE" sz="1700" i="1" dirty="0" smtClean="0">
              <a:latin typeface="Arial"/>
              <a:cs typeface="Arial"/>
            </a:endParaRPr>
          </a:p>
          <a:p>
            <a:pPr marL="252715" indent="-241582">
              <a:spcBef>
                <a:spcPts val="1030"/>
              </a:spcBef>
              <a:buFont typeface="Arial"/>
              <a:buChar char="–"/>
              <a:tabLst>
                <a:tab pos="253272" algn="l"/>
              </a:tabLst>
            </a:pPr>
            <a:endParaRPr lang="de-DE" sz="1700" spc="-9" dirty="0" smtClean="0">
              <a:latin typeface="Arial"/>
              <a:cs typeface="Arial"/>
            </a:endParaRPr>
          </a:p>
          <a:p>
            <a:pPr marL="252715" indent="-241582">
              <a:spcBef>
                <a:spcPts val="1030"/>
              </a:spcBef>
              <a:buFont typeface="Arial"/>
              <a:buChar char="–"/>
              <a:tabLst>
                <a:tab pos="253272" algn="l"/>
              </a:tabLst>
            </a:pPr>
            <a:r>
              <a:rPr lang="de-DE" sz="1700" spc="-9" dirty="0" smtClean="0">
                <a:latin typeface="Arial"/>
                <a:cs typeface="Arial"/>
              </a:rPr>
              <a:t>Vererbung                                                                        „ist ein“, „erbt von“</a:t>
            </a:r>
          </a:p>
          <a:p>
            <a:pPr marL="252715" indent="-241582">
              <a:spcBef>
                <a:spcPts val="1030"/>
              </a:spcBef>
              <a:buFont typeface="Arial"/>
              <a:buChar char="–"/>
              <a:tabLst>
                <a:tab pos="253272" algn="l"/>
              </a:tabLst>
            </a:pPr>
            <a:endParaRPr lang="de-DE" sz="1700" dirty="0" smtClean="0">
              <a:latin typeface="Arial"/>
              <a:cs typeface="Arial"/>
            </a:endParaRPr>
          </a:p>
          <a:p>
            <a:pPr marL="252715" indent="-241582">
              <a:spcBef>
                <a:spcPts val="1030"/>
              </a:spcBef>
              <a:buFont typeface="Arial"/>
              <a:buChar char="–"/>
              <a:tabLst>
                <a:tab pos="253272" algn="l"/>
              </a:tabLst>
            </a:pPr>
            <a:r>
              <a:rPr lang="de-DE" sz="1700" dirty="0" smtClean="0">
                <a:latin typeface="Arial"/>
                <a:cs typeface="Arial"/>
              </a:rPr>
              <a:t>Implementierung                                                                 </a:t>
            </a:r>
            <a:r>
              <a:rPr lang="de-DE" sz="1600" dirty="0" smtClean="0">
                <a:latin typeface="Arial"/>
                <a:cs typeface="Arial"/>
              </a:rPr>
              <a:t>„realisiert“, „implementiert“</a:t>
            </a:r>
          </a:p>
          <a:p>
            <a:pPr marL="252715" indent="-241582">
              <a:spcBef>
                <a:spcPts val="1030"/>
              </a:spcBef>
              <a:buFont typeface="Arial"/>
              <a:buChar char="–"/>
              <a:tabLst>
                <a:tab pos="253272" algn="l"/>
              </a:tabLst>
            </a:pPr>
            <a:endParaRPr lang="de-DE" sz="1700" spc="-9" dirty="0" smtClean="0">
              <a:latin typeface="Arial"/>
              <a:cs typeface="Arial"/>
            </a:endParaRPr>
          </a:p>
          <a:p>
            <a:pPr marL="252715" indent="-241582">
              <a:spcBef>
                <a:spcPts val="1030"/>
              </a:spcBef>
              <a:buFont typeface="Arial"/>
              <a:buChar char="–"/>
              <a:tabLst>
                <a:tab pos="253272" algn="l"/>
              </a:tabLst>
            </a:pPr>
            <a:r>
              <a:rPr lang="de-DE" sz="1700" spc="-9" dirty="0" smtClean="0">
                <a:latin typeface="Arial"/>
                <a:cs typeface="Arial"/>
              </a:rPr>
              <a:t>Abhängigkeit                                                                      „ist abhängig von“</a:t>
            </a:r>
            <a:endParaRPr lang="de-DE" sz="1700" i="1" dirty="0">
              <a:latin typeface="Arial"/>
              <a:cs typeface="Arial"/>
            </a:endParaRPr>
          </a:p>
          <a:p>
            <a:pPr marL="252715" indent="-241582">
              <a:spcBef>
                <a:spcPts val="1030"/>
              </a:spcBef>
              <a:buFont typeface="Arial"/>
              <a:buChar char="–"/>
              <a:tabLst>
                <a:tab pos="253272" algn="l"/>
              </a:tabLst>
            </a:pPr>
            <a:endParaRPr sz="1700" dirty="0">
              <a:latin typeface="Arial"/>
              <a:cs typeface="Arial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439" y="1758950"/>
            <a:ext cx="3333750" cy="26098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052" y="4774230"/>
            <a:ext cx="3404010" cy="178532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251126" y="2745770"/>
            <a:ext cx="2364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Gelesen in Richtung vom </a:t>
            </a:r>
          </a:p>
          <a:p>
            <a:r>
              <a:rPr lang="de-DE" sz="1400" dirty="0" smtClean="0"/>
              <a:t>Teil zum Ganzen: „ist Teil von“</a:t>
            </a:r>
            <a:endParaRPr lang="de-DE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6629400" y="3845580"/>
            <a:ext cx="2364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Gelesen  in Richtung vom </a:t>
            </a:r>
          </a:p>
          <a:p>
            <a:r>
              <a:rPr lang="de-DE" sz="1400" dirty="0" smtClean="0"/>
              <a:t>Teil zum Ganzen: „ist Teil von“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9600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8"/>
          <p:cNvSpPr txBox="1"/>
          <p:nvPr/>
        </p:nvSpPr>
        <p:spPr>
          <a:xfrm>
            <a:off x="76200" y="539750"/>
            <a:ext cx="90678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1800" b="1" spc="-5" dirty="0" smtClean="0">
                <a:latin typeface="Arial"/>
                <a:cs typeface="Arial"/>
              </a:rPr>
              <a:t>Navigierbarkeit</a:t>
            </a:r>
            <a:r>
              <a:rPr lang="de-DE" b="1" spc="-5" dirty="0" smtClean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304800" y="1134188"/>
            <a:ext cx="866067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7815" marR="6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Arial"/>
                <a:cs typeface="Arial"/>
              </a:rPr>
              <a:t>In welche Richtung kann über die Assoziation navigiert werden?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52426"/>
            <a:ext cx="5867400" cy="4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/>
          <p:cNvSpPr/>
          <p:nvPr/>
        </p:nvSpPr>
        <p:spPr>
          <a:xfrm>
            <a:off x="457200" y="1835150"/>
            <a:ext cx="8318482" cy="1073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0" y="692150"/>
            <a:ext cx="9144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1800" b="1" spc="-5" dirty="0" err="1" smtClean="0">
                <a:latin typeface="Arial"/>
                <a:cs typeface="Arial"/>
              </a:rPr>
              <a:t>Kardinalität</a:t>
            </a:r>
            <a:r>
              <a:rPr lang="de-DE" b="1" spc="-5" dirty="0">
                <a:latin typeface="Arial"/>
                <a:cs typeface="Arial"/>
              </a:rPr>
              <a:t> (=</a:t>
            </a:r>
            <a:r>
              <a:rPr lang="de-DE" b="1" spc="-5" dirty="0" err="1">
                <a:latin typeface="Arial"/>
                <a:cs typeface="Arial"/>
              </a:rPr>
              <a:t>Multiplizität</a:t>
            </a:r>
            <a:r>
              <a:rPr lang="de-DE" b="1" spc="-5" dirty="0">
                <a:latin typeface="Arial"/>
                <a:cs typeface="Arial"/>
              </a:rPr>
              <a:t>)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286105" y="1288706"/>
            <a:ext cx="866067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-63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Definiert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Anzahl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Instanzen</a:t>
            </a:r>
            <a:r>
              <a:rPr lang="de-DE" sz="1800" dirty="0" smtClean="0">
                <a:latin typeface="Arial"/>
                <a:cs typeface="Arial"/>
              </a:rPr>
              <a:t>,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die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unter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diesem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Attribut abgelegt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werden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können</a:t>
            </a:r>
          </a:p>
        </p:txBody>
      </p:sp>
      <p:sp>
        <p:nvSpPr>
          <p:cNvPr id="15" name="object 14"/>
          <p:cNvSpPr txBox="1"/>
          <p:nvPr/>
        </p:nvSpPr>
        <p:spPr>
          <a:xfrm>
            <a:off x="457200" y="3803512"/>
            <a:ext cx="3886200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" algn="r">
              <a:lnSpc>
                <a:spcPct val="100000"/>
              </a:lnSpc>
            </a:pPr>
            <a:r>
              <a:rPr lang="de-DE" sz="2100" dirty="0" smtClean="0">
                <a:latin typeface="Arial"/>
                <a:cs typeface="Arial"/>
              </a:rPr>
              <a:t>Zwingend genau eins</a:t>
            </a:r>
          </a:p>
          <a:p>
            <a:pPr marL="13335" algn="r">
              <a:lnSpc>
                <a:spcPct val="100000"/>
              </a:lnSpc>
            </a:pPr>
            <a:r>
              <a:rPr lang="de-DE" sz="2100" dirty="0" smtClean="0">
                <a:latin typeface="Arial"/>
                <a:cs typeface="Arial"/>
              </a:rPr>
              <a:t>0 oder beliebig viele</a:t>
            </a:r>
          </a:p>
          <a:p>
            <a:pPr marL="13335" algn="r"/>
            <a:r>
              <a:rPr lang="de-DE" sz="2100" dirty="0">
                <a:latin typeface="Arial"/>
                <a:cs typeface="Arial"/>
              </a:rPr>
              <a:t>Beliebig</a:t>
            </a:r>
            <a:r>
              <a:rPr lang="de-DE" sz="2100" spc="-20" dirty="0">
                <a:latin typeface="Arial"/>
                <a:cs typeface="Arial"/>
              </a:rPr>
              <a:t> </a:t>
            </a:r>
            <a:r>
              <a:rPr lang="de-DE" sz="2100" dirty="0">
                <a:latin typeface="Arial"/>
                <a:cs typeface="Arial"/>
              </a:rPr>
              <a:t>viele,</a:t>
            </a:r>
            <a:r>
              <a:rPr lang="de-DE" sz="2100" spc="-15" dirty="0">
                <a:latin typeface="Arial"/>
                <a:cs typeface="Arial"/>
              </a:rPr>
              <a:t> </a:t>
            </a:r>
            <a:r>
              <a:rPr lang="de-DE" sz="2100" dirty="0">
                <a:latin typeface="Arial"/>
                <a:cs typeface="Arial"/>
              </a:rPr>
              <a:t>mindestens</a:t>
            </a:r>
            <a:r>
              <a:rPr lang="de-DE" sz="2100" spc="-10" dirty="0">
                <a:latin typeface="Arial"/>
                <a:cs typeface="Arial"/>
              </a:rPr>
              <a:t> </a:t>
            </a:r>
            <a:r>
              <a:rPr lang="de-DE" sz="2100" dirty="0" smtClean="0">
                <a:latin typeface="Arial"/>
                <a:cs typeface="Arial"/>
              </a:rPr>
              <a:t>eins</a:t>
            </a:r>
            <a:endParaRPr lang="de-DE" sz="2100" dirty="0">
              <a:latin typeface="Arial"/>
              <a:cs typeface="Arial"/>
            </a:endParaRPr>
          </a:p>
          <a:p>
            <a:pPr marL="13335" algn="r">
              <a:lnSpc>
                <a:spcPct val="100000"/>
              </a:lnSpc>
            </a:pPr>
            <a:r>
              <a:rPr lang="de-DE" sz="2100" dirty="0" smtClean="0">
                <a:latin typeface="Arial"/>
                <a:cs typeface="Arial"/>
              </a:rPr>
              <a:t>Optionales Attribut</a:t>
            </a:r>
          </a:p>
          <a:p>
            <a:pPr marL="13335" algn="r">
              <a:lnSpc>
                <a:spcPct val="100000"/>
              </a:lnSpc>
            </a:pPr>
            <a:r>
              <a:rPr lang="de-DE" sz="2100" dirty="0" smtClean="0">
                <a:latin typeface="Arial"/>
                <a:cs typeface="Arial"/>
              </a:rPr>
              <a:t>Aus dem Bereich 2, 3 oder 4</a:t>
            </a:r>
            <a:endParaRPr sz="2100" dirty="0">
              <a:latin typeface="Arial"/>
              <a:cs typeface="Arial"/>
            </a:endParaRPr>
          </a:p>
          <a:p>
            <a:pPr marL="12700" marR="6350" algn="r">
              <a:lnSpc>
                <a:spcPct val="100000"/>
              </a:lnSpc>
            </a:pPr>
            <a:r>
              <a:rPr lang="de-DE" sz="2100" dirty="0" smtClean="0">
                <a:latin typeface="Arial"/>
                <a:cs typeface="Arial"/>
              </a:rPr>
              <a:t>Aus mehreren Bereichen</a:t>
            </a:r>
            <a:r>
              <a:rPr sz="2100" spc="-10" dirty="0" smtClean="0">
                <a:latin typeface="Arial"/>
                <a:cs typeface="Arial"/>
              </a:rPr>
              <a:t> </a:t>
            </a:r>
            <a:endParaRPr lang="de-DE" sz="2100" spc="-10" dirty="0" smtClean="0">
              <a:latin typeface="Arial"/>
              <a:cs typeface="Arial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97162"/>
            <a:ext cx="3581400" cy="20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/>
          <p:cNvSpPr/>
          <p:nvPr/>
        </p:nvSpPr>
        <p:spPr>
          <a:xfrm>
            <a:off x="285750" y="387350"/>
            <a:ext cx="0" cy="462280"/>
          </a:xfrm>
          <a:custGeom>
            <a:avLst/>
            <a:gdLst/>
            <a:ahLst/>
            <a:cxnLst/>
            <a:rect l="l" t="t" r="r" b="b"/>
            <a:pathLst>
              <a:path h="462280">
                <a:moveTo>
                  <a:pt x="0" y="461771"/>
                </a:move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5028434" y="1212611"/>
            <a:ext cx="487045" cy="338455"/>
          </a:xfrm>
          <a:custGeom>
            <a:avLst/>
            <a:gdLst/>
            <a:ahLst/>
            <a:cxnLst/>
            <a:rect l="l" t="t" r="r" b="b"/>
            <a:pathLst>
              <a:path w="487045" h="338454">
                <a:moveTo>
                  <a:pt x="30479" y="309371"/>
                </a:moveTo>
                <a:lnTo>
                  <a:pt x="0" y="331469"/>
                </a:lnTo>
                <a:lnTo>
                  <a:pt x="4850" y="338327"/>
                </a:lnTo>
                <a:lnTo>
                  <a:pt x="50960" y="338327"/>
                </a:lnTo>
                <a:lnTo>
                  <a:pt x="30479" y="309371"/>
                </a:lnTo>
                <a:close/>
              </a:path>
              <a:path w="487045" h="338454">
                <a:moveTo>
                  <a:pt x="92963" y="265175"/>
                </a:moveTo>
                <a:lnTo>
                  <a:pt x="61721" y="287273"/>
                </a:lnTo>
                <a:lnTo>
                  <a:pt x="83819" y="318515"/>
                </a:lnTo>
                <a:lnTo>
                  <a:pt x="115061" y="296417"/>
                </a:lnTo>
                <a:lnTo>
                  <a:pt x="92963" y="265175"/>
                </a:lnTo>
                <a:close/>
              </a:path>
              <a:path w="487045" h="338454">
                <a:moveTo>
                  <a:pt x="154685" y="220979"/>
                </a:moveTo>
                <a:lnTo>
                  <a:pt x="124205" y="243077"/>
                </a:lnTo>
                <a:lnTo>
                  <a:pt x="146303" y="274319"/>
                </a:lnTo>
                <a:lnTo>
                  <a:pt x="176783" y="252221"/>
                </a:lnTo>
                <a:lnTo>
                  <a:pt x="154685" y="220979"/>
                </a:lnTo>
                <a:close/>
              </a:path>
              <a:path w="487045" h="338454">
                <a:moveTo>
                  <a:pt x="217169" y="176783"/>
                </a:moveTo>
                <a:lnTo>
                  <a:pt x="185927" y="198881"/>
                </a:lnTo>
                <a:lnTo>
                  <a:pt x="208025" y="230123"/>
                </a:lnTo>
                <a:lnTo>
                  <a:pt x="239267" y="208025"/>
                </a:lnTo>
                <a:lnTo>
                  <a:pt x="217169" y="176783"/>
                </a:lnTo>
                <a:close/>
              </a:path>
              <a:path w="487045" h="338454">
                <a:moveTo>
                  <a:pt x="278891" y="132587"/>
                </a:moveTo>
                <a:lnTo>
                  <a:pt x="247649" y="154685"/>
                </a:lnTo>
                <a:lnTo>
                  <a:pt x="269747" y="185927"/>
                </a:lnTo>
                <a:lnTo>
                  <a:pt x="300989" y="163829"/>
                </a:lnTo>
                <a:lnTo>
                  <a:pt x="278891" y="132587"/>
                </a:lnTo>
                <a:close/>
              </a:path>
              <a:path w="487045" h="338454">
                <a:moveTo>
                  <a:pt x="341375" y="88391"/>
                </a:moveTo>
                <a:lnTo>
                  <a:pt x="310133" y="110489"/>
                </a:lnTo>
                <a:lnTo>
                  <a:pt x="332231" y="140969"/>
                </a:lnTo>
                <a:lnTo>
                  <a:pt x="363473" y="118871"/>
                </a:lnTo>
                <a:lnTo>
                  <a:pt x="341375" y="88391"/>
                </a:lnTo>
                <a:close/>
              </a:path>
              <a:path w="487045" h="338454">
                <a:moveTo>
                  <a:pt x="403097" y="44195"/>
                </a:moveTo>
                <a:lnTo>
                  <a:pt x="371855" y="66293"/>
                </a:lnTo>
                <a:lnTo>
                  <a:pt x="393953" y="96773"/>
                </a:lnTo>
                <a:lnTo>
                  <a:pt x="425195" y="74675"/>
                </a:lnTo>
                <a:lnTo>
                  <a:pt x="403097" y="44195"/>
                </a:lnTo>
                <a:close/>
              </a:path>
              <a:path w="487045" h="338454">
                <a:moveTo>
                  <a:pt x="464819" y="0"/>
                </a:moveTo>
                <a:lnTo>
                  <a:pt x="434339" y="22097"/>
                </a:lnTo>
                <a:lnTo>
                  <a:pt x="456437" y="52577"/>
                </a:lnTo>
                <a:lnTo>
                  <a:pt x="486917" y="30479"/>
                </a:lnTo>
                <a:lnTo>
                  <a:pt x="464819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383540" y="615950"/>
            <a:ext cx="3604895" cy="83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de-DE" sz="1800" b="1" dirty="0" err="1" smtClean="0">
                <a:latin typeface="Arial"/>
                <a:cs typeface="Arial"/>
              </a:rPr>
              <a:t>Kardinalität</a:t>
            </a:r>
            <a:endParaRPr sz="1800" dirty="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Definiert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Anzahl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Objekte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 zueinander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Beziehung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stehen</a:t>
            </a:r>
          </a:p>
        </p:txBody>
      </p:sp>
      <p:sp>
        <p:nvSpPr>
          <p:cNvPr id="13" name="object 11"/>
          <p:cNvSpPr txBox="1"/>
          <p:nvPr/>
        </p:nvSpPr>
        <p:spPr>
          <a:xfrm>
            <a:off x="5632205" y="615950"/>
            <a:ext cx="326453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b="1" dirty="0" err="1" smtClean="0">
                <a:latin typeface="Arial"/>
                <a:cs typeface="Arial"/>
              </a:rPr>
              <a:t>Assoz</a:t>
            </a:r>
            <a:r>
              <a:rPr sz="1800" b="1" spc="-5" dirty="0" err="1" smtClean="0">
                <a:latin typeface="Arial"/>
                <a:cs typeface="Arial"/>
              </a:rPr>
              <a:t>i</a:t>
            </a:r>
            <a:r>
              <a:rPr sz="1800" b="1" dirty="0" err="1" smtClean="0">
                <a:latin typeface="Arial"/>
                <a:cs typeface="Arial"/>
              </a:rPr>
              <a:t>at</a:t>
            </a:r>
            <a:r>
              <a:rPr sz="1800" b="1" spc="-5" dirty="0" err="1" smtClean="0">
                <a:latin typeface="Arial"/>
                <a:cs typeface="Arial"/>
              </a:rPr>
              <a:t>i</a:t>
            </a:r>
            <a:r>
              <a:rPr sz="1800" b="1" dirty="0" err="1" smtClean="0">
                <a:latin typeface="Arial"/>
                <a:cs typeface="Arial"/>
              </a:rPr>
              <a:t>onsname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Name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Assoziation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(optional)</a:t>
            </a:r>
          </a:p>
        </p:txBody>
      </p:sp>
      <p:sp>
        <p:nvSpPr>
          <p:cNvPr id="14" name="object 12"/>
          <p:cNvSpPr/>
          <p:nvPr/>
        </p:nvSpPr>
        <p:spPr>
          <a:xfrm>
            <a:off x="2393439" y="1571512"/>
            <a:ext cx="2849245" cy="839469"/>
          </a:xfrm>
          <a:custGeom>
            <a:avLst/>
            <a:gdLst/>
            <a:ahLst/>
            <a:cxnLst/>
            <a:rect l="l" t="t" r="r" b="b"/>
            <a:pathLst>
              <a:path w="2849245" h="839470">
                <a:moveTo>
                  <a:pt x="2733557" y="802346"/>
                </a:moveTo>
                <a:lnTo>
                  <a:pt x="2723387" y="838955"/>
                </a:lnTo>
                <a:lnTo>
                  <a:pt x="2849117" y="814571"/>
                </a:lnTo>
                <a:lnTo>
                  <a:pt x="2841463" y="807713"/>
                </a:lnTo>
                <a:lnTo>
                  <a:pt x="2752343" y="807713"/>
                </a:lnTo>
                <a:lnTo>
                  <a:pt x="2733557" y="802346"/>
                </a:lnTo>
                <a:close/>
              </a:path>
              <a:path w="2849245" h="839470">
                <a:moveTo>
                  <a:pt x="2743726" y="765735"/>
                </a:moveTo>
                <a:lnTo>
                  <a:pt x="2733557" y="802346"/>
                </a:lnTo>
                <a:lnTo>
                  <a:pt x="2752343" y="807713"/>
                </a:lnTo>
                <a:lnTo>
                  <a:pt x="2762249" y="771137"/>
                </a:lnTo>
                <a:lnTo>
                  <a:pt x="2743726" y="765735"/>
                </a:lnTo>
                <a:close/>
              </a:path>
              <a:path w="2849245" h="839470">
                <a:moveTo>
                  <a:pt x="2753867" y="729227"/>
                </a:moveTo>
                <a:lnTo>
                  <a:pt x="2743726" y="765735"/>
                </a:lnTo>
                <a:lnTo>
                  <a:pt x="2762249" y="771137"/>
                </a:lnTo>
                <a:lnTo>
                  <a:pt x="2752343" y="807713"/>
                </a:lnTo>
                <a:lnTo>
                  <a:pt x="2841463" y="807713"/>
                </a:lnTo>
                <a:lnTo>
                  <a:pt x="2753867" y="729227"/>
                </a:lnTo>
                <a:close/>
              </a:path>
              <a:path w="2849245" h="839470">
                <a:moveTo>
                  <a:pt x="2725673" y="760469"/>
                </a:moveTo>
                <a:lnTo>
                  <a:pt x="2715005" y="797045"/>
                </a:lnTo>
                <a:lnTo>
                  <a:pt x="2733557" y="802346"/>
                </a:lnTo>
                <a:lnTo>
                  <a:pt x="2743726" y="765735"/>
                </a:lnTo>
                <a:lnTo>
                  <a:pt x="2725673" y="760469"/>
                </a:lnTo>
                <a:close/>
              </a:path>
              <a:path w="2849245" h="839470">
                <a:moveTo>
                  <a:pt x="2652521" y="739895"/>
                </a:moveTo>
                <a:lnTo>
                  <a:pt x="2641853" y="776471"/>
                </a:lnTo>
                <a:lnTo>
                  <a:pt x="2678429" y="787139"/>
                </a:lnTo>
                <a:lnTo>
                  <a:pt x="2689097" y="750563"/>
                </a:lnTo>
                <a:lnTo>
                  <a:pt x="2652521" y="739895"/>
                </a:lnTo>
                <a:close/>
              </a:path>
              <a:path w="2849245" h="839470">
                <a:moveTo>
                  <a:pt x="2578607" y="719321"/>
                </a:moveTo>
                <a:lnTo>
                  <a:pt x="2568701" y="755897"/>
                </a:lnTo>
                <a:lnTo>
                  <a:pt x="2605277" y="766565"/>
                </a:lnTo>
                <a:lnTo>
                  <a:pt x="2615183" y="729989"/>
                </a:lnTo>
                <a:lnTo>
                  <a:pt x="2578607" y="719321"/>
                </a:lnTo>
                <a:close/>
              </a:path>
              <a:path w="2849245" h="839470">
                <a:moveTo>
                  <a:pt x="2505455" y="698753"/>
                </a:moveTo>
                <a:lnTo>
                  <a:pt x="2494787" y="735323"/>
                </a:lnTo>
                <a:lnTo>
                  <a:pt x="2532125" y="745991"/>
                </a:lnTo>
                <a:lnTo>
                  <a:pt x="2542031" y="709421"/>
                </a:lnTo>
                <a:lnTo>
                  <a:pt x="2505455" y="698753"/>
                </a:lnTo>
                <a:close/>
              </a:path>
              <a:path w="2849245" h="839470">
                <a:moveTo>
                  <a:pt x="2432303" y="678179"/>
                </a:moveTo>
                <a:lnTo>
                  <a:pt x="2421635" y="714749"/>
                </a:lnTo>
                <a:lnTo>
                  <a:pt x="2458211" y="725417"/>
                </a:lnTo>
                <a:lnTo>
                  <a:pt x="2468879" y="688847"/>
                </a:lnTo>
                <a:lnTo>
                  <a:pt x="2432303" y="678179"/>
                </a:lnTo>
                <a:close/>
              </a:path>
              <a:path w="2849245" h="839470">
                <a:moveTo>
                  <a:pt x="2358389" y="657605"/>
                </a:moveTo>
                <a:lnTo>
                  <a:pt x="2348483" y="694181"/>
                </a:lnTo>
                <a:lnTo>
                  <a:pt x="2385059" y="704849"/>
                </a:lnTo>
                <a:lnTo>
                  <a:pt x="2395727" y="668273"/>
                </a:lnTo>
                <a:lnTo>
                  <a:pt x="2358389" y="657605"/>
                </a:lnTo>
                <a:close/>
              </a:path>
              <a:path w="2849245" h="839470">
                <a:moveTo>
                  <a:pt x="2285237" y="637031"/>
                </a:moveTo>
                <a:lnTo>
                  <a:pt x="2275331" y="673607"/>
                </a:lnTo>
                <a:lnTo>
                  <a:pt x="2311907" y="684275"/>
                </a:lnTo>
                <a:lnTo>
                  <a:pt x="2321813" y="647699"/>
                </a:lnTo>
                <a:lnTo>
                  <a:pt x="2285237" y="637031"/>
                </a:lnTo>
                <a:close/>
              </a:path>
              <a:path w="2849245" h="839470">
                <a:moveTo>
                  <a:pt x="2212085" y="616457"/>
                </a:moveTo>
                <a:lnTo>
                  <a:pt x="2201417" y="653033"/>
                </a:lnTo>
                <a:lnTo>
                  <a:pt x="2237993" y="663701"/>
                </a:lnTo>
                <a:lnTo>
                  <a:pt x="2248661" y="627125"/>
                </a:lnTo>
                <a:lnTo>
                  <a:pt x="2212085" y="616457"/>
                </a:lnTo>
                <a:close/>
              </a:path>
              <a:path w="2849245" h="839470">
                <a:moveTo>
                  <a:pt x="2138933" y="595883"/>
                </a:moveTo>
                <a:lnTo>
                  <a:pt x="2128265" y="632459"/>
                </a:lnTo>
                <a:lnTo>
                  <a:pt x="2164841" y="643127"/>
                </a:lnTo>
                <a:lnTo>
                  <a:pt x="2175509" y="606551"/>
                </a:lnTo>
                <a:lnTo>
                  <a:pt x="2138933" y="595883"/>
                </a:lnTo>
                <a:close/>
              </a:path>
              <a:path w="2849245" h="839470">
                <a:moveTo>
                  <a:pt x="2065019" y="575309"/>
                </a:moveTo>
                <a:lnTo>
                  <a:pt x="2055113" y="611885"/>
                </a:lnTo>
                <a:lnTo>
                  <a:pt x="2091689" y="622553"/>
                </a:lnTo>
                <a:lnTo>
                  <a:pt x="2101595" y="585977"/>
                </a:lnTo>
                <a:lnTo>
                  <a:pt x="2065019" y="575309"/>
                </a:lnTo>
                <a:close/>
              </a:path>
              <a:path w="2849245" h="839470">
                <a:moveTo>
                  <a:pt x="1991867" y="554735"/>
                </a:moveTo>
                <a:lnTo>
                  <a:pt x="1981199" y="592073"/>
                </a:lnTo>
                <a:lnTo>
                  <a:pt x="2018537" y="601979"/>
                </a:lnTo>
                <a:lnTo>
                  <a:pt x="2028443" y="565403"/>
                </a:lnTo>
                <a:lnTo>
                  <a:pt x="1991867" y="554735"/>
                </a:lnTo>
                <a:close/>
              </a:path>
              <a:path w="2849245" h="839470">
                <a:moveTo>
                  <a:pt x="1918715" y="534161"/>
                </a:moveTo>
                <a:lnTo>
                  <a:pt x="1908047" y="571499"/>
                </a:lnTo>
                <a:lnTo>
                  <a:pt x="1944623" y="581405"/>
                </a:lnTo>
                <a:lnTo>
                  <a:pt x="1955291" y="544829"/>
                </a:lnTo>
                <a:lnTo>
                  <a:pt x="1918715" y="534161"/>
                </a:lnTo>
                <a:close/>
              </a:path>
              <a:path w="2849245" h="839470">
                <a:moveTo>
                  <a:pt x="1844801" y="513587"/>
                </a:moveTo>
                <a:lnTo>
                  <a:pt x="1834895" y="550925"/>
                </a:lnTo>
                <a:lnTo>
                  <a:pt x="1871471" y="560831"/>
                </a:lnTo>
                <a:lnTo>
                  <a:pt x="1881377" y="524255"/>
                </a:lnTo>
                <a:lnTo>
                  <a:pt x="1844801" y="513587"/>
                </a:lnTo>
                <a:close/>
              </a:path>
              <a:path w="2849245" h="839470">
                <a:moveTo>
                  <a:pt x="1771649" y="493013"/>
                </a:moveTo>
                <a:lnTo>
                  <a:pt x="1761743" y="530351"/>
                </a:lnTo>
                <a:lnTo>
                  <a:pt x="1798319" y="540257"/>
                </a:lnTo>
                <a:lnTo>
                  <a:pt x="1808225" y="503681"/>
                </a:lnTo>
                <a:lnTo>
                  <a:pt x="1771649" y="493013"/>
                </a:lnTo>
                <a:close/>
              </a:path>
              <a:path w="2849245" h="839470">
                <a:moveTo>
                  <a:pt x="1698497" y="472439"/>
                </a:moveTo>
                <a:lnTo>
                  <a:pt x="1687829" y="509777"/>
                </a:lnTo>
                <a:lnTo>
                  <a:pt x="1724405" y="519683"/>
                </a:lnTo>
                <a:lnTo>
                  <a:pt x="1735073" y="483107"/>
                </a:lnTo>
                <a:lnTo>
                  <a:pt x="1698497" y="472439"/>
                </a:lnTo>
                <a:close/>
              </a:path>
              <a:path w="2849245" h="839470">
                <a:moveTo>
                  <a:pt x="1624583" y="452627"/>
                </a:moveTo>
                <a:lnTo>
                  <a:pt x="1614677" y="489203"/>
                </a:lnTo>
                <a:lnTo>
                  <a:pt x="1651253" y="499109"/>
                </a:lnTo>
                <a:lnTo>
                  <a:pt x="1661921" y="462533"/>
                </a:lnTo>
                <a:lnTo>
                  <a:pt x="1624583" y="452627"/>
                </a:lnTo>
                <a:close/>
              </a:path>
              <a:path w="2849245" h="839470">
                <a:moveTo>
                  <a:pt x="1551431" y="432053"/>
                </a:moveTo>
                <a:lnTo>
                  <a:pt x="1541525" y="468629"/>
                </a:lnTo>
                <a:lnTo>
                  <a:pt x="1578101" y="478535"/>
                </a:lnTo>
                <a:lnTo>
                  <a:pt x="1588007" y="441959"/>
                </a:lnTo>
                <a:lnTo>
                  <a:pt x="1551431" y="432053"/>
                </a:lnTo>
                <a:close/>
              </a:path>
              <a:path w="2849245" h="839470">
                <a:moveTo>
                  <a:pt x="1478279" y="411479"/>
                </a:moveTo>
                <a:lnTo>
                  <a:pt x="1467611" y="448055"/>
                </a:lnTo>
                <a:lnTo>
                  <a:pt x="1504949" y="457961"/>
                </a:lnTo>
                <a:lnTo>
                  <a:pt x="1514855" y="421385"/>
                </a:lnTo>
                <a:lnTo>
                  <a:pt x="1478279" y="411479"/>
                </a:lnTo>
                <a:close/>
              </a:path>
              <a:path w="2849245" h="839470">
                <a:moveTo>
                  <a:pt x="1405127" y="390905"/>
                </a:moveTo>
                <a:lnTo>
                  <a:pt x="1394459" y="427481"/>
                </a:lnTo>
                <a:lnTo>
                  <a:pt x="1431035" y="437387"/>
                </a:lnTo>
                <a:lnTo>
                  <a:pt x="1441703" y="400811"/>
                </a:lnTo>
                <a:lnTo>
                  <a:pt x="1405127" y="390905"/>
                </a:lnTo>
                <a:close/>
              </a:path>
              <a:path w="2849245" h="839470">
                <a:moveTo>
                  <a:pt x="1331213" y="370331"/>
                </a:moveTo>
                <a:lnTo>
                  <a:pt x="1321307" y="406907"/>
                </a:lnTo>
                <a:lnTo>
                  <a:pt x="1357883" y="416813"/>
                </a:lnTo>
                <a:lnTo>
                  <a:pt x="1367789" y="380237"/>
                </a:lnTo>
                <a:lnTo>
                  <a:pt x="1331213" y="370331"/>
                </a:lnTo>
                <a:close/>
              </a:path>
              <a:path w="2849245" h="839470">
                <a:moveTo>
                  <a:pt x="1258061" y="349757"/>
                </a:moveTo>
                <a:lnTo>
                  <a:pt x="1247393" y="386333"/>
                </a:lnTo>
                <a:lnTo>
                  <a:pt x="1284731" y="396239"/>
                </a:lnTo>
                <a:lnTo>
                  <a:pt x="1294637" y="359663"/>
                </a:lnTo>
                <a:lnTo>
                  <a:pt x="1258061" y="349757"/>
                </a:lnTo>
                <a:close/>
              </a:path>
              <a:path w="2849245" h="839470">
                <a:moveTo>
                  <a:pt x="1184909" y="329183"/>
                </a:moveTo>
                <a:lnTo>
                  <a:pt x="1174241" y="365759"/>
                </a:lnTo>
                <a:lnTo>
                  <a:pt x="1210817" y="375665"/>
                </a:lnTo>
                <a:lnTo>
                  <a:pt x="1221485" y="339089"/>
                </a:lnTo>
                <a:lnTo>
                  <a:pt x="1184909" y="329183"/>
                </a:lnTo>
                <a:close/>
              </a:path>
              <a:path w="2849245" h="839470">
                <a:moveTo>
                  <a:pt x="1110995" y="308609"/>
                </a:moveTo>
                <a:lnTo>
                  <a:pt x="1101089" y="345185"/>
                </a:lnTo>
                <a:lnTo>
                  <a:pt x="1137665" y="355091"/>
                </a:lnTo>
                <a:lnTo>
                  <a:pt x="1148333" y="318515"/>
                </a:lnTo>
                <a:lnTo>
                  <a:pt x="1110995" y="308609"/>
                </a:lnTo>
                <a:close/>
              </a:path>
              <a:path w="2849245" h="839470">
                <a:moveTo>
                  <a:pt x="1037843" y="288035"/>
                </a:moveTo>
                <a:lnTo>
                  <a:pt x="1027937" y="324611"/>
                </a:lnTo>
                <a:lnTo>
                  <a:pt x="1064513" y="334517"/>
                </a:lnTo>
                <a:lnTo>
                  <a:pt x="1074419" y="297941"/>
                </a:lnTo>
                <a:lnTo>
                  <a:pt x="1037843" y="288035"/>
                </a:lnTo>
                <a:close/>
              </a:path>
              <a:path w="2849245" h="839470">
                <a:moveTo>
                  <a:pt x="964691" y="267461"/>
                </a:moveTo>
                <a:lnTo>
                  <a:pt x="954023" y="304037"/>
                </a:lnTo>
                <a:lnTo>
                  <a:pt x="990599" y="313943"/>
                </a:lnTo>
                <a:lnTo>
                  <a:pt x="1001267" y="277367"/>
                </a:lnTo>
                <a:lnTo>
                  <a:pt x="964691" y="267461"/>
                </a:lnTo>
                <a:close/>
              </a:path>
              <a:path w="2849245" h="839470">
                <a:moveTo>
                  <a:pt x="890777" y="246887"/>
                </a:moveTo>
                <a:lnTo>
                  <a:pt x="880871" y="283463"/>
                </a:lnTo>
                <a:lnTo>
                  <a:pt x="917447" y="293369"/>
                </a:lnTo>
                <a:lnTo>
                  <a:pt x="928115" y="256793"/>
                </a:lnTo>
                <a:lnTo>
                  <a:pt x="890777" y="246887"/>
                </a:lnTo>
                <a:close/>
              </a:path>
              <a:path w="2849245" h="839470">
                <a:moveTo>
                  <a:pt x="817625" y="226313"/>
                </a:moveTo>
                <a:lnTo>
                  <a:pt x="807719" y="262889"/>
                </a:lnTo>
                <a:lnTo>
                  <a:pt x="844295" y="273557"/>
                </a:lnTo>
                <a:lnTo>
                  <a:pt x="854201" y="236219"/>
                </a:lnTo>
                <a:lnTo>
                  <a:pt x="817625" y="226313"/>
                </a:lnTo>
                <a:close/>
              </a:path>
              <a:path w="2849245" h="839470">
                <a:moveTo>
                  <a:pt x="744473" y="205739"/>
                </a:moveTo>
                <a:lnTo>
                  <a:pt x="733805" y="242315"/>
                </a:lnTo>
                <a:lnTo>
                  <a:pt x="771143" y="252983"/>
                </a:lnTo>
                <a:lnTo>
                  <a:pt x="781049" y="215645"/>
                </a:lnTo>
                <a:lnTo>
                  <a:pt x="744473" y="205739"/>
                </a:lnTo>
                <a:close/>
              </a:path>
              <a:path w="2849245" h="839470">
                <a:moveTo>
                  <a:pt x="671321" y="185165"/>
                </a:moveTo>
                <a:lnTo>
                  <a:pt x="660653" y="221741"/>
                </a:lnTo>
                <a:lnTo>
                  <a:pt x="697229" y="232409"/>
                </a:lnTo>
                <a:lnTo>
                  <a:pt x="707897" y="195071"/>
                </a:lnTo>
                <a:lnTo>
                  <a:pt x="671321" y="185165"/>
                </a:lnTo>
                <a:close/>
              </a:path>
              <a:path w="2849245" h="839470">
                <a:moveTo>
                  <a:pt x="597407" y="164591"/>
                </a:moveTo>
                <a:lnTo>
                  <a:pt x="587501" y="201167"/>
                </a:lnTo>
                <a:lnTo>
                  <a:pt x="624077" y="211835"/>
                </a:lnTo>
                <a:lnTo>
                  <a:pt x="633983" y="174497"/>
                </a:lnTo>
                <a:lnTo>
                  <a:pt x="597407" y="164591"/>
                </a:lnTo>
                <a:close/>
              </a:path>
              <a:path w="2849245" h="839470">
                <a:moveTo>
                  <a:pt x="524255" y="144017"/>
                </a:moveTo>
                <a:lnTo>
                  <a:pt x="514349" y="180593"/>
                </a:lnTo>
                <a:lnTo>
                  <a:pt x="550925" y="191261"/>
                </a:lnTo>
                <a:lnTo>
                  <a:pt x="560831" y="154685"/>
                </a:lnTo>
                <a:lnTo>
                  <a:pt x="524255" y="144017"/>
                </a:lnTo>
                <a:close/>
              </a:path>
              <a:path w="2849245" h="839470">
                <a:moveTo>
                  <a:pt x="451103" y="123443"/>
                </a:moveTo>
                <a:lnTo>
                  <a:pt x="440435" y="160019"/>
                </a:lnTo>
                <a:lnTo>
                  <a:pt x="477011" y="170687"/>
                </a:lnTo>
                <a:lnTo>
                  <a:pt x="487679" y="134111"/>
                </a:lnTo>
                <a:lnTo>
                  <a:pt x="451103" y="123443"/>
                </a:lnTo>
                <a:close/>
              </a:path>
              <a:path w="2849245" h="839470">
                <a:moveTo>
                  <a:pt x="377189" y="102869"/>
                </a:moveTo>
                <a:lnTo>
                  <a:pt x="367283" y="139445"/>
                </a:lnTo>
                <a:lnTo>
                  <a:pt x="403859" y="150113"/>
                </a:lnTo>
                <a:lnTo>
                  <a:pt x="414527" y="113537"/>
                </a:lnTo>
                <a:lnTo>
                  <a:pt x="377189" y="102869"/>
                </a:lnTo>
                <a:close/>
              </a:path>
              <a:path w="2849245" h="839470">
                <a:moveTo>
                  <a:pt x="304037" y="82295"/>
                </a:moveTo>
                <a:lnTo>
                  <a:pt x="294131" y="118871"/>
                </a:lnTo>
                <a:lnTo>
                  <a:pt x="330707" y="129539"/>
                </a:lnTo>
                <a:lnTo>
                  <a:pt x="340613" y="92963"/>
                </a:lnTo>
                <a:lnTo>
                  <a:pt x="304037" y="82295"/>
                </a:lnTo>
                <a:close/>
              </a:path>
              <a:path w="2849245" h="839470">
                <a:moveTo>
                  <a:pt x="230885" y="61721"/>
                </a:moveTo>
                <a:lnTo>
                  <a:pt x="220217" y="98297"/>
                </a:lnTo>
                <a:lnTo>
                  <a:pt x="256793" y="108965"/>
                </a:lnTo>
                <a:lnTo>
                  <a:pt x="267461" y="72389"/>
                </a:lnTo>
                <a:lnTo>
                  <a:pt x="230885" y="61721"/>
                </a:lnTo>
                <a:close/>
              </a:path>
              <a:path w="2849245" h="839470">
                <a:moveTo>
                  <a:pt x="157733" y="41147"/>
                </a:moveTo>
                <a:lnTo>
                  <a:pt x="147065" y="77723"/>
                </a:lnTo>
                <a:lnTo>
                  <a:pt x="183641" y="88391"/>
                </a:lnTo>
                <a:lnTo>
                  <a:pt x="194309" y="51815"/>
                </a:lnTo>
                <a:lnTo>
                  <a:pt x="157733" y="41147"/>
                </a:lnTo>
                <a:close/>
              </a:path>
              <a:path w="2849245" h="839470">
                <a:moveTo>
                  <a:pt x="83819" y="20573"/>
                </a:moveTo>
                <a:lnTo>
                  <a:pt x="73913" y="57149"/>
                </a:lnTo>
                <a:lnTo>
                  <a:pt x="110489" y="67817"/>
                </a:lnTo>
                <a:lnTo>
                  <a:pt x="120395" y="31241"/>
                </a:lnTo>
                <a:lnTo>
                  <a:pt x="83819" y="20573"/>
                </a:lnTo>
                <a:close/>
              </a:path>
              <a:path w="2849245" h="839470">
                <a:moveTo>
                  <a:pt x="10667" y="0"/>
                </a:moveTo>
                <a:lnTo>
                  <a:pt x="0" y="36575"/>
                </a:lnTo>
                <a:lnTo>
                  <a:pt x="37337" y="47243"/>
                </a:lnTo>
                <a:lnTo>
                  <a:pt x="47243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2361434" y="1579894"/>
            <a:ext cx="448945" cy="781050"/>
          </a:xfrm>
          <a:custGeom>
            <a:avLst/>
            <a:gdLst/>
            <a:ahLst/>
            <a:cxnLst/>
            <a:rect l="l" t="t" r="r" b="b"/>
            <a:pathLst>
              <a:path w="448945" h="781050">
                <a:moveTo>
                  <a:pt x="376473" y="690452"/>
                </a:moveTo>
                <a:lnTo>
                  <a:pt x="342899" y="709415"/>
                </a:lnTo>
                <a:lnTo>
                  <a:pt x="448817" y="781043"/>
                </a:lnTo>
                <a:lnTo>
                  <a:pt x="445298" y="707129"/>
                </a:lnTo>
                <a:lnTo>
                  <a:pt x="385571" y="707129"/>
                </a:lnTo>
                <a:lnTo>
                  <a:pt x="376473" y="690452"/>
                </a:lnTo>
                <a:close/>
              </a:path>
              <a:path w="448945" h="781050">
                <a:moveTo>
                  <a:pt x="409434" y="671835"/>
                </a:moveTo>
                <a:lnTo>
                  <a:pt x="376473" y="690452"/>
                </a:lnTo>
                <a:lnTo>
                  <a:pt x="385571" y="707129"/>
                </a:lnTo>
                <a:lnTo>
                  <a:pt x="419099" y="688847"/>
                </a:lnTo>
                <a:lnTo>
                  <a:pt x="409434" y="671835"/>
                </a:lnTo>
                <a:close/>
              </a:path>
              <a:path w="448945" h="781050">
                <a:moveTo>
                  <a:pt x="442721" y="653033"/>
                </a:moveTo>
                <a:lnTo>
                  <a:pt x="409434" y="671835"/>
                </a:lnTo>
                <a:lnTo>
                  <a:pt x="419099" y="688847"/>
                </a:lnTo>
                <a:lnTo>
                  <a:pt x="385571" y="707129"/>
                </a:lnTo>
                <a:lnTo>
                  <a:pt x="445298" y="707129"/>
                </a:lnTo>
                <a:lnTo>
                  <a:pt x="442721" y="653033"/>
                </a:lnTo>
                <a:close/>
              </a:path>
              <a:path w="448945" h="781050">
                <a:moveTo>
                  <a:pt x="400049" y="655319"/>
                </a:moveTo>
                <a:lnTo>
                  <a:pt x="367283" y="673607"/>
                </a:lnTo>
                <a:lnTo>
                  <a:pt x="376473" y="690452"/>
                </a:lnTo>
                <a:lnTo>
                  <a:pt x="409434" y="671835"/>
                </a:lnTo>
                <a:lnTo>
                  <a:pt x="400049" y="655319"/>
                </a:lnTo>
                <a:close/>
              </a:path>
              <a:path w="448945" h="781050">
                <a:moveTo>
                  <a:pt x="362711" y="589025"/>
                </a:moveTo>
                <a:lnTo>
                  <a:pt x="329945" y="607313"/>
                </a:lnTo>
                <a:lnTo>
                  <a:pt x="348233" y="640841"/>
                </a:lnTo>
                <a:lnTo>
                  <a:pt x="381761" y="621791"/>
                </a:lnTo>
                <a:lnTo>
                  <a:pt x="362711" y="589025"/>
                </a:lnTo>
                <a:close/>
              </a:path>
              <a:path w="448945" h="781050">
                <a:moveTo>
                  <a:pt x="326135" y="522731"/>
                </a:moveTo>
                <a:lnTo>
                  <a:pt x="292607" y="541019"/>
                </a:lnTo>
                <a:lnTo>
                  <a:pt x="310895" y="574547"/>
                </a:lnTo>
                <a:lnTo>
                  <a:pt x="344423" y="555497"/>
                </a:lnTo>
                <a:lnTo>
                  <a:pt x="326135" y="522731"/>
                </a:lnTo>
                <a:close/>
              </a:path>
              <a:path w="448945" h="781050">
                <a:moveTo>
                  <a:pt x="288797" y="455675"/>
                </a:moveTo>
                <a:lnTo>
                  <a:pt x="255269" y="474725"/>
                </a:lnTo>
                <a:lnTo>
                  <a:pt x="274319" y="507491"/>
                </a:lnTo>
                <a:lnTo>
                  <a:pt x="307085" y="489203"/>
                </a:lnTo>
                <a:lnTo>
                  <a:pt x="288797" y="455675"/>
                </a:lnTo>
                <a:close/>
              </a:path>
              <a:path w="448945" h="781050">
                <a:moveTo>
                  <a:pt x="251459" y="389381"/>
                </a:moveTo>
                <a:lnTo>
                  <a:pt x="217931" y="407669"/>
                </a:lnTo>
                <a:lnTo>
                  <a:pt x="236981" y="441197"/>
                </a:lnTo>
                <a:lnTo>
                  <a:pt x="269747" y="422909"/>
                </a:lnTo>
                <a:lnTo>
                  <a:pt x="251459" y="389381"/>
                </a:lnTo>
                <a:close/>
              </a:path>
              <a:path w="448945" h="781050">
                <a:moveTo>
                  <a:pt x="214121" y="323087"/>
                </a:moveTo>
                <a:lnTo>
                  <a:pt x="180593" y="341375"/>
                </a:lnTo>
                <a:lnTo>
                  <a:pt x="199643" y="374903"/>
                </a:lnTo>
                <a:lnTo>
                  <a:pt x="233171" y="355853"/>
                </a:lnTo>
                <a:lnTo>
                  <a:pt x="214121" y="323087"/>
                </a:lnTo>
                <a:close/>
              </a:path>
              <a:path w="448945" h="781050">
                <a:moveTo>
                  <a:pt x="176783" y="256031"/>
                </a:moveTo>
                <a:lnTo>
                  <a:pt x="144017" y="275081"/>
                </a:lnTo>
                <a:lnTo>
                  <a:pt x="162305" y="308609"/>
                </a:lnTo>
                <a:lnTo>
                  <a:pt x="195833" y="289559"/>
                </a:lnTo>
                <a:lnTo>
                  <a:pt x="176783" y="256031"/>
                </a:lnTo>
                <a:close/>
              </a:path>
              <a:path w="448945" h="781050">
                <a:moveTo>
                  <a:pt x="139445" y="189737"/>
                </a:moveTo>
                <a:lnTo>
                  <a:pt x="106679" y="208787"/>
                </a:lnTo>
                <a:lnTo>
                  <a:pt x="124967" y="241553"/>
                </a:lnTo>
                <a:lnTo>
                  <a:pt x="158495" y="223265"/>
                </a:lnTo>
                <a:lnTo>
                  <a:pt x="139445" y="189737"/>
                </a:lnTo>
                <a:close/>
              </a:path>
              <a:path w="448945" h="781050">
                <a:moveTo>
                  <a:pt x="102869" y="123443"/>
                </a:moveTo>
                <a:lnTo>
                  <a:pt x="69341" y="141731"/>
                </a:lnTo>
                <a:lnTo>
                  <a:pt x="87629" y="175259"/>
                </a:lnTo>
                <a:lnTo>
                  <a:pt x="121157" y="156971"/>
                </a:lnTo>
                <a:lnTo>
                  <a:pt x="102869" y="123443"/>
                </a:lnTo>
                <a:close/>
              </a:path>
              <a:path w="448945" h="781050">
                <a:moveTo>
                  <a:pt x="65531" y="57149"/>
                </a:moveTo>
                <a:lnTo>
                  <a:pt x="32003" y="75437"/>
                </a:lnTo>
                <a:lnTo>
                  <a:pt x="51053" y="108965"/>
                </a:lnTo>
                <a:lnTo>
                  <a:pt x="83819" y="89915"/>
                </a:lnTo>
                <a:lnTo>
                  <a:pt x="65531" y="57149"/>
                </a:lnTo>
                <a:close/>
              </a:path>
              <a:path w="448945" h="781050">
                <a:moveTo>
                  <a:pt x="33527" y="0"/>
                </a:moveTo>
                <a:lnTo>
                  <a:pt x="0" y="19049"/>
                </a:lnTo>
                <a:lnTo>
                  <a:pt x="13715" y="41909"/>
                </a:lnTo>
                <a:lnTo>
                  <a:pt x="46481" y="23621"/>
                </a:lnTo>
                <a:lnTo>
                  <a:pt x="33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3969254" y="1550938"/>
            <a:ext cx="1111885" cy="772160"/>
          </a:xfrm>
          <a:custGeom>
            <a:avLst/>
            <a:gdLst/>
            <a:ahLst/>
            <a:cxnLst/>
            <a:rect l="l" t="t" r="r" b="b"/>
            <a:pathLst>
              <a:path w="1111885" h="772160">
                <a:moveTo>
                  <a:pt x="59435" y="659130"/>
                </a:moveTo>
                <a:lnTo>
                  <a:pt x="0" y="771900"/>
                </a:lnTo>
                <a:lnTo>
                  <a:pt x="125729" y="752088"/>
                </a:lnTo>
                <a:lnTo>
                  <a:pt x="111605" y="732282"/>
                </a:lnTo>
                <a:lnTo>
                  <a:pt x="88391" y="732282"/>
                </a:lnTo>
                <a:lnTo>
                  <a:pt x="66293" y="701040"/>
                </a:lnTo>
                <a:lnTo>
                  <a:pt x="81602" y="690212"/>
                </a:lnTo>
                <a:lnTo>
                  <a:pt x="59435" y="659130"/>
                </a:lnTo>
                <a:close/>
              </a:path>
              <a:path w="1111885" h="772160">
                <a:moveTo>
                  <a:pt x="81602" y="690212"/>
                </a:moveTo>
                <a:lnTo>
                  <a:pt x="66293" y="701040"/>
                </a:lnTo>
                <a:lnTo>
                  <a:pt x="88391" y="732282"/>
                </a:lnTo>
                <a:lnTo>
                  <a:pt x="103821" y="721368"/>
                </a:lnTo>
                <a:lnTo>
                  <a:pt x="81602" y="690212"/>
                </a:lnTo>
                <a:close/>
              </a:path>
              <a:path w="1111885" h="772160">
                <a:moveTo>
                  <a:pt x="103821" y="721368"/>
                </a:moveTo>
                <a:lnTo>
                  <a:pt x="88391" y="732282"/>
                </a:lnTo>
                <a:lnTo>
                  <a:pt x="111605" y="732282"/>
                </a:lnTo>
                <a:lnTo>
                  <a:pt x="103821" y="721368"/>
                </a:lnTo>
                <a:close/>
              </a:path>
              <a:path w="1111885" h="772160">
                <a:moveTo>
                  <a:pt x="97535" y="678942"/>
                </a:moveTo>
                <a:lnTo>
                  <a:pt x="81602" y="690212"/>
                </a:lnTo>
                <a:lnTo>
                  <a:pt x="103821" y="721368"/>
                </a:lnTo>
                <a:lnTo>
                  <a:pt x="119633" y="710184"/>
                </a:lnTo>
                <a:lnTo>
                  <a:pt x="97535" y="678942"/>
                </a:lnTo>
                <a:close/>
              </a:path>
              <a:path w="1111885" h="772160">
                <a:moveTo>
                  <a:pt x="159257" y="634746"/>
                </a:moveTo>
                <a:lnTo>
                  <a:pt x="128015" y="656844"/>
                </a:lnTo>
                <a:lnTo>
                  <a:pt x="150875" y="688086"/>
                </a:lnTo>
                <a:lnTo>
                  <a:pt x="181355" y="665988"/>
                </a:lnTo>
                <a:lnTo>
                  <a:pt x="159257" y="634746"/>
                </a:lnTo>
                <a:close/>
              </a:path>
              <a:path w="1111885" h="772160">
                <a:moveTo>
                  <a:pt x="221741" y="590550"/>
                </a:moveTo>
                <a:lnTo>
                  <a:pt x="190499" y="612648"/>
                </a:lnTo>
                <a:lnTo>
                  <a:pt x="212597" y="643890"/>
                </a:lnTo>
                <a:lnTo>
                  <a:pt x="243839" y="621792"/>
                </a:lnTo>
                <a:lnTo>
                  <a:pt x="221741" y="590550"/>
                </a:lnTo>
                <a:close/>
              </a:path>
              <a:path w="1111885" h="772160">
                <a:moveTo>
                  <a:pt x="283463" y="546354"/>
                </a:moveTo>
                <a:lnTo>
                  <a:pt x="252221" y="568452"/>
                </a:lnTo>
                <a:lnTo>
                  <a:pt x="274319" y="599694"/>
                </a:lnTo>
                <a:lnTo>
                  <a:pt x="305561" y="577596"/>
                </a:lnTo>
                <a:lnTo>
                  <a:pt x="283463" y="546354"/>
                </a:lnTo>
                <a:close/>
              </a:path>
              <a:path w="1111885" h="772160">
                <a:moveTo>
                  <a:pt x="345185" y="502158"/>
                </a:moveTo>
                <a:lnTo>
                  <a:pt x="314705" y="524256"/>
                </a:lnTo>
                <a:lnTo>
                  <a:pt x="336803" y="555498"/>
                </a:lnTo>
                <a:lnTo>
                  <a:pt x="367283" y="532638"/>
                </a:lnTo>
                <a:lnTo>
                  <a:pt x="345185" y="502158"/>
                </a:lnTo>
                <a:close/>
              </a:path>
              <a:path w="1111885" h="772160">
                <a:moveTo>
                  <a:pt x="407669" y="457962"/>
                </a:moveTo>
                <a:lnTo>
                  <a:pt x="376427" y="480060"/>
                </a:lnTo>
                <a:lnTo>
                  <a:pt x="398525" y="510540"/>
                </a:lnTo>
                <a:lnTo>
                  <a:pt x="429767" y="488442"/>
                </a:lnTo>
                <a:lnTo>
                  <a:pt x="407669" y="457962"/>
                </a:lnTo>
                <a:close/>
              </a:path>
              <a:path w="1111885" h="772160">
                <a:moveTo>
                  <a:pt x="469391" y="413766"/>
                </a:moveTo>
                <a:lnTo>
                  <a:pt x="438911" y="435864"/>
                </a:lnTo>
                <a:lnTo>
                  <a:pt x="461009" y="466344"/>
                </a:lnTo>
                <a:lnTo>
                  <a:pt x="491489" y="444246"/>
                </a:lnTo>
                <a:lnTo>
                  <a:pt x="469391" y="413766"/>
                </a:lnTo>
                <a:close/>
              </a:path>
              <a:path w="1111885" h="772160">
                <a:moveTo>
                  <a:pt x="531875" y="369570"/>
                </a:moveTo>
                <a:lnTo>
                  <a:pt x="500633" y="391668"/>
                </a:lnTo>
                <a:lnTo>
                  <a:pt x="522731" y="422148"/>
                </a:lnTo>
                <a:lnTo>
                  <a:pt x="553973" y="400050"/>
                </a:lnTo>
                <a:lnTo>
                  <a:pt x="531875" y="369570"/>
                </a:lnTo>
                <a:close/>
              </a:path>
              <a:path w="1111885" h="772160">
                <a:moveTo>
                  <a:pt x="593597" y="325374"/>
                </a:moveTo>
                <a:lnTo>
                  <a:pt x="562355" y="347472"/>
                </a:lnTo>
                <a:lnTo>
                  <a:pt x="584453" y="377952"/>
                </a:lnTo>
                <a:lnTo>
                  <a:pt x="615695" y="355854"/>
                </a:lnTo>
                <a:lnTo>
                  <a:pt x="593597" y="325374"/>
                </a:lnTo>
                <a:close/>
              </a:path>
              <a:path w="1111885" h="772160">
                <a:moveTo>
                  <a:pt x="656081" y="280416"/>
                </a:moveTo>
                <a:lnTo>
                  <a:pt x="624839" y="302514"/>
                </a:lnTo>
                <a:lnTo>
                  <a:pt x="646937" y="333756"/>
                </a:lnTo>
                <a:lnTo>
                  <a:pt x="678179" y="311658"/>
                </a:lnTo>
                <a:lnTo>
                  <a:pt x="656081" y="280416"/>
                </a:lnTo>
                <a:close/>
              </a:path>
              <a:path w="1111885" h="772160">
                <a:moveTo>
                  <a:pt x="717803" y="236220"/>
                </a:moveTo>
                <a:lnTo>
                  <a:pt x="686561" y="258318"/>
                </a:lnTo>
                <a:lnTo>
                  <a:pt x="708659" y="289560"/>
                </a:lnTo>
                <a:lnTo>
                  <a:pt x="739901" y="267462"/>
                </a:lnTo>
                <a:lnTo>
                  <a:pt x="717803" y="236220"/>
                </a:lnTo>
                <a:close/>
              </a:path>
              <a:path w="1111885" h="772160">
                <a:moveTo>
                  <a:pt x="779525" y="192024"/>
                </a:moveTo>
                <a:lnTo>
                  <a:pt x="749045" y="214122"/>
                </a:lnTo>
                <a:lnTo>
                  <a:pt x="771143" y="245364"/>
                </a:lnTo>
                <a:lnTo>
                  <a:pt x="801623" y="223266"/>
                </a:lnTo>
                <a:lnTo>
                  <a:pt x="779525" y="192024"/>
                </a:lnTo>
                <a:close/>
              </a:path>
              <a:path w="1111885" h="772160">
                <a:moveTo>
                  <a:pt x="842009" y="147828"/>
                </a:moveTo>
                <a:lnTo>
                  <a:pt x="810767" y="169926"/>
                </a:lnTo>
                <a:lnTo>
                  <a:pt x="832865" y="201168"/>
                </a:lnTo>
                <a:lnTo>
                  <a:pt x="864107" y="179070"/>
                </a:lnTo>
                <a:lnTo>
                  <a:pt x="842009" y="147828"/>
                </a:lnTo>
                <a:close/>
              </a:path>
              <a:path w="1111885" h="772160">
                <a:moveTo>
                  <a:pt x="903731" y="103632"/>
                </a:moveTo>
                <a:lnTo>
                  <a:pt x="872489" y="125730"/>
                </a:lnTo>
                <a:lnTo>
                  <a:pt x="895349" y="156972"/>
                </a:lnTo>
                <a:lnTo>
                  <a:pt x="925829" y="134874"/>
                </a:lnTo>
                <a:lnTo>
                  <a:pt x="903731" y="103632"/>
                </a:lnTo>
                <a:close/>
              </a:path>
              <a:path w="1111885" h="772160">
                <a:moveTo>
                  <a:pt x="966215" y="59436"/>
                </a:moveTo>
                <a:lnTo>
                  <a:pt x="934973" y="81534"/>
                </a:lnTo>
                <a:lnTo>
                  <a:pt x="957071" y="112776"/>
                </a:lnTo>
                <a:lnTo>
                  <a:pt x="988313" y="90678"/>
                </a:lnTo>
                <a:lnTo>
                  <a:pt x="966215" y="59436"/>
                </a:lnTo>
                <a:close/>
              </a:path>
              <a:path w="1111885" h="772160">
                <a:moveTo>
                  <a:pt x="1027937" y="15240"/>
                </a:moveTo>
                <a:lnTo>
                  <a:pt x="996695" y="37338"/>
                </a:lnTo>
                <a:lnTo>
                  <a:pt x="1018793" y="68580"/>
                </a:lnTo>
                <a:lnTo>
                  <a:pt x="1050035" y="46482"/>
                </a:lnTo>
                <a:lnTo>
                  <a:pt x="1027937" y="15240"/>
                </a:lnTo>
                <a:close/>
              </a:path>
              <a:path w="1111885" h="772160">
                <a:moveTo>
                  <a:pt x="1110140" y="0"/>
                </a:moveTo>
                <a:lnTo>
                  <a:pt x="1064030" y="0"/>
                </a:lnTo>
                <a:lnTo>
                  <a:pt x="1081277" y="24384"/>
                </a:lnTo>
                <a:lnTo>
                  <a:pt x="1111757" y="2286"/>
                </a:lnTo>
                <a:lnTo>
                  <a:pt x="111014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1501127" y="2161974"/>
            <a:ext cx="1131570" cy="246379"/>
          </a:xfrm>
          <a:custGeom>
            <a:avLst/>
            <a:gdLst/>
            <a:ahLst/>
            <a:cxnLst/>
            <a:rect l="l" t="t" r="r" b="b"/>
            <a:pathLst>
              <a:path w="1131570" h="246379">
                <a:moveTo>
                  <a:pt x="1131569" y="246208"/>
                </a:moveTo>
                <a:lnTo>
                  <a:pt x="1131569" y="0"/>
                </a:lnTo>
                <a:lnTo>
                  <a:pt x="0" y="0"/>
                </a:lnTo>
                <a:lnTo>
                  <a:pt x="0" y="246208"/>
                </a:lnTo>
                <a:lnTo>
                  <a:pt x="1131569" y="246208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1501129" y="2161977"/>
            <a:ext cx="1131570" cy="246379"/>
          </a:xfrm>
          <a:custGeom>
            <a:avLst/>
            <a:gdLst/>
            <a:ahLst/>
            <a:cxnLst/>
            <a:rect l="l" t="t" r="r" b="b"/>
            <a:pathLst>
              <a:path w="1131570" h="246379">
                <a:moveTo>
                  <a:pt x="1131564" y="0"/>
                </a:moveTo>
                <a:lnTo>
                  <a:pt x="0" y="0"/>
                </a:lnTo>
                <a:lnTo>
                  <a:pt x="0" y="246205"/>
                </a:lnTo>
              </a:path>
            </a:pathLst>
          </a:custGeom>
          <a:ln w="14347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2632693" y="2161977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246205"/>
                </a:moveTo>
                <a:lnTo>
                  <a:pt x="0" y="0"/>
                </a:lnTo>
              </a:path>
            </a:pathLst>
          </a:custGeom>
          <a:ln w="14327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18"/>
          <p:cNvSpPr txBox="1"/>
          <p:nvPr/>
        </p:nvSpPr>
        <p:spPr>
          <a:xfrm>
            <a:off x="1774958" y="2218184"/>
            <a:ext cx="5803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50" b="1" spc="-5" dirty="0">
                <a:latin typeface="Arial"/>
                <a:cs typeface="Arial"/>
              </a:rPr>
              <a:t>D</a:t>
            </a:r>
            <a:r>
              <a:rPr sz="1250" b="1" spc="15" dirty="0">
                <a:latin typeface="Arial"/>
                <a:cs typeface="Arial"/>
              </a:rPr>
              <a:t>o</a:t>
            </a:r>
            <a:r>
              <a:rPr sz="1250" b="1" spc="45" dirty="0">
                <a:latin typeface="Arial"/>
                <a:cs typeface="Arial"/>
              </a:rPr>
              <a:t>z</a:t>
            </a:r>
            <a:r>
              <a:rPr sz="1250" b="1" spc="90" dirty="0">
                <a:latin typeface="Arial"/>
                <a:cs typeface="Arial"/>
              </a:rPr>
              <a:t>e</a:t>
            </a:r>
            <a:r>
              <a:rPr sz="1250" b="1" spc="20" dirty="0">
                <a:latin typeface="Arial"/>
                <a:cs typeface="Arial"/>
              </a:rPr>
              <a:t>n</a:t>
            </a:r>
            <a:r>
              <a:rPr sz="1250" b="1" spc="-5" dirty="0">
                <a:latin typeface="Arial"/>
                <a:cs typeface="Arial"/>
              </a:rPr>
              <a:t>t</a:t>
            </a:r>
            <a:endParaRPr sz="1250">
              <a:latin typeface="Arial"/>
              <a:cs typeface="Arial"/>
            </a:endParaRPr>
          </a:p>
        </p:txBody>
      </p:sp>
      <p:sp>
        <p:nvSpPr>
          <p:cNvPr id="21" name="object 19"/>
          <p:cNvSpPr/>
          <p:nvPr/>
        </p:nvSpPr>
        <p:spPr>
          <a:xfrm>
            <a:off x="5614382" y="2262558"/>
            <a:ext cx="1131570" cy="146050"/>
          </a:xfrm>
          <a:custGeom>
            <a:avLst/>
            <a:gdLst/>
            <a:ahLst/>
            <a:cxnLst/>
            <a:rect l="l" t="t" r="r" b="b"/>
            <a:pathLst>
              <a:path w="1131570" h="146050">
                <a:moveTo>
                  <a:pt x="1131557" y="145624"/>
                </a:moveTo>
                <a:lnTo>
                  <a:pt x="1131557" y="0"/>
                </a:lnTo>
                <a:lnTo>
                  <a:pt x="0" y="0"/>
                </a:lnTo>
                <a:lnTo>
                  <a:pt x="0" y="145624"/>
                </a:lnTo>
                <a:lnTo>
                  <a:pt x="1131557" y="145624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5614384" y="2262572"/>
            <a:ext cx="1131570" cy="146050"/>
          </a:xfrm>
          <a:custGeom>
            <a:avLst/>
            <a:gdLst/>
            <a:ahLst/>
            <a:cxnLst/>
            <a:rect l="l" t="t" r="r" b="b"/>
            <a:pathLst>
              <a:path w="1131570" h="146050">
                <a:moveTo>
                  <a:pt x="1131558" y="0"/>
                </a:moveTo>
                <a:lnTo>
                  <a:pt x="0" y="0"/>
                </a:lnTo>
                <a:lnTo>
                  <a:pt x="0" y="145610"/>
                </a:lnTo>
              </a:path>
            </a:pathLst>
          </a:custGeom>
          <a:ln w="1434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6745943" y="226257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145610"/>
                </a:moveTo>
                <a:lnTo>
                  <a:pt x="0" y="0"/>
                </a:lnTo>
              </a:path>
            </a:pathLst>
          </a:custGeom>
          <a:ln w="14327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5116827" y="2408182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4" h="2539">
                <a:moveTo>
                  <a:pt x="11788" y="0"/>
                </a:moveTo>
                <a:lnTo>
                  <a:pt x="635" y="0"/>
                </a:lnTo>
                <a:lnTo>
                  <a:pt x="0" y="2286"/>
                </a:lnTo>
                <a:lnTo>
                  <a:pt x="117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1501127" y="2408182"/>
            <a:ext cx="1131570" cy="728980"/>
          </a:xfrm>
          <a:custGeom>
            <a:avLst/>
            <a:gdLst/>
            <a:ahLst/>
            <a:cxnLst/>
            <a:rect l="l" t="t" r="r" b="b"/>
            <a:pathLst>
              <a:path w="1131570" h="728979">
                <a:moveTo>
                  <a:pt x="0" y="728377"/>
                </a:moveTo>
                <a:lnTo>
                  <a:pt x="1131569" y="728377"/>
                </a:lnTo>
                <a:lnTo>
                  <a:pt x="1131569" y="0"/>
                </a:lnTo>
                <a:lnTo>
                  <a:pt x="0" y="0"/>
                </a:lnTo>
                <a:lnTo>
                  <a:pt x="0" y="728377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1501129" y="2408182"/>
            <a:ext cx="1131570" cy="728980"/>
          </a:xfrm>
          <a:custGeom>
            <a:avLst/>
            <a:gdLst/>
            <a:ahLst/>
            <a:cxnLst/>
            <a:rect l="l" t="t" r="r" b="b"/>
            <a:pathLst>
              <a:path w="1131570" h="728979">
                <a:moveTo>
                  <a:pt x="0" y="0"/>
                </a:moveTo>
                <a:lnTo>
                  <a:pt x="0" y="728377"/>
                </a:lnTo>
                <a:lnTo>
                  <a:pt x="1131564" y="728377"/>
                </a:lnTo>
                <a:lnTo>
                  <a:pt x="1131564" y="0"/>
                </a:lnTo>
              </a:path>
            </a:pathLst>
          </a:custGeom>
          <a:ln w="1434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26"/>
          <p:cNvSpPr txBox="1"/>
          <p:nvPr/>
        </p:nvSpPr>
        <p:spPr>
          <a:xfrm>
            <a:off x="1560074" y="2546352"/>
            <a:ext cx="73977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+</a:t>
            </a:r>
            <a:r>
              <a:rPr sz="1150" spc="-105" dirty="0">
                <a:latin typeface="Arial"/>
                <a:cs typeface="Arial"/>
              </a:rPr>
              <a:t> </a:t>
            </a:r>
            <a:r>
              <a:rPr sz="1150" spc="-50" dirty="0">
                <a:latin typeface="Arial"/>
                <a:cs typeface="Arial"/>
              </a:rPr>
              <a:t>N</a:t>
            </a:r>
            <a:r>
              <a:rPr sz="1150" spc="25" dirty="0">
                <a:latin typeface="Arial"/>
                <a:cs typeface="Arial"/>
              </a:rPr>
              <a:t>a</a:t>
            </a:r>
            <a:r>
              <a:rPr sz="1150" spc="-60" dirty="0">
                <a:latin typeface="Arial"/>
                <a:cs typeface="Arial"/>
              </a:rPr>
              <a:t>m</a:t>
            </a:r>
            <a:r>
              <a:rPr sz="1150" spc="10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10" dirty="0">
                <a:latin typeface="Arial"/>
                <a:cs typeface="Arial"/>
              </a:rPr>
              <a:t>+</a:t>
            </a:r>
            <a:r>
              <a:rPr sz="1150" spc="-105" dirty="0">
                <a:latin typeface="Arial"/>
                <a:cs typeface="Arial"/>
              </a:rPr>
              <a:t> </a:t>
            </a:r>
            <a:r>
              <a:rPr sz="1150" spc="-95" dirty="0">
                <a:latin typeface="Arial"/>
                <a:cs typeface="Arial"/>
              </a:rPr>
              <a:t>V</a:t>
            </a:r>
            <a:r>
              <a:rPr sz="1150" spc="25" dirty="0">
                <a:latin typeface="Arial"/>
                <a:cs typeface="Arial"/>
              </a:rPr>
              <a:t>o</a:t>
            </a:r>
            <a:r>
              <a:rPr sz="1150" spc="65" dirty="0">
                <a:latin typeface="Arial"/>
                <a:cs typeface="Arial"/>
              </a:rPr>
              <a:t>r</a:t>
            </a:r>
            <a:r>
              <a:rPr sz="1150" spc="25" dirty="0">
                <a:latin typeface="Arial"/>
                <a:cs typeface="Arial"/>
              </a:rPr>
              <a:t>na</a:t>
            </a:r>
            <a:r>
              <a:rPr sz="1150" spc="-60" dirty="0">
                <a:latin typeface="Arial"/>
                <a:cs typeface="Arial"/>
              </a:rPr>
              <a:t>m</a:t>
            </a:r>
            <a:r>
              <a:rPr sz="1150" spc="10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29" name="object 27"/>
          <p:cNvSpPr/>
          <p:nvPr/>
        </p:nvSpPr>
        <p:spPr>
          <a:xfrm>
            <a:off x="1501129" y="2477428"/>
            <a:ext cx="1132840" cy="0"/>
          </a:xfrm>
          <a:custGeom>
            <a:avLst/>
            <a:gdLst/>
            <a:ahLst/>
            <a:cxnLst/>
            <a:rect l="l" t="t" r="r" b="b"/>
            <a:pathLst>
              <a:path w="1132839">
                <a:moveTo>
                  <a:pt x="0" y="0"/>
                </a:moveTo>
                <a:lnTo>
                  <a:pt x="1132326" y="0"/>
                </a:lnTo>
              </a:path>
            </a:pathLst>
          </a:custGeom>
          <a:ln w="1434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1501129" y="2979586"/>
            <a:ext cx="1132840" cy="0"/>
          </a:xfrm>
          <a:custGeom>
            <a:avLst/>
            <a:gdLst/>
            <a:ahLst/>
            <a:cxnLst/>
            <a:rect l="l" t="t" r="r" b="b"/>
            <a:pathLst>
              <a:path w="1132839">
                <a:moveTo>
                  <a:pt x="0" y="0"/>
                </a:moveTo>
                <a:lnTo>
                  <a:pt x="1132326" y="0"/>
                </a:lnTo>
              </a:path>
            </a:pathLst>
          </a:custGeom>
          <a:ln w="1434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5614382" y="2408182"/>
            <a:ext cx="1131570" cy="642620"/>
          </a:xfrm>
          <a:custGeom>
            <a:avLst/>
            <a:gdLst/>
            <a:ahLst/>
            <a:cxnLst/>
            <a:rect l="l" t="t" r="r" b="b"/>
            <a:pathLst>
              <a:path w="1131570" h="642620">
                <a:moveTo>
                  <a:pt x="0" y="642271"/>
                </a:moveTo>
                <a:lnTo>
                  <a:pt x="1131557" y="642271"/>
                </a:lnTo>
                <a:lnTo>
                  <a:pt x="1131557" y="0"/>
                </a:lnTo>
                <a:lnTo>
                  <a:pt x="0" y="0"/>
                </a:lnTo>
                <a:lnTo>
                  <a:pt x="0" y="642271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30"/>
          <p:cNvSpPr/>
          <p:nvPr/>
        </p:nvSpPr>
        <p:spPr>
          <a:xfrm>
            <a:off x="5614384" y="2408182"/>
            <a:ext cx="1131570" cy="642620"/>
          </a:xfrm>
          <a:custGeom>
            <a:avLst/>
            <a:gdLst/>
            <a:ahLst/>
            <a:cxnLst/>
            <a:rect l="l" t="t" r="r" b="b"/>
            <a:pathLst>
              <a:path w="1131570" h="642620">
                <a:moveTo>
                  <a:pt x="0" y="0"/>
                </a:moveTo>
                <a:lnTo>
                  <a:pt x="0" y="642271"/>
                </a:lnTo>
                <a:lnTo>
                  <a:pt x="1131558" y="642271"/>
                </a:lnTo>
                <a:lnTo>
                  <a:pt x="1131558" y="0"/>
                </a:lnTo>
              </a:path>
            </a:pathLst>
          </a:custGeom>
          <a:ln w="14343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object 31"/>
          <p:cNvSpPr txBox="1"/>
          <p:nvPr/>
        </p:nvSpPr>
        <p:spPr>
          <a:xfrm>
            <a:off x="5831088" y="2318768"/>
            <a:ext cx="68897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50" b="1" spc="-50" dirty="0">
                <a:latin typeface="Arial"/>
                <a:cs typeface="Arial"/>
              </a:rPr>
              <a:t>S</a:t>
            </a:r>
            <a:r>
              <a:rPr sz="1250" b="1" spc="80" dirty="0">
                <a:latin typeface="Arial"/>
                <a:cs typeface="Arial"/>
              </a:rPr>
              <a:t>e</a:t>
            </a:r>
            <a:r>
              <a:rPr sz="1250" b="1" spc="-15" dirty="0">
                <a:latin typeface="Arial"/>
                <a:cs typeface="Arial"/>
              </a:rPr>
              <a:t>m</a:t>
            </a:r>
            <a:r>
              <a:rPr sz="1250" b="1" spc="-210" dirty="0">
                <a:latin typeface="Arial"/>
                <a:cs typeface="Arial"/>
              </a:rPr>
              <a:t> </a:t>
            </a:r>
            <a:r>
              <a:rPr sz="1250" b="1" spc="-10" dirty="0">
                <a:latin typeface="Arial"/>
                <a:cs typeface="Arial"/>
              </a:rPr>
              <a:t>i</a:t>
            </a:r>
            <a:r>
              <a:rPr sz="1250" b="1" spc="15" dirty="0">
                <a:latin typeface="Arial"/>
                <a:cs typeface="Arial"/>
              </a:rPr>
              <a:t>n</a:t>
            </a:r>
            <a:r>
              <a:rPr sz="1250" b="1" spc="90" dirty="0">
                <a:latin typeface="Arial"/>
                <a:cs typeface="Arial"/>
              </a:rPr>
              <a:t>a</a:t>
            </a:r>
            <a:r>
              <a:rPr sz="1250" b="1" spc="-5" dirty="0">
                <a:latin typeface="Arial"/>
                <a:cs typeface="Arial"/>
              </a:rPr>
              <a:t>r</a:t>
            </a:r>
            <a:endParaRPr sz="1250">
              <a:latin typeface="Arial"/>
              <a:cs typeface="Arial"/>
            </a:endParaRPr>
          </a:p>
        </p:txBody>
      </p:sp>
      <p:sp>
        <p:nvSpPr>
          <p:cNvPr id="34" name="object 32"/>
          <p:cNvSpPr/>
          <p:nvPr/>
        </p:nvSpPr>
        <p:spPr>
          <a:xfrm>
            <a:off x="5614414" y="2578026"/>
            <a:ext cx="1132840" cy="0"/>
          </a:xfrm>
          <a:custGeom>
            <a:avLst/>
            <a:gdLst/>
            <a:ahLst/>
            <a:cxnLst/>
            <a:rect l="l" t="t" r="r" b="b"/>
            <a:pathLst>
              <a:path w="1132840">
                <a:moveTo>
                  <a:pt x="0" y="0"/>
                </a:moveTo>
                <a:lnTo>
                  <a:pt x="1132319" y="0"/>
                </a:lnTo>
              </a:path>
            </a:pathLst>
          </a:custGeom>
          <a:ln w="1434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33"/>
          <p:cNvSpPr/>
          <p:nvPr/>
        </p:nvSpPr>
        <p:spPr>
          <a:xfrm>
            <a:off x="5614414" y="2706791"/>
            <a:ext cx="1132840" cy="0"/>
          </a:xfrm>
          <a:custGeom>
            <a:avLst/>
            <a:gdLst/>
            <a:ahLst/>
            <a:cxnLst/>
            <a:rect l="l" t="t" r="r" b="b"/>
            <a:pathLst>
              <a:path w="1132840">
                <a:moveTo>
                  <a:pt x="0" y="0"/>
                </a:moveTo>
                <a:lnTo>
                  <a:pt x="1132319" y="0"/>
                </a:lnTo>
              </a:path>
            </a:pathLst>
          </a:custGeom>
          <a:ln w="1434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34"/>
          <p:cNvSpPr/>
          <p:nvPr/>
        </p:nvSpPr>
        <p:spPr>
          <a:xfrm>
            <a:off x="2633486" y="2649640"/>
            <a:ext cx="2981325" cy="0"/>
          </a:xfrm>
          <a:custGeom>
            <a:avLst/>
            <a:gdLst/>
            <a:ahLst/>
            <a:cxnLst/>
            <a:rect l="l" t="t" r="r" b="b"/>
            <a:pathLst>
              <a:path w="2981325">
                <a:moveTo>
                  <a:pt x="0" y="0"/>
                </a:moveTo>
                <a:lnTo>
                  <a:pt x="2980929" y="0"/>
                </a:lnTo>
              </a:path>
            </a:pathLst>
          </a:custGeom>
          <a:ln w="1434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8" name="object 36"/>
          <p:cNvSpPr txBox="1"/>
          <p:nvPr/>
        </p:nvSpPr>
        <p:spPr>
          <a:xfrm>
            <a:off x="4813817" y="2756416"/>
            <a:ext cx="1608455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+</a:t>
            </a:r>
            <a:r>
              <a:rPr sz="1150" spc="-110" dirty="0">
                <a:latin typeface="Arial"/>
                <a:cs typeface="Arial"/>
              </a:rPr>
              <a:t> </a:t>
            </a:r>
            <a:r>
              <a:rPr sz="1150" spc="-95" dirty="0">
                <a:latin typeface="Arial"/>
                <a:cs typeface="Arial"/>
              </a:rPr>
              <a:t>V</a:t>
            </a:r>
            <a:r>
              <a:rPr sz="1150" spc="25" dirty="0">
                <a:latin typeface="Arial"/>
                <a:cs typeface="Arial"/>
              </a:rPr>
              <a:t>o</a:t>
            </a:r>
            <a:r>
              <a:rPr sz="1150" spc="60" dirty="0">
                <a:latin typeface="Arial"/>
                <a:cs typeface="Arial"/>
              </a:rPr>
              <a:t>r</a:t>
            </a:r>
            <a:r>
              <a:rPr sz="1150" spc="-30" dirty="0">
                <a:latin typeface="Arial"/>
                <a:cs typeface="Arial"/>
              </a:rPr>
              <a:t>l</a:t>
            </a:r>
            <a:r>
              <a:rPr sz="1150" spc="25" dirty="0">
                <a:latin typeface="Arial"/>
                <a:cs typeface="Arial"/>
              </a:rPr>
              <a:t>e</a:t>
            </a:r>
            <a:r>
              <a:rPr sz="1150" spc="-15" dirty="0">
                <a:latin typeface="Arial"/>
                <a:cs typeface="Arial"/>
              </a:rPr>
              <a:t>s</a:t>
            </a:r>
            <a:r>
              <a:rPr sz="1150" spc="25" dirty="0">
                <a:latin typeface="Arial"/>
                <a:cs typeface="Arial"/>
              </a:rPr>
              <a:t>un</a:t>
            </a:r>
            <a:r>
              <a:rPr sz="1150" spc="10" dirty="0">
                <a:latin typeface="Arial"/>
                <a:cs typeface="Arial"/>
              </a:rPr>
              <a:t>g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725" spc="15" baseline="9661" dirty="0">
                <a:latin typeface="Arial"/>
                <a:cs typeface="Arial"/>
              </a:rPr>
              <a:t>+</a:t>
            </a:r>
            <a:r>
              <a:rPr sz="1725" spc="-157" baseline="9661" dirty="0">
                <a:latin typeface="Arial"/>
                <a:cs typeface="Arial"/>
              </a:rPr>
              <a:t> </a:t>
            </a:r>
            <a:r>
              <a:rPr sz="1725" spc="37" baseline="9661" dirty="0">
                <a:latin typeface="Arial"/>
                <a:cs typeface="Arial"/>
              </a:rPr>
              <a:t>b</a:t>
            </a:r>
            <a:r>
              <a:rPr sz="1725" spc="52" baseline="9661" dirty="0">
                <a:latin typeface="Arial"/>
                <a:cs typeface="Arial"/>
              </a:rPr>
              <a:t>u</a:t>
            </a:r>
            <a:r>
              <a:rPr sz="1725" spc="-30" baseline="9661" dirty="0">
                <a:latin typeface="Arial"/>
                <a:cs typeface="Arial"/>
              </a:rPr>
              <a:t>c</a:t>
            </a:r>
            <a:r>
              <a:rPr sz="1725" spc="52" baseline="9661" dirty="0">
                <a:latin typeface="Arial"/>
                <a:cs typeface="Arial"/>
              </a:rPr>
              <a:t>h</a:t>
            </a:r>
            <a:r>
              <a:rPr sz="1725" spc="37" baseline="9661" dirty="0">
                <a:latin typeface="Arial"/>
                <a:cs typeface="Arial"/>
              </a:rPr>
              <a:t>e</a:t>
            </a:r>
            <a:r>
              <a:rPr sz="1725" spc="52" baseline="9661" dirty="0">
                <a:latin typeface="Arial"/>
                <a:cs typeface="Arial"/>
              </a:rPr>
              <a:t>n</a:t>
            </a:r>
            <a:r>
              <a:rPr sz="1725" spc="89" baseline="9661" dirty="0">
                <a:latin typeface="Arial"/>
                <a:cs typeface="Arial"/>
              </a:rPr>
              <a:t>(</a:t>
            </a:r>
            <a:r>
              <a:rPr sz="1725" spc="7" baseline="9661" dirty="0">
                <a:latin typeface="Arial"/>
                <a:cs typeface="Arial"/>
              </a:rPr>
              <a:t>)</a:t>
            </a:r>
            <a:endParaRPr sz="1725" baseline="9661" dirty="0">
              <a:latin typeface="Arial"/>
              <a:cs typeface="Arial"/>
            </a:endParaRPr>
          </a:p>
        </p:txBody>
      </p:sp>
      <p:sp>
        <p:nvSpPr>
          <p:cNvPr id="39" name="object 37"/>
          <p:cNvSpPr txBox="1"/>
          <p:nvPr/>
        </p:nvSpPr>
        <p:spPr>
          <a:xfrm>
            <a:off x="3452122" y="2360424"/>
            <a:ext cx="134112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150" spc="-95" dirty="0">
                <a:latin typeface="Arial"/>
                <a:cs typeface="Arial"/>
              </a:rPr>
              <a:t>V</a:t>
            </a:r>
            <a:r>
              <a:rPr sz="1150" spc="25" dirty="0">
                <a:latin typeface="Arial"/>
                <a:cs typeface="Arial"/>
              </a:rPr>
              <a:t>o</a:t>
            </a:r>
            <a:r>
              <a:rPr sz="1150" spc="60" dirty="0">
                <a:latin typeface="Arial"/>
                <a:cs typeface="Arial"/>
              </a:rPr>
              <a:t>r</a:t>
            </a:r>
            <a:r>
              <a:rPr sz="1150" spc="-35" dirty="0">
                <a:latin typeface="Arial"/>
                <a:cs typeface="Arial"/>
              </a:rPr>
              <a:t>l</a:t>
            </a:r>
            <a:r>
              <a:rPr sz="1150" spc="25" dirty="0">
                <a:latin typeface="Arial"/>
                <a:cs typeface="Arial"/>
              </a:rPr>
              <a:t>e</a:t>
            </a:r>
            <a:r>
              <a:rPr sz="1150" spc="-15" dirty="0">
                <a:latin typeface="Arial"/>
                <a:cs typeface="Arial"/>
              </a:rPr>
              <a:t>s</a:t>
            </a:r>
            <a:r>
              <a:rPr sz="1150" spc="35" dirty="0">
                <a:latin typeface="Arial"/>
                <a:cs typeface="Arial"/>
              </a:rPr>
              <a:t>un</a:t>
            </a:r>
            <a:r>
              <a:rPr sz="1150" spc="10" dirty="0">
                <a:latin typeface="Arial"/>
                <a:cs typeface="Arial"/>
              </a:rPr>
              <a:t>g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spc="25" dirty="0">
                <a:latin typeface="Arial"/>
                <a:cs typeface="Arial"/>
              </a:rPr>
              <a:t>abha</a:t>
            </a:r>
            <a:r>
              <a:rPr sz="1150" spc="-35" dirty="0">
                <a:latin typeface="Arial"/>
                <a:cs typeface="Arial"/>
              </a:rPr>
              <a:t>l</a:t>
            </a:r>
            <a:r>
              <a:rPr sz="1150" spc="5" dirty="0">
                <a:latin typeface="Arial"/>
                <a:cs typeface="Arial"/>
              </a:rPr>
              <a:t>t</a:t>
            </a:r>
            <a:r>
              <a:rPr sz="1150" spc="-200" dirty="0">
                <a:latin typeface="Arial"/>
                <a:cs typeface="Arial"/>
              </a:rPr>
              <a:t> </a:t>
            </a:r>
            <a:r>
              <a:rPr sz="1150" spc="25" dirty="0">
                <a:latin typeface="Arial"/>
                <a:cs typeface="Arial"/>
              </a:rPr>
              <a:t>e</a:t>
            </a:r>
            <a:r>
              <a:rPr sz="1150" spc="10" dirty="0">
                <a:latin typeface="Arial"/>
                <a:cs typeface="Arial"/>
              </a:rPr>
              <a:t>n</a:t>
            </a:r>
            <a:endParaRPr sz="1150">
              <a:latin typeface="Arial"/>
              <a:cs typeface="Arial"/>
            </a:endParaRPr>
          </a:p>
        </p:txBody>
      </p:sp>
      <p:sp>
        <p:nvSpPr>
          <p:cNvPr id="40" name="object 38"/>
          <p:cNvSpPr txBox="1"/>
          <p:nvPr/>
        </p:nvSpPr>
        <p:spPr>
          <a:xfrm>
            <a:off x="2649748" y="2761998"/>
            <a:ext cx="57658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+</a:t>
            </a:r>
            <a:r>
              <a:rPr sz="1150" spc="-110" dirty="0">
                <a:latin typeface="Arial"/>
                <a:cs typeface="Arial"/>
              </a:rPr>
              <a:t> </a:t>
            </a:r>
            <a:r>
              <a:rPr sz="1150" spc="-80" dirty="0">
                <a:latin typeface="Arial"/>
                <a:cs typeface="Arial"/>
              </a:rPr>
              <a:t>L</a:t>
            </a:r>
            <a:r>
              <a:rPr sz="1150" spc="25" dirty="0">
                <a:latin typeface="Arial"/>
                <a:cs typeface="Arial"/>
              </a:rPr>
              <a:t>eh</a:t>
            </a:r>
            <a:r>
              <a:rPr sz="1150" spc="60" dirty="0">
                <a:latin typeface="Arial"/>
                <a:cs typeface="Arial"/>
              </a:rPr>
              <a:t>r</a:t>
            </a:r>
            <a:r>
              <a:rPr sz="1150" spc="25" dirty="0">
                <a:latin typeface="Arial"/>
                <a:cs typeface="Arial"/>
              </a:rPr>
              <a:t>e</a:t>
            </a:r>
            <a:r>
              <a:rPr sz="1150" spc="5" dirty="0">
                <a:latin typeface="Arial"/>
                <a:cs typeface="Arial"/>
              </a:rPr>
              <a:t>r</a:t>
            </a:r>
            <a:endParaRPr sz="1150">
              <a:latin typeface="Arial"/>
              <a:cs typeface="Arial"/>
            </a:endParaRPr>
          </a:p>
        </p:txBody>
      </p:sp>
      <p:sp>
        <p:nvSpPr>
          <p:cNvPr id="41" name="object 39"/>
          <p:cNvSpPr txBox="1"/>
          <p:nvPr/>
        </p:nvSpPr>
        <p:spPr>
          <a:xfrm>
            <a:off x="5258063" y="2432052"/>
            <a:ext cx="28448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150" spc="25" dirty="0">
                <a:latin typeface="Arial"/>
                <a:cs typeface="Arial"/>
              </a:rPr>
              <a:t>0</a:t>
            </a:r>
            <a:r>
              <a:rPr sz="1150" spc="5" dirty="0">
                <a:latin typeface="Arial"/>
                <a:cs typeface="Arial"/>
              </a:rPr>
              <a:t>.</a:t>
            </a:r>
            <a:r>
              <a:rPr sz="1150" spc="-20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.</a:t>
            </a:r>
            <a:r>
              <a:rPr sz="1150" spc="-20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*</a:t>
            </a:r>
            <a:endParaRPr sz="1150">
              <a:latin typeface="Arial"/>
              <a:cs typeface="Arial"/>
            </a:endParaRPr>
          </a:p>
        </p:txBody>
      </p:sp>
      <p:sp>
        <p:nvSpPr>
          <p:cNvPr id="42" name="object 40"/>
          <p:cNvSpPr txBox="1"/>
          <p:nvPr/>
        </p:nvSpPr>
        <p:spPr>
          <a:xfrm>
            <a:off x="2721363" y="2360424"/>
            <a:ext cx="28448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150" spc="25" dirty="0">
                <a:latin typeface="Arial"/>
                <a:cs typeface="Arial"/>
              </a:rPr>
              <a:t>1</a:t>
            </a:r>
            <a:r>
              <a:rPr sz="1150" spc="5" dirty="0">
                <a:latin typeface="Arial"/>
                <a:cs typeface="Arial"/>
              </a:rPr>
              <a:t>.</a:t>
            </a:r>
            <a:r>
              <a:rPr sz="1150" spc="-20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.</a:t>
            </a:r>
            <a:r>
              <a:rPr sz="1150" spc="-20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*</a:t>
            </a:r>
            <a:endParaRPr sz="1150">
              <a:latin typeface="Arial"/>
              <a:cs typeface="Arial"/>
            </a:endParaRPr>
          </a:p>
        </p:txBody>
      </p:sp>
      <p:sp>
        <p:nvSpPr>
          <p:cNvPr id="43" name="object 41"/>
          <p:cNvSpPr/>
          <p:nvPr/>
        </p:nvSpPr>
        <p:spPr>
          <a:xfrm>
            <a:off x="4931660" y="3212092"/>
            <a:ext cx="132715" cy="53340"/>
          </a:xfrm>
          <a:custGeom>
            <a:avLst/>
            <a:gdLst/>
            <a:ahLst/>
            <a:cxnLst/>
            <a:rect l="l" t="t" r="r" b="b"/>
            <a:pathLst>
              <a:path w="132714" h="53339">
                <a:moveTo>
                  <a:pt x="17790" y="36610"/>
                </a:moveTo>
                <a:lnTo>
                  <a:pt x="0" y="41909"/>
                </a:lnTo>
                <a:lnTo>
                  <a:pt x="3333" y="53339"/>
                </a:lnTo>
                <a:lnTo>
                  <a:pt x="22785" y="53339"/>
                </a:lnTo>
                <a:lnTo>
                  <a:pt x="17790" y="36610"/>
                </a:lnTo>
                <a:close/>
              </a:path>
              <a:path w="132714" h="53339">
                <a:moveTo>
                  <a:pt x="35813" y="31241"/>
                </a:moveTo>
                <a:lnTo>
                  <a:pt x="17790" y="36610"/>
                </a:lnTo>
                <a:lnTo>
                  <a:pt x="22785" y="53339"/>
                </a:lnTo>
                <a:lnTo>
                  <a:pt x="42719" y="53339"/>
                </a:lnTo>
                <a:lnTo>
                  <a:pt x="35813" y="31241"/>
                </a:lnTo>
                <a:close/>
              </a:path>
              <a:path w="132714" h="53339">
                <a:moveTo>
                  <a:pt x="122887" y="31241"/>
                </a:moveTo>
                <a:lnTo>
                  <a:pt x="35813" y="31241"/>
                </a:lnTo>
                <a:lnTo>
                  <a:pt x="42719" y="53339"/>
                </a:lnTo>
                <a:lnTo>
                  <a:pt x="99444" y="53339"/>
                </a:lnTo>
                <a:lnTo>
                  <a:pt x="122887" y="31241"/>
                </a:lnTo>
                <a:close/>
              </a:path>
              <a:path w="132714" h="53339">
                <a:moveTo>
                  <a:pt x="6857" y="0"/>
                </a:moveTo>
                <a:lnTo>
                  <a:pt x="17790" y="36610"/>
                </a:lnTo>
                <a:lnTo>
                  <a:pt x="35813" y="31241"/>
                </a:lnTo>
                <a:lnTo>
                  <a:pt x="122887" y="31241"/>
                </a:lnTo>
                <a:lnTo>
                  <a:pt x="132587" y="22097"/>
                </a:lnTo>
                <a:lnTo>
                  <a:pt x="685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42"/>
          <p:cNvSpPr/>
          <p:nvPr/>
        </p:nvSpPr>
        <p:spPr>
          <a:xfrm>
            <a:off x="3763515" y="3265432"/>
            <a:ext cx="1268095" cy="376555"/>
          </a:xfrm>
          <a:custGeom>
            <a:avLst/>
            <a:gdLst/>
            <a:ahLst/>
            <a:cxnLst/>
            <a:rect l="l" t="t" r="r" b="b"/>
            <a:pathLst>
              <a:path w="1268095" h="376554">
                <a:moveTo>
                  <a:pt x="1267590" y="0"/>
                </a:moveTo>
                <a:lnTo>
                  <a:pt x="1210865" y="0"/>
                </a:lnTo>
                <a:lnTo>
                  <a:pt x="1215389" y="14478"/>
                </a:lnTo>
                <a:lnTo>
                  <a:pt x="1196868" y="19880"/>
                </a:lnTo>
                <a:lnTo>
                  <a:pt x="1207769" y="56388"/>
                </a:lnTo>
                <a:lnTo>
                  <a:pt x="1267590" y="0"/>
                </a:lnTo>
                <a:close/>
              </a:path>
              <a:path w="1268095" h="376554">
                <a:moveTo>
                  <a:pt x="1190931" y="0"/>
                </a:moveTo>
                <a:lnTo>
                  <a:pt x="1171479" y="0"/>
                </a:lnTo>
                <a:lnTo>
                  <a:pt x="1178813" y="25146"/>
                </a:lnTo>
                <a:lnTo>
                  <a:pt x="1196868" y="19880"/>
                </a:lnTo>
                <a:lnTo>
                  <a:pt x="1190931" y="0"/>
                </a:lnTo>
                <a:close/>
              </a:path>
              <a:path w="1268095" h="376554">
                <a:moveTo>
                  <a:pt x="1210865" y="0"/>
                </a:moveTo>
                <a:lnTo>
                  <a:pt x="1190931" y="0"/>
                </a:lnTo>
                <a:lnTo>
                  <a:pt x="1196868" y="19880"/>
                </a:lnTo>
                <a:lnTo>
                  <a:pt x="1215389" y="14478"/>
                </a:lnTo>
                <a:lnTo>
                  <a:pt x="1210865" y="0"/>
                </a:lnTo>
                <a:close/>
              </a:path>
              <a:path w="1268095" h="376554">
                <a:moveTo>
                  <a:pt x="1131569" y="0"/>
                </a:moveTo>
                <a:lnTo>
                  <a:pt x="1094993" y="10668"/>
                </a:lnTo>
                <a:lnTo>
                  <a:pt x="1105661" y="47244"/>
                </a:lnTo>
                <a:lnTo>
                  <a:pt x="1142237" y="36576"/>
                </a:lnTo>
                <a:lnTo>
                  <a:pt x="1131569" y="0"/>
                </a:lnTo>
                <a:close/>
              </a:path>
              <a:path w="1268095" h="376554">
                <a:moveTo>
                  <a:pt x="1058417" y="21336"/>
                </a:moveTo>
                <a:lnTo>
                  <a:pt x="1021841" y="32766"/>
                </a:lnTo>
                <a:lnTo>
                  <a:pt x="1032509" y="69342"/>
                </a:lnTo>
                <a:lnTo>
                  <a:pt x="1069085" y="57912"/>
                </a:lnTo>
                <a:lnTo>
                  <a:pt x="1058417" y="21336"/>
                </a:lnTo>
                <a:close/>
              </a:path>
              <a:path w="1268095" h="376554">
                <a:moveTo>
                  <a:pt x="985265" y="43434"/>
                </a:moveTo>
                <a:lnTo>
                  <a:pt x="948689" y="54864"/>
                </a:lnTo>
                <a:lnTo>
                  <a:pt x="960119" y="91440"/>
                </a:lnTo>
                <a:lnTo>
                  <a:pt x="996695" y="80010"/>
                </a:lnTo>
                <a:lnTo>
                  <a:pt x="985265" y="43434"/>
                </a:lnTo>
                <a:close/>
              </a:path>
              <a:path w="1268095" h="376554">
                <a:moveTo>
                  <a:pt x="912113" y="65532"/>
                </a:moveTo>
                <a:lnTo>
                  <a:pt x="875537" y="76200"/>
                </a:lnTo>
                <a:lnTo>
                  <a:pt x="886967" y="112776"/>
                </a:lnTo>
                <a:lnTo>
                  <a:pt x="923543" y="102108"/>
                </a:lnTo>
                <a:lnTo>
                  <a:pt x="912113" y="65532"/>
                </a:lnTo>
                <a:close/>
              </a:path>
              <a:path w="1268095" h="376554">
                <a:moveTo>
                  <a:pt x="839723" y="87630"/>
                </a:moveTo>
                <a:lnTo>
                  <a:pt x="803147" y="98298"/>
                </a:lnTo>
                <a:lnTo>
                  <a:pt x="813815" y="134874"/>
                </a:lnTo>
                <a:lnTo>
                  <a:pt x="850391" y="124206"/>
                </a:lnTo>
                <a:lnTo>
                  <a:pt x="839723" y="87630"/>
                </a:lnTo>
                <a:close/>
              </a:path>
              <a:path w="1268095" h="376554">
                <a:moveTo>
                  <a:pt x="766571" y="109728"/>
                </a:moveTo>
                <a:lnTo>
                  <a:pt x="729995" y="120396"/>
                </a:lnTo>
                <a:lnTo>
                  <a:pt x="740663" y="156972"/>
                </a:lnTo>
                <a:lnTo>
                  <a:pt x="777239" y="146304"/>
                </a:lnTo>
                <a:lnTo>
                  <a:pt x="766571" y="109728"/>
                </a:lnTo>
                <a:close/>
              </a:path>
              <a:path w="1268095" h="376554">
                <a:moveTo>
                  <a:pt x="693419" y="131064"/>
                </a:moveTo>
                <a:lnTo>
                  <a:pt x="656843" y="142494"/>
                </a:lnTo>
                <a:lnTo>
                  <a:pt x="668273" y="179070"/>
                </a:lnTo>
                <a:lnTo>
                  <a:pt x="704087" y="167640"/>
                </a:lnTo>
                <a:lnTo>
                  <a:pt x="693419" y="131064"/>
                </a:lnTo>
                <a:close/>
              </a:path>
              <a:path w="1268095" h="376554">
                <a:moveTo>
                  <a:pt x="620267" y="153162"/>
                </a:moveTo>
                <a:lnTo>
                  <a:pt x="583691" y="164592"/>
                </a:lnTo>
                <a:lnTo>
                  <a:pt x="595121" y="201168"/>
                </a:lnTo>
                <a:lnTo>
                  <a:pt x="631697" y="189738"/>
                </a:lnTo>
                <a:lnTo>
                  <a:pt x="620267" y="153162"/>
                </a:lnTo>
                <a:close/>
              </a:path>
              <a:path w="1268095" h="376554">
                <a:moveTo>
                  <a:pt x="547877" y="175260"/>
                </a:moveTo>
                <a:lnTo>
                  <a:pt x="511301" y="185928"/>
                </a:lnTo>
                <a:lnTo>
                  <a:pt x="521969" y="222504"/>
                </a:lnTo>
                <a:lnTo>
                  <a:pt x="558545" y="211836"/>
                </a:lnTo>
                <a:lnTo>
                  <a:pt x="547877" y="175260"/>
                </a:lnTo>
                <a:close/>
              </a:path>
              <a:path w="1268095" h="376554">
                <a:moveTo>
                  <a:pt x="474725" y="197358"/>
                </a:moveTo>
                <a:lnTo>
                  <a:pt x="438149" y="208026"/>
                </a:lnTo>
                <a:lnTo>
                  <a:pt x="448817" y="244602"/>
                </a:lnTo>
                <a:lnTo>
                  <a:pt x="485393" y="233934"/>
                </a:lnTo>
                <a:lnTo>
                  <a:pt x="474725" y="197358"/>
                </a:lnTo>
                <a:close/>
              </a:path>
              <a:path w="1268095" h="376554">
                <a:moveTo>
                  <a:pt x="401573" y="219456"/>
                </a:moveTo>
                <a:lnTo>
                  <a:pt x="364997" y="230124"/>
                </a:lnTo>
                <a:lnTo>
                  <a:pt x="376427" y="266700"/>
                </a:lnTo>
                <a:lnTo>
                  <a:pt x="412241" y="256032"/>
                </a:lnTo>
                <a:lnTo>
                  <a:pt x="401573" y="219456"/>
                </a:lnTo>
                <a:close/>
              </a:path>
              <a:path w="1268095" h="376554">
                <a:moveTo>
                  <a:pt x="328421" y="240792"/>
                </a:moveTo>
                <a:lnTo>
                  <a:pt x="291845" y="252222"/>
                </a:lnTo>
                <a:lnTo>
                  <a:pt x="303275" y="288798"/>
                </a:lnTo>
                <a:lnTo>
                  <a:pt x="339851" y="277368"/>
                </a:lnTo>
                <a:lnTo>
                  <a:pt x="328421" y="240792"/>
                </a:lnTo>
                <a:close/>
              </a:path>
              <a:path w="1268095" h="376554">
                <a:moveTo>
                  <a:pt x="255269" y="262890"/>
                </a:moveTo>
                <a:lnTo>
                  <a:pt x="219455" y="274320"/>
                </a:lnTo>
                <a:lnTo>
                  <a:pt x="230123" y="310896"/>
                </a:lnTo>
                <a:lnTo>
                  <a:pt x="266699" y="299466"/>
                </a:lnTo>
                <a:lnTo>
                  <a:pt x="255269" y="262890"/>
                </a:lnTo>
                <a:close/>
              </a:path>
              <a:path w="1268095" h="376554">
                <a:moveTo>
                  <a:pt x="182879" y="284988"/>
                </a:moveTo>
                <a:lnTo>
                  <a:pt x="146303" y="295656"/>
                </a:lnTo>
                <a:lnTo>
                  <a:pt x="156971" y="332232"/>
                </a:lnTo>
                <a:lnTo>
                  <a:pt x="193547" y="321564"/>
                </a:lnTo>
                <a:lnTo>
                  <a:pt x="182879" y="284988"/>
                </a:lnTo>
                <a:close/>
              </a:path>
              <a:path w="1268095" h="376554">
                <a:moveTo>
                  <a:pt x="109727" y="307086"/>
                </a:moveTo>
                <a:lnTo>
                  <a:pt x="73151" y="317754"/>
                </a:lnTo>
                <a:lnTo>
                  <a:pt x="83819" y="354330"/>
                </a:lnTo>
                <a:lnTo>
                  <a:pt x="120395" y="343662"/>
                </a:lnTo>
                <a:lnTo>
                  <a:pt x="109727" y="307086"/>
                </a:lnTo>
                <a:close/>
              </a:path>
              <a:path w="1268095" h="376554">
                <a:moveTo>
                  <a:pt x="36575" y="329184"/>
                </a:moveTo>
                <a:lnTo>
                  <a:pt x="0" y="339852"/>
                </a:lnTo>
                <a:lnTo>
                  <a:pt x="11429" y="376428"/>
                </a:lnTo>
                <a:lnTo>
                  <a:pt x="48005" y="365760"/>
                </a:lnTo>
                <a:lnTo>
                  <a:pt x="36575" y="329184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5" name="object 43"/>
          <p:cNvSpPr/>
          <p:nvPr/>
        </p:nvSpPr>
        <p:spPr>
          <a:xfrm>
            <a:off x="3013707" y="3269242"/>
            <a:ext cx="692150" cy="407034"/>
          </a:xfrm>
          <a:custGeom>
            <a:avLst/>
            <a:gdLst/>
            <a:ahLst/>
            <a:cxnLst/>
            <a:rect l="l" t="t" r="r" b="b"/>
            <a:pathLst>
              <a:path w="692150" h="407035">
                <a:moveTo>
                  <a:pt x="0" y="0"/>
                </a:moveTo>
                <a:lnTo>
                  <a:pt x="70865" y="105917"/>
                </a:lnTo>
                <a:lnTo>
                  <a:pt x="89684" y="72858"/>
                </a:lnTo>
                <a:lnTo>
                  <a:pt x="73151" y="63245"/>
                </a:lnTo>
                <a:lnTo>
                  <a:pt x="92201" y="30479"/>
                </a:lnTo>
                <a:lnTo>
                  <a:pt x="113807" y="30479"/>
                </a:lnTo>
                <a:lnTo>
                  <a:pt x="127253" y="6857"/>
                </a:lnTo>
                <a:lnTo>
                  <a:pt x="0" y="0"/>
                </a:lnTo>
                <a:close/>
              </a:path>
              <a:path w="692150" h="407035">
                <a:moveTo>
                  <a:pt x="108435" y="39917"/>
                </a:moveTo>
                <a:lnTo>
                  <a:pt x="89684" y="72858"/>
                </a:lnTo>
                <a:lnTo>
                  <a:pt x="105917" y="82295"/>
                </a:lnTo>
                <a:lnTo>
                  <a:pt x="124967" y="49529"/>
                </a:lnTo>
                <a:lnTo>
                  <a:pt x="108435" y="39917"/>
                </a:lnTo>
                <a:close/>
              </a:path>
              <a:path w="692150" h="407035">
                <a:moveTo>
                  <a:pt x="92201" y="30479"/>
                </a:moveTo>
                <a:lnTo>
                  <a:pt x="73151" y="63245"/>
                </a:lnTo>
                <a:lnTo>
                  <a:pt x="89684" y="72858"/>
                </a:lnTo>
                <a:lnTo>
                  <a:pt x="108435" y="39917"/>
                </a:lnTo>
                <a:lnTo>
                  <a:pt x="92201" y="30479"/>
                </a:lnTo>
                <a:close/>
              </a:path>
              <a:path w="692150" h="407035">
                <a:moveTo>
                  <a:pt x="113807" y="30479"/>
                </a:moveTo>
                <a:lnTo>
                  <a:pt x="92201" y="30479"/>
                </a:lnTo>
                <a:lnTo>
                  <a:pt x="108435" y="39917"/>
                </a:lnTo>
                <a:lnTo>
                  <a:pt x="113807" y="30479"/>
                </a:lnTo>
                <a:close/>
              </a:path>
              <a:path w="692150" h="407035">
                <a:moveTo>
                  <a:pt x="157733" y="68579"/>
                </a:moveTo>
                <a:lnTo>
                  <a:pt x="139445" y="101345"/>
                </a:lnTo>
                <a:lnTo>
                  <a:pt x="172211" y="120395"/>
                </a:lnTo>
                <a:lnTo>
                  <a:pt x="191261" y="86867"/>
                </a:lnTo>
                <a:lnTo>
                  <a:pt x="157733" y="68579"/>
                </a:lnTo>
                <a:close/>
              </a:path>
              <a:path w="692150" h="407035">
                <a:moveTo>
                  <a:pt x="224027" y="105917"/>
                </a:moveTo>
                <a:lnTo>
                  <a:pt x="204977" y="139445"/>
                </a:lnTo>
                <a:lnTo>
                  <a:pt x="238505" y="158495"/>
                </a:lnTo>
                <a:lnTo>
                  <a:pt x="257555" y="124967"/>
                </a:lnTo>
                <a:lnTo>
                  <a:pt x="224027" y="105917"/>
                </a:lnTo>
                <a:close/>
              </a:path>
              <a:path w="692150" h="407035">
                <a:moveTo>
                  <a:pt x="290321" y="144017"/>
                </a:moveTo>
                <a:lnTo>
                  <a:pt x="271271" y="176783"/>
                </a:lnTo>
                <a:lnTo>
                  <a:pt x="304799" y="195833"/>
                </a:lnTo>
                <a:lnTo>
                  <a:pt x="323087" y="163067"/>
                </a:lnTo>
                <a:lnTo>
                  <a:pt x="290321" y="144017"/>
                </a:lnTo>
                <a:close/>
              </a:path>
              <a:path w="692150" h="407035">
                <a:moveTo>
                  <a:pt x="356615" y="182117"/>
                </a:moveTo>
                <a:lnTo>
                  <a:pt x="337565" y="214883"/>
                </a:lnTo>
                <a:lnTo>
                  <a:pt x="370331" y="233933"/>
                </a:lnTo>
                <a:lnTo>
                  <a:pt x="389381" y="200405"/>
                </a:lnTo>
                <a:lnTo>
                  <a:pt x="356615" y="182117"/>
                </a:lnTo>
                <a:close/>
              </a:path>
              <a:path w="692150" h="407035">
                <a:moveTo>
                  <a:pt x="422909" y="219455"/>
                </a:moveTo>
                <a:lnTo>
                  <a:pt x="403859" y="252983"/>
                </a:lnTo>
                <a:lnTo>
                  <a:pt x="436625" y="272033"/>
                </a:lnTo>
                <a:lnTo>
                  <a:pt x="455675" y="238505"/>
                </a:lnTo>
                <a:lnTo>
                  <a:pt x="422909" y="219455"/>
                </a:lnTo>
                <a:close/>
              </a:path>
              <a:path w="692150" h="407035">
                <a:moveTo>
                  <a:pt x="488441" y="257555"/>
                </a:moveTo>
                <a:lnTo>
                  <a:pt x="470153" y="290321"/>
                </a:lnTo>
                <a:lnTo>
                  <a:pt x="502919" y="309371"/>
                </a:lnTo>
                <a:lnTo>
                  <a:pt x="521969" y="276605"/>
                </a:lnTo>
                <a:lnTo>
                  <a:pt x="488441" y="257555"/>
                </a:lnTo>
                <a:close/>
              </a:path>
              <a:path w="692150" h="407035">
                <a:moveTo>
                  <a:pt x="554735" y="295655"/>
                </a:moveTo>
                <a:lnTo>
                  <a:pt x="535685" y="328421"/>
                </a:lnTo>
                <a:lnTo>
                  <a:pt x="569213" y="347471"/>
                </a:lnTo>
                <a:lnTo>
                  <a:pt x="588263" y="313943"/>
                </a:lnTo>
                <a:lnTo>
                  <a:pt x="554735" y="295655"/>
                </a:lnTo>
                <a:close/>
              </a:path>
              <a:path w="692150" h="407035">
                <a:moveTo>
                  <a:pt x="621029" y="332993"/>
                </a:moveTo>
                <a:lnTo>
                  <a:pt x="601979" y="366521"/>
                </a:lnTo>
                <a:lnTo>
                  <a:pt x="635507" y="384809"/>
                </a:lnTo>
                <a:lnTo>
                  <a:pt x="653795" y="352043"/>
                </a:lnTo>
                <a:lnTo>
                  <a:pt x="621029" y="332993"/>
                </a:lnTo>
                <a:close/>
              </a:path>
              <a:path w="692150" h="407035">
                <a:moveTo>
                  <a:pt x="687323" y="371093"/>
                </a:moveTo>
                <a:lnTo>
                  <a:pt x="668273" y="403859"/>
                </a:lnTo>
                <a:lnTo>
                  <a:pt x="672845" y="406907"/>
                </a:lnTo>
                <a:lnTo>
                  <a:pt x="691895" y="373379"/>
                </a:lnTo>
                <a:lnTo>
                  <a:pt x="687323" y="371093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6" name="object 45"/>
          <p:cNvSpPr txBox="1"/>
          <p:nvPr/>
        </p:nvSpPr>
        <p:spPr>
          <a:xfrm>
            <a:off x="152400" y="3743201"/>
            <a:ext cx="8839200" cy="2923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de-DE" sz="1800" b="1" spc="-5" dirty="0" smtClean="0">
                <a:latin typeface="Arial"/>
                <a:cs typeface="Arial"/>
              </a:rPr>
              <a:t>                                                    </a:t>
            </a:r>
            <a:r>
              <a:rPr sz="1800" b="1" spc="-5" dirty="0" smtClean="0">
                <a:latin typeface="Arial"/>
                <a:cs typeface="Arial"/>
              </a:rPr>
              <a:t>Rolle</a:t>
            </a:r>
            <a:endParaRPr sz="1800" dirty="0">
              <a:latin typeface="Arial"/>
              <a:cs typeface="Arial"/>
            </a:endParaRPr>
          </a:p>
          <a:p>
            <a:pPr marL="297815" marR="6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iniert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erwendung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lasse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 Rahmen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Assoziation</a:t>
            </a:r>
            <a:r>
              <a:rPr lang="de-DE" sz="1800" dirty="0" smtClean="0">
                <a:latin typeface="Arial"/>
                <a:cs typeface="Arial"/>
              </a:rPr>
              <a:t>. </a:t>
            </a:r>
          </a:p>
          <a:p>
            <a:pPr marL="297815" marR="6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Arial"/>
                <a:cs typeface="Arial"/>
              </a:rPr>
              <a:t>Bedeutung</a:t>
            </a:r>
            <a:r>
              <a:rPr lang="de-DE" spc="-20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der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Rollen:</a:t>
            </a:r>
          </a:p>
          <a:p>
            <a:pPr marL="12700" marR="6350" indent="-635">
              <a:lnSpc>
                <a:spcPct val="100000"/>
              </a:lnSpc>
            </a:pPr>
            <a:r>
              <a:rPr lang="de-DE" spc="-5" dirty="0">
                <a:latin typeface="Arial"/>
                <a:cs typeface="Arial"/>
              </a:rPr>
              <a:t>	</a:t>
            </a:r>
            <a:r>
              <a:rPr lang="de-DE" spc="-5" dirty="0" smtClean="0">
                <a:latin typeface="Arial"/>
                <a:cs typeface="Arial"/>
              </a:rPr>
              <a:t>	Ei</a:t>
            </a:r>
            <a:r>
              <a:rPr lang="de-DE" dirty="0" smtClean="0">
                <a:latin typeface="Arial"/>
                <a:cs typeface="Arial"/>
              </a:rPr>
              <a:t>n</a:t>
            </a:r>
            <a:r>
              <a:rPr lang="de-DE" spc="-10" dirty="0" smtClean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Dozen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is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ei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spc="-5" dirty="0" smtClean="0">
                <a:latin typeface="Arial"/>
                <a:cs typeface="Arial"/>
              </a:rPr>
              <a:t>Lehrer und e</a:t>
            </a:r>
            <a:r>
              <a:rPr lang="de-DE" dirty="0" smtClean="0">
                <a:latin typeface="Arial"/>
                <a:cs typeface="Arial"/>
              </a:rPr>
              <a:t>in Seminar</a:t>
            </a:r>
            <a:r>
              <a:rPr lang="de-DE" spc="-10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wird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als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spc="-105" dirty="0">
                <a:latin typeface="Arial"/>
                <a:cs typeface="Arial"/>
              </a:rPr>
              <a:t>V</a:t>
            </a:r>
            <a:r>
              <a:rPr lang="de-DE" dirty="0">
                <a:latin typeface="Arial"/>
                <a:cs typeface="Arial"/>
              </a:rPr>
              <a:t>orlesung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abgehalten</a:t>
            </a:r>
          </a:p>
          <a:p>
            <a:pPr marL="12700" marR="6350" indent="-635">
              <a:lnSpc>
                <a:spcPct val="100000"/>
              </a:lnSpc>
            </a:pPr>
            <a:endParaRPr lang="de-DE" spc="-5" dirty="0">
              <a:latin typeface="Arial"/>
              <a:cs typeface="Arial"/>
            </a:endParaRPr>
          </a:p>
          <a:p>
            <a:pPr marL="297815" marR="6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pc="-5" dirty="0" smtClean="0">
                <a:latin typeface="Arial"/>
                <a:cs typeface="Arial"/>
              </a:rPr>
              <a:t>B</a:t>
            </a:r>
            <a:r>
              <a:rPr lang="de-DE" dirty="0" smtClean="0">
                <a:latin typeface="Arial"/>
                <a:cs typeface="Arial"/>
              </a:rPr>
              <a:t>edeutung</a:t>
            </a:r>
            <a:r>
              <a:rPr lang="de-DE" spc="-20" dirty="0" smtClean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Kardinalität</a:t>
            </a:r>
            <a:r>
              <a:rPr lang="de-DE" spc="-5" dirty="0">
                <a:latin typeface="Arial"/>
                <a:cs typeface="Arial"/>
              </a:rPr>
              <a:t>:</a:t>
            </a:r>
            <a:endParaRPr lang="de-DE" dirty="0">
              <a:latin typeface="Arial"/>
              <a:cs typeface="Arial"/>
            </a:endParaRPr>
          </a:p>
          <a:p>
            <a:pPr marL="541020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541655" algn="l"/>
              </a:tabLst>
            </a:pPr>
            <a:r>
              <a:rPr lang="de-DE" spc="-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in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Dozent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spc="-10" dirty="0" smtClean="0">
                <a:latin typeface="Arial"/>
                <a:cs typeface="Arial"/>
              </a:rPr>
              <a:t>in der Rolle als Lehrer </a:t>
            </a:r>
            <a:r>
              <a:rPr lang="de-DE" dirty="0" smtClean="0">
                <a:latin typeface="Arial"/>
                <a:cs typeface="Arial"/>
              </a:rPr>
              <a:t>kann</a:t>
            </a:r>
            <a:r>
              <a:rPr lang="de-DE" spc="-10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0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oder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beliebig</a:t>
            </a:r>
            <a:r>
              <a:rPr lang="de-DE" spc="-2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viele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Seminare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spc="-10" dirty="0" smtClean="0">
                <a:latin typeface="Arial"/>
                <a:cs typeface="Arial"/>
              </a:rPr>
              <a:t>in Form einer Vorlesung </a:t>
            </a:r>
            <a:r>
              <a:rPr lang="de-DE" dirty="0" smtClean="0">
                <a:latin typeface="Arial"/>
                <a:cs typeface="Arial"/>
              </a:rPr>
              <a:t>abhalten</a:t>
            </a:r>
            <a:endParaRPr lang="de-DE" dirty="0">
              <a:latin typeface="Arial"/>
              <a:cs typeface="Arial"/>
            </a:endParaRPr>
          </a:p>
          <a:p>
            <a:pPr marL="541020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541655" algn="l"/>
              </a:tabLst>
            </a:pPr>
            <a:r>
              <a:rPr lang="de-DE" dirty="0">
                <a:latin typeface="Arial"/>
                <a:cs typeface="Arial"/>
              </a:rPr>
              <a:t>Ein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S</a:t>
            </a:r>
            <a:r>
              <a:rPr lang="de-DE" dirty="0">
                <a:latin typeface="Arial"/>
                <a:cs typeface="Arial"/>
              </a:rPr>
              <a:t>eminar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wird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von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1 oder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beliebig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vielen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Dozent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abgehalten</a:t>
            </a:r>
          </a:p>
          <a:p>
            <a:pPr marL="12700" marR="6350" indent="-635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62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63648" y="463550"/>
            <a:ext cx="8499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70"/>
              </a:spcBef>
            </a:pPr>
            <a:r>
              <a:rPr lang="de-DE" sz="2400" b="1" dirty="0" smtClean="0">
                <a:latin typeface="Arial"/>
                <a:cs typeface="Arial"/>
              </a:rPr>
              <a:t>Rollenname</a:t>
            </a:r>
          </a:p>
        </p:txBody>
      </p:sp>
      <p:pic>
        <p:nvPicPr>
          <p:cNvPr id="3076" name="Picture 4" descr="http://openbook.galileocomputing.de/oo/bilder/04_2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856" y="989763"/>
            <a:ext cx="6666477" cy="282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openbook.galileocomputing.de/oo/bilder/04_2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49750"/>
            <a:ext cx="66744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4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63648" y="463550"/>
            <a:ext cx="8499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70"/>
              </a:spcBef>
            </a:pPr>
            <a:r>
              <a:rPr lang="de-DE" sz="2400" b="1" dirty="0" smtClean="0">
                <a:latin typeface="Arial"/>
                <a:cs typeface="Arial"/>
              </a:rPr>
              <a:t>Assoziationen mit </a:t>
            </a:r>
            <a:r>
              <a:rPr lang="de-DE" sz="2400" b="1" dirty="0" err="1" smtClean="0">
                <a:latin typeface="Arial"/>
                <a:cs typeface="Arial"/>
              </a:rPr>
              <a:t>xor</a:t>
            </a:r>
            <a:r>
              <a:rPr lang="de-DE" sz="2400" b="1" dirty="0" smtClean="0">
                <a:latin typeface="Arial"/>
                <a:cs typeface="Arial"/>
              </a:rPr>
              <a:t>-Einschränkung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3149"/>
            <a:ext cx="8305800" cy="53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1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54150"/>
            <a:ext cx="6477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04" y="4273550"/>
            <a:ext cx="6238596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/>
          <p:cNvSpPr txBox="1"/>
          <p:nvPr/>
        </p:nvSpPr>
        <p:spPr>
          <a:xfrm>
            <a:off x="2362200" y="635000"/>
            <a:ext cx="42195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sz="2000" b="1" dirty="0" err="1" smtClean="0">
                <a:latin typeface="Arial"/>
                <a:cs typeface="Arial"/>
              </a:rPr>
              <a:t>Assoziation</a:t>
            </a:r>
            <a:r>
              <a:rPr lang="de-DE" sz="2000" b="1" dirty="0" err="1" smtClean="0">
                <a:latin typeface="Arial"/>
                <a:cs typeface="Arial"/>
              </a:rPr>
              <a:t>sklassen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55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82550"/>
            <a:ext cx="8687312" cy="400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>
              <a:lnSpc>
                <a:spcPts val="2500"/>
              </a:lnSpc>
              <a:spcBef>
                <a:spcPts val="92"/>
              </a:spcBef>
            </a:pPr>
            <a:endParaRPr sz="2500" dirty="0"/>
          </a:p>
          <a:p>
            <a:pPr marL="12700">
              <a:lnSpc>
                <a:spcPct val="100000"/>
              </a:lnSpc>
            </a:pPr>
            <a:r>
              <a:rPr sz="1800" b="1" dirty="0" err="1" smtClean="0">
                <a:latin typeface="Arial"/>
                <a:cs typeface="Arial"/>
              </a:rPr>
              <a:t>L</a:t>
            </a:r>
            <a:r>
              <a:rPr sz="1800" b="1" spc="-10" dirty="0" err="1" smtClean="0">
                <a:latin typeface="Arial"/>
                <a:cs typeface="Arial"/>
              </a:rPr>
              <a:t>e</a:t>
            </a:r>
            <a:r>
              <a:rPr sz="1800" b="1" spc="-5" dirty="0" err="1" smtClean="0">
                <a:latin typeface="Arial"/>
                <a:cs typeface="Arial"/>
              </a:rPr>
              <a:t>r</a:t>
            </a:r>
            <a:r>
              <a:rPr sz="1800" b="1" dirty="0" err="1" smtClean="0">
                <a:latin typeface="Arial"/>
                <a:cs typeface="Arial"/>
              </a:rPr>
              <a:t>nzi</a:t>
            </a:r>
            <a:r>
              <a:rPr sz="1800" b="1" spc="-10" dirty="0" err="1" smtClean="0">
                <a:latin typeface="Arial"/>
                <a:cs typeface="Arial"/>
              </a:rPr>
              <a:t>e</a:t>
            </a:r>
            <a:r>
              <a:rPr sz="1800" b="1" dirty="0" err="1" smtClean="0">
                <a:latin typeface="Arial"/>
                <a:cs typeface="Arial"/>
              </a:rPr>
              <a:t>le</a:t>
            </a:r>
            <a:endParaRPr lang="de-DE" sz="1800" b="1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Klassendiagramme mit UML modellieren können </a:t>
            </a:r>
            <a:endParaRPr lang="de-DE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Analyseklassendiagramme aus </a:t>
            </a:r>
            <a:r>
              <a:rPr lang="de-DE" sz="1800" dirty="0" smtClean="0">
                <a:latin typeface="Arial"/>
                <a:cs typeface="Arial"/>
              </a:rPr>
              <a:t>Anforderungen ableiten können</a:t>
            </a:r>
          </a:p>
          <a:p>
            <a:pPr marL="266700" indent="-254000"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Ermitteln von Klassen, Attributen und </a:t>
            </a:r>
            <a:r>
              <a:rPr lang="de-DE" dirty="0" smtClean="0">
                <a:latin typeface="Arial"/>
                <a:cs typeface="Arial"/>
              </a:rPr>
              <a:t>Beziehungen </a:t>
            </a:r>
            <a:r>
              <a:rPr lang="de-DE" dirty="0">
                <a:latin typeface="Arial"/>
                <a:cs typeface="Arial"/>
              </a:rPr>
              <a:t>für Analyseklassendiagramme</a:t>
            </a: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endParaRPr lang="de-DE" sz="1800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endParaRPr lang="de-DE" sz="1800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7"/>
          <p:cNvSpPr/>
          <p:nvPr/>
        </p:nvSpPr>
        <p:spPr>
          <a:xfrm>
            <a:off x="7376156" y="2415794"/>
            <a:ext cx="1256030" cy="424180"/>
          </a:xfrm>
          <a:custGeom>
            <a:avLst/>
            <a:gdLst/>
            <a:ahLst/>
            <a:cxnLst/>
            <a:rect l="l" t="t" r="r" b="b"/>
            <a:pathLst>
              <a:path w="1256029" h="424179">
                <a:moveTo>
                  <a:pt x="1255775" y="423672"/>
                </a:moveTo>
                <a:lnTo>
                  <a:pt x="1255775" y="0"/>
                </a:lnTo>
                <a:lnTo>
                  <a:pt x="0" y="0"/>
                </a:lnTo>
                <a:lnTo>
                  <a:pt x="0" y="423672"/>
                </a:lnTo>
                <a:lnTo>
                  <a:pt x="1255775" y="423672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5"/>
          <p:cNvSpPr txBox="1"/>
          <p:nvPr/>
        </p:nvSpPr>
        <p:spPr>
          <a:xfrm>
            <a:off x="354022" y="456936"/>
            <a:ext cx="428307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Aggregation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7"/>
          <p:cNvSpPr/>
          <p:nvPr/>
        </p:nvSpPr>
        <p:spPr>
          <a:xfrm>
            <a:off x="3916677" y="920750"/>
            <a:ext cx="1411605" cy="592455"/>
          </a:xfrm>
          <a:custGeom>
            <a:avLst/>
            <a:gdLst/>
            <a:ahLst/>
            <a:cxnLst/>
            <a:rect l="l" t="t" r="r" b="b"/>
            <a:pathLst>
              <a:path w="1411604" h="592455">
                <a:moveTo>
                  <a:pt x="0" y="592073"/>
                </a:moveTo>
                <a:lnTo>
                  <a:pt x="1411223" y="592073"/>
                </a:lnTo>
                <a:lnTo>
                  <a:pt x="1411223" y="0"/>
                </a:lnTo>
                <a:lnTo>
                  <a:pt x="0" y="0"/>
                </a:lnTo>
                <a:lnTo>
                  <a:pt x="0" y="592073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3916677" y="920750"/>
            <a:ext cx="1411605" cy="592455"/>
          </a:xfrm>
          <a:custGeom>
            <a:avLst/>
            <a:gdLst/>
            <a:ahLst/>
            <a:cxnLst/>
            <a:rect l="l" t="t" r="r" b="b"/>
            <a:pathLst>
              <a:path w="1411604" h="592455">
                <a:moveTo>
                  <a:pt x="1411223" y="592073"/>
                </a:moveTo>
                <a:lnTo>
                  <a:pt x="1411223" y="0"/>
                </a:lnTo>
                <a:lnTo>
                  <a:pt x="0" y="0"/>
                </a:lnTo>
                <a:lnTo>
                  <a:pt x="0" y="592073"/>
                </a:lnTo>
                <a:lnTo>
                  <a:pt x="1411223" y="592073"/>
                </a:lnTo>
                <a:close/>
              </a:path>
            </a:pathLst>
          </a:custGeom>
          <a:ln w="1412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9"/>
          <p:cNvSpPr txBox="1"/>
          <p:nvPr/>
        </p:nvSpPr>
        <p:spPr>
          <a:xfrm>
            <a:off x="4425958" y="980172"/>
            <a:ext cx="40322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</a:t>
            </a: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-18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0"/>
          <p:cNvSpPr/>
          <p:nvPr/>
        </p:nvSpPr>
        <p:spPr>
          <a:xfrm>
            <a:off x="3916677" y="1358138"/>
            <a:ext cx="1412240" cy="0"/>
          </a:xfrm>
          <a:custGeom>
            <a:avLst/>
            <a:gdLst/>
            <a:ahLst/>
            <a:cxnLst/>
            <a:rect l="l" t="t" r="r" b="b"/>
            <a:pathLst>
              <a:path w="1412239">
                <a:moveTo>
                  <a:pt x="0" y="0"/>
                </a:moveTo>
                <a:lnTo>
                  <a:pt x="1411985" y="0"/>
                </a:lnTo>
              </a:path>
            </a:pathLst>
          </a:custGeom>
          <a:ln w="1412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7390634" y="920750"/>
            <a:ext cx="1199515" cy="592455"/>
          </a:xfrm>
          <a:custGeom>
            <a:avLst/>
            <a:gdLst/>
            <a:ahLst/>
            <a:cxnLst/>
            <a:rect l="l" t="t" r="r" b="b"/>
            <a:pathLst>
              <a:path w="1199515" h="592455">
                <a:moveTo>
                  <a:pt x="0" y="592073"/>
                </a:moveTo>
                <a:lnTo>
                  <a:pt x="1199387" y="592073"/>
                </a:lnTo>
                <a:lnTo>
                  <a:pt x="1199387" y="0"/>
                </a:lnTo>
                <a:lnTo>
                  <a:pt x="0" y="0"/>
                </a:lnTo>
                <a:lnTo>
                  <a:pt x="0" y="592073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7390634" y="920750"/>
            <a:ext cx="1199515" cy="592455"/>
          </a:xfrm>
          <a:custGeom>
            <a:avLst/>
            <a:gdLst/>
            <a:ahLst/>
            <a:cxnLst/>
            <a:rect l="l" t="t" r="r" b="b"/>
            <a:pathLst>
              <a:path w="1199515" h="592455">
                <a:moveTo>
                  <a:pt x="1199387" y="592073"/>
                </a:moveTo>
                <a:lnTo>
                  <a:pt x="1199387" y="0"/>
                </a:lnTo>
                <a:lnTo>
                  <a:pt x="0" y="0"/>
                </a:lnTo>
                <a:lnTo>
                  <a:pt x="0" y="592073"/>
                </a:lnTo>
                <a:lnTo>
                  <a:pt x="1199387" y="592073"/>
                </a:lnTo>
                <a:close/>
              </a:path>
            </a:pathLst>
          </a:custGeom>
          <a:ln w="1412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3"/>
          <p:cNvSpPr txBox="1"/>
          <p:nvPr/>
        </p:nvSpPr>
        <p:spPr>
          <a:xfrm>
            <a:off x="7744471" y="980172"/>
            <a:ext cx="495934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b="1" spc="100" dirty="0">
                <a:latin typeface="Arial"/>
                <a:cs typeface="Arial"/>
              </a:rPr>
              <a:t>M</a:t>
            </a:r>
            <a:r>
              <a:rPr sz="1200" b="1" spc="30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-185" dirty="0">
                <a:latin typeface="Arial"/>
                <a:cs typeface="Arial"/>
              </a:rPr>
              <a:t> </a:t>
            </a:r>
            <a:r>
              <a:rPr sz="1200" b="1" spc="3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3916677" y="1230884"/>
            <a:ext cx="4674235" cy="0"/>
          </a:xfrm>
          <a:custGeom>
            <a:avLst/>
            <a:gdLst/>
            <a:ahLst/>
            <a:cxnLst/>
            <a:rect l="l" t="t" r="r" b="b"/>
            <a:pathLst>
              <a:path w="4674234">
                <a:moveTo>
                  <a:pt x="0" y="0"/>
                </a:moveTo>
                <a:lnTo>
                  <a:pt x="4674107" y="0"/>
                </a:lnTo>
              </a:path>
            </a:pathLst>
          </a:custGeom>
          <a:ln w="1412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7390634" y="1358138"/>
            <a:ext cx="1200150" cy="0"/>
          </a:xfrm>
          <a:custGeom>
            <a:avLst/>
            <a:gdLst/>
            <a:ahLst/>
            <a:cxnLst/>
            <a:rect l="l" t="t" r="r" b="b"/>
            <a:pathLst>
              <a:path w="1200150">
                <a:moveTo>
                  <a:pt x="0" y="0"/>
                </a:moveTo>
                <a:lnTo>
                  <a:pt x="1200149" y="0"/>
                </a:lnTo>
              </a:path>
            </a:pathLst>
          </a:custGeom>
          <a:ln w="1412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7248903" y="1160780"/>
            <a:ext cx="142240" cy="113030"/>
          </a:xfrm>
          <a:custGeom>
            <a:avLst/>
            <a:gdLst/>
            <a:ahLst/>
            <a:cxnLst/>
            <a:rect l="l" t="t" r="r" b="b"/>
            <a:pathLst>
              <a:path w="142240" h="113030">
                <a:moveTo>
                  <a:pt x="0" y="112775"/>
                </a:moveTo>
                <a:lnTo>
                  <a:pt x="141731" y="56387"/>
                </a:lnTo>
                <a:lnTo>
                  <a:pt x="0" y="0"/>
                </a:lnTo>
              </a:path>
            </a:pathLst>
          </a:custGeom>
          <a:ln w="1412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5328662" y="1160780"/>
            <a:ext cx="311150" cy="113030"/>
          </a:xfrm>
          <a:custGeom>
            <a:avLst/>
            <a:gdLst/>
            <a:ahLst/>
            <a:cxnLst/>
            <a:rect l="l" t="t" r="r" b="b"/>
            <a:pathLst>
              <a:path w="311150" h="113030">
                <a:moveTo>
                  <a:pt x="140969" y="0"/>
                </a:moveTo>
                <a:lnTo>
                  <a:pt x="0" y="56387"/>
                </a:lnTo>
                <a:lnTo>
                  <a:pt x="140969" y="112775"/>
                </a:lnTo>
                <a:lnTo>
                  <a:pt x="310895" y="56387"/>
                </a:lnTo>
                <a:lnTo>
                  <a:pt x="140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5328662" y="1160780"/>
            <a:ext cx="311150" cy="113030"/>
          </a:xfrm>
          <a:custGeom>
            <a:avLst/>
            <a:gdLst/>
            <a:ahLst/>
            <a:cxnLst/>
            <a:rect l="l" t="t" r="r" b="b"/>
            <a:pathLst>
              <a:path w="311150" h="113030">
                <a:moveTo>
                  <a:pt x="140969" y="0"/>
                </a:moveTo>
                <a:lnTo>
                  <a:pt x="0" y="56387"/>
                </a:lnTo>
                <a:lnTo>
                  <a:pt x="140969" y="112775"/>
                </a:lnTo>
                <a:lnTo>
                  <a:pt x="310895" y="56387"/>
                </a:lnTo>
                <a:lnTo>
                  <a:pt x="140969" y="0"/>
                </a:lnTo>
                <a:close/>
              </a:path>
            </a:pathLst>
          </a:custGeom>
          <a:ln w="1412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19"/>
          <p:cNvSpPr txBox="1"/>
          <p:nvPr/>
        </p:nvSpPr>
        <p:spPr>
          <a:xfrm>
            <a:off x="6078738" y="930134"/>
            <a:ext cx="54673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150" spc="85" dirty="0">
                <a:latin typeface="Arial"/>
                <a:cs typeface="Arial"/>
              </a:rPr>
              <a:t>v</a:t>
            </a:r>
            <a:r>
              <a:rPr sz="1150" spc="20" dirty="0">
                <a:latin typeface="Arial"/>
                <a:cs typeface="Arial"/>
              </a:rPr>
              <a:t>e</a:t>
            </a:r>
            <a:r>
              <a:rPr sz="1150" spc="55" dirty="0">
                <a:latin typeface="Arial"/>
                <a:cs typeface="Arial"/>
              </a:rPr>
              <a:t>r</a:t>
            </a:r>
            <a:r>
              <a:rPr sz="1150" spc="20" dirty="0">
                <a:latin typeface="Arial"/>
                <a:cs typeface="Arial"/>
              </a:rPr>
              <a:t>ba</a:t>
            </a:r>
            <a:r>
              <a:rPr sz="1150" spc="25" dirty="0">
                <a:latin typeface="Arial"/>
                <a:cs typeface="Arial"/>
              </a:rPr>
              <a:t>u</a:t>
            </a:r>
            <a:r>
              <a:rPr sz="1150" dirty="0">
                <a:latin typeface="Arial"/>
                <a:cs typeface="Arial"/>
              </a:rPr>
              <a:t>t</a:t>
            </a:r>
            <a:endParaRPr sz="1150">
              <a:latin typeface="Arial"/>
              <a:cs typeface="Arial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6939798" y="1311123"/>
            <a:ext cx="30543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150" spc="20" dirty="0">
                <a:latin typeface="Arial"/>
                <a:cs typeface="Arial"/>
              </a:rPr>
              <a:t>0</a:t>
            </a:r>
            <a:r>
              <a:rPr sz="1150" dirty="0">
                <a:latin typeface="Arial"/>
                <a:cs typeface="Arial"/>
              </a:rPr>
              <a:t>.</a:t>
            </a:r>
            <a:r>
              <a:rPr sz="1150" spc="-20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.</a:t>
            </a:r>
            <a:r>
              <a:rPr sz="1150" spc="-19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5471423" y="1311123"/>
            <a:ext cx="30480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150" spc="20" dirty="0">
                <a:latin typeface="Arial"/>
                <a:cs typeface="Arial"/>
              </a:rPr>
              <a:t>0</a:t>
            </a:r>
            <a:r>
              <a:rPr sz="1150" dirty="0">
                <a:latin typeface="Arial"/>
                <a:cs typeface="Arial"/>
              </a:rPr>
              <a:t>.</a:t>
            </a:r>
            <a:r>
              <a:rPr sz="1150" spc="-20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.</a:t>
            </a:r>
            <a:r>
              <a:rPr sz="1150" spc="-20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24" name="object 22"/>
          <p:cNvSpPr/>
          <p:nvPr/>
        </p:nvSpPr>
        <p:spPr>
          <a:xfrm>
            <a:off x="4580378" y="1513586"/>
            <a:ext cx="0" cy="902335"/>
          </a:xfrm>
          <a:custGeom>
            <a:avLst/>
            <a:gdLst/>
            <a:ahLst/>
            <a:cxnLst/>
            <a:rect l="l" t="t" r="r" b="b"/>
            <a:pathLst>
              <a:path h="902335">
                <a:moveTo>
                  <a:pt x="0" y="0"/>
                </a:moveTo>
                <a:lnTo>
                  <a:pt x="0" y="902207"/>
                </a:lnTo>
              </a:path>
            </a:pathLst>
          </a:custGeom>
          <a:ln w="1412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4562395" y="1513586"/>
            <a:ext cx="36195" cy="45085"/>
          </a:xfrm>
          <a:custGeom>
            <a:avLst/>
            <a:gdLst/>
            <a:ahLst/>
            <a:cxnLst/>
            <a:rect l="l" t="t" r="r" b="b"/>
            <a:pathLst>
              <a:path w="36195" h="45085">
                <a:moveTo>
                  <a:pt x="17983" y="0"/>
                </a:moveTo>
                <a:lnTo>
                  <a:pt x="0" y="44957"/>
                </a:lnTo>
                <a:lnTo>
                  <a:pt x="35966" y="44957"/>
                </a:lnTo>
                <a:lnTo>
                  <a:pt x="179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4562395" y="1513586"/>
            <a:ext cx="36195" cy="45085"/>
          </a:xfrm>
          <a:custGeom>
            <a:avLst/>
            <a:gdLst/>
            <a:ahLst/>
            <a:cxnLst/>
            <a:rect l="l" t="t" r="r" b="b"/>
            <a:pathLst>
              <a:path w="36195" h="45085">
                <a:moveTo>
                  <a:pt x="35966" y="44957"/>
                </a:moveTo>
                <a:lnTo>
                  <a:pt x="17983" y="0"/>
                </a:lnTo>
                <a:lnTo>
                  <a:pt x="0" y="44957"/>
                </a:lnTo>
              </a:path>
            </a:pathLst>
          </a:custGeom>
          <a:ln w="1412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7376156" y="2247392"/>
            <a:ext cx="1256030" cy="168910"/>
          </a:xfrm>
          <a:custGeom>
            <a:avLst/>
            <a:gdLst/>
            <a:ahLst/>
            <a:cxnLst/>
            <a:rect l="l" t="t" r="r" b="b"/>
            <a:pathLst>
              <a:path w="1256029" h="168910">
                <a:moveTo>
                  <a:pt x="1255775" y="168401"/>
                </a:moveTo>
                <a:lnTo>
                  <a:pt x="1255775" y="0"/>
                </a:lnTo>
                <a:lnTo>
                  <a:pt x="0" y="0"/>
                </a:lnTo>
                <a:lnTo>
                  <a:pt x="0" y="168401"/>
                </a:lnTo>
                <a:lnTo>
                  <a:pt x="1255775" y="168401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7376156" y="2247392"/>
            <a:ext cx="1256030" cy="168910"/>
          </a:xfrm>
          <a:custGeom>
            <a:avLst/>
            <a:gdLst/>
            <a:ahLst/>
            <a:cxnLst/>
            <a:rect l="l" t="t" r="r" b="b"/>
            <a:pathLst>
              <a:path w="1256029" h="168910">
                <a:moveTo>
                  <a:pt x="1255775" y="168401"/>
                </a:moveTo>
                <a:lnTo>
                  <a:pt x="1255775" y="0"/>
                </a:lnTo>
                <a:lnTo>
                  <a:pt x="0" y="0"/>
                </a:lnTo>
                <a:lnTo>
                  <a:pt x="0" y="168401"/>
                </a:lnTo>
              </a:path>
            </a:pathLst>
          </a:custGeom>
          <a:ln w="1412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29"/>
          <p:cNvSpPr txBox="1"/>
          <p:nvPr/>
        </p:nvSpPr>
        <p:spPr>
          <a:xfrm>
            <a:off x="7744471" y="2306815"/>
            <a:ext cx="53086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R</a:t>
            </a:r>
            <a:r>
              <a:rPr sz="1200" b="1" spc="95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i</a:t>
            </a:r>
            <a:r>
              <a:rPr sz="1200" b="1" spc="35" dirty="0">
                <a:latin typeface="Arial"/>
                <a:cs typeface="Arial"/>
              </a:rPr>
              <a:t>f</a:t>
            </a:r>
            <a:r>
              <a:rPr sz="1200" b="1" spc="105" dirty="0">
                <a:latin typeface="Arial"/>
                <a:cs typeface="Arial"/>
              </a:rPr>
              <a:t>e</a:t>
            </a:r>
            <a:r>
              <a:rPr sz="1200" b="1" spc="5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0"/>
          <p:cNvSpPr/>
          <p:nvPr/>
        </p:nvSpPr>
        <p:spPr>
          <a:xfrm>
            <a:off x="4523990" y="1558544"/>
            <a:ext cx="113030" cy="251460"/>
          </a:xfrm>
          <a:custGeom>
            <a:avLst/>
            <a:gdLst/>
            <a:ahLst/>
            <a:cxnLst/>
            <a:rect l="l" t="t" r="r" b="b"/>
            <a:pathLst>
              <a:path w="113029" h="251460">
                <a:moveTo>
                  <a:pt x="74371" y="0"/>
                </a:moveTo>
                <a:lnTo>
                  <a:pt x="38404" y="0"/>
                </a:lnTo>
                <a:lnTo>
                  <a:pt x="0" y="96012"/>
                </a:lnTo>
                <a:lnTo>
                  <a:pt x="56387" y="251460"/>
                </a:lnTo>
                <a:lnTo>
                  <a:pt x="112775" y="96012"/>
                </a:lnTo>
                <a:lnTo>
                  <a:pt x="743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object 31"/>
          <p:cNvSpPr/>
          <p:nvPr/>
        </p:nvSpPr>
        <p:spPr>
          <a:xfrm>
            <a:off x="4598362" y="1558544"/>
            <a:ext cx="38735" cy="96520"/>
          </a:xfrm>
          <a:custGeom>
            <a:avLst/>
            <a:gdLst/>
            <a:ahLst/>
            <a:cxnLst/>
            <a:rect l="l" t="t" r="r" b="b"/>
            <a:pathLst>
              <a:path w="38735" h="96519">
                <a:moveTo>
                  <a:pt x="38404" y="96012"/>
                </a:moveTo>
                <a:lnTo>
                  <a:pt x="0" y="0"/>
                </a:lnTo>
              </a:path>
            </a:pathLst>
          </a:custGeom>
          <a:ln w="1412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4" name="object 32"/>
          <p:cNvSpPr/>
          <p:nvPr/>
        </p:nvSpPr>
        <p:spPr>
          <a:xfrm>
            <a:off x="4523990" y="1558544"/>
            <a:ext cx="113030" cy="251460"/>
          </a:xfrm>
          <a:custGeom>
            <a:avLst/>
            <a:gdLst/>
            <a:ahLst/>
            <a:cxnLst/>
            <a:rect l="l" t="t" r="r" b="b"/>
            <a:pathLst>
              <a:path w="113029" h="251460">
                <a:moveTo>
                  <a:pt x="38404" y="0"/>
                </a:moveTo>
                <a:lnTo>
                  <a:pt x="0" y="96012"/>
                </a:lnTo>
                <a:lnTo>
                  <a:pt x="56387" y="251460"/>
                </a:lnTo>
                <a:lnTo>
                  <a:pt x="112775" y="96012"/>
                </a:lnTo>
              </a:path>
            </a:pathLst>
          </a:custGeom>
          <a:ln w="1412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33"/>
          <p:cNvSpPr txBox="1"/>
          <p:nvPr/>
        </p:nvSpPr>
        <p:spPr>
          <a:xfrm>
            <a:off x="5188721" y="2243061"/>
            <a:ext cx="57467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150" spc="-80" dirty="0">
                <a:latin typeface="Arial"/>
                <a:cs typeface="Arial"/>
              </a:rPr>
              <a:t>m</a:t>
            </a:r>
            <a:r>
              <a:rPr sz="1150" spc="25" dirty="0">
                <a:latin typeface="Arial"/>
                <a:cs typeface="Arial"/>
              </a:rPr>
              <a:t>o</a:t>
            </a:r>
            <a:r>
              <a:rPr sz="1150" spc="20" dirty="0">
                <a:latin typeface="Arial"/>
                <a:cs typeface="Arial"/>
              </a:rPr>
              <a:t>n</a:t>
            </a:r>
            <a:r>
              <a:rPr sz="1150" dirty="0">
                <a:latin typeface="Arial"/>
                <a:cs typeface="Arial"/>
              </a:rPr>
              <a:t>t</a:t>
            </a:r>
            <a:r>
              <a:rPr sz="1150" spc="-200" dirty="0">
                <a:latin typeface="Arial"/>
                <a:cs typeface="Arial"/>
              </a:rPr>
              <a:t> </a:t>
            </a:r>
            <a:r>
              <a:rPr sz="1150" spc="-35" dirty="0">
                <a:latin typeface="Arial"/>
                <a:cs typeface="Arial"/>
              </a:rPr>
              <a:t>i</a:t>
            </a:r>
            <a:r>
              <a:rPr sz="1150" spc="20" dirty="0">
                <a:latin typeface="Arial"/>
                <a:cs typeface="Arial"/>
              </a:rPr>
              <a:t>e</a:t>
            </a:r>
            <a:r>
              <a:rPr sz="1150" spc="55" dirty="0">
                <a:latin typeface="Arial"/>
                <a:cs typeface="Arial"/>
              </a:rPr>
              <a:t>r</a:t>
            </a:r>
            <a:r>
              <a:rPr sz="1150" dirty="0">
                <a:latin typeface="Arial"/>
                <a:cs typeface="Arial"/>
              </a:rPr>
              <a:t>t</a:t>
            </a:r>
            <a:endParaRPr sz="1150">
              <a:latin typeface="Arial"/>
              <a:cs typeface="Arial"/>
            </a:endParaRPr>
          </a:p>
        </p:txBody>
      </p:sp>
      <p:sp>
        <p:nvSpPr>
          <p:cNvPr id="36" name="object 34"/>
          <p:cNvSpPr txBox="1"/>
          <p:nvPr/>
        </p:nvSpPr>
        <p:spPr>
          <a:xfrm>
            <a:off x="4355843" y="1734807"/>
            <a:ext cx="107314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150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40" name="object 38"/>
          <p:cNvSpPr/>
          <p:nvPr/>
        </p:nvSpPr>
        <p:spPr>
          <a:xfrm>
            <a:off x="8631932" y="2415794"/>
            <a:ext cx="0" cy="424180"/>
          </a:xfrm>
          <a:custGeom>
            <a:avLst/>
            <a:gdLst/>
            <a:ahLst/>
            <a:cxnLst/>
            <a:rect l="l" t="t" r="r" b="b"/>
            <a:pathLst>
              <a:path h="424179">
                <a:moveTo>
                  <a:pt x="0" y="423672"/>
                </a:moveTo>
                <a:lnTo>
                  <a:pt x="0" y="0"/>
                </a:lnTo>
              </a:path>
            </a:pathLst>
          </a:custGeom>
          <a:ln w="1412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1" name="object 39"/>
          <p:cNvSpPr/>
          <p:nvPr/>
        </p:nvSpPr>
        <p:spPr>
          <a:xfrm>
            <a:off x="7376156" y="2415794"/>
            <a:ext cx="1256030" cy="424180"/>
          </a:xfrm>
          <a:custGeom>
            <a:avLst/>
            <a:gdLst/>
            <a:ahLst/>
            <a:cxnLst/>
            <a:rect l="l" t="t" r="r" b="b"/>
            <a:pathLst>
              <a:path w="1256029" h="424179">
                <a:moveTo>
                  <a:pt x="0" y="0"/>
                </a:moveTo>
                <a:lnTo>
                  <a:pt x="0" y="423672"/>
                </a:lnTo>
                <a:lnTo>
                  <a:pt x="1255775" y="423672"/>
                </a:lnTo>
              </a:path>
            </a:pathLst>
          </a:custGeom>
          <a:ln w="1412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2" name="object 40"/>
          <p:cNvSpPr/>
          <p:nvPr/>
        </p:nvSpPr>
        <p:spPr>
          <a:xfrm>
            <a:off x="7376156" y="2558288"/>
            <a:ext cx="1256665" cy="0"/>
          </a:xfrm>
          <a:custGeom>
            <a:avLst/>
            <a:gdLst/>
            <a:ahLst/>
            <a:cxnLst/>
            <a:rect l="l" t="t" r="r" b="b"/>
            <a:pathLst>
              <a:path w="1256665">
                <a:moveTo>
                  <a:pt x="0" y="0"/>
                </a:moveTo>
                <a:lnTo>
                  <a:pt x="1256537" y="0"/>
                </a:lnTo>
              </a:path>
            </a:pathLst>
          </a:custGeom>
          <a:ln w="1412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3" name="object 41"/>
          <p:cNvSpPr/>
          <p:nvPr/>
        </p:nvSpPr>
        <p:spPr>
          <a:xfrm>
            <a:off x="7376156" y="2685542"/>
            <a:ext cx="1256665" cy="0"/>
          </a:xfrm>
          <a:custGeom>
            <a:avLst/>
            <a:gdLst/>
            <a:ahLst/>
            <a:cxnLst/>
            <a:rect l="l" t="t" r="r" b="b"/>
            <a:pathLst>
              <a:path w="1256665">
                <a:moveTo>
                  <a:pt x="0" y="0"/>
                </a:moveTo>
                <a:lnTo>
                  <a:pt x="1256537" y="0"/>
                </a:lnTo>
              </a:path>
            </a:pathLst>
          </a:custGeom>
          <a:ln w="1412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42"/>
          <p:cNvSpPr/>
          <p:nvPr/>
        </p:nvSpPr>
        <p:spPr>
          <a:xfrm>
            <a:off x="4580378" y="2415794"/>
            <a:ext cx="2795905" cy="100330"/>
          </a:xfrm>
          <a:custGeom>
            <a:avLst/>
            <a:gdLst/>
            <a:ahLst/>
            <a:cxnLst/>
            <a:rect l="l" t="t" r="r" b="b"/>
            <a:pathLst>
              <a:path w="2795904" h="100329">
                <a:moveTo>
                  <a:pt x="0" y="0"/>
                </a:moveTo>
                <a:lnTo>
                  <a:pt x="0" y="99822"/>
                </a:lnTo>
                <a:lnTo>
                  <a:pt x="2795777" y="99822"/>
                </a:lnTo>
              </a:path>
            </a:pathLst>
          </a:custGeom>
          <a:ln w="1412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5" name="object 43"/>
          <p:cNvSpPr/>
          <p:nvPr/>
        </p:nvSpPr>
        <p:spPr>
          <a:xfrm>
            <a:off x="7235186" y="2459228"/>
            <a:ext cx="140970" cy="113030"/>
          </a:xfrm>
          <a:custGeom>
            <a:avLst/>
            <a:gdLst/>
            <a:ahLst/>
            <a:cxnLst/>
            <a:rect l="l" t="t" r="r" b="b"/>
            <a:pathLst>
              <a:path w="140970" h="113029">
                <a:moveTo>
                  <a:pt x="0" y="112775"/>
                </a:moveTo>
                <a:lnTo>
                  <a:pt x="140969" y="56387"/>
                </a:lnTo>
                <a:lnTo>
                  <a:pt x="0" y="0"/>
                </a:lnTo>
              </a:path>
            </a:pathLst>
          </a:custGeom>
          <a:ln w="1412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6" name="object 44"/>
          <p:cNvSpPr/>
          <p:nvPr/>
        </p:nvSpPr>
        <p:spPr>
          <a:xfrm>
            <a:off x="0" y="4269741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858011"/>
                </a:moveTo>
                <a:lnTo>
                  <a:pt x="9143999" y="858011"/>
                </a:lnTo>
                <a:lnTo>
                  <a:pt x="9143999" y="0"/>
                </a:lnTo>
                <a:lnTo>
                  <a:pt x="0" y="0"/>
                </a:lnTo>
                <a:lnTo>
                  <a:pt x="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7" name="object 45"/>
          <p:cNvSpPr/>
          <p:nvPr/>
        </p:nvSpPr>
        <p:spPr>
          <a:xfrm>
            <a:off x="190503" y="4270503"/>
            <a:ext cx="4019550" cy="65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8" name="object 46"/>
          <p:cNvSpPr txBox="1"/>
          <p:nvPr/>
        </p:nvSpPr>
        <p:spPr>
          <a:xfrm>
            <a:off x="211454" y="2624622"/>
            <a:ext cx="8288777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1040130" algn="r">
              <a:lnSpc>
                <a:spcPct val="100000"/>
              </a:lnSpc>
            </a:pPr>
            <a:endParaRPr sz="1100" dirty="0"/>
          </a:p>
          <a:p>
            <a:pPr marL="189865" marR="4254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spc="-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ine</a:t>
            </a:r>
            <a:r>
              <a:rPr sz="1800" spc="-1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Assoziation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wird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immer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Aggregation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model</a:t>
            </a:r>
            <a:r>
              <a:rPr lang="de-DE" sz="1800" dirty="0" smtClean="0">
                <a:latin typeface="Arial"/>
                <a:cs typeface="Arial"/>
              </a:rPr>
              <a:t>l</a:t>
            </a:r>
            <a:r>
              <a:rPr sz="1800" dirty="0" err="1" smtClean="0">
                <a:latin typeface="Arial"/>
                <a:cs typeface="Arial"/>
              </a:rPr>
              <a:t>iert</a:t>
            </a:r>
            <a:r>
              <a:rPr lang="de-DE" sz="1800" dirty="0" smtClean="0">
                <a:latin typeface="Arial"/>
                <a:cs typeface="Arial"/>
              </a:rPr>
              <a:t>,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eine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lang="de-DE" sz="1800" spc="-15" dirty="0" smtClean="0">
                <a:latin typeface="Arial"/>
                <a:cs typeface="Arial"/>
              </a:rPr>
              <a:t>schwache </a:t>
            </a:r>
            <a:r>
              <a:rPr sz="1800" dirty="0" err="1" smtClean="0">
                <a:latin typeface="Arial"/>
                <a:cs typeface="Arial"/>
              </a:rPr>
              <a:t>Beziehung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zwischen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„Ganzen“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„</a:t>
            </a:r>
            <a:r>
              <a:rPr sz="1800" spc="-20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eil“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modelieren.</a:t>
            </a:r>
          </a:p>
          <a:p>
            <a:pPr marL="189865" marR="6350" indent="-177165"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eispiel: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Moto</a:t>
            </a:r>
            <a:r>
              <a:rPr sz="1800" spc="-10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(Der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Motor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fest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installiert, kann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ausgetauscht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werden).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Deshalb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kann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als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„</a:t>
            </a:r>
            <a:r>
              <a:rPr lang="de-DE" sz="1800" dirty="0" smtClean="0">
                <a:latin typeface="Arial"/>
                <a:cs typeface="Arial"/>
              </a:rPr>
              <a:t>G</a:t>
            </a:r>
            <a:r>
              <a:rPr sz="1800" dirty="0" err="1" smtClean="0">
                <a:latin typeface="Arial"/>
                <a:cs typeface="Arial"/>
              </a:rPr>
              <a:t>anzes</a:t>
            </a:r>
            <a:r>
              <a:rPr sz="1800" dirty="0">
                <a:latin typeface="Arial"/>
                <a:cs typeface="Arial"/>
              </a:rPr>
              <a:t>“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und der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Motor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„</a:t>
            </a:r>
            <a:r>
              <a:rPr sz="1800" spc="-20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eil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angesehen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werden</a:t>
            </a:r>
            <a:r>
              <a:rPr sz="1800" dirty="0" smtClean="0">
                <a:latin typeface="Arial"/>
                <a:cs typeface="Arial"/>
              </a:rPr>
              <a:t>“</a:t>
            </a:r>
            <a:r>
              <a:rPr lang="de-DE" sz="1800" dirty="0" smtClean="0">
                <a:latin typeface="Arial"/>
                <a:cs typeface="Arial"/>
              </a:rPr>
              <a:t>. </a:t>
            </a:r>
            <a:r>
              <a:rPr lang="de-DE" dirty="0">
                <a:latin typeface="Arial"/>
                <a:cs typeface="Arial"/>
              </a:rPr>
              <a:t>Das Teil kann ohne das Ganze </a:t>
            </a:r>
            <a:r>
              <a:rPr lang="de-DE" dirty="0" smtClean="0">
                <a:latin typeface="Arial"/>
                <a:cs typeface="Arial"/>
              </a:rPr>
              <a:t>existieren.</a:t>
            </a:r>
            <a:endParaRPr lang="de-DE" dirty="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94310" algn="l"/>
              </a:tabLst>
            </a:pPr>
            <a:r>
              <a:rPr lang="de-DE" dirty="0" smtClean="0">
                <a:latin typeface="Arial"/>
                <a:cs typeface="Arial"/>
              </a:rPr>
              <a:t>Navigierbarkeit</a:t>
            </a:r>
            <a:r>
              <a:rPr lang="de-DE" spc="-30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nur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von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„Ganz“ </a:t>
            </a:r>
            <a:r>
              <a:rPr lang="de-DE" dirty="0">
                <a:latin typeface="Wingdings"/>
                <a:cs typeface="Wingdings"/>
              </a:rPr>
              <a:t>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„</a:t>
            </a:r>
            <a:r>
              <a:rPr lang="de-DE" spc="-200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eil“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möglich</a:t>
            </a:r>
          </a:p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lang="de-DE" spc="-5" dirty="0">
                <a:latin typeface="Arial"/>
                <a:cs typeface="Arial"/>
              </a:rPr>
              <a:t>K</a:t>
            </a:r>
            <a:r>
              <a:rPr lang="de-DE" dirty="0">
                <a:latin typeface="Arial"/>
                <a:cs typeface="Arial"/>
              </a:rPr>
              <a:t>eine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inschränkung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der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Mul</a:t>
            </a:r>
            <a:r>
              <a:rPr lang="de-DE" spc="-5" dirty="0" err="1">
                <a:latin typeface="Arial"/>
                <a:cs typeface="Arial"/>
              </a:rPr>
              <a:t>t</a:t>
            </a:r>
            <a:r>
              <a:rPr lang="de-DE" dirty="0" err="1">
                <a:latin typeface="Arial"/>
                <a:cs typeface="Arial"/>
              </a:rPr>
              <a:t>iplizi</a:t>
            </a:r>
            <a:r>
              <a:rPr lang="de-DE" spc="-5" dirty="0" err="1">
                <a:latin typeface="Arial"/>
                <a:cs typeface="Arial"/>
              </a:rPr>
              <a:t>t</a:t>
            </a:r>
            <a:r>
              <a:rPr lang="de-DE" dirty="0" err="1">
                <a:latin typeface="Arial"/>
                <a:cs typeface="Arial"/>
              </a:rPr>
              <a:t>ät</a:t>
            </a:r>
            <a:endParaRPr lang="de-DE" dirty="0">
              <a:latin typeface="Arial"/>
              <a:cs typeface="Arial"/>
            </a:endParaRPr>
          </a:p>
          <a:p>
            <a:pPr marL="640715" lvl="1" indent="-170815">
              <a:lnSpc>
                <a:spcPct val="100000"/>
              </a:lnSpc>
              <a:buFont typeface="Arial"/>
              <a:buChar char="•"/>
              <a:tabLst>
                <a:tab pos="641350" algn="l"/>
              </a:tabLst>
            </a:pPr>
            <a:r>
              <a:rPr lang="de-DE" spc="-5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ngabe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der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Multiplizität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ist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beliebig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möglich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(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siehe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Beispiel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0</a:t>
            </a:r>
            <a:r>
              <a:rPr lang="de-DE" dirty="0" smtClean="0">
                <a:latin typeface="Arial"/>
                <a:cs typeface="Arial"/>
              </a:rPr>
              <a:t>..1 </a:t>
            </a:r>
            <a:r>
              <a:rPr lang="de-DE" dirty="0">
                <a:latin typeface="Arial"/>
                <a:cs typeface="Arial"/>
              </a:rPr>
              <a:t>)</a:t>
            </a:r>
          </a:p>
          <a:p>
            <a:pPr marL="640715" lvl="1" indent="-170815">
              <a:lnSpc>
                <a:spcPct val="100000"/>
              </a:lnSpc>
              <a:buFont typeface="Arial"/>
              <a:buChar char="•"/>
              <a:tabLst>
                <a:tab pos="641350" algn="l"/>
              </a:tabLst>
            </a:pPr>
            <a:r>
              <a:rPr lang="de-DE" spc="-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in</a:t>
            </a:r>
            <a:r>
              <a:rPr lang="de-DE" spc="-45" dirty="0">
                <a:latin typeface="Arial"/>
                <a:cs typeface="Arial"/>
              </a:rPr>
              <a:t> </a:t>
            </a:r>
            <a:r>
              <a:rPr lang="de-DE" spc="-200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eil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kann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also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in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mehreren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„Ganzen“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enthalten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sein.</a:t>
            </a:r>
          </a:p>
          <a:p>
            <a:pPr marL="641350" lvl="1" indent="-171450">
              <a:lnSpc>
                <a:spcPct val="100000"/>
              </a:lnSpc>
              <a:buFont typeface="Arial"/>
              <a:buChar char="•"/>
              <a:tabLst>
                <a:tab pos="641350" algn="l"/>
              </a:tabLst>
            </a:pP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st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keine</a:t>
            </a:r>
            <a:r>
              <a:rPr lang="de-DE" spc="-110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ngabe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vorhanden,</a:t>
            </a:r>
            <a:r>
              <a:rPr lang="de-DE" spc="-15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gilt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die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 err="1" smtClean="0">
                <a:latin typeface="Arial"/>
                <a:cs typeface="Arial"/>
              </a:rPr>
              <a:t>Multiplizität</a:t>
            </a:r>
            <a:r>
              <a:rPr lang="de-DE" spc="-20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„1“</a:t>
            </a:r>
          </a:p>
          <a:p>
            <a:pPr marL="189865" marR="6350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49" name="object 20"/>
          <p:cNvSpPr txBox="1"/>
          <p:nvPr/>
        </p:nvSpPr>
        <p:spPr>
          <a:xfrm>
            <a:off x="6934200" y="2638425"/>
            <a:ext cx="305435" cy="176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150" spc="20" dirty="0">
                <a:latin typeface="Arial"/>
                <a:cs typeface="Arial"/>
              </a:rPr>
              <a:t>0</a:t>
            </a:r>
            <a:r>
              <a:rPr sz="1150" dirty="0">
                <a:latin typeface="Arial"/>
                <a:cs typeface="Arial"/>
              </a:rPr>
              <a:t>.</a:t>
            </a:r>
            <a:r>
              <a:rPr sz="1150" spc="-20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.</a:t>
            </a:r>
            <a:r>
              <a:rPr sz="1150" spc="-195" dirty="0">
                <a:latin typeface="Arial"/>
                <a:cs typeface="Arial"/>
              </a:rPr>
              <a:t> </a:t>
            </a:r>
            <a:r>
              <a:rPr lang="de-DE" sz="1150" dirty="0">
                <a:latin typeface="Arial"/>
                <a:cs typeface="Arial"/>
              </a:rPr>
              <a:t>4</a:t>
            </a:r>
            <a:endParaRPr sz="11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556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/>
          <p:cNvSpPr txBox="1"/>
          <p:nvPr/>
        </p:nvSpPr>
        <p:spPr>
          <a:xfrm>
            <a:off x="608856" y="605518"/>
            <a:ext cx="434213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b="1" dirty="0" err="1" smtClean="0">
                <a:latin typeface="Arial"/>
                <a:cs typeface="Arial"/>
              </a:rPr>
              <a:t>Komposition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4171246" y="996957"/>
            <a:ext cx="1351280" cy="285115"/>
          </a:xfrm>
          <a:custGeom>
            <a:avLst/>
            <a:gdLst/>
            <a:ahLst/>
            <a:cxnLst/>
            <a:rect l="l" t="t" r="r" b="b"/>
            <a:pathLst>
              <a:path w="1351279" h="285114">
                <a:moveTo>
                  <a:pt x="1351050" y="284999"/>
                </a:moveTo>
                <a:lnTo>
                  <a:pt x="1351050" y="0"/>
                </a:lnTo>
                <a:lnTo>
                  <a:pt x="0" y="0"/>
                </a:lnTo>
                <a:lnTo>
                  <a:pt x="0" y="284999"/>
                </a:lnTo>
                <a:lnTo>
                  <a:pt x="1351050" y="284999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4171266" y="996950"/>
            <a:ext cx="1351280" cy="285115"/>
          </a:xfrm>
          <a:custGeom>
            <a:avLst/>
            <a:gdLst/>
            <a:ahLst/>
            <a:cxnLst/>
            <a:rect l="l" t="t" r="r" b="b"/>
            <a:pathLst>
              <a:path w="1351279" h="285114">
                <a:moveTo>
                  <a:pt x="1351030" y="0"/>
                </a:moveTo>
                <a:lnTo>
                  <a:pt x="0" y="0"/>
                </a:lnTo>
                <a:lnTo>
                  <a:pt x="0" y="285007"/>
                </a:lnTo>
              </a:path>
            </a:pathLst>
          </a:custGeom>
          <a:ln w="1499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5522296" y="996950"/>
            <a:ext cx="0" cy="285115"/>
          </a:xfrm>
          <a:custGeom>
            <a:avLst/>
            <a:gdLst/>
            <a:ahLst/>
            <a:cxnLst/>
            <a:rect l="l" t="t" r="r" b="b"/>
            <a:pathLst>
              <a:path h="285114">
                <a:moveTo>
                  <a:pt x="0" y="285007"/>
                </a:moveTo>
                <a:lnTo>
                  <a:pt x="0" y="0"/>
                </a:lnTo>
              </a:path>
            </a:pathLst>
          </a:custGeom>
          <a:ln w="15007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0"/>
          <p:cNvSpPr txBox="1"/>
          <p:nvPr/>
        </p:nvSpPr>
        <p:spPr>
          <a:xfrm>
            <a:off x="4639319" y="1056646"/>
            <a:ext cx="42672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300" b="1" spc="-110" dirty="0">
                <a:latin typeface="Arial"/>
                <a:cs typeface="Arial"/>
              </a:rPr>
              <a:t>B</a:t>
            </a:r>
            <a:r>
              <a:rPr sz="1300" b="1" spc="30" dirty="0">
                <a:latin typeface="Arial"/>
                <a:cs typeface="Arial"/>
              </a:rPr>
              <a:t>u</a:t>
            </a:r>
            <a:r>
              <a:rPr sz="1300" b="1" spc="-15" dirty="0">
                <a:latin typeface="Arial"/>
                <a:cs typeface="Arial"/>
              </a:rPr>
              <a:t>c</a:t>
            </a:r>
            <a:r>
              <a:rPr sz="1300" b="1" dirty="0">
                <a:latin typeface="Arial"/>
                <a:cs typeface="Arial"/>
              </a:rPr>
              <a:t>h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7054715" y="996957"/>
            <a:ext cx="1381125" cy="285115"/>
          </a:xfrm>
          <a:custGeom>
            <a:avLst/>
            <a:gdLst/>
            <a:ahLst/>
            <a:cxnLst/>
            <a:rect l="l" t="t" r="r" b="b"/>
            <a:pathLst>
              <a:path w="1381125" h="285114">
                <a:moveTo>
                  <a:pt x="1380756" y="284999"/>
                </a:moveTo>
                <a:lnTo>
                  <a:pt x="1380756" y="0"/>
                </a:lnTo>
                <a:lnTo>
                  <a:pt x="0" y="0"/>
                </a:lnTo>
                <a:lnTo>
                  <a:pt x="0" y="284999"/>
                </a:lnTo>
                <a:lnTo>
                  <a:pt x="1380756" y="284999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7054728" y="996950"/>
            <a:ext cx="1381125" cy="285115"/>
          </a:xfrm>
          <a:custGeom>
            <a:avLst/>
            <a:gdLst/>
            <a:ahLst/>
            <a:cxnLst/>
            <a:rect l="l" t="t" r="r" b="b"/>
            <a:pathLst>
              <a:path w="1381125" h="285114">
                <a:moveTo>
                  <a:pt x="1380765" y="0"/>
                </a:moveTo>
                <a:lnTo>
                  <a:pt x="0" y="0"/>
                </a:lnTo>
                <a:lnTo>
                  <a:pt x="0" y="285007"/>
                </a:lnTo>
              </a:path>
            </a:pathLst>
          </a:custGeom>
          <a:ln w="1499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8435495" y="996950"/>
            <a:ext cx="0" cy="285115"/>
          </a:xfrm>
          <a:custGeom>
            <a:avLst/>
            <a:gdLst/>
            <a:ahLst/>
            <a:cxnLst/>
            <a:rect l="l" t="t" r="r" b="b"/>
            <a:pathLst>
              <a:path h="285114">
                <a:moveTo>
                  <a:pt x="0" y="285007"/>
                </a:moveTo>
                <a:lnTo>
                  <a:pt x="0" y="0"/>
                </a:lnTo>
              </a:path>
            </a:pathLst>
          </a:custGeom>
          <a:ln w="15007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4"/>
          <p:cNvSpPr txBox="1"/>
          <p:nvPr/>
        </p:nvSpPr>
        <p:spPr>
          <a:xfrm>
            <a:off x="7462531" y="1056646"/>
            <a:ext cx="56197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300" b="1" spc="-40" dirty="0">
                <a:latin typeface="Arial"/>
                <a:cs typeface="Arial"/>
              </a:rPr>
              <a:t>S</a:t>
            </a:r>
            <a:r>
              <a:rPr sz="1300" b="1" spc="105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i</a:t>
            </a:r>
            <a:r>
              <a:rPr sz="1300" b="1" dirty="0">
                <a:latin typeface="Arial"/>
                <a:cs typeface="Arial"/>
              </a:rPr>
              <a:t>t</a:t>
            </a:r>
            <a:r>
              <a:rPr sz="1300" b="1" spc="-210" dirty="0">
                <a:latin typeface="Arial"/>
                <a:cs typeface="Arial"/>
              </a:rPr>
              <a:t> </a:t>
            </a:r>
            <a:r>
              <a:rPr sz="1300" b="1" spc="105" dirty="0">
                <a:latin typeface="Arial"/>
                <a:cs typeface="Arial"/>
              </a:rPr>
              <a:t>e</a:t>
            </a:r>
            <a:r>
              <a:rPr sz="1300" b="1" dirty="0"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5"/>
          <p:cNvSpPr/>
          <p:nvPr/>
        </p:nvSpPr>
        <p:spPr>
          <a:xfrm>
            <a:off x="5597171" y="1251477"/>
            <a:ext cx="167640" cy="30480"/>
          </a:xfrm>
          <a:custGeom>
            <a:avLst/>
            <a:gdLst/>
            <a:ahLst/>
            <a:cxnLst/>
            <a:rect l="l" t="t" r="r" b="b"/>
            <a:pathLst>
              <a:path w="167640" h="30480">
                <a:moveTo>
                  <a:pt x="76006" y="0"/>
                </a:moveTo>
                <a:lnTo>
                  <a:pt x="0" y="30479"/>
                </a:lnTo>
                <a:lnTo>
                  <a:pt x="167075" y="30479"/>
                </a:lnTo>
                <a:lnTo>
                  <a:pt x="76006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6"/>
          <p:cNvSpPr/>
          <p:nvPr/>
        </p:nvSpPr>
        <p:spPr>
          <a:xfrm>
            <a:off x="5597191" y="1251490"/>
            <a:ext cx="76200" cy="30480"/>
          </a:xfrm>
          <a:custGeom>
            <a:avLst/>
            <a:gdLst/>
            <a:ahLst/>
            <a:cxnLst/>
            <a:rect l="l" t="t" r="r" b="b"/>
            <a:pathLst>
              <a:path w="76200" h="30480">
                <a:moveTo>
                  <a:pt x="75979" y="0"/>
                </a:moveTo>
                <a:lnTo>
                  <a:pt x="0" y="30466"/>
                </a:lnTo>
              </a:path>
            </a:pathLst>
          </a:custGeom>
          <a:ln w="1499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17"/>
          <p:cNvSpPr/>
          <p:nvPr/>
        </p:nvSpPr>
        <p:spPr>
          <a:xfrm>
            <a:off x="5673170" y="1251490"/>
            <a:ext cx="91440" cy="30480"/>
          </a:xfrm>
          <a:custGeom>
            <a:avLst/>
            <a:gdLst/>
            <a:ahLst/>
            <a:cxnLst/>
            <a:rect l="l" t="t" r="r" b="b"/>
            <a:pathLst>
              <a:path w="91440" h="30480">
                <a:moveTo>
                  <a:pt x="91030" y="30466"/>
                </a:moveTo>
                <a:lnTo>
                  <a:pt x="0" y="0"/>
                </a:lnTo>
              </a:path>
            </a:pathLst>
          </a:custGeom>
          <a:ln w="14991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18"/>
          <p:cNvSpPr txBox="1"/>
          <p:nvPr/>
        </p:nvSpPr>
        <p:spPr>
          <a:xfrm>
            <a:off x="6576324" y="1054867"/>
            <a:ext cx="29718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25" dirty="0">
                <a:latin typeface="Arial"/>
                <a:cs typeface="Arial"/>
              </a:rPr>
              <a:t>1</a:t>
            </a:r>
            <a:r>
              <a:rPr sz="1200" spc="5" dirty="0">
                <a:latin typeface="Arial"/>
                <a:cs typeface="Arial"/>
              </a:rPr>
              <a:t>.</a:t>
            </a:r>
            <a:r>
              <a:rPr sz="1200" spc="-204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.</a:t>
            </a:r>
            <a:r>
              <a:rPr sz="1200" spc="-204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*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1"/>
          <p:cNvSpPr/>
          <p:nvPr/>
        </p:nvSpPr>
        <p:spPr>
          <a:xfrm>
            <a:off x="4171246" y="1281957"/>
            <a:ext cx="1351280" cy="344170"/>
          </a:xfrm>
          <a:custGeom>
            <a:avLst/>
            <a:gdLst/>
            <a:ahLst/>
            <a:cxnLst/>
            <a:rect l="l" t="t" r="r" b="b"/>
            <a:pathLst>
              <a:path w="1351279" h="344170">
                <a:moveTo>
                  <a:pt x="0" y="343662"/>
                </a:moveTo>
                <a:lnTo>
                  <a:pt x="1351050" y="343662"/>
                </a:lnTo>
                <a:lnTo>
                  <a:pt x="1351050" y="0"/>
                </a:lnTo>
                <a:lnTo>
                  <a:pt x="0" y="0"/>
                </a:lnTo>
                <a:lnTo>
                  <a:pt x="0" y="343662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2"/>
          <p:cNvSpPr/>
          <p:nvPr/>
        </p:nvSpPr>
        <p:spPr>
          <a:xfrm>
            <a:off x="4171266" y="1281957"/>
            <a:ext cx="1351280" cy="344170"/>
          </a:xfrm>
          <a:custGeom>
            <a:avLst/>
            <a:gdLst/>
            <a:ahLst/>
            <a:cxnLst/>
            <a:rect l="l" t="t" r="r" b="b"/>
            <a:pathLst>
              <a:path w="1351279" h="344170">
                <a:moveTo>
                  <a:pt x="0" y="0"/>
                </a:moveTo>
                <a:lnTo>
                  <a:pt x="0" y="343667"/>
                </a:lnTo>
                <a:lnTo>
                  <a:pt x="1351030" y="343667"/>
                </a:lnTo>
                <a:lnTo>
                  <a:pt x="1351030" y="0"/>
                </a:lnTo>
              </a:path>
            </a:pathLst>
          </a:custGeom>
          <a:ln w="14991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23"/>
          <p:cNvSpPr/>
          <p:nvPr/>
        </p:nvSpPr>
        <p:spPr>
          <a:xfrm>
            <a:off x="4171266" y="1461770"/>
            <a:ext cx="1351915" cy="0"/>
          </a:xfrm>
          <a:custGeom>
            <a:avLst/>
            <a:gdLst/>
            <a:ahLst/>
            <a:cxnLst/>
            <a:rect l="l" t="t" r="r" b="b"/>
            <a:pathLst>
              <a:path w="1351914">
                <a:moveTo>
                  <a:pt x="0" y="0"/>
                </a:moveTo>
                <a:lnTo>
                  <a:pt x="1351792" y="0"/>
                </a:lnTo>
              </a:path>
            </a:pathLst>
          </a:custGeom>
          <a:ln w="14989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24"/>
          <p:cNvSpPr/>
          <p:nvPr/>
        </p:nvSpPr>
        <p:spPr>
          <a:xfrm>
            <a:off x="7054715" y="1281957"/>
            <a:ext cx="1381125" cy="344170"/>
          </a:xfrm>
          <a:custGeom>
            <a:avLst/>
            <a:gdLst/>
            <a:ahLst/>
            <a:cxnLst/>
            <a:rect l="l" t="t" r="r" b="b"/>
            <a:pathLst>
              <a:path w="1381125" h="344170">
                <a:moveTo>
                  <a:pt x="0" y="343662"/>
                </a:moveTo>
                <a:lnTo>
                  <a:pt x="1380756" y="343662"/>
                </a:lnTo>
                <a:lnTo>
                  <a:pt x="1380756" y="0"/>
                </a:lnTo>
                <a:lnTo>
                  <a:pt x="0" y="0"/>
                </a:lnTo>
                <a:lnTo>
                  <a:pt x="0" y="343662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7054728" y="1281957"/>
            <a:ext cx="1381125" cy="344170"/>
          </a:xfrm>
          <a:custGeom>
            <a:avLst/>
            <a:gdLst/>
            <a:ahLst/>
            <a:cxnLst/>
            <a:rect l="l" t="t" r="r" b="b"/>
            <a:pathLst>
              <a:path w="1381125" h="344170">
                <a:moveTo>
                  <a:pt x="0" y="0"/>
                </a:moveTo>
                <a:lnTo>
                  <a:pt x="0" y="343667"/>
                </a:lnTo>
                <a:lnTo>
                  <a:pt x="1380765" y="343667"/>
                </a:lnTo>
                <a:lnTo>
                  <a:pt x="1380765" y="0"/>
                </a:lnTo>
              </a:path>
            </a:pathLst>
          </a:custGeom>
          <a:ln w="14991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4171266" y="1326854"/>
            <a:ext cx="4265295" cy="0"/>
          </a:xfrm>
          <a:custGeom>
            <a:avLst/>
            <a:gdLst/>
            <a:ahLst/>
            <a:cxnLst/>
            <a:rect l="l" t="t" r="r" b="b"/>
            <a:pathLst>
              <a:path w="4265295">
                <a:moveTo>
                  <a:pt x="0" y="0"/>
                </a:moveTo>
                <a:lnTo>
                  <a:pt x="4264990" y="0"/>
                </a:lnTo>
              </a:path>
            </a:pathLst>
          </a:custGeom>
          <a:ln w="1511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7054728" y="1461770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59">
                <a:moveTo>
                  <a:pt x="0" y="0"/>
                </a:moveTo>
                <a:lnTo>
                  <a:pt x="1381528" y="0"/>
                </a:lnTo>
              </a:path>
            </a:pathLst>
          </a:custGeom>
          <a:ln w="14989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28"/>
          <p:cNvSpPr/>
          <p:nvPr/>
        </p:nvSpPr>
        <p:spPr>
          <a:xfrm>
            <a:off x="5523064" y="1281957"/>
            <a:ext cx="330200" cy="90170"/>
          </a:xfrm>
          <a:custGeom>
            <a:avLst/>
            <a:gdLst/>
            <a:ahLst/>
            <a:cxnLst/>
            <a:rect l="l" t="t" r="r" b="b"/>
            <a:pathLst>
              <a:path w="330200" h="90169">
                <a:moveTo>
                  <a:pt x="241182" y="0"/>
                </a:moveTo>
                <a:lnTo>
                  <a:pt x="74107" y="0"/>
                </a:lnTo>
                <a:lnTo>
                  <a:pt x="0" y="29718"/>
                </a:lnTo>
                <a:lnTo>
                  <a:pt x="150113" y="89916"/>
                </a:lnTo>
                <a:lnTo>
                  <a:pt x="329976" y="29718"/>
                </a:lnTo>
                <a:lnTo>
                  <a:pt x="24118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29"/>
          <p:cNvSpPr/>
          <p:nvPr/>
        </p:nvSpPr>
        <p:spPr>
          <a:xfrm>
            <a:off x="5523059" y="1281957"/>
            <a:ext cx="330200" cy="90170"/>
          </a:xfrm>
          <a:custGeom>
            <a:avLst/>
            <a:gdLst/>
            <a:ahLst/>
            <a:cxnLst/>
            <a:rect l="l" t="t" r="r" b="b"/>
            <a:pathLst>
              <a:path w="330200" h="90169">
                <a:moveTo>
                  <a:pt x="74131" y="0"/>
                </a:moveTo>
                <a:lnTo>
                  <a:pt x="0" y="29726"/>
                </a:lnTo>
                <a:lnTo>
                  <a:pt x="150111" y="89918"/>
                </a:lnTo>
                <a:lnTo>
                  <a:pt x="329957" y="29726"/>
                </a:lnTo>
                <a:lnTo>
                  <a:pt x="241141" y="0"/>
                </a:lnTo>
              </a:path>
            </a:pathLst>
          </a:custGeom>
          <a:ln w="14991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object 30"/>
          <p:cNvSpPr txBox="1"/>
          <p:nvPr/>
        </p:nvSpPr>
        <p:spPr>
          <a:xfrm>
            <a:off x="152400" y="1911350"/>
            <a:ext cx="8991600" cy="370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986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spc="-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ine</a:t>
            </a:r>
            <a:r>
              <a:rPr sz="1800" spc="-1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Assoziation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wird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immer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Komposition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modelliert</a:t>
            </a:r>
            <a:r>
              <a:rPr lang="de-DE" sz="1800" dirty="0" smtClean="0">
                <a:latin typeface="Arial"/>
                <a:cs typeface="Arial"/>
              </a:rPr>
              <a:t>,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</a:t>
            </a:r>
          </a:p>
          <a:p>
            <a:pPr marL="189865">
              <a:lnSpc>
                <a:spcPct val="100000"/>
              </a:lnSpc>
            </a:pPr>
            <a:r>
              <a:rPr lang="de-DE" sz="1800" dirty="0" smtClean="0">
                <a:latin typeface="Arial"/>
                <a:cs typeface="Arial"/>
              </a:rPr>
              <a:t>starke </a:t>
            </a:r>
            <a:r>
              <a:rPr sz="1800" dirty="0" smtClean="0">
                <a:latin typeface="Arial"/>
                <a:cs typeface="Arial"/>
              </a:rPr>
              <a:t>„</a:t>
            </a:r>
            <a:r>
              <a:rPr sz="1800" spc="-5" dirty="0" err="1" smtClean="0">
                <a:latin typeface="Arial"/>
                <a:cs typeface="Arial"/>
              </a:rPr>
              <a:t>B</a:t>
            </a:r>
            <a:r>
              <a:rPr sz="1800" dirty="0" err="1" smtClean="0">
                <a:latin typeface="Arial"/>
                <a:cs typeface="Arial"/>
              </a:rPr>
              <a:t>eziehung</a:t>
            </a:r>
            <a:r>
              <a:rPr sz="1800" spc="-2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zwischen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</a:t>
            </a:r>
            <a:r>
              <a:rPr sz="1800" spc="-5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„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anzen“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</a:t>
            </a:r>
            <a:r>
              <a:rPr sz="1800" spc="-5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„</a:t>
            </a:r>
            <a:r>
              <a:rPr sz="1800" spc="-20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eil“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z</a:t>
            </a:r>
            <a:r>
              <a:rPr sz="1800" dirty="0" err="1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 err="1" smtClean="0">
                <a:latin typeface="Arial"/>
                <a:cs typeface="Arial"/>
              </a:rPr>
              <a:t>m</a:t>
            </a:r>
            <a:r>
              <a:rPr sz="1800" dirty="0" err="1" smtClean="0">
                <a:latin typeface="Arial"/>
                <a:cs typeface="Arial"/>
              </a:rPr>
              <a:t>odellieren</a:t>
            </a:r>
            <a:r>
              <a:rPr lang="de-DE" sz="1800" dirty="0" smtClean="0">
                <a:latin typeface="Arial"/>
                <a:cs typeface="Arial"/>
              </a:rPr>
              <a:t>,</a:t>
            </a:r>
            <a:r>
              <a:rPr sz="1800" spc="-2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</a:t>
            </a:r>
          </a:p>
          <a:p>
            <a:pPr marL="1898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„untrennbar“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verbunden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sind.</a:t>
            </a:r>
          </a:p>
          <a:p>
            <a:pPr marL="18986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spc="-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ird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sz="1800" dirty="0" err="1" smtClean="0">
                <a:latin typeface="Arial"/>
                <a:cs typeface="Arial"/>
              </a:rPr>
              <a:t>anze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zerstört,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wird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auch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0" dirty="0" err="1">
                <a:latin typeface="Arial"/>
                <a:cs typeface="Arial"/>
              </a:rPr>
              <a:t>T</a:t>
            </a:r>
            <a:r>
              <a:rPr sz="1800" dirty="0" err="1">
                <a:latin typeface="Arial"/>
                <a:cs typeface="Arial"/>
              </a:rPr>
              <a:t>eil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zerstört</a:t>
            </a:r>
            <a:r>
              <a:rPr lang="de-DE" sz="1800" dirty="0" smtClean="0">
                <a:latin typeface="Arial"/>
                <a:cs typeface="Arial"/>
              </a:rPr>
              <a:t>. </a:t>
            </a:r>
            <a:r>
              <a:rPr lang="de-DE" dirty="0" smtClean="0">
                <a:latin typeface="Arial"/>
                <a:cs typeface="Arial"/>
              </a:rPr>
              <a:t>Das </a:t>
            </a:r>
            <a:r>
              <a:rPr lang="de-DE" dirty="0">
                <a:latin typeface="Arial"/>
                <a:cs typeface="Arial"/>
              </a:rPr>
              <a:t>Teil kann nicht ohne das Ganze </a:t>
            </a:r>
            <a:r>
              <a:rPr lang="de-DE" dirty="0" smtClean="0">
                <a:latin typeface="Arial"/>
                <a:cs typeface="Arial"/>
              </a:rPr>
              <a:t>existieren.</a:t>
            </a:r>
            <a:endParaRPr lang="de-DE" dirty="0">
              <a:latin typeface="Arial"/>
              <a:cs typeface="Arial"/>
            </a:endParaRPr>
          </a:p>
          <a:p>
            <a:pPr marL="247650" lvl="1" indent="-18097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48285" algn="l"/>
              </a:tabLst>
            </a:pPr>
            <a:r>
              <a:rPr lang="de-DE" dirty="0" smtClean="0">
                <a:latin typeface="Arial"/>
                <a:cs typeface="Arial"/>
              </a:rPr>
              <a:t>Navigierbarkeit</a:t>
            </a:r>
            <a:r>
              <a:rPr lang="de-DE" spc="-30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nur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von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„Ganz“ </a:t>
            </a:r>
            <a:r>
              <a:rPr lang="de-DE" dirty="0">
                <a:latin typeface="Wingdings"/>
                <a:cs typeface="Wingdings"/>
              </a:rPr>
              <a:t>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„</a:t>
            </a:r>
            <a:r>
              <a:rPr lang="de-DE" spc="-200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eil“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möglich.</a:t>
            </a:r>
            <a:endParaRPr lang="de-DE" dirty="0">
              <a:latin typeface="Arial"/>
              <a:cs typeface="Arial"/>
            </a:endParaRPr>
          </a:p>
          <a:p>
            <a:pPr marL="247650" lvl="1" indent="-180975">
              <a:lnSpc>
                <a:spcPct val="100000"/>
              </a:lnSpc>
              <a:buFont typeface="Arial"/>
              <a:buChar char="•"/>
              <a:tabLst>
                <a:tab pos="248285" algn="l"/>
              </a:tabLst>
            </a:pPr>
            <a:r>
              <a:rPr lang="de-DE" dirty="0" err="1">
                <a:latin typeface="Arial"/>
                <a:cs typeface="Arial"/>
              </a:rPr>
              <a:t>Mul</a:t>
            </a:r>
            <a:r>
              <a:rPr lang="de-DE" spc="-5" dirty="0" err="1">
                <a:latin typeface="Arial"/>
                <a:cs typeface="Arial"/>
              </a:rPr>
              <a:t>t</a:t>
            </a:r>
            <a:r>
              <a:rPr lang="de-DE" dirty="0" err="1">
                <a:latin typeface="Arial"/>
                <a:cs typeface="Arial"/>
              </a:rPr>
              <a:t>iplizi</a:t>
            </a:r>
            <a:r>
              <a:rPr lang="de-DE" spc="-5" dirty="0" err="1">
                <a:latin typeface="Arial"/>
                <a:cs typeface="Arial"/>
              </a:rPr>
              <a:t>t</a:t>
            </a:r>
            <a:r>
              <a:rPr lang="de-DE" dirty="0" err="1">
                <a:latin typeface="Arial"/>
                <a:cs typeface="Arial"/>
              </a:rPr>
              <a:t>ät</a:t>
            </a:r>
            <a:r>
              <a:rPr lang="de-DE" spc="-2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i</a:t>
            </a:r>
            <a:r>
              <a:rPr lang="de-DE" spc="-5" dirty="0">
                <a:latin typeface="Arial"/>
                <a:cs typeface="Arial"/>
              </a:rPr>
              <a:t>s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beschränkt</a:t>
            </a:r>
          </a:p>
          <a:p>
            <a:pPr marL="695325" lvl="2" indent="-171450">
              <a:lnSpc>
                <a:spcPct val="100000"/>
              </a:lnSpc>
              <a:buFont typeface="Arial"/>
              <a:buChar char="•"/>
              <a:tabLst>
                <a:tab pos="695960" algn="l"/>
              </a:tabLst>
            </a:pPr>
            <a:r>
              <a:rPr lang="de-DE" spc="-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in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Ganzes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kann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beliebig</a:t>
            </a:r>
            <a:r>
              <a:rPr lang="de-DE" spc="-2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viele</a:t>
            </a:r>
            <a:r>
              <a:rPr lang="de-DE" spc="-40" dirty="0">
                <a:latin typeface="Arial"/>
                <a:cs typeface="Arial"/>
              </a:rPr>
              <a:t> </a:t>
            </a:r>
            <a:r>
              <a:rPr lang="de-DE" spc="-200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eile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haben</a:t>
            </a:r>
          </a:p>
          <a:p>
            <a:pPr marL="695325" lvl="2" indent="-171450">
              <a:lnSpc>
                <a:spcPct val="100000"/>
              </a:lnSpc>
              <a:buFont typeface="Arial"/>
              <a:buChar char="•"/>
              <a:tabLst>
                <a:tab pos="695960" algn="l"/>
              </a:tabLst>
            </a:pPr>
            <a:r>
              <a:rPr lang="de-DE" spc="-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in</a:t>
            </a:r>
            <a:r>
              <a:rPr lang="de-DE" spc="-45" dirty="0">
                <a:latin typeface="Arial"/>
                <a:cs typeface="Arial"/>
              </a:rPr>
              <a:t> </a:t>
            </a:r>
            <a:r>
              <a:rPr lang="de-DE" spc="-200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eil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kann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nur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in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einem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Ganzen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enthalten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sein</a:t>
            </a:r>
          </a:p>
          <a:p>
            <a:pPr marL="695325" lvl="2" indent="-171450">
              <a:lnSpc>
                <a:spcPct val="100000"/>
              </a:lnSpc>
              <a:buFont typeface="Arial"/>
              <a:buChar char="•"/>
              <a:tabLst>
                <a:tab pos="695960" algn="l"/>
              </a:tabLst>
            </a:pPr>
            <a:r>
              <a:rPr lang="de-DE" spc="-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rlaub</a:t>
            </a:r>
            <a:r>
              <a:rPr lang="de-DE" spc="-5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Multiplizitä</a:t>
            </a:r>
            <a:r>
              <a:rPr lang="de-DE" spc="-5" dirty="0" err="1">
                <a:latin typeface="Arial"/>
                <a:cs typeface="Arial"/>
              </a:rPr>
              <a:t>t</a:t>
            </a:r>
            <a:r>
              <a:rPr lang="de-DE" dirty="0" err="1">
                <a:latin typeface="Arial"/>
                <a:cs typeface="Arial"/>
              </a:rPr>
              <a:t>en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sind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0, 0</a:t>
            </a:r>
            <a:r>
              <a:rPr lang="de-DE" spc="-5" dirty="0">
                <a:latin typeface="Arial"/>
                <a:cs typeface="Arial"/>
              </a:rPr>
              <a:t>..</a:t>
            </a:r>
            <a:r>
              <a:rPr lang="de-DE" dirty="0">
                <a:latin typeface="Arial"/>
                <a:cs typeface="Arial"/>
              </a:rPr>
              <a:t>1,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1</a:t>
            </a:r>
          </a:p>
          <a:p>
            <a:pPr marL="695325" lvl="2" indent="-171450">
              <a:lnSpc>
                <a:spcPct val="100000"/>
              </a:lnSpc>
              <a:buFont typeface="Arial"/>
              <a:buChar char="•"/>
              <a:tabLst>
                <a:tab pos="695960" algn="l"/>
              </a:tabLst>
            </a:pPr>
            <a:r>
              <a:rPr lang="de-DE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efaul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is</a:t>
            </a:r>
            <a:r>
              <a:rPr lang="de-DE" dirty="0">
                <a:latin typeface="Arial"/>
                <a:cs typeface="Arial"/>
              </a:rPr>
              <a:t>t </a:t>
            </a:r>
            <a:r>
              <a:rPr lang="de-DE" spc="-5" dirty="0">
                <a:latin typeface="Arial"/>
                <a:cs typeface="Arial"/>
              </a:rPr>
              <a:t>„1“</a:t>
            </a:r>
            <a:endParaRPr lang="de-DE" dirty="0">
              <a:latin typeface="Arial"/>
              <a:cs typeface="Arial"/>
            </a:endParaRPr>
          </a:p>
          <a:p>
            <a:pPr marL="18986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224" y="5035550"/>
            <a:ext cx="4265380" cy="143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44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82550"/>
            <a:ext cx="62769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0" y="2368550"/>
            <a:ext cx="9144000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9" algn="ctr"/>
            <a:r>
              <a:rPr lang="de-DE" sz="3200" b="1" dirty="0" smtClean="0">
                <a:latin typeface="Arial"/>
                <a:cs typeface="Arial"/>
              </a:rPr>
              <a:t>Logisch-statische Sicht </a:t>
            </a:r>
          </a:p>
          <a:p>
            <a:pPr marL="12699" algn="ctr"/>
            <a:r>
              <a:rPr lang="de-DE" sz="3200" b="1" dirty="0" smtClean="0">
                <a:latin typeface="Arial"/>
                <a:cs typeface="Arial"/>
              </a:rPr>
              <a:t>auf ein Softwaresystem mit Analyseklassendiagrammen</a:t>
            </a:r>
          </a:p>
          <a:p>
            <a:pPr marL="12699" algn="ctr"/>
            <a:r>
              <a:rPr lang="de-DE" sz="3200" b="1" dirty="0" smtClean="0">
                <a:latin typeface="Arial"/>
                <a:cs typeface="Arial"/>
              </a:rPr>
              <a:t>in der Systemanalyse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3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 txBox="1"/>
          <p:nvPr/>
        </p:nvSpPr>
        <p:spPr>
          <a:xfrm>
            <a:off x="609092" y="53975"/>
            <a:ext cx="514794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Systemanalyse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34"/>
              </a:spcBef>
            </a:pPr>
            <a:endParaRPr sz="950" dirty="0"/>
          </a:p>
          <a:p>
            <a:pPr>
              <a:lnSpc>
                <a:spcPts val="1400"/>
              </a:lnSpc>
            </a:pPr>
            <a:endParaRPr sz="1400" dirty="0"/>
          </a:p>
          <a:p>
            <a:pPr marL="291465" indent="-279400">
              <a:lnSpc>
                <a:spcPct val="100000"/>
              </a:lnSpc>
            </a:pPr>
            <a:r>
              <a:rPr sz="1800" b="1" spc="20" dirty="0">
                <a:latin typeface="Arial"/>
                <a:cs typeface="Arial"/>
              </a:rPr>
              <a:t>E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 </a:t>
            </a:r>
            <a:r>
              <a:rPr sz="1800" b="1" spc="-229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2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5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z</a:t>
            </a:r>
            <a:r>
              <a:rPr sz="1800" b="1" spc="-3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 err="1" smtClean="0">
                <a:latin typeface="Arial"/>
                <a:cs typeface="Arial"/>
              </a:rPr>
              <a:t>s</a:t>
            </a:r>
            <a:r>
              <a:rPr sz="1800" b="1" dirty="0" err="1" smtClean="0"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2"/>
          <p:cNvSpPr/>
          <p:nvPr/>
        </p:nvSpPr>
        <p:spPr>
          <a:xfrm>
            <a:off x="459952" y="1012389"/>
            <a:ext cx="8382000" cy="5461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5"/>
          <p:cNvSpPr txBox="1"/>
          <p:nvPr/>
        </p:nvSpPr>
        <p:spPr>
          <a:xfrm>
            <a:off x="837692" y="1348227"/>
            <a:ext cx="78105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Pr</a:t>
            </a:r>
            <a:r>
              <a:rPr sz="1600" spc="-10" dirty="0">
                <a:latin typeface="Arial"/>
                <a:cs typeface="Arial"/>
              </a:rPr>
              <a:t>ob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3492502" y="1858767"/>
            <a:ext cx="131254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6350" indent="-889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Anfo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-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10" dirty="0">
                <a:latin typeface="Arial"/>
                <a:cs typeface="Arial"/>
              </a:rPr>
              <a:t>pe</a:t>
            </a:r>
            <a:r>
              <a:rPr sz="1600" spc="-5" dirty="0">
                <a:latin typeface="Arial"/>
                <a:cs typeface="Arial"/>
              </a:rPr>
              <a:t>zifik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8"/>
          <p:cNvSpPr txBox="1"/>
          <p:nvPr/>
        </p:nvSpPr>
        <p:spPr>
          <a:xfrm>
            <a:off x="1336041" y="2121912"/>
            <a:ext cx="127508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6350" indent="-88900">
              <a:lnSpc>
                <a:spcPts val="1810"/>
              </a:lnSpc>
            </a:pPr>
            <a:r>
              <a:rPr sz="1600" spc="-25" dirty="0">
                <a:latin typeface="Arial"/>
                <a:cs typeface="Arial"/>
              </a:rPr>
              <a:t>Requi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40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5" dirty="0">
                <a:latin typeface="Arial"/>
                <a:cs typeface="Arial"/>
              </a:rPr>
              <a:t>ts</a:t>
            </a:r>
            <a:r>
              <a:rPr sz="1600" spc="-20" dirty="0">
                <a:latin typeface="Arial"/>
                <a:cs typeface="Arial"/>
              </a:rPr>
              <a:t> Engi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25" dirty="0">
                <a:latin typeface="Arial"/>
                <a:cs typeface="Arial"/>
              </a:rPr>
              <a:t>ee</a:t>
            </a:r>
            <a:r>
              <a:rPr sz="1600" spc="-15" dirty="0">
                <a:latin typeface="Arial"/>
                <a:cs typeface="Arial"/>
              </a:rPr>
              <a:t>rin</a:t>
            </a:r>
            <a:r>
              <a:rPr sz="1600" spc="-2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9"/>
          <p:cNvSpPr txBox="1"/>
          <p:nvPr/>
        </p:nvSpPr>
        <p:spPr>
          <a:xfrm>
            <a:off x="2300733" y="2835652"/>
            <a:ext cx="75438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 marR="6350" indent="-13970">
              <a:lnSpc>
                <a:spcPct val="100000"/>
              </a:lnSpc>
            </a:pPr>
            <a:r>
              <a:rPr sz="1600" spc="-4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st</a:t>
            </a:r>
            <a:r>
              <a:rPr sz="1600" spc="-25" dirty="0">
                <a:latin typeface="Arial"/>
                <a:cs typeface="Arial"/>
              </a:rPr>
              <a:t>em</a:t>
            </a:r>
            <a:r>
              <a:rPr sz="1600" spc="-20" dirty="0">
                <a:latin typeface="Arial"/>
                <a:cs typeface="Arial"/>
              </a:rPr>
              <a:t>-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anal</a:t>
            </a:r>
            <a:r>
              <a:rPr sz="1600" spc="-20" dirty="0">
                <a:latin typeface="Arial"/>
                <a:cs typeface="Arial"/>
              </a:rPr>
              <a:t>yse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10"/>
          <p:cNvSpPr txBox="1"/>
          <p:nvPr/>
        </p:nvSpPr>
        <p:spPr>
          <a:xfrm>
            <a:off x="4266695" y="2735068"/>
            <a:ext cx="130048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S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temmode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11"/>
          <p:cNvSpPr txBox="1"/>
          <p:nvPr/>
        </p:nvSpPr>
        <p:spPr>
          <a:xfrm>
            <a:off x="5173476" y="3367528"/>
            <a:ext cx="113093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12446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Entwu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fs</a:t>
            </a:r>
            <a:r>
              <a:rPr sz="1600" spc="-10" dirty="0">
                <a:latin typeface="Arial"/>
                <a:cs typeface="Arial"/>
              </a:rPr>
              <a:t>-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pe</a:t>
            </a:r>
            <a:r>
              <a:rPr sz="1600" spc="-20" dirty="0">
                <a:latin typeface="Arial"/>
                <a:cs typeface="Arial"/>
              </a:rPr>
              <a:t>z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k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io</a:t>
            </a:r>
            <a:r>
              <a:rPr sz="1600" spc="-2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12"/>
          <p:cNvSpPr txBox="1"/>
          <p:nvPr/>
        </p:nvSpPr>
        <p:spPr>
          <a:xfrm>
            <a:off x="2780794" y="3704333"/>
            <a:ext cx="149161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Softwa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13"/>
          <p:cNvSpPr txBox="1"/>
          <p:nvPr/>
        </p:nvSpPr>
        <p:spPr>
          <a:xfrm>
            <a:off x="5981196" y="4123433"/>
            <a:ext cx="105283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 marR="6350" indent="-11747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So</a:t>
            </a:r>
            <a:r>
              <a:rPr sz="1600" spc="-10" dirty="0">
                <a:latin typeface="Arial"/>
                <a:cs typeface="Arial"/>
              </a:rPr>
              <a:t>ft</a:t>
            </a:r>
            <a:r>
              <a:rPr sz="1600" spc="-30" dirty="0">
                <a:latin typeface="Arial"/>
                <a:cs typeface="Arial"/>
              </a:rPr>
              <a:t>wa</a:t>
            </a:r>
            <a:r>
              <a:rPr sz="1600" spc="-15" dirty="0">
                <a:latin typeface="Arial"/>
                <a:cs typeface="Arial"/>
              </a:rPr>
              <a:t>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14"/>
          <p:cNvSpPr txBox="1"/>
          <p:nvPr/>
        </p:nvSpPr>
        <p:spPr>
          <a:xfrm>
            <a:off x="3568702" y="4451094"/>
            <a:ext cx="152146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45" dirty="0">
                <a:latin typeface="Arial"/>
                <a:cs typeface="Arial"/>
              </a:rPr>
              <a:t>m</a:t>
            </a:r>
            <a:r>
              <a:rPr sz="1600" spc="-20" dirty="0">
                <a:latin typeface="Arial"/>
                <a:cs typeface="Arial"/>
              </a:rPr>
              <a:t>pl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ie</a:t>
            </a:r>
            <a:r>
              <a:rPr sz="1600" spc="-15" dirty="0">
                <a:latin typeface="Arial"/>
                <a:cs typeface="Arial"/>
              </a:rPr>
              <a:t>ru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15"/>
          <p:cNvSpPr txBox="1"/>
          <p:nvPr/>
        </p:nvSpPr>
        <p:spPr>
          <a:xfrm>
            <a:off x="6602989" y="4854893"/>
            <a:ext cx="1343025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443230">
              <a:lnSpc>
                <a:spcPct val="109400"/>
              </a:lnSpc>
            </a:pPr>
            <a:r>
              <a:rPr sz="1600" spc="-70" dirty="0">
                <a:latin typeface="Arial"/>
                <a:cs typeface="Arial"/>
              </a:rPr>
              <a:t>Te</a:t>
            </a:r>
            <a:r>
              <a:rPr sz="1600" spc="-75" dirty="0">
                <a:latin typeface="Arial"/>
                <a:cs typeface="Arial"/>
              </a:rPr>
              <a:t>s</a:t>
            </a:r>
            <a:r>
              <a:rPr sz="1600" spc="-45" dirty="0">
                <a:latin typeface="Arial"/>
                <a:cs typeface="Arial"/>
              </a:rPr>
              <a:t>t-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do</a:t>
            </a:r>
            <a:r>
              <a:rPr sz="1600" spc="-20" dirty="0">
                <a:latin typeface="Arial"/>
                <a:cs typeface="Arial"/>
              </a:rPr>
              <a:t>k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45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16"/>
          <p:cNvSpPr txBox="1"/>
          <p:nvPr/>
        </p:nvSpPr>
        <p:spPr>
          <a:xfrm>
            <a:off x="609092" y="5144514"/>
            <a:ext cx="871219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Legende: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17"/>
          <p:cNvSpPr txBox="1"/>
          <p:nvPr/>
        </p:nvSpPr>
        <p:spPr>
          <a:xfrm>
            <a:off x="4902203" y="5196330"/>
            <a:ext cx="42037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18"/>
          <p:cNvSpPr txBox="1"/>
          <p:nvPr/>
        </p:nvSpPr>
        <p:spPr>
          <a:xfrm>
            <a:off x="787400" y="5606794"/>
            <a:ext cx="407034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Xxx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19"/>
          <p:cNvSpPr txBox="1"/>
          <p:nvPr/>
        </p:nvSpPr>
        <p:spPr>
          <a:xfrm>
            <a:off x="1599693" y="5638290"/>
            <a:ext cx="192151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b="1" spc="-15" dirty="0">
                <a:latin typeface="Arial"/>
                <a:cs typeface="Arial"/>
              </a:rPr>
              <a:t>ph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sen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20"/>
          <p:cNvSpPr txBox="1"/>
          <p:nvPr/>
        </p:nvSpPr>
        <p:spPr>
          <a:xfrm>
            <a:off x="5117088" y="5804406"/>
            <a:ext cx="167449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320040">
              <a:lnSpc>
                <a:spcPct val="107500"/>
              </a:lnSpc>
            </a:pPr>
            <a:r>
              <a:rPr sz="1600" spc="-45" dirty="0">
                <a:latin typeface="Arial"/>
                <a:cs typeface="Arial"/>
              </a:rPr>
              <a:t>W</a:t>
            </a:r>
            <a:r>
              <a:rPr sz="1600" spc="-3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rt</a:t>
            </a:r>
            <a:r>
              <a:rPr sz="1600" spc="-20" dirty="0">
                <a:latin typeface="Arial"/>
                <a:cs typeface="Arial"/>
              </a:rPr>
              <a:t>u</a:t>
            </a:r>
            <a:r>
              <a:rPr sz="1600" spc="-35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, </a:t>
            </a:r>
            <a:r>
              <a:rPr sz="1600" spc="-10" dirty="0">
                <a:latin typeface="Arial"/>
                <a:cs typeface="Arial"/>
              </a:rPr>
              <a:t>Weite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en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21"/>
          <p:cNvSpPr txBox="1"/>
          <p:nvPr/>
        </p:nvSpPr>
        <p:spPr>
          <a:xfrm>
            <a:off x="7177537" y="5651498"/>
            <a:ext cx="139065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530" marR="6350" indent="-291465">
              <a:lnSpc>
                <a:spcPts val="1870"/>
              </a:lnSpc>
            </a:pPr>
            <a:r>
              <a:rPr sz="1600" spc="-10" dirty="0">
                <a:latin typeface="Arial"/>
                <a:cs typeface="Arial"/>
              </a:rPr>
              <a:t>Bet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eb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S</a:t>
            </a:r>
            <a:r>
              <a:rPr sz="1600" spc="-3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5" dirty="0">
                <a:latin typeface="Arial"/>
                <a:cs typeface="Arial"/>
              </a:rPr>
              <a:t>w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22"/>
          <p:cNvSpPr txBox="1"/>
          <p:nvPr/>
        </p:nvSpPr>
        <p:spPr>
          <a:xfrm>
            <a:off x="811784" y="6078727"/>
            <a:ext cx="36258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yy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23"/>
          <p:cNvSpPr txBox="1"/>
          <p:nvPr/>
        </p:nvSpPr>
        <p:spPr>
          <a:xfrm>
            <a:off x="1649985" y="6084823"/>
            <a:ext cx="22840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er</a:t>
            </a:r>
            <a:r>
              <a:rPr sz="1600" b="1" spc="-5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15" dirty="0">
                <a:latin typeface="Arial"/>
                <a:cs typeface="Arial"/>
              </a:rPr>
              <a:t>bn</a:t>
            </a:r>
            <a:r>
              <a:rPr sz="1600" b="1" spc="-10" dirty="0">
                <a:latin typeface="Arial"/>
                <a:cs typeface="Arial"/>
              </a:rPr>
              <a:t>is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39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0839" y="122095"/>
            <a:ext cx="8481983" cy="341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3"/>
            <a:r>
              <a:rPr lang="de-DE" sz="1200" spc="92" dirty="0">
                <a:latin typeface="Arial"/>
                <a:cs typeface="Arial"/>
              </a:rPr>
              <a:t>Systemanalyse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ts val="833"/>
              </a:lnSpc>
              <a:spcBef>
                <a:spcPts val="30"/>
              </a:spcBef>
            </a:pPr>
            <a:endParaRPr sz="800" dirty="0"/>
          </a:p>
          <a:p>
            <a:pPr>
              <a:lnSpc>
                <a:spcPts val="1227"/>
              </a:lnSpc>
            </a:pPr>
            <a:endParaRPr sz="1200" dirty="0"/>
          </a:p>
          <a:p>
            <a:pPr marL="11133"/>
            <a:r>
              <a:rPr lang="pt-BR" b="1" spc="20" dirty="0">
                <a:latin typeface="Arial"/>
                <a:cs typeface="Arial"/>
              </a:rPr>
              <a:t>E</a:t>
            </a:r>
            <a:r>
              <a:rPr lang="pt-BR" b="1" spc="110" dirty="0">
                <a:latin typeface="Arial"/>
                <a:cs typeface="Arial"/>
              </a:rPr>
              <a:t>i</a:t>
            </a:r>
            <a:r>
              <a:rPr lang="pt-BR" b="1" dirty="0">
                <a:latin typeface="Arial"/>
                <a:cs typeface="Arial"/>
              </a:rPr>
              <a:t>n</a:t>
            </a:r>
            <a:r>
              <a:rPr lang="pt-BR" b="1" spc="-320" dirty="0">
                <a:latin typeface="Arial"/>
                <a:cs typeface="Arial"/>
              </a:rPr>
              <a:t> </a:t>
            </a:r>
            <a:r>
              <a:rPr lang="pt-BR" b="1" spc="135" dirty="0">
                <a:latin typeface="Arial"/>
                <a:cs typeface="Arial"/>
              </a:rPr>
              <a:t>o</a:t>
            </a:r>
            <a:r>
              <a:rPr lang="pt-BR" b="1" dirty="0">
                <a:latin typeface="Arial"/>
                <a:cs typeface="Arial"/>
              </a:rPr>
              <a:t>r</a:t>
            </a:r>
            <a:r>
              <a:rPr lang="pt-BR" b="1" spc="-305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d</a:t>
            </a:r>
            <a:r>
              <a:rPr lang="pt-BR" b="1" spc="-345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n</a:t>
            </a:r>
            <a:r>
              <a:rPr lang="pt-BR" b="1" spc="-320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u</a:t>
            </a:r>
            <a:r>
              <a:rPr lang="pt-BR" b="1" spc="-320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n</a:t>
            </a:r>
            <a:r>
              <a:rPr lang="pt-BR" b="1" spc="-320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g </a:t>
            </a:r>
            <a:r>
              <a:rPr lang="pt-BR" b="1" spc="-229" dirty="0">
                <a:latin typeface="Arial"/>
                <a:cs typeface="Arial"/>
              </a:rPr>
              <a:t> </a:t>
            </a:r>
            <a:r>
              <a:rPr lang="pt-BR" b="1" spc="110" dirty="0">
                <a:latin typeface="Arial"/>
                <a:cs typeface="Arial"/>
              </a:rPr>
              <a:t>i</a:t>
            </a:r>
            <a:r>
              <a:rPr lang="pt-BR" b="1" dirty="0">
                <a:latin typeface="Arial"/>
                <a:cs typeface="Arial"/>
              </a:rPr>
              <a:t>n </a:t>
            </a:r>
            <a:r>
              <a:rPr lang="pt-BR" b="1" spc="-210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d</a:t>
            </a:r>
            <a:r>
              <a:rPr lang="pt-BR" b="1" spc="-345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e</a:t>
            </a:r>
            <a:r>
              <a:rPr lang="pt-BR" b="1" spc="-305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n </a:t>
            </a:r>
            <a:r>
              <a:rPr lang="pt-BR" b="1" spc="-210" dirty="0">
                <a:latin typeface="Arial"/>
                <a:cs typeface="Arial"/>
              </a:rPr>
              <a:t> </a:t>
            </a:r>
            <a:r>
              <a:rPr lang="pt-BR" b="1" spc="20" dirty="0">
                <a:latin typeface="Arial"/>
                <a:cs typeface="Arial"/>
              </a:rPr>
              <a:t>E</a:t>
            </a:r>
            <a:r>
              <a:rPr lang="pt-BR" b="1" dirty="0">
                <a:latin typeface="Arial"/>
                <a:cs typeface="Arial"/>
              </a:rPr>
              <a:t>n</a:t>
            </a:r>
            <a:r>
              <a:rPr lang="pt-BR" b="1" spc="-320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t</a:t>
            </a:r>
            <a:r>
              <a:rPr lang="pt-BR" b="1" spc="-285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w</a:t>
            </a:r>
            <a:r>
              <a:rPr lang="pt-BR" b="1" spc="-125" dirty="0">
                <a:latin typeface="Arial"/>
                <a:cs typeface="Arial"/>
              </a:rPr>
              <a:t> </a:t>
            </a:r>
            <a:r>
              <a:rPr lang="pt-BR" b="1" spc="110" dirty="0">
                <a:latin typeface="Arial"/>
                <a:cs typeface="Arial"/>
              </a:rPr>
              <a:t>i</a:t>
            </a:r>
            <a:r>
              <a:rPr lang="pt-BR" b="1" spc="55" dirty="0">
                <a:latin typeface="Arial"/>
                <a:cs typeface="Arial"/>
              </a:rPr>
              <a:t>c</a:t>
            </a:r>
            <a:r>
              <a:rPr lang="pt-BR" b="1" dirty="0">
                <a:latin typeface="Arial"/>
                <a:cs typeface="Arial"/>
              </a:rPr>
              <a:t>k</a:t>
            </a:r>
            <a:r>
              <a:rPr lang="pt-BR" b="1" spc="-290" dirty="0">
                <a:latin typeface="Arial"/>
                <a:cs typeface="Arial"/>
              </a:rPr>
              <a:t> </a:t>
            </a:r>
            <a:r>
              <a:rPr lang="pt-BR" b="1" spc="110" dirty="0">
                <a:latin typeface="Arial"/>
                <a:cs typeface="Arial"/>
              </a:rPr>
              <a:t>l</a:t>
            </a:r>
            <a:r>
              <a:rPr lang="pt-BR" b="1" dirty="0">
                <a:latin typeface="Arial"/>
                <a:cs typeface="Arial"/>
              </a:rPr>
              <a:t>u</a:t>
            </a:r>
            <a:r>
              <a:rPr lang="pt-BR" b="1" spc="-320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n</a:t>
            </a:r>
            <a:r>
              <a:rPr lang="pt-BR" b="1" spc="-320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g</a:t>
            </a:r>
            <a:r>
              <a:rPr lang="pt-BR" b="1" spc="-345" dirty="0">
                <a:latin typeface="Arial"/>
                <a:cs typeface="Arial"/>
              </a:rPr>
              <a:t> </a:t>
            </a:r>
            <a:r>
              <a:rPr lang="pt-BR" b="1" spc="65" dirty="0">
                <a:latin typeface="Arial"/>
                <a:cs typeface="Arial"/>
              </a:rPr>
              <a:t>s</a:t>
            </a:r>
            <a:r>
              <a:rPr lang="pt-BR" b="1" dirty="0">
                <a:latin typeface="Arial"/>
                <a:cs typeface="Arial"/>
              </a:rPr>
              <a:t>p</a:t>
            </a:r>
            <a:r>
              <a:rPr lang="pt-BR" b="1" spc="-345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r</a:t>
            </a:r>
            <a:r>
              <a:rPr lang="pt-BR" b="1" spc="-305" dirty="0">
                <a:latin typeface="Arial"/>
                <a:cs typeface="Arial"/>
              </a:rPr>
              <a:t> </a:t>
            </a:r>
            <a:r>
              <a:rPr lang="pt-BR" b="1" spc="135" dirty="0">
                <a:latin typeface="Arial"/>
                <a:cs typeface="Arial"/>
              </a:rPr>
              <a:t>o</a:t>
            </a:r>
            <a:r>
              <a:rPr lang="pt-BR" b="1" dirty="0">
                <a:latin typeface="Arial"/>
                <a:cs typeface="Arial"/>
              </a:rPr>
              <a:t>z</a:t>
            </a:r>
            <a:r>
              <a:rPr lang="pt-BR" b="1" spc="-325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e</a:t>
            </a:r>
            <a:r>
              <a:rPr lang="pt-BR" b="1" spc="-305" dirty="0">
                <a:latin typeface="Arial"/>
                <a:cs typeface="Arial"/>
              </a:rPr>
              <a:t> </a:t>
            </a:r>
            <a:r>
              <a:rPr lang="pt-BR" b="1" spc="65" dirty="0">
                <a:latin typeface="Arial"/>
                <a:cs typeface="Arial"/>
              </a:rPr>
              <a:t>s</a:t>
            </a:r>
            <a:r>
              <a:rPr lang="pt-BR" b="1" dirty="0">
                <a:latin typeface="Arial"/>
                <a:cs typeface="Arial"/>
              </a:rPr>
              <a:t>s</a:t>
            </a:r>
            <a:endParaRPr lang="pt-BR" dirty="0">
              <a:latin typeface="Arial"/>
              <a:cs typeface="Arial"/>
            </a:endParaRPr>
          </a:p>
          <a:p>
            <a:pPr marL="11133"/>
            <a:endParaRPr sz="1600" dirty="0">
              <a:latin typeface="Arial"/>
              <a:cs typeface="Arial"/>
            </a:endParaRPr>
          </a:p>
          <a:p>
            <a:pPr>
              <a:lnSpc>
                <a:spcPts val="2279"/>
              </a:lnSpc>
              <a:spcBef>
                <a:spcPts val="4"/>
              </a:spcBef>
            </a:pPr>
            <a:endParaRPr sz="2300" dirty="0"/>
          </a:p>
          <a:p>
            <a:pPr marL="261621" indent="-250488">
              <a:buFont typeface="Arial" panose="020B0604020202020204" pitchFamily="34" charset="0"/>
              <a:buChar char="•"/>
              <a:tabLst>
                <a:tab pos="233789" algn="l"/>
              </a:tabLst>
            </a:pPr>
            <a:r>
              <a:rPr lang="de-DE" dirty="0" smtClean="0">
                <a:latin typeface="Arial"/>
                <a:cs typeface="Arial"/>
              </a:rPr>
              <a:t>Beschreibung </a:t>
            </a:r>
            <a:r>
              <a:rPr lang="de-DE" dirty="0">
                <a:latin typeface="Arial"/>
                <a:cs typeface="Arial"/>
              </a:rPr>
              <a:t>der </a:t>
            </a:r>
            <a:r>
              <a:rPr lang="de-DE" dirty="0" smtClean="0">
                <a:latin typeface="Arial"/>
                <a:cs typeface="Arial"/>
              </a:rPr>
              <a:t>Anwendungsfälle -&gt; Anforderungsanalyse.</a:t>
            </a:r>
            <a:endParaRPr lang="de-DE" dirty="0">
              <a:latin typeface="Arial"/>
              <a:cs typeface="Arial"/>
            </a:endParaRPr>
          </a:p>
          <a:p>
            <a:pPr marL="261621" indent="-250488">
              <a:buFont typeface="Arial" panose="020B0604020202020204" pitchFamily="34" charset="0"/>
              <a:buChar char="•"/>
              <a:tabLst>
                <a:tab pos="233789" algn="l"/>
              </a:tabLst>
            </a:pPr>
            <a:r>
              <a:rPr lang="de-DE" dirty="0" smtClean="0">
                <a:latin typeface="Arial"/>
                <a:cs typeface="Arial"/>
              </a:rPr>
              <a:t>Beschreibung </a:t>
            </a:r>
            <a:r>
              <a:rPr lang="de-DE" dirty="0">
                <a:latin typeface="Arial"/>
                <a:cs typeface="Arial"/>
              </a:rPr>
              <a:t>der </a:t>
            </a:r>
            <a:r>
              <a:rPr lang="de-DE" dirty="0" smtClean="0">
                <a:latin typeface="Arial"/>
                <a:cs typeface="Arial"/>
              </a:rPr>
              <a:t>Akteure -&gt; </a:t>
            </a:r>
            <a:r>
              <a:rPr lang="de-DE" dirty="0">
                <a:latin typeface="Arial"/>
                <a:cs typeface="Arial"/>
              </a:rPr>
              <a:t>Anforderungsanalyse.</a:t>
            </a:r>
          </a:p>
          <a:p>
            <a:pPr marL="261621" indent="-250488">
              <a:buFont typeface="Arial" panose="020B0604020202020204" pitchFamily="34" charset="0"/>
              <a:buChar char="•"/>
              <a:tabLst>
                <a:tab pos="233789" algn="l"/>
              </a:tabLst>
            </a:pPr>
            <a:r>
              <a:rPr lang="de-DE" dirty="0" smtClean="0">
                <a:latin typeface="Arial"/>
                <a:cs typeface="Arial"/>
              </a:rPr>
              <a:t>Spezifikation der Geschäftsvorfälle mit Text -&gt; </a:t>
            </a:r>
            <a:r>
              <a:rPr lang="de-DE" dirty="0">
                <a:latin typeface="Arial"/>
                <a:cs typeface="Arial"/>
              </a:rPr>
              <a:t>Anforderungsanalyse.</a:t>
            </a:r>
          </a:p>
          <a:p>
            <a:pPr marL="261621" indent="-250488">
              <a:buFont typeface="Arial" panose="020B0604020202020204" pitchFamily="34" charset="0"/>
              <a:buChar char="•"/>
              <a:tabLst>
                <a:tab pos="233789" algn="l"/>
              </a:tabLst>
            </a:pPr>
            <a:r>
              <a:rPr lang="de-DE" dirty="0" smtClean="0">
                <a:latin typeface="Arial"/>
                <a:cs typeface="Arial"/>
              </a:rPr>
              <a:t>Spezifikation der Abläufe (z.B. Geschäftsvorfälle) mit Aktivitätsdiagrammen -&gt; Letze Vorlesung.</a:t>
            </a:r>
            <a:endParaRPr lang="de-DE" dirty="0">
              <a:latin typeface="Arial"/>
              <a:cs typeface="Arial"/>
            </a:endParaRPr>
          </a:p>
          <a:p>
            <a:pPr marL="261621" indent="-250488">
              <a:buFont typeface="Arial" panose="020B0604020202020204" pitchFamily="34" charset="0"/>
              <a:buChar char="•"/>
              <a:tabLst>
                <a:tab pos="233789" algn="l"/>
              </a:tabLst>
            </a:pPr>
            <a:r>
              <a:rPr lang="de-DE" dirty="0" smtClean="0">
                <a:latin typeface="Arial"/>
                <a:cs typeface="Arial"/>
              </a:rPr>
              <a:t>Ermitteln von Analyseklassendiagramm mit Klassen, Attribute und Beziehungen und Methoden. -&gt; Heute.</a:t>
            </a:r>
            <a:endParaRPr lang="de-DE" dirty="0">
              <a:latin typeface="Arial"/>
              <a:cs typeface="Arial"/>
            </a:endParaRPr>
          </a:p>
          <a:p>
            <a:pPr marL="434180">
              <a:tabLst>
                <a:tab pos="657393" algn="l"/>
              </a:tabLst>
            </a:pP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74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89" y="117850"/>
            <a:ext cx="6997700" cy="45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06492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4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89" y="117850"/>
            <a:ext cx="6997700" cy="45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5" name="object 7"/>
          <p:cNvSpPr txBox="1"/>
          <p:nvPr/>
        </p:nvSpPr>
        <p:spPr>
          <a:xfrm>
            <a:off x="0" y="615950"/>
            <a:ext cx="9144000" cy="2923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5880" algn="ctr">
              <a:lnSpc>
                <a:spcPct val="100000"/>
              </a:lnSpc>
              <a:tabLst>
                <a:tab pos="356235" algn="l"/>
              </a:tabLst>
            </a:pPr>
            <a:r>
              <a:rPr lang="de-DE" sz="2000" b="1" spc="5" dirty="0" smtClean="0">
                <a:latin typeface="Arial" panose="020B0604020202020204" pitchFamily="34" charset="0"/>
                <a:cs typeface="Arial" panose="020B0604020202020204" pitchFamily="34" charset="0"/>
              </a:rPr>
              <a:t>Das </a:t>
            </a:r>
            <a:r>
              <a:rPr sz="2000" b="1" spc="5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ain</a:t>
            </a:r>
            <a:r>
              <a:rPr sz="2000" b="1" spc="-8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DE" sz="2000" b="1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Model (=Analyseklassendiagramm)</a:t>
            </a:r>
            <a:endParaRPr lang="de-DE" sz="2000" b="1" spc="-7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588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endParaRPr lang="de-DE" sz="2000" spc="-7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marR="55880" lvl="1" indent="-342900">
              <a:buFont typeface="Arial"/>
              <a:buChar char="•"/>
              <a:tabLst>
                <a:tab pos="356235" algn="l"/>
              </a:tabLst>
            </a:pP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ill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2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rt</a:t>
            </a:r>
            <a:r>
              <a:rPr sz="2000" spc="-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sz="2000" spc="-25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sz="2000" spc="-3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6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2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0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e der realen Welt</a:t>
            </a:r>
            <a:r>
              <a:rPr lang="de-DE" sz="2000" spc="-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8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ziehu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3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0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der Anwendungsdomäne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marR="732790" lvl="1" indent="-342900"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2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8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ealen</a:t>
            </a:r>
            <a:r>
              <a:rPr sz="20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0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mpone</a:t>
            </a:r>
            <a:r>
              <a:rPr sz="2000" spc="-2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, weil es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Dinge“ aus der realen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Welt beschreibt und daher keine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Beschreibung eines Software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Designs ist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lvl="1" indent="-342900"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besteht aus s</a:t>
            </a:r>
            <a:r>
              <a:rPr sz="2000" spc="-3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2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tisc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2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in denen</a:t>
            </a: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manchmal Attribute, aber </a:t>
            </a:r>
            <a:r>
              <a:rPr sz="2000" spc="-8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sz="2000" spc="-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9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2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iert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</a:p>
        </p:txBody>
      </p:sp>
    </p:spTree>
    <p:extLst>
      <p:ext uri="{BB962C8B-B14F-4D97-AF65-F5344CB8AC3E}">
        <p14:creationId xmlns:p14="http://schemas.microsoft.com/office/powerpoint/2010/main" val="47455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130" y="996950"/>
            <a:ext cx="9100930" cy="4917988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141050" y="32854"/>
            <a:ext cx="4852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5880" algn="ctr">
              <a:lnSpc>
                <a:spcPct val="100000"/>
              </a:lnSpc>
              <a:tabLst>
                <a:tab pos="356235" algn="l"/>
              </a:tabLst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Beispiel für ein 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Analyseklassendiagramm</a:t>
            </a:r>
            <a:r>
              <a:rPr lang="de-DE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b="1" spc="-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2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89" y="117850"/>
            <a:ext cx="6997700" cy="45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object 5"/>
          <p:cNvSpPr txBox="1"/>
          <p:nvPr/>
        </p:nvSpPr>
        <p:spPr>
          <a:xfrm>
            <a:off x="228600" y="347400"/>
            <a:ext cx="8481983" cy="2387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7"/>
              </a:lnSpc>
            </a:pPr>
            <a:endParaRPr sz="1200" dirty="0"/>
          </a:p>
          <a:p>
            <a:pPr marL="11133"/>
            <a:r>
              <a:rPr lang="de-DE" b="1" spc="70" dirty="0" smtClean="0">
                <a:latin typeface="Arial"/>
                <a:cs typeface="Arial"/>
              </a:rPr>
              <a:t>Strategien, um Klassen für Analyseklassendiagramm zu finden:</a:t>
            </a:r>
            <a:endParaRPr dirty="0">
              <a:latin typeface="Arial"/>
              <a:cs typeface="Arial"/>
            </a:endParaRPr>
          </a:p>
          <a:p>
            <a:pPr>
              <a:lnSpc>
                <a:spcPts val="2279"/>
              </a:lnSpc>
              <a:spcBef>
                <a:spcPts val="4"/>
              </a:spcBef>
            </a:pPr>
            <a:endParaRPr sz="2300" dirty="0"/>
          </a:p>
          <a:p>
            <a:pPr marL="354033" indent="-342900">
              <a:buFont typeface="+mj-lt"/>
              <a:buAutoNum type="arabicPeriod"/>
              <a:tabLst>
                <a:tab pos="233789" algn="l"/>
              </a:tabLst>
            </a:pPr>
            <a:r>
              <a:rPr lang="de-DE" dirty="0" smtClean="0">
                <a:latin typeface="Arial"/>
                <a:cs typeface="Arial"/>
              </a:rPr>
              <a:t>Substantivmethode</a:t>
            </a:r>
          </a:p>
          <a:p>
            <a:pPr marL="354033" indent="-342900">
              <a:buFont typeface="+mj-lt"/>
              <a:buAutoNum type="arabicPeriod"/>
              <a:tabLst>
                <a:tab pos="233789" algn="l"/>
              </a:tabLst>
            </a:pPr>
            <a:r>
              <a:rPr lang="en-US" dirty="0" smtClean="0">
                <a:latin typeface="Arial"/>
                <a:cs typeface="Arial"/>
              </a:rPr>
              <a:t>CRC-</a:t>
            </a:r>
            <a:r>
              <a:rPr lang="en-US" dirty="0" err="1" smtClean="0">
                <a:latin typeface="Arial"/>
                <a:cs typeface="Arial"/>
              </a:rPr>
              <a:t>Methode</a:t>
            </a:r>
            <a:r>
              <a:rPr lang="en-US" dirty="0" smtClean="0">
                <a:latin typeface="Arial"/>
                <a:cs typeface="Arial"/>
              </a:rPr>
              <a:t> (Class</a:t>
            </a:r>
            <a:r>
              <a:rPr lang="en-US" dirty="0">
                <a:latin typeface="Arial"/>
                <a:cs typeface="Arial"/>
              </a:rPr>
              <a:t>, Responsibility, </a:t>
            </a:r>
            <a:r>
              <a:rPr lang="en-US" dirty="0" smtClean="0">
                <a:latin typeface="Arial"/>
                <a:cs typeface="Arial"/>
              </a:rPr>
              <a:t>Collaboration)</a:t>
            </a:r>
          </a:p>
          <a:p>
            <a:pPr marL="261621" indent="-250488">
              <a:buFont typeface="Arial" panose="020B0604020202020204" pitchFamily="34" charset="0"/>
              <a:buChar char="•"/>
              <a:tabLst>
                <a:tab pos="233789" algn="l"/>
              </a:tabLst>
            </a:pPr>
            <a:endParaRPr lang="en-US" dirty="0">
              <a:latin typeface="Arial"/>
              <a:cs typeface="Arial"/>
            </a:endParaRPr>
          </a:p>
          <a:p>
            <a:pPr marL="261621" indent="-250488">
              <a:buFont typeface="Arial" panose="020B0604020202020204" pitchFamily="34" charset="0"/>
              <a:buChar char="•"/>
              <a:tabLst>
                <a:tab pos="233789" algn="l"/>
              </a:tabLst>
            </a:pPr>
            <a:r>
              <a:rPr lang="en-US" dirty="0" smtClean="0">
                <a:latin typeface="Arial"/>
                <a:cs typeface="Arial"/>
              </a:rPr>
              <a:t>In der </a:t>
            </a:r>
            <a:r>
              <a:rPr lang="en-US" dirty="0" err="1" smtClean="0">
                <a:latin typeface="Arial"/>
                <a:cs typeface="Arial"/>
              </a:rPr>
              <a:t>Vorlesung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wird</a:t>
            </a:r>
            <a:r>
              <a:rPr lang="en-US" dirty="0" smtClean="0">
                <a:latin typeface="Arial"/>
                <a:cs typeface="Arial"/>
              </a:rPr>
              <a:t> die </a:t>
            </a:r>
            <a:r>
              <a:rPr lang="en-US" dirty="0" err="1" smtClean="0">
                <a:latin typeface="Arial"/>
                <a:cs typeface="Arial"/>
              </a:rPr>
              <a:t>Substantivmethode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betrachtet</a:t>
            </a:r>
            <a:r>
              <a:rPr lang="en-US" dirty="0" smtClean="0">
                <a:latin typeface="Arial"/>
                <a:cs typeface="Arial"/>
              </a:rPr>
              <a:t>, </a:t>
            </a:r>
          </a:p>
          <a:p>
            <a:pPr marL="718821" lvl="1" indent="-250488">
              <a:buFont typeface="Arial" panose="020B0604020202020204" pitchFamily="34" charset="0"/>
              <a:buChar char="•"/>
              <a:tabLst>
                <a:tab pos="233789" algn="l"/>
              </a:tabLst>
            </a:pPr>
            <a:r>
              <a:rPr lang="en-US" dirty="0" err="1" smtClean="0">
                <a:latin typeface="Arial"/>
                <a:cs typeface="Arial"/>
              </a:rPr>
              <a:t>Dabei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werden</a:t>
            </a:r>
            <a:r>
              <a:rPr lang="en-US" dirty="0" smtClean="0">
                <a:latin typeface="Arial"/>
                <a:cs typeface="Arial"/>
              </a:rPr>
              <a:t> die </a:t>
            </a:r>
            <a:r>
              <a:rPr lang="en-US" dirty="0" err="1" smtClean="0">
                <a:latin typeface="Arial"/>
                <a:cs typeface="Arial"/>
              </a:rPr>
              <a:t>Klassen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auch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durch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Analyse</a:t>
            </a:r>
            <a:r>
              <a:rPr lang="en-US" dirty="0" smtClean="0">
                <a:latin typeface="Arial"/>
                <a:cs typeface="Arial"/>
              </a:rPr>
              <a:t> des </a:t>
            </a:r>
            <a:r>
              <a:rPr lang="en-US" dirty="0" err="1" smtClean="0">
                <a:latin typeface="Arial"/>
                <a:cs typeface="Arial"/>
              </a:rPr>
              <a:t>Glossars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gefunden</a:t>
            </a:r>
            <a:endParaRPr lang="en-US" dirty="0" smtClean="0">
              <a:latin typeface="Arial"/>
              <a:cs typeface="Arial"/>
            </a:endParaRPr>
          </a:p>
          <a:p>
            <a:pPr marL="718821" lvl="1" indent="-250488">
              <a:buFont typeface="Arial" panose="020B0604020202020204" pitchFamily="34" charset="0"/>
              <a:buChar char="•"/>
              <a:tabLst>
                <a:tab pos="233789" algn="l"/>
              </a:tabLst>
            </a:pPr>
            <a:r>
              <a:rPr lang="en-US" dirty="0" err="1" smtClean="0">
                <a:latin typeface="Arial"/>
                <a:cs typeface="Arial"/>
              </a:rPr>
              <a:t>Beispiel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für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ein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Glossar</a:t>
            </a:r>
            <a:r>
              <a:rPr lang="en-US" dirty="0" smtClean="0">
                <a:latin typeface="Arial"/>
                <a:cs typeface="Arial"/>
              </a:rPr>
              <a:t>: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6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2055177" y="2725381"/>
            <a:ext cx="503364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3600" b="1" spc="150" dirty="0" smtClean="0">
                <a:latin typeface="Arial"/>
                <a:cs typeface="Arial"/>
              </a:rPr>
              <a:t>Klassen</a:t>
            </a:r>
            <a:r>
              <a:rPr sz="3600" b="1" dirty="0" err="1" smtClean="0">
                <a:latin typeface="Arial"/>
                <a:cs typeface="Arial"/>
              </a:rPr>
              <a:t>d</a:t>
            </a:r>
            <a:r>
              <a:rPr sz="3600" b="1" spc="225" dirty="0" err="1" smtClean="0">
                <a:latin typeface="Arial"/>
                <a:cs typeface="Arial"/>
              </a:rPr>
              <a:t>i</a:t>
            </a:r>
            <a:r>
              <a:rPr sz="3600" b="1" dirty="0" err="1" smtClean="0">
                <a:latin typeface="Arial"/>
                <a:cs typeface="Arial"/>
              </a:rPr>
              <a:t>agramme</a:t>
            </a:r>
            <a:endParaRPr lang="de-DE" sz="3600" b="1" dirty="0" smtClean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63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7"/>
          <p:cNvSpPr txBox="1"/>
          <p:nvPr/>
        </p:nvSpPr>
        <p:spPr>
          <a:xfrm>
            <a:off x="76200" y="82550"/>
            <a:ext cx="9067800" cy="6801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5880" algn="ctr">
              <a:lnSpc>
                <a:spcPct val="100000"/>
              </a:lnSpc>
              <a:tabLst>
                <a:tab pos="356235" algn="l"/>
              </a:tabLst>
            </a:pPr>
            <a:r>
              <a:rPr lang="de-DE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Beispiel für ein G</a:t>
            </a:r>
            <a:r>
              <a:rPr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ossar</a:t>
            </a:r>
            <a:r>
              <a:rPr sz="17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700" b="1" spc="-7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Benutzer</a:t>
            </a:r>
          </a:p>
          <a:p>
            <a:pPr lvl="0"/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    Angemeldeter 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„Kunde“ mit Account</a:t>
            </a:r>
          </a:p>
          <a:p>
            <a:pPr lvl="0"/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</a:p>
          <a:p>
            <a:pPr lvl="0"/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    Bei 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der Registrierung wird für den „Kunden“ ein „Account“ angelegt, </a:t>
            </a:r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der </a:t>
            </a:r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ihn identifiziert </a:t>
            </a:r>
            <a:endParaRPr lang="de-DE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</a:p>
          <a:p>
            <a:pPr lvl="0"/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     Persönliche </a:t>
            </a:r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Seite, 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die ein Benutzer für sich anlegen kann/muss.</a:t>
            </a:r>
          </a:p>
          <a:p>
            <a:pPr lvl="0"/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Postfach</a:t>
            </a:r>
          </a:p>
          <a:p>
            <a:pPr lvl="0"/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Jeder 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Account verfügt über ein Postfach zum </a:t>
            </a:r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Empfangen 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und Senden von Nachrichten.</a:t>
            </a:r>
          </a:p>
          <a:p>
            <a:pPr lvl="0"/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Präferenzen</a:t>
            </a:r>
          </a:p>
          <a:p>
            <a:pPr lvl="1"/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Eine Liste von Vorlieben, die ein Benutzer für die Suche nach anderen Benutzern anlegt.</a:t>
            </a:r>
          </a:p>
          <a:p>
            <a:pPr lvl="0"/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Präferenzliste</a:t>
            </a:r>
          </a:p>
          <a:p>
            <a:pPr lvl="1"/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Eine vom System bereitgestellte Liste, die auf die Präferenzen des Benutzers zutreffende andere Benutzer anzeigt.</a:t>
            </a:r>
          </a:p>
          <a:p>
            <a:pPr lvl="0"/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Vorschläge</a:t>
            </a:r>
          </a:p>
          <a:p>
            <a:pPr lvl="1"/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Eine vom System bereitgestellte Liste mit möglicherweise für den Benutzer interessanten anderen Benutzern.</a:t>
            </a:r>
          </a:p>
          <a:p>
            <a:pPr lvl="0"/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Freunde</a:t>
            </a:r>
          </a:p>
          <a:p>
            <a:pPr lvl="1"/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Andere Benutzer, die der Benutzer als Freunde deklariert hat.</a:t>
            </a:r>
          </a:p>
          <a:p>
            <a:pPr lvl="0"/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Freundesliste</a:t>
            </a:r>
          </a:p>
          <a:p>
            <a:pPr lvl="1"/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Eine Liste aller „Freunde“ des Benutzers</a:t>
            </a:r>
          </a:p>
          <a:p>
            <a:pPr lvl="0"/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lvl="1"/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Jemand der administrative Arbeiten am System durchführt.</a:t>
            </a:r>
          </a:p>
          <a:p>
            <a:pPr lvl="0"/>
            <a:r>
              <a:rPr lang="de-DE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Fakeuser</a:t>
            </a:r>
            <a:endParaRPr lang="de-DE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Eine Art Super-Admin, der mehrere Benutzer löschen und beliebig viele Postfächer einsehen kann.</a:t>
            </a: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0"/>
            <a:ext cx="412496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304800" y="692150"/>
            <a:ext cx="8305800" cy="471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2400" b="1" dirty="0" err="1" smtClean="0">
                <a:latin typeface="Arial"/>
                <a:cs typeface="Arial"/>
              </a:rPr>
              <a:t>Analysek</a:t>
            </a:r>
            <a:r>
              <a:rPr sz="2400" b="1" dirty="0" err="1" smtClean="0">
                <a:latin typeface="Arial"/>
                <a:cs typeface="Arial"/>
              </a:rPr>
              <a:t>lassendiagramme</a:t>
            </a:r>
            <a:r>
              <a:rPr sz="2400" b="1" spc="-25" dirty="0" smtClean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 </a:t>
            </a:r>
            <a:r>
              <a:rPr sz="2400" b="1" dirty="0" err="1">
                <a:latin typeface="Arial"/>
                <a:cs typeface="Arial"/>
              </a:rPr>
              <a:t>Konstruktion</a:t>
            </a:r>
            <a:r>
              <a:rPr sz="2400" b="1" dirty="0">
                <a:latin typeface="Arial"/>
                <a:cs typeface="Arial"/>
              </a:rPr>
              <a:t> </a:t>
            </a:r>
            <a:endParaRPr lang="de-DE" sz="2400" b="1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e-DE" sz="2400" b="1" dirty="0" smtClean="0">
              <a:latin typeface="Arial"/>
              <a:cs typeface="Arial"/>
            </a:endParaRPr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Grammatische Analyse anhand </a:t>
            </a: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von Beschreibungen 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(Glossar, </a:t>
            </a:r>
            <a:r>
              <a:rPr lang="de-DE"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-Cases-Beschreibungen, sonstige Dokumente) des zu erstellenden Systems in natürlicher Sprache</a:t>
            </a:r>
          </a:p>
          <a:p>
            <a:pPr marL="12700">
              <a:lnSpc>
                <a:spcPct val="100000"/>
              </a:lnSpc>
            </a:pPr>
            <a:endParaRPr lang="de-DE" sz="2400" b="1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e-DE" sz="2400" b="1" dirty="0" smtClean="0">
                <a:latin typeface="Arial"/>
                <a:cs typeface="Arial"/>
              </a:rPr>
              <a:t>Finden von</a:t>
            </a:r>
          </a:p>
          <a:p>
            <a:pPr marL="12700">
              <a:lnSpc>
                <a:spcPct val="100000"/>
              </a:lnSpc>
            </a:pPr>
            <a:endParaRPr lang="de-DE" sz="2400" b="1" dirty="0" smtClean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dirty="0" err="1" smtClean="0">
                <a:latin typeface="Arial"/>
                <a:cs typeface="Arial"/>
              </a:rPr>
              <a:t>Klassen</a:t>
            </a:r>
            <a:endParaRPr lang="de-DE" sz="2000" dirty="0" smtClean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/>
                <a:cs typeface="Arial"/>
              </a:rPr>
              <a:t>Attribute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/>
                <a:cs typeface="Arial"/>
              </a:rPr>
              <a:t>Assoziation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/>
                <a:cs typeface="Arial"/>
              </a:rPr>
              <a:t>Vererbung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/>
                <a:cs typeface="Arial"/>
              </a:rPr>
              <a:t>(Operationen)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4"/>
              </a:spcBef>
            </a:pPr>
            <a:endParaRPr sz="1400" dirty="0"/>
          </a:p>
          <a:p>
            <a:pPr>
              <a:lnSpc>
                <a:spcPts val="1800"/>
              </a:lnSpc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9961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0"/>
            <a:ext cx="412496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615950"/>
            <a:ext cx="7925814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0"/>
              </a:lnSpc>
            </a:pPr>
            <a:r>
              <a:rPr b="1" spc="-20" dirty="0" err="1" smtClean="0"/>
              <a:t>K</a:t>
            </a:r>
            <a:r>
              <a:rPr b="1" spc="-15" dirty="0" err="1" smtClean="0"/>
              <a:t>l</a:t>
            </a:r>
            <a:r>
              <a:rPr b="1" spc="-10" dirty="0" err="1" smtClean="0"/>
              <a:t>a</a:t>
            </a:r>
            <a:r>
              <a:rPr b="1" spc="-15" dirty="0" err="1" smtClean="0"/>
              <a:t>ss</a:t>
            </a:r>
            <a:r>
              <a:rPr b="1" spc="-10" dirty="0" err="1" smtClean="0"/>
              <a:t>e</a:t>
            </a:r>
            <a:r>
              <a:rPr b="1" spc="-15" dirty="0" err="1" smtClean="0"/>
              <a:t>n</a:t>
            </a:r>
            <a:endParaRPr b="1"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228600" y="1301750"/>
            <a:ext cx="8915400" cy="4388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212090" indent="-228600">
              <a:lnSpc>
                <a:spcPct val="101699"/>
              </a:lnSpc>
              <a:buFont typeface="Times New Roman"/>
              <a:buChar char="•"/>
              <a:tabLst>
                <a:tab pos="241300" algn="l"/>
              </a:tabLst>
            </a:pPr>
            <a:r>
              <a:rPr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lass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647065" indent="-228600">
              <a:lnSpc>
                <a:spcPct val="101699"/>
              </a:lnSpc>
              <a:spcBef>
                <a:spcPts val="10"/>
              </a:spcBef>
              <a:buFont typeface="Times New Roman"/>
              <a:buChar char="•"/>
              <a:tabLst>
                <a:tab pos="241300" algn="l"/>
              </a:tabLst>
            </a:pPr>
            <a:r>
              <a:rPr lang="de-DE" sz="2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Substantive </a:t>
            </a:r>
            <a:r>
              <a:rPr sz="2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0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ssa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2000" spc="-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647065" indent="-228600">
              <a:lnSpc>
                <a:spcPct val="101699"/>
              </a:lnSpc>
              <a:spcBef>
                <a:spcPts val="10"/>
              </a:spcBef>
              <a:buFont typeface="Times New Roman"/>
              <a:buChar char="•"/>
              <a:tabLst>
                <a:tab pos="241300" algn="l"/>
              </a:tabLst>
            </a:pPr>
            <a:r>
              <a:rPr lang="de-DE" sz="2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Substantive</a:t>
            </a:r>
            <a:r>
              <a:rPr sz="20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Klassen 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sz="20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 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de-DE" sz="2000" spc="-1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647065" indent="-228600">
              <a:lnSpc>
                <a:spcPct val="101699"/>
              </a:lnSpc>
              <a:spcBef>
                <a:spcPts val="10"/>
              </a:spcBef>
              <a:buFont typeface="Times New Roman"/>
              <a:buChar char="•"/>
              <a:tabLst>
                <a:tab pos="241300" algn="l"/>
              </a:tabLst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212090" indent="-457200">
              <a:lnSpc>
                <a:spcPct val="101699"/>
              </a:lnSpc>
              <a:buFont typeface="+mj-lt"/>
              <a:buAutoNum type="arabicPeriod"/>
              <a:tabLst>
                <a:tab pos="241300" algn="l"/>
              </a:tabLst>
            </a:pP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Substantive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, die komplexe Dinge </a:t>
            </a: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mit wichtigen 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Eigenschaften und Fähigkeiten beschreiben, werden als Klassen abgebildet </a:t>
            </a:r>
          </a:p>
          <a:p>
            <a:pPr marL="1384300" marR="212090" lvl="2" indent="-457200">
              <a:lnSpc>
                <a:spcPct val="101699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Personen, Gegenstände, komplexe Vorgänge (z. B. Bestellung</a:t>
            </a: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384300" marR="212090" lvl="2" indent="-457200">
              <a:lnSpc>
                <a:spcPct val="101699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de-DE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212090" indent="-457200">
              <a:lnSpc>
                <a:spcPct val="101699"/>
              </a:lnSpc>
              <a:buFont typeface="+mj-lt"/>
              <a:buAutoNum type="arabicPeriod"/>
              <a:tabLst>
                <a:tab pos="241300" algn="l"/>
              </a:tabLst>
            </a:pP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Substantive, die </a:t>
            </a: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einfach 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strukturierte Dinge mit nur einer vorherrschenden Eigenschaft beschreiben, werden als Attribute abgebildet</a:t>
            </a:r>
          </a:p>
          <a:p>
            <a:pPr marL="1155700" marR="212090" lvl="2" indent="-228600">
              <a:lnSpc>
                <a:spcPct val="101699"/>
              </a:lnSpc>
              <a:buFont typeface="Times New Roman"/>
              <a:buChar char="•"/>
              <a:tabLst>
                <a:tab pos="241300" algn="l"/>
              </a:tabLst>
            </a:pP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Name einer Person, Farbe eines Gegenstandes, Datum einer Bestellung</a:t>
            </a:r>
          </a:p>
          <a:p>
            <a:pPr marL="241300" indent="-228600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  <a:tabLst>
                <a:tab pos="241300" algn="l"/>
              </a:tabLst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0"/>
            <a:ext cx="412496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539750"/>
            <a:ext cx="7925814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0"/>
              </a:lnSpc>
            </a:pPr>
            <a:r>
              <a:rPr lang="de-DE" b="1" spc="-10" dirty="0" err="1" smtClean="0"/>
              <a:t>Instanzvariablen</a:t>
            </a:r>
            <a:r>
              <a:rPr lang="de-DE" b="1" spc="-10" dirty="0" smtClean="0"/>
              <a:t> und Methoden</a:t>
            </a:r>
            <a:endParaRPr b="1"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457200" y="1393404"/>
            <a:ext cx="8534400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r>
              <a:rPr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kti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spc="-2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1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-20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pc="-15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5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pc="-15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5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de-DE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Instanzvariablen</a:t>
            </a:r>
            <a:endParaRPr lang="de-DE" spc="-1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  <a:tabLst>
                <a:tab pos="241300" algn="l"/>
              </a:tabLst>
            </a:pPr>
            <a:r>
              <a:rPr lang="de-DE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Verben können auf Operationen hinweisen</a:t>
            </a:r>
          </a:p>
          <a:p>
            <a:pPr marL="241300" indent="-228600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  <a:tabLst>
                <a:tab pos="241300" algn="l"/>
              </a:tabLst>
            </a:pP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Wähle geeignete </a:t>
            </a:r>
            <a:r>
              <a:rPr lang="de-DE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Datentyp für </a:t>
            </a:r>
            <a:r>
              <a:rPr lang="de-DE" spc="-15" dirty="0" err="1">
                <a:latin typeface="Arial" panose="020B0604020202020204" pitchFamily="34" charset="0"/>
                <a:cs typeface="Arial" panose="020B0604020202020204" pitchFamily="34" charset="0"/>
              </a:rPr>
              <a:t>Instanzvariablen</a:t>
            </a:r>
            <a:endParaRPr lang="de-DE" spc="-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>
              <a:spcBef>
                <a:spcPts val="45"/>
              </a:spcBef>
              <a:buFont typeface="Times New Roman"/>
              <a:buChar char="•"/>
              <a:tabLst>
                <a:tab pos="241300" algn="l"/>
              </a:tabLst>
            </a:pP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Bei komplexen </a:t>
            </a:r>
            <a:r>
              <a:rPr lang="de-DE" spc="-15" dirty="0" err="1">
                <a:latin typeface="Arial" panose="020B0604020202020204" pitchFamily="34" charset="0"/>
                <a:cs typeface="Arial" panose="020B0604020202020204" pitchFamily="34" charset="0"/>
              </a:rPr>
              <a:t>Instanzvariablen</a:t>
            </a:r>
            <a:r>
              <a:rPr lang="de-DE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kann man auch Klassen als Typ verwenden </a:t>
            </a:r>
          </a:p>
          <a:p>
            <a:pPr marL="241300" indent="-228600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  <a:tabLst>
                <a:tab pos="241300" algn="l"/>
              </a:tabLst>
            </a:pPr>
            <a:endParaRPr lang="de-DE" spc="-1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spcBef>
                <a:spcPts val="45"/>
              </a:spcBef>
              <a:buFont typeface="Times New Roman"/>
              <a:buChar char="•"/>
              <a:tabLst>
                <a:tab pos="241300" algn="l"/>
              </a:tabLst>
            </a:pPr>
            <a:endParaRPr lang="de-DE" sz="2000" spc="-1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  <a:tabLst>
                <a:tab pos="241300" algn="l"/>
              </a:tabLst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324678" y="5264150"/>
            <a:ext cx="8024191" cy="830997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858011"/>
                </a:moveTo>
                <a:lnTo>
                  <a:pt x="9143999" y="858011"/>
                </a:lnTo>
                <a:lnTo>
                  <a:pt x="9143999" y="0"/>
                </a:lnTo>
                <a:lnTo>
                  <a:pt x="0" y="0"/>
                </a:lnTo>
                <a:lnTo>
                  <a:pt x="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indent="-228600">
              <a:spcBef>
                <a:spcPts val="45"/>
              </a:spcBef>
              <a:buFont typeface="Times New Roman"/>
              <a:buChar char="•"/>
              <a:tabLst>
                <a:tab pos="241300" algn="l"/>
              </a:tabLst>
            </a:pPr>
            <a:r>
              <a:rPr lang="de-DE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Anmerkung: I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m zu analysierenden</a:t>
            </a:r>
            <a:r>
              <a:rPr lang="de-DE"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können</a:t>
            </a:r>
            <a:r>
              <a:rPr lang="de-DE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65" dirty="0">
                <a:latin typeface="Arial" panose="020B0604020202020204" pitchFamily="34" charset="0"/>
                <a:cs typeface="Arial" panose="020B0604020202020204" pitchFamily="34" charset="0"/>
              </a:rPr>
              <a:t>auch 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kt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de-DE" spc="5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pc="5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DE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t werden, die zur Veranschaulichung in einem Objektdiagramm dargestellt werden können.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457200" y="2823056"/>
            <a:ext cx="7716520" cy="1369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9865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r>
              <a:rPr sz="1800" spc="-5" dirty="0">
                <a:latin typeface="Arial"/>
                <a:cs typeface="Arial"/>
              </a:rPr>
              <a:t>Fehlerquellen</a:t>
            </a:r>
            <a:endParaRPr sz="1800" dirty="0">
              <a:latin typeface="Arial"/>
              <a:cs typeface="Arial"/>
            </a:endParaRPr>
          </a:p>
          <a:p>
            <a:pPr marL="541020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541655" algn="l"/>
              </a:tabLst>
            </a:pPr>
            <a:r>
              <a:rPr lang="de-DE" spc="-15" dirty="0" err="1">
                <a:latin typeface="Arial" panose="020B0604020202020204" pitchFamily="34" charset="0"/>
                <a:cs typeface="Arial" panose="020B0604020202020204" pitchFamily="34" charset="0"/>
              </a:rPr>
              <a:t>Instanzvariablen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beschreibt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Implementierungs-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Entwurfsdetails</a:t>
            </a:r>
            <a:endParaRPr lang="de-DE" sz="1800" dirty="0" smtClean="0">
              <a:latin typeface="Arial"/>
              <a:cs typeface="Arial"/>
            </a:endParaRPr>
          </a:p>
          <a:p>
            <a:pPr marL="541020" lvl="1" indent="-171450">
              <a:spcBef>
                <a:spcPts val="645"/>
              </a:spcBef>
              <a:buFont typeface="Arial"/>
              <a:buChar char="•"/>
              <a:tabLst>
                <a:tab pos="541655" algn="l"/>
              </a:tabLst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oder </a:t>
            </a:r>
            <a:r>
              <a:rPr lang="de-DE" spc="-15" dirty="0" err="1">
                <a:latin typeface="Arial" panose="020B0604020202020204" pitchFamily="34" charset="0"/>
                <a:cs typeface="Arial" panose="020B0604020202020204" pitchFamily="34" charset="0"/>
              </a:rPr>
              <a:t>Instanzvariablen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enthalten keine</a:t>
            </a:r>
            <a:r>
              <a:rPr lang="de-DE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marL="541020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541655" algn="l"/>
              </a:tabLst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14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0"/>
            <a:ext cx="4420108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238539" y="749547"/>
            <a:ext cx="8121831" cy="275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090" indent="-1778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466090" algn="l"/>
              </a:tabLst>
            </a:pPr>
            <a:r>
              <a:rPr sz="1800" spc="-35" dirty="0" err="1" smtClean="0">
                <a:latin typeface="Arial"/>
                <a:cs typeface="Arial"/>
              </a:rPr>
              <a:t>W</a:t>
            </a:r>
            <a:r>
              <a:rPr sz="1800" dirty="0" err="1" smtClean="0">
                <a:latin typeface="Arial"/>
                <a:cs typeface="Arial"/>
              </a:rPr>
              <a:t>elche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Kardinalität</a:t>
            </a:r>
            <a:r>
              <a:rPr sz="1800" spc="-2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haben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beteiligten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Klassen</a:t>
            </a:r>
            <a:r>
              <a:rPr lang="de-DE" sz="1800" dirty="0" smtClean="0">
                <a:latin typeface="Arial"/>
                <a:cs typeface="Arial"/>
              </a:rPr>
              <a:t>?</a:t>
            </a:r>
            <a:endParaRPr sz="1800" dirty="0">
              <a:latin typeface="Arial"/>
              <a:cs typeface="Arial"/>
            </a:endParaRPr>
          </a:p>
          <a:p>
            <a:pPr marL="466090" indent="-1778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466090" algn="l"/>
              </a:tabLst>
            </a:pP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elche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Rollen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spielen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beteiligten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Klassen</a:t>
            </a:r>
            <a:r>
              <a:rPr lang="de-DE" sz="1800" dirty="0" smtClean="0">
                <a:latin typeface="Arial"/>
                <a:cs typeface="Arial"/>
              </a:rPr>
              <a:t>?</a:t>
            </a:r>
          </a:p>
          <a:p>
            <a:pPr marL="466090" indent="-1778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466090" algn="l"/>
              </a:tabLst>
            </a:pPr>
            <a:r>
              <a:rPr lang="de-DE" dirty="0" smtClean="0">
                <a:latin typeface="Arial"/>
                <a:cs typeface="Arial"/>
              </a:rPr>
              <a:t>Richtung und Navigierbarkeit beachten</a:t>
            </a:r>
            <a:endParaRPr sz="1800" dirty="0">
              <a:latin typeface="Arial"/>
              <a:cs typeface="Arial"/>
            </a:endParaRPr>
          </a:p>
          <a:p>
            <a:pPr marL="466090" indent="-1778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466090" algn="l"/>
              </a:tabLst>
            </a:pPr>
            <a:r>
              <a:rPr sz="1800" spc="-5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ssoziationen</a:t>
            </a:r>
            <a:r>
              <a:rPr sz="1800" spc="-2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Rollen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benennen</a:t>
            </a:r>
          </a:p>
          <a:p>
            <a:pPr marL="466090" indent="-1778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466090" algn="l"/>
              </a:tabLst>
            </a:pPr>
            <a:r>
              <a:rPr lang="de-DE" sz="1800" dirty="0" smtClean="0">
                <a:latin typeface="Arial"/>
                <a:cs typeface="Arial"/>
              </a:rPr>
              <a:t>Welche Art von Beziehung (</a:t>
            </a:r>
            <a:r>
              <a:rPr lang="de-DE" spc="-5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ggregation oder </a:t>
            </a:r>
            <a:r>
              <a:rPr lang="de-DE" dirty="0" smtClean="0">
                <a:latin typeface="Arial"/>
                <a:cs typeface="Arial"/>
              </a:rPr>
              <a:t>Komposition) </a:t>
            </a:r>
            <a:r>
              <a:rPr lang="de-DE" sz="1800" dirty="0" smtClean="0">
                <a:latin typeface="Arial"/>
                <a:cs typeface="Arial"/>
              </a:rPr>
              <a:t>liegt </a:t>
            </a:r>
            <a:r>
              <a:rPr sz="1800" dirty="0" err="1" smtClean="0">
                <a:latin typeface="Arial"/>
                <a:cs typeface="Arial"/>
              </a:rPr>
              <a:t>vor</a:t>
            </a:r>
            <a:r>
              <a:rPr lang="de-DE" sz="1800" dirty="0" smtClean="0">
                <a:latin typeface="Arial"/>
                <a:cs typeface="Arial"/>
              </a:rPr>
              <a:t>?</a:t>
            </a:r>
          </a:p>
          <a:p>
            <a:pPr marL="466090" lvl="1" indent="-177800">
              <a:spcBef>
                <a:spcPts val="645"/>
              </a:spcBef>
              <a:buFont typeface="Arial"/>
              <a:buChar char="•"/>
              <a:tabLst>
                <a:tab pos="466090" algn="l"/>
              </a:tabLst>
            </a:pPr>
            <a:r>
              <a:rPr lang="de-DE" dirty="0" err="1" smtClean="0">
                <a:latin typeface="Arial"/>
                <a:cs typeface="Arial"/>
              </a:rPr>
              <a:t>Kardinalitäten</a:t>
            </a:r>
            <a:r>
              <a:rPr lang="de-DE" spc="-20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1</a:t>
            </a:r>
            <a:r>
              <a:rPr lang="de-DE" spc="-5" dirty="0">
                <a:latin typeface="Arial"/>
                <a:cs typeface="Arial"/>
              </a:rPr>
              <a:t>..</a:t>
            </a:r>
            <a:r>
              <a:rPr lang="de-DE" dirty="0">
                <a:latin typeface="Arial"/>
                <a:cs typeface="Arial"/>
              </a:rPr>
              <a:t>*</a:t>
            </a:r>
            <a:r>
              <a:rPr lang="de-DE" spc="-5" dirty="0">
                <a:latin typeface="Arial"/>
                <a:cs typeface="Arial"/>
              </a:rPr>
              <a:t> oder </a:t>
            </a:r>
            <a:r>
              <a:rPr lang="de-DE" dirty="0">
                <a:latin typeface="Arial"/>
                <a:cs typeface="Arial"/>
              </a:rPr>
              <a:t>0</a:t>
            </a:r>
            <a:r>
              <a:rPr lang="de-DE" spc="-5" dirty="0">
                <a:latin typeface="Arial"/>
                <a:cs typeface="Arial"/>
              </a:rPr>
              <a:t>..</a:t>
            </a:r>
            <a:r>
              <a:rPr lang="de-DE" dirty="0">
                <a:latin typeface="Arial"/>
                <a:cs typeface="Arial"/>
              </a:rPr>
              <a:t>*?</a:t>
            </a:r>
          </a:p>
          <a:p>
            <a:pPr marL="466090" indent="-1778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466090" algn="l"/>
              </a:tabLst>
            </a:pPr>
            <a:endParaRPr lang="de-DE" dirty="0" smtClean="0">
              <a:latin typeface="Arial"/>
              <a:cs typeface="Arial"/>
            </a:endParaRPr>
          </a:p>
          <a:p>
            <a:pPr marL="466090" indent="-1778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46609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28600" y="377784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b="1" dirty="0" smtClean="0">
                <a:latin typeface="Arial"/>
                <a:cs typeface="Arial"/>
              </a:rPr>
              <a:t>Assoziation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3130550"/>
            <a:ext cx="8484235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b="1" spc="-105" dirty="0" err="1" smtClean="0">
                <a:latin typeface="Arial"/>
                <a:cs typeface="Arial"/>
              </a:rPr>
              <a:t>V</a:t>
            </a:r>
            <a:r>
              <a:rPr sz="1800" b="1" dirty="0" err="1" smtClean="0">
                <a:latin typeface="Arial"/>
                <a:cs typeface="Arial"/>
              </a:rPr>
              <a:t>ererbung</a:t>
            </a:r>
            <a:endParaRPr sz="1800" dirty="0">
              <a:latin typeface="Arial"/>
              <a:cs typeface="Arial"/>
            </a:endParaRPr>
          </a:p>
          <a:p>
            <a:pPr marL="360044" indent="-171450">
              <a:spcBef>
                <a:spcPts val="645"/>
              </a:spcBef>
              <a:buFont typeface="Arial"/>
              <a:buChar char="•"/>
              <a:tabLst>
                <a:tab pos="817880" algn="l"/>
              </a:tabLst>
            </a:pPr>
            <a:r>
              <a:rPr lang="de-DE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pc="5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ek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de-D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 spc="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de-DE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Kla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de-DE" spc="5" dirty="0">
                <a:latin typeface="Arial" panose="020B0604020202020204" pitchFamily="34" charset="0"/>
                <a:cs typeface="Arial" panose="020B0604020202020204" pitchFamily="34" charset="0"/>
              </a:rPr>
              <a:t>ß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pc="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ka</a:t>
            </a:r>
            <a:r>
              <a:rPr lang="de-DE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pc="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marL="360044" indent="-171450">
              <a:spcBef>
                <a:spcPts val="645"/>
              </a:spcBef>
              <a:buFont typeface="Arial"/>
              <a:buChar char="•"/>
              <a:tabLst>
                <a:tab pos="817880" algn="l"/>
              </a:tabLst>
            </a:pPr>
            <a:r>
              <a:rPr spc="-5" dirty="0" err="1" smtClean="0">
                <a:latin typeface="Arial"/>
                <a:cs typeface="Arial"/>
              </a:rPr>
              <a:t>A</a:t>
            </a:r>
            <a:r>
              <a:rPr dirty="0" err="1" smtClean="0">
                <a:latin typeface="Arial"/>
                <a:cs typeface="Arial"/>
              </a:rPr>
              <a:t>us</a:t>
            </a:r>
            <a:r>
              <a:rPr spc="-10" dirty="0" smtClean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gleichartigen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Klassen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eine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neue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 err="1">
                <a:latin typeface="Arial"/>
                <a:cs typeface="Arial"/>
              </a:rPr>
              <a:t>Oberklasse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 err="1" smtClean="0">
                <a:latin typeface="Arial"/>
                <a:cs typeface="Arial"/>
              </a:rPr>
              <a:t>bilden</a:t>
            </a:r>
            <a:endParaRPr lang="de-DE" dirty="0" smtClean="0">
              <a:latin typeface="Arial"/>
              <a:cs typeface="Arial"/>
            </a:endParaRPr>
          </a:p>
          <a:p>
            <a:pPr marL="360044" indent="-171450">
              <a:spcBef>
                <a:spcPts val="645"/>
              </a:spcBef>
              <a:buFont typeface="Arial"/>
              <a:buChar char="•"/>
              <a:tabLst>
                <a:tab pos="817880" algn="l"/>
              </a:tabLst>
            </a:pPr>
            <a:r>
              <a:rPr lang="de-DE" spc="-5" dirty="0">
                <a:latin typeface="Arial"/>
                <a:cs typeface="Arial"/>
              </a:rPr>
              <a:t>P</a:t>
            </a:r>
            <a:r>
              <a:rPr lang="de-DE" dirty="0">
                <a:latin typeface="Arial"/>
                <a:cs typeface="Arial"/>
              </a:rPr>
              <a:t>rüfen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auf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eine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gute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spc="-105" dirty="0">
                <a:latin typeface="Arial"/>
                <a:cs typeface="Arial"/>
              </a:rPr>
              <a:t>V</a:t>
            </a:r>
            <a:r>
              <a:rPr lang="de-DE" dirty="0">
                <a:latin typeface="Arial"/>
                <a:cs typeface="Arial"/>
              </a:rPr>
              <a:t>ererbung</a:t>
            </a:r>
          </a:p>
          <a:p>
            <a:pPr marL="817244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817880" algn="l"/>
              </a:tabLst>
            </a:pPr>
            <a:r>
              <a:rPr lang="de-DE" dirty="0" smtClean="0">
                <a:latin typeface="Arial"/>
                <a:cs typeface="Arial"/>
              </a:rPr>
              <a:t>Wird</a:t>
            </a:r>
            <a:r>
              <a:rPr lang="de-DE" spc="-10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das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5" dirty="0">
                <a:latin typeface="Arial"/>
                <a:cs typeface="Arial"/>
              </a:rPr>
              <a:t>V</a:t>
            </a:r>
            <a:r>
              <a:rPr lang="de-DE" dirty="0">
                <a:latin typeface="Arial"/>
                <a:cs typeface="Arial"/>
              </a:rPr>
              <a:t>erständnis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des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Modells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verbessert?</a:t>
            </a:r>
            <a:endParaRPr lang="de-DE" dirty="0">
              <a:latin typeface="Arial"/>
              <a:cs typeface="Arial"/>
            </a:endParaRPr>
          </a:p>
          <a:p>
            <a:pPr marL="817244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817880" algn="l"/>
              </a:tabLst>
            </a:pPr>
            <a:r>
              <a:rPr lang="de-DE" dirty="0">
                <a:latin typeface="Arial"/>
                <a:cs typeface="Arial"/>
              </a:rPr>
              <a:t>Liegt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eine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„</a:t>
            </a:r>
            <a:r>
              <a:rPr lang="de-DE" dirty="0" err="1">
                <a:latin typeface="Arial"/>
                <a:cs typeface="Arial"/>
              </a:rPr>
              <a:t>is</a:t>
            </a:r>
            <a:r>
              <a:rPr lang="de-DE" dirty="0">
                <a:latin typeface="Arial"/>
                <a:cs typeface="Arial"/>
              </a:rPr>
              <a:t>-a“-Beziehung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vor?</a:t>
            </a:r>
            <a:endParaRPr lang="de-DE" dirty="0">
              <a:latin typeface="Arial"/>
              <a:cs typeface="Arial"/>
            </a:endParaRPr>
          </a:p>
          <a:p>
            <a:pPr marL="817244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817880" algn="l"/>
              </a:tabLst>
            </a:pPr>
            <a:r>
              <a:rPr lang="de-DE" dirty="0" smtClean="0">
                <a:latin typeface="Arial"/>
                <a:cs typeface="Arial"/>
              </a:rPr>
              <a:t>Maximal</a:t>
            </a:r>
            <a:r>
              <a:rPr lang="de-DE" spc="-15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drei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bis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fünf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Hierarchiestufen</a:t>
            </a:r>
          </a:p>
          <a:p>
            <a:pPr marL="817244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817880" algn="l"/>
              </a:tabLst>
            </a:pPr>
            <a:r>
              <a:rPr lang="de-DE" dirty="0">
                <a:latin typeface="Arial"/>
                <a:cs typeface="Arial"/>
              </a:rPr>
              <a:t>Überlegen, ob </a:t>
            </a:r>
            <a:r>
              <a:rPr lang="de-DE" spc="-5" dirty="0" smtClean="0">
                <a:latin typeface="Arial"/>
                <a:cs typeface="Arial"/>
              </a:rPr>
              <a:t>Komposition</a:t>
            </a:r>
            <a:r>
              <a:rPr lang="de-DE" spc="-15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oder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5" dirty="0">
                <a:latin typeface="Arial"/>
                <a:cs typeface="Arial"/>
              </a:rPr>
              <a:t>V</a:t>
            </a:r>
            <a:r>
              <a:rPr lang="de-DE" dirty="0">
                <a:latin typeface="Arial"/>
                <a:cs typeface="Arial"/>
              </a:rPr>
              <a:t>ererbung</a:t>
            </a:r>
            <a:r>
              <a:rPr lang="de-DE" spc="-15" dirty="0">
                <a:latin typeface="Arial"/>
                <a:cs typeface="Arial"/>
              </a:rPr>
              <a:t> sinnvoll ist</a:t>
            </a:r>
            <a:endParaRPr lang="de-DE" dirty="0">
              <a:latin typeface="Arial"/>
              <a:cs typeface="Arial"/>
            </a:endParaRPr>
          </a:p>
          <a:p>
            <a:pPr marL="817244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817880" algn="l"/>
              </a:tabLst>
            </a:pPr>
            <a:endParaRPr lang="de-DE" sz="18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1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0"/>
            <a:ext cx="3795458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207518" y="2304273"/>
            <a:ext cx="8394065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>
              <a:lnSpc>
                <a:spcPts val="2300"/>
              </a:lnSpc>
              <a:spcBef>
                <a:spcPts val="76"/>
              </a:spcBef>
            </a:pPr>
            <a:endParaRPr sz="2300" dirty="0"/>
          </a:p>
          <a:p>
            <a:pPr marL="298450" algn="ctr">
              <a:lnSpc>
                <a:spcPct val="100000"/>
              </a:lnSpc>
              <a:tabLst>
                <a:tab pos="476250" algn="l"/>
              </a:tabLst>
            </a:pPr>
            <a:r>
              <a:rPr lang="de-DE" sz="3200" b="1" spc="-5" dirty="0" smtClean="0">
                <a:latin typeface="Arial"/>
                <a:cs typeface="Arial"/>
              </a:rPr>
              <a:t>Best </a:t>
            </a:r>
            <a:r>
              <a:rPr lang="de-DE" sz="3200" b="1" spc="-5" dirty="0" err="1" smtClean="0">
                <a:latin typeface="Arial"/>
                <a:cs typeface="Arial"/>
              </a:rPr>
              <a:t>practices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0" y="374675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858011"/>
                </a:moveTo>
                <a:lnTo>
                  <a:pt x="9143999" y="858011"/>
                </a:lnTo>
                <a:lnTo>
                  <a:pt x="9143999" y="0"/>
                </a:lnTo>
                <a:lnTo>
                  <a:pt x="0" y="0"/>
                </a:lnTo>
                <a:lnTo>
                  <a:pt x="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0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82550"/>
            <a:ext cx="8230111" cy="7012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 marL="12700" algn="ctr">
              <a:lnSpc>
                <a:spcPct val="100000"/>
              </a:lnSpc>
              <a:spcBef>
                <a:spcPts val="1305"/>
              </a:spcBef>
              <a:tabLst>
                <a:tab pos="267335" algn="l"/>
              </a:tabLst>
            </a:pPr>
            <a:r>
              <a:rPr lang="de-DE" sz="2000" b="1" dirty="0" smtClean="0">
                <a:latin typeface="Arial"/>
                <a:cs typeface="Arial"/>
              </a:rPr>
              <a:t>Klassendiagramme Best </a:t>
            </a:r>
            <a:r>
              <a:rPr lang="de-DE" sz="2000" b="1" dirty="0" err="1" smtClean="0">
                <a:latin typeface="Arial"/>
                <a:cs typeface="Arial"/>
              </a:rPr>
              <a:t>practices</a:t>
            </a:r>
            <a:endParaRPr lang="de-DE" sz="2000" b="1" dirty="0" smtClean="0">
              <a:latin typeface="Arial"/>
              <a:cs typeface="Arial"/>
            </a:endParaRPr>
          </a:p>
          <a:p>
            <a:pPr marL="266700" lvl="1" indent="-254000"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Weniger ist mehr: nur das </a:t>
            </a:r>
            <a:r>
              <a:rPr lang="de-DE" dirty="0">
                <a:latin typeface="Arial"/>
                <a:cs typeface="Arial"/>
              </a:rPr>
              <a:t>Notwendige. Verständlich für den Auftraggeber</a:t>
            </a:r>
          </a:p>
          <a:p>
            <a:pPr marL="266700" indent="-254000"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Gute Analysenklassendiagramme besitzen folgende Merkmale:</a:t>
            </a:r>
            <a:endParaRPr lang="de-DE" dirty="0">
              <a:latin typeface="Arial"/>
              <a:cs typeface="Arial"/>
            </a:endParaRPr>
          </a:p>
          <a:p>
            <a:pPr marL="723900" lvl="1" indent="-254000"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Klassen </a:t>
            </a:r>
            <a:r>
              <a:rPr lang="de-DE" dirty="0">
                <a:latin typeface="Arial"/>
                <a:cs typeface="Arial"/>
              </a:rPr>
              <a:t>repräsentieren die fachlichen Konzepte der Anwendungsdomäne</a:t>
            </a:r>
          </a:p>
          <a:p>
            <a:pPr marL="723900" lvl="1" indent="-254000"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Keine Entwurfs- oder Implementierungsdetails</a:t>
            </a:r>
          </a:p>
          <a:p>
            <a:pPr marL="723900" lvl="1" indent="-254000"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Nicht aus jedem Detail eine Klasse modellieren</a:t>
            </a: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Aussagefähige </a:t>
            </a:r>
            <a:r>
              <a:rPr lang="de-DE" dirty="0">
                <a:latin typeface="Arial"/>
                <a:cs typeface="Arial"/>
              </a:rPr>
              <a:t>Klassenname: Substantiv im Singular</a:t>
            </a:r>
            <a:endParaRPr lang="de-DE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z="1800" dirty="0" smtClean="0">
                <a:latin typeface="Arial"/>
                <a:cs typeface="Arial"/>
              </a:rPr>
              <a:t>Keine überkreuzenden Assoziationslinien</a:t>
            </a: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err="1" smtClean="0">
                <a:latin typeface="Arial"/>
                <a:cs typeface="Arial"/>
              </a:rPr>
              <a:t>Orthogonalität</a:t>
            </a:r>
            <a:r>
              <a:rPr lang="de-DE" dirty="0" smtClean="0">
                <a:latin typeface="Arial"/>
                <a:cs typeface="Arial"/>
              </a:rPr>
              <a:t>: Nur gerade (horizontal, vertikal) Assoziationslinien</a:t>
            </a: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Oberklassen nach oben</a:t>
            </a: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Fachlich hängt die grafische Benutzeroberfläche (GUI, </a:t>
            </a:r>
            <a:r>
              <a:rPr lang="de-DE" dirty="0" err="1">
                <a:latin typeface="Arial"/>
                <a:cs typeface="Arial"/>
              </a:rPr>
              <a:t>Graphical</a:t>
            </a:r>
            <a:r>
              <a:rPr lang="de-DE" dirty="0">
                <a:latin typeface="Arial"/>
                <a:cs typeface="Arial"/>
              </a:rPr>
              <a:t> User Interface) eng mit </a:t>
            </a:r>
            <a:r>
              <a:rPr lang="de-DE" dirty="0" smtClean="0">
                <a:latin typeface="Arial"/>
                <a:cs typeface="Arial"/>
              </a:rPr>
              <a:t>dem unterliegendem </a:t>
            </a:r>
            <a:r>
              <a:rPr lang="de-DE" dirty="0">
                <a:latin typeface="Arial"/>
                <a:cs typeface="Arial"/>
              </a:rPr>
              <a:t>Geschäftsklassenmodell zusammen</a:t>
            </a: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Möglicher Ansatz: „Mache alle Objekte an der Oberfläche sichtbar, die ein Nutzer ändern oder für dessen Inhalte er sich interessieren kann.“</a:t>
            </a: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endParaRPr lang="de-DE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267335" algn="l"/>
              </a:tabLst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9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0"/>
            <a:ext cx="3795458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207518" y="2304273"/>
            <a:ext cx="8394065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>
              <a:lnSpc>
                <a:spcPts val="2300"/>
              </a:lnSpc>
              <a:spcBef>
                <a:spcPts val="76"/>
              </a:spcBef>
            </a:pPr>
            <a:endParaRPr sz="2300" dirty="0"/>
          </a:p>
          <a:p>
            <a:pPr marL="298450" algn="ctr">
              <a:lnSpc>
                <a:spcPct val="100000"/>
              </a:lnSpc>
              <a:tabLst>
                <a:tab pos="476250" algn="l"/>
              </a:tabLst>
            </a:pPr>
            <a:r>
              <a:rPr lang="de-DE" sz="3200" b="1" spc="-5" dirty="0" smtClean="0">
                <a:latin typeface="Arial"/>
                <a:cs typeface="Arial"/>
              </a:rPr>
              <a:t>Beispiel 1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0" y="374675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858011"/>
                </a:moveTo>
                <a:lnTo>
                  <a:pt x="9143999" y="858011"/>
                </a:lnTo>
                <a:lnTo>
                  <a:pt x="9143999" y="0"/>
                </a:lnTo>
                <a:lnTo>
                  <a:pt x="0" y="0"/>
                </a:lnTo>
                <a:lnTo>
                  <a:pt x="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9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0"/>
            <a:ext cx="3795458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0" y="329717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858011"/>
                </a:moveTo>
                <a:lnTo>
                  <a:pt x="9143999" y="858011"/>
                </a:lnTo>
                <a:lnTo>
                  <a:pt x="9143999" y="0"/>
                </a:lnTo>
                <a:lnTo>
                  <a:pt x="0" y="0"/>
                </a:lnTo>
                <a:lnTo>
                  <a:pt x="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299403" y="539750"/>
            <a:ext cx="8844597" cy="418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950" b="1" spc="10" dirty="0" err="1" smtClean="0">
                <a:latin typeface="Arial"/>
                <a:cs typeface="Arial"/>
              </a:rPr>
              <a:t>Anforderun</a:t>
            </a:r>
            <a:r>
              <a:rPr sz="1950" b="1" spc="25" dirty="0" err="1" smtClean="0">
                <a:latin typeface="Arial"/>
                <a:cs typeface="Arial"/>
              </a:rPr>
              <a:t>g</a:t>
            </a:r>
            <a:r>
              <a:rPr sz="1950" b="1" spc="10" dirty="0" err="1" smtClean="0">
                <a:latin typeface="Arial"/>
                <a:cs typeface="Arial"/>
              </a:rPr>
              <a:t>en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47980" marR="214629" indent="-335280">
              <a:lnSpc>
                <a:spcPct val="101800"/>
              </a:lnSpc>
              <a:buFont typeface="Arial"/>
              <a:buChar char="•"/>
              <a:tabLst>
                <a:tab pos="347980" algn="l"/>
              </a:tabLst>
            </a:pPr>
            <a:r>
              <a:rPr sz="1950" spc="5" dirty="0">
                <a:latin typeface="Arial"/>
                <a:cs typeface="Arial"/>
              </a:rPr>
              <a:t>In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einer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Hoc</a:t>
            </a:r>
            <a:r>
              <a:rPr sz="1950" dirty="0">
                <a:latin typeface="Arial"/>
                <a:cs typeface="Arial"/>
              </a:rPr>
              <a:t>h</a:t>
            </a:r>
            <a:r>
              <a:rPr sz="1950" spc="10" dirty="0">
                <a:latin typeface="Arial"/>
                <a:cs typeface="Arial"/>
              </a:rPr>
              <a:t>schu</a:t>
            </a:r>
            <a:r>
              <a:rPr sz="1950" spc="-10" dirty="0">
                <a:latin typeface="Arial"/>
                <a:cs typeface="Arial"/>
              </a:rPr>
              <a:t>l</a:t>
            </a:r>
            <a:r>
              <a:rPr sz="1950" spc="5" dirty="0">
                <a:latin typeface="Arial"/>
                <a:cs typeface="Arial"/>
              </a:rPr>
              <a:t>verwalt</a:t>
            </a:r>
            <a:r>
              <a:rPr sz="1950" spc="-5" dirty="0">
                <a:latin typeface="Arial"/>
                <a:cs typeface="Arial"/>
              </a:rPr>
              <a:t>u</a:t>
            </a:r>
            <a:r>
              <a:rPr sz="1950" spc="10" dirty="0">
                <a:latin typeface="Arial"/>
                <a:cs typeface="Arial"/>
              </a:rPr>
              <a:t>ng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si</a:t>
            </a:r>
            <a:r>
              <a:rPr sz="1950" spc="-5" dirty="0">
                <a:latin typeface="Arial"/>
                <a:cs typeface="Arial"/>
              </a:rPr>
              <a:t>n</a:t>
            </a:r>
            <a:r>
              <a:rPr sz="1950" spc="10" dirty="0">
                <a:latin typeface="Arial"/>
                <a:cs typeface="Arial"/>
              </a:rPr>
              <a:t>d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mehrere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 err="1">
                <a:latin typeface="Arial"/>
                <a:cs typeface="Arial"/>
              </a:rPr>
              <a:t>Persone</a:t>
            </a:r>
            <a:r>
              <a:rPr sz="1950" spc="-5" dirty="0" err="1">
                <a:latin typeface="Arial"/>
                <a:cs typeface="Arial"/>
              </a:rPr>
              <a:t>n</a:t>
            </a:r>
            <a:r>
              <a:rPr sz="1950" spc="10" dirty="0" err="1">
                <a:latin typeface="Arial"/>
                <a:cs typeface="Arial"/>
              </a:rPr>
              <a:t>gruppen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 err="1" smtClean="0">
                <a:latin typeface="Arial"/>
                <a:cs typeface="Arial"/>
              </a:rPr>
              <a:t>t</a:t>
            </a:r>
            <a:r>
              <a:rPr sz="1950" dirty="0" err="1" smtClean="0">
                <a:latin typeface="Arial"/>
                <a:cs typeface="Arial"/>
              </a:rPr>
              <a:t>ä</a:t>
            </a:r>
            <a:r>
              <a:rPr sz="1950" spc="5" dirty="0" err="1" smtClean="0">
                <a:latin typeface="Arial"/>
                <a:cs typeface="Arial"/>
              </a:rPr>
              <a:t>tig</a:t>
            </a:r>
            <a:r>
              <a:rPr sz="1950" spc="5" dirty="0" smtClean="0">
                <a:latin typeface="Arial"/>
                <a:cs typeface="Arial"/>
              </a:rPr>
              <a:t>.</a:t>
            </a:r>
            <a:endParaRPr lang="de-DE" sz="1950" spc="5" dirty="0" smtClean="0">
              <a:latin typeface="Arial"/>
              <a:cs typeface="Arial"/>
            </a:endParaRPr>
          </a:p>
          <a:p>
            <a:pPr marL="347980" marR="853440" indent="-335280">
              <a:lnSpc>
                <a:spcPct val="102099"/>
              </a:lnSpc>
              <a:spcBef>
                <a:spcPts val="475"/>
              </a:spcBef>
              <a:buFont typeface="Arial"/>
              <a:buChar char="•"/>
              <a:tabLst>
                <a:tab pos="347980" algn="l"/>
                <a:tab pos="3927475" algn="l"/>
              </a:tabLst>
            </a:pPr>
            <a:r>
              <a:rPr lang="de-DE" sz="1950" spc="5" dirty="0" smtClean="0">
                <a:latin typeface="Arial"/>
                <a:cs typeface="Arial"/>
              </a:rPr>
              <a:t>Die</a:t>
            </a:r>
            <a:r>
              <a:rPr lang="de-DE" sz="1950" dirty="0" smtClean="0">
                <a:latin typeface="Times New Roman"/>
                <a:cs typeface="Times New Roman"/>
              </a:rPr>
              <a:t> </a:t>
            </a:r>
            <a:r>
              <a:rPr lang="de-DE" sz="1950" spc="10" dirty="0">
                <a:latin typeface="Arial"/>
                <a:cs typeface="Arial"/>
              </a:rPr>
              <a:t>Hochsc</a:t>
            </a:r>
            <a:r>
              <a:rPr lang="de-DE" sz="1950" dirty="0">
                <a:latin typeface="Arial"/>
                <a:cs typeface="Arial"/>
              </a:rPr>
              <a:t>h</a:t>
            </a:r>
            <a:r>
              <a:rPr lang="de-DE" sz="1950" spc="5" dirty="0">
                <a:latin typeface="Arial"/>
                <a:cs typeface="Arial"/>
              </a:rPr>
              <a:t>ule</a:t>
            </a:r>
            <a:r>
              <a:rPr lang="de-DE" sz="1950" spc="65" dirty="0">
                <a:latin typeface="Times New Roman"/>
                <a:cs typeface="Times New Roman"/>
              </a:rPr>
              <a:t> </a:t>
            </a:r>
            <a:r>
              <a:rPr lang="de-DE" sz="1950" dirty="0">
                <a:latin typeface="Arial"/>
                <a:cs typeface="Arial"/>
              </a:rPr>
              <a:t>h</a:t>
            </a:r>
            <a:r>
              <a:rPr lang="de-DE" sz="1950" spc="5" dirty="0">
                <a:latin typeface="Arial"/>
                <a:cs typeface="Arial"/>
              </a:rPr>
              <a:t>at</a:t>
            </a:r>
            <a:r>
              <a:rPr lang="de-DE" sz="1950" spc="65" dirty="0">
                <a:latin typeface="Times New Roman"/>
                <a:cs typeface="Times New Roman"/>
              </a:rPr>
              <a:t> </a:t>
            </a:r>
            <a:r>
              <a:rPr lang="de-DE" sz="1950" spc="10" dirty="0">
                <a:latin typeface="Arial"/>
                <a:cs typeface="Arial"/>
              </a:rPr>
              <a:t>Angest</a:t>
            </a:r>
            <a:r>
              <a:rPr lang="de-DE" sz="1950" spc="-5" dirty="0">
                <a:latin typeface="Arial"/>
                <a:cs typeface="Arial"/>
              </a:rPr>
              <a:t>e</a:t>
            </a:r>
            <a:r>
              <a:rPr lang="de-DE" sz="1950" dirty="0">
                <a:latin typeface="Arial"/>
                <a:cs typeface="Arial"/>
              </a:rPr>
              <a:t>llte</a:t>
            </a:r>
            <a:r>
              <a:rPr lang="de-DE" sz="1950" spc="5" dirty="0">
                <a:latin typeface="Arial"/>
                <a:cs typeface="Arial"/>
              </a:rPr>
              <a:t>,</a:t>
            </a:r>
            <a:r>
              <a:rPr lang="de-DE" sz="1950" spc="65" dirty="0">
                <a:latin typeface="Times New Roman"/>
                <a:cs typeface="Times New Roman"/>
              </a:rPr>
              <a:t> </a:t>
            </a:r>
            <a:r>
              <a:rPr lang="de-DE" sz="1950" spc="5" dirty="0">
                <a:latin typeface="Arial"/>
                <a:cs typeface="Arial"/>
              </a:rPr>
              <a:t>die</a:t>
            </a:r>
            <a:r>
              <a:rPr lang="de-DE" sz="1950" spc="65" dirty="0">
                <a:latin typeface="Times New Roman"/>
                <a:cs typeface="Times New Roman"/>
              </a:rPr>
              <a:t> </a:t>
            </a:r>
            <a:r>
              <a:rPr lang="de-DE" sz="1950" spc="5" dirty="0">
                <a:latin typeface="Arial"/>
                <a:cs typeface="Arial"/>
              </a:rPr>
              <a:t>Prof</a:t>
            </a:r>
            <a:r>
              <a:rPr lang="de-DE" sz="1950" dirty="0">
                <a:latin typeface="Arial"/>
                <a:cs typeface="Arial"/>
              </a:rPr>
              <a:t>e</a:t>
            </a:r>
            <a:r>
              <a:rPr lang="de-DE" sz="1950" spc="5" dirty="0">
                <a:latin typeface="Arial"/>
                <a:cs typeface="Arial"/>
              </a:rPr>
              <a:t>ss</a:t>
            </a:r>
            <a:r>
              <a:rPr lang="de-DE" sz="1950" dirty="0">
                <a:latin typeface="Arial"/>
                <a:cs typeface="Arial"/>
              </a:rPr>
              <a:t>o</a:t>
            </a:r>
            <a:r>
              <a:rPr lang="de-DE" sz="1950" spc="5" dirty="0">
                <a:latin typeface="Arial"/>
                <a:cs typeface="Arial"/>
              </a:rPr>
              <a:t>ren,</a:t>
            </a:r>
            <a:r>
              <a:rPr lang="de-DE" sz="1950" spc="65" dirty="0">
                <a:latin typeface="Times New Roman"/>
                <a:cs typeface="Times New Roman"/>
              </a:rPr>
              <a:t> </a:t>
            </a:r>
            <a:r>
              <a:rPr lang="de-DE" sz="1950" spc="5" dirty="0">
                <a:latin typeface="Arial"/>
                <a:cs typeface="Arial"/>
              </a:rPr>
              <a:t>Labor-I</a:t>
            </a:r>
            <a:r>
              <a:rPr lang="de-DE" sz="1950" dirty="0">
                <a:latin typeface="Arial"/>
                <a:cs typeface="Arial"/>
              </a:rPr>
              <a:t>n</a:t>
            </a:r>
            <a:r>
              <a:rPr lang="de-DE" sz="1950" spc="5" dirty="0">
                <a:latin typeface="Arial"/>
                <a:cs typeface="Arial"/>
              </a:rPr>
              <a:t>genieure,</a:t>
            </a:r>
            <a:r>
              <a:rPr lang="de-DE" sz="1950" dirty="0">
                <a:latin typeface="Times New Roman"/>
                <a:cs typeface="Times New Roman"/>
              </a:rPr>
              <a:t> </a:t>
            </a:r>
            <a:r>
              <a:rPr lang="de-DE" sz="1950" spc="5" dirty="0">
                <a:latin typeface="Arial"/>
                <a:cs typeface="Arial"/>
              </a:rPr>
              <a:t>Lehrbeauft</a:t>
            </a:r>
            <a:r>
              <a:rPr lang="de-DE" sz="1950" spc="-10" dirty="0">
                <a:latin typeface="Arial"/>
                <a:cs typeface="Arial"/>
              </a:rPr>
              <a:t>r</a:t>
            </a:r>
            <a:r>
              <a:rPr lang="de-DE" sz="1950" dirty="0">
                <a:latin typeface="Arial"/>
                <a:cs typeface="Arial"/>
              </a:rPr>
              <a:t>a</a:t>
            </a:r>
            <a:r>
              <a:rPr lang="de-DE" sz="1950" spc="5" dirty="0">
                <a:latin typeface="Arial"/>
                <a:cs typeface="Arial"/>
              </a:rPr>
              <a:t>gte,</a:t>
            </a:r>
            <a:r>
              <a:rPr lang="de-DE" sz="1950" spc="65" dirty="0">
                <a:latin typeface="Times New Roman"/>
                <a:cs typeface="Times New Roman"/>
              </a:rPr>
              <a:t> </a:t>
            </a:r>
            <a:r>
              <a:rPr lang="de-DE" sz="1950" spc="5" dirty="0">
                <a:latin typeface="Arial"/>
                <a:cs typeface="Arial"/>
              </a:rPr>
              <a:t>Sekretä</a:t>
            </a:r>
            <a:r>
              <a:rPr lang="de-DE" sz="1950" spc="-10" dirty="0">
                <a:latin typeface="Arial"/>
                <a:cs typeface="Arial"/>
              </a:rPr>
              <a:t>ri</a:t>
            </a:r>
            <a:r>
              <a:rPr lang="de-DE" sz="1950" spc="10" dirty="0">
                <a:latin typeface="Arial"/>
                <a:cs typeface="Arial"/>
              </a:rPr>
              <a:t>nnen</a:t>
            </a:r>
            <a:r>
              <a:rPr lang="de-DE" sz="1950" spc="65" dirty="0">
                <a:latin typeface="Times New Roman"/>
                <a:cs typeface="Times New Roman"/>
              </a:rPr>
              <a:t> </a:t>
            </a:r>
            <a:r>
              <a:rPr lang="de-DE" sz="1950" spc="5" dirty="0">
                <a:latin typeface="Arial"/>
                <a:cs typeface="Arial"/>
              </a:rPr>
              <a:t>oder</a:t>
            </a:r>
            <a:r>
              <a:rPr lang="de-DE" sz="1950" spc="65" dirty="0">
                <a:latin typeface="Times New Roman"/>
                <a:cs typeface="Times New Roman"/>
              </a:rPr>
              <a:t> </a:t>
            </a:r>
            <a:r>
              <a:rPr lang="de-DE" sz="1950" dirty="0">
                <a:latin typeface="Arial"/>
                <a:cs typeface="Arial"/>
              </a:rPr>
              <a:t>Tu</a:t>
            </a:r>
            <a:r>
              <a:rPr lang="de-DE" sz="1950" spc="5" dirty="0">
                <a:latin typeface="Arial"/>
                <a:cs typeface="Arial"/>
              </a:rPr>
              <a:t>toren</a:t>
            </a:r>
            <a:r>
              <a:rPr lang="de-DE" sz="1950" spc="60" dirty="0">
                <a:latin typeface="Times New Roman"/>
                <a:cs typeface="Times New Roman"/>
              </a:rPr>
              <a:t> </a:t>
            </a:r>
            <a:r>
              <a:rPr lang="de-DE" sz="1950" spc="5" dirty="0">
                <a:latin typeface="Arial"/>
                <a:cs typeface="Arial"/>
              </a:rPr>
              <a:t>s</a:t>
            </a:r>
            <a:r>
              <a:rPr lang="de-DE" sz="1950" dirty="0">
                <a:latin typeface="Arial"/>
                <a:cs typeface="Arial"/>
              </a:rPr>
              <a:t>e</a:t>
            </a:r>
            <a:r>
              <a:rPr lang="de-DE" sz="1950" spc="5" dirty="0">
                <a:latin typeface="Arial"/>
                <a:cs typeface="Arial"/>
              </a:rPr>
              <a:t>in</a:t>
            </a:r>
            <a:r>
              <a:rPr lang="de-DE" sz="1950" spc="65" dirty="0">
                <a:latin typeface="Times New Roman"/>
                <a:cs typeface="Times New Roman"/>
              </a:rPr>
              <a:t> </a:t>
            </a:r>
            <a:r>
              <a:rPr lang="de-DE" sz="1950" spc="5" dirty="0">
                <a:latin typeface="Arial"/>
                <a:cs typeface="Arial"/>
              </a:rPr>
              <a:t>k</a:t>
            </a:r>
            <a:r>
              <a:rPr lang="de-DE" sz="1950" dirty="0">
                <a:latin typeface="Arial"/>
                <a:cs typeface="Arial"/>
              </a:rPr>
              <a:t>ö</a:t>
            </a:r>
            <a:r>
              <a:rPr lang="de-DE" sz="1950" spc="5" dirty="0">
                <a:latin typeface="Arial"/>
                <a:cs typeface="Arial"/>
              </a:rPr>
              <a:t>nnen. </a:t>
            </a:r>
            <a:endParaRPr lang="de-DE" sz="1950" spc="5" dirty="0" smtClean="0">
              <a:latin typeface="Arial"/>
              <a:cs typeface="Arial"/>
            </a:endParaRPr>
          </a:p>
          <a:p>
            <a:pPr marL="347980" marR="853440" indent="-335280">
              <a:lnSpc>
                <a:spcPct val="102099"/>
              </a:lnSpc>
              <a:spcBef>
                <a:spcPts val="475"/>
              </a:spcBef>
              <a:buFont typeface="Arial"/>
              <a:buChar char="•"/>
              <a:tabLst>
                <a:tab pos="347980" algn="l"/>
                <a:tab pos="3927475" algn="l"/>
              </a:tabLst>
            </a:pPr>
            <a:r>
              <a:rPr sz="1950" spc="5" dirty="0" smtClean="0">
                <a:latin typeface="Arial"/>
                <a:cs typeface="Arial"/>
              </a:rPr>
              <a:t>A</a:t>
            </a:r>
            <a:r>
              <a:rPr sz="1950" spc="10" dirty="0" smtClean="0">
                <a:latin typeface="Arial"/>
                <a:cs typeface="Arial"/>
              </a:rPr>
              <a:t>n</a:t>
            </a:r>
            <a:r>
              <a:rPr sz="1950" spc="65" dirty="0" smtClean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einer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Hochsch</a:t>
            </a:r>
            <a:r>
              <a:rPr sz="1950" dirty="0">
                <a:latin typeface="Arial"/>
                <a:cs typeface="Arial"/>
              </a:rPr>
              <a:t>u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s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10" dirty="0">
                <a:latin typeface="Arial"/>
                <a:cs typeface="Arial"/>
              </a:rPr>
              <a:t>ud</a:t>
            </a:r>
            <a:r>
              <a:rPr sz="1950" spc="-10" dirty="0">
                <a:latin typeface="Arial"/>
                <a:cs typeface="Arial"/>
              </a:rPr>
              <a:t>i</a:t>
            </a:r>
            <a:r>
              <a:rPr sz="1950" spc="5" dirty="0">
                <a:latin typeface="Arial"/>
                <a:cs typeface="Arial"/>
              </a:rPr>
              <a:t>eren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Studen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5" dirty="0">
                <a:latin typeface="Arial"/>
                <a:cs typeface="Arial"/>
              </a:rPr>
              <a:t>en,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die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auch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als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Tuto</a:t>
            </a:r>
            <a:r>
              <a:rPr sz="1950" spc="-10" dirty="0">
                <a:latin typeface="Arial"/>
                <a:cs typeface="Arial"/>
              </a:rPr>
              <a:t>r</a:t>
            </a:r>
            <a:r>
              <a:rPr sz="1950" spc="10" dirty="0">
                <a:latin typeface="Arial"/>
                <a:cs typeface="Arial"/>
              </a:rPr>
              <a:t>en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5" dirty="0" err="1">
                <a:latin typeface="Arial"/>
                <a:cs typeface="Arial"/>
              </a:rPr>
              <a:t>einz</a:t>
            </a:r>
            <a:r>
              <a:rPr sz="1950" dirty="0" err="1">
                <a:latin typeface="Arial"/>
                <a:cs typeface="Arial"/>
              </a:rPr>
              <a:t>e</a:t>
            </a:r>
            <a:r>
              <a:rPr sz="1950" spc="5" dirty="0" err="1">
                <a:latin typeface="Arial"/>
                <a:cs typeface="Arial"/>
              </a:rPr>
              <a:t>lnen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dirty="0" err="1" smtClean="0">
                <a:latin typeface="Arial"/>
                <a:cs typeface="Arial"/>
              </a:rPr>
              <a:t>Le</a:t>
            </a:r>
            <a:r>
              <a:rPr sz="1950" spc="5" dirty="0" err="1" smtClean="0">
                <a:latin typeface="Arial"/>
                <a:cs typeface="Arial"/>
              </a:rPr>
              <a:t>hrverans</a:t>
            </a:r>
            <a:r>
              <a:rPr sz="1950" spc="-10" dirty="0" err="1" smtClean="0">
                <a:latin typeface="Arial"/>
                <a:cs typeface="Arial"/>
              </a:rPr>
              <a:t>t</a:t>
            </a:r>
            <a:r>
              <a:rPr sz="1950" spc="5" dirty="0" err="1" smtClean="0">
                <a:latin typeface="Arial"/>
                <a:cs typeface="Arial"/>
              </a:rPr>
              <a:t>alt</a:t>
            </a:r>
            <a:r>
              <a:rPr sz="1950" dirty="0" err="1" smtClean="0">
                <a:latin typeface="Arial"/>
                <a:cs typeface="Arial"/>
              </a:rPr>
              <a:t>u</a:t>
            </a:r>
            <a:r>
              <a:rPr sz="1950" spc="10" dirty="0" err="1" smtClean="0">
                <a:latin typeface="Arial"/>
                <a:cs typeface="Arial"/>
              </a:rPr>
              <a:t>ngen</a:t>
            </a:r>
            <a:r>
              <a:rPr lang="de-DE" sz="1950" spc="10" dirty="0" smtClean="0">
                <a:latin typeface="Arial"/>
                <a:cs typeface="Arial"/>
              </a:rPr>
              <a:t> </a:t>
            </a:r>
            <a:r>
              <a:rPr sz="1950" spc="10" dirty="0" err="1" smtClean="0">
                <a:latin typeface="Arial"/>
                <a:cs typeface="Arial"/>
              </a:rPr>
              <a:t>e</a:t>
            </a:r>
            <a:r>
              <a:rPr sz="1950" spc="-10" dirty="0" err="1" smtClean="0">
                <a:latin typeface="Arial"/>
                <a:cs typeface="Arial"/>
              </a:rPr>
              <a:t>i</a:t>
            </a:r>
            <a:r>
              <a:rPr sz="1950" spc="5" dirty="0" err="1" smtClean="0">
                <a:latin typeface="Arial"/>
                <a:cs typeface="Arial"/>
              </a:rPr>
              <a:t>ngesetzt</a:t>
            </a:r>
            <a:r>
              <a:rPr sz="1950" spc="70" dirty="0" smtClean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werden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können.</a:t>
            </a:r>
            <a:endParaRPr sz="1950" dirty="0">
              <a:latin typeface="Arial"/>
              <a:cs typeface="Arial"/>
            </a:endParaRPr>
          </a:p>
          <a:p>
            <a:pPr marL="347980" marR="744220" indent="-335280">
              <a:lnSpc>
                <a:spcPct val="102099"/>
              </a:lnSpc>
              <a:spcBef>
                <a:spcPts val="465"/>
              </a:spcBef>
              <a:buFont typeface="Arial"/>
              <a:buChar char="•"/>
              <a:tabLst>
                <a:tab pos="347980" algn="l"/>
              </a:tabLst>
            </a:pPr>
            <a:r>
              <a:rPr sz="1950" spc="10" dirty="0">
                <a:latin typeface="Arial"/>
                <a:cs typeface="Arial"/>
              </a:rPr>
              <a:t>Jede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Person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hat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ein</a:t>
            </a:r>
            <a:r>
              <a:rPr sz="1950" dirty="0">
                <a:latin typeface="Arial"/>
                <a:cs typeface="Arial"/>
              </a:rPr>
              <a:t>e</a:t>
            </a:r>
            <a:r>
              <a:rPr sz="1950" spc="10" dirty="0">
                <a:latin typeface="Arial"/>
                <a:cs typeface="Arial"/>
              </a:rPr>
              <a:t>n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10" dirty="0">
                <a:latin typeface="Arial"/>
                <a:cs typeface="Arial"/>
              </a:rPr>
              <a:t>men,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Geburtsdatum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und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Geburtsort.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endParaRPr lang="de-DE" sz="1950" spc="55" dirty="0" smtClean="0">
              <a:latin typeface="Times New Roman"/>
              <a:cs typeface="Times New Roman"/>
            </a:endParaRPr>
          </a:p>
          <a:p>
            <a:pPr marL="347980" marR="744220" indent="-335280">
              <a:lnSpc>
                <a:spcPct val="102099"/>
              </a:lnSpc>
              <a:spcBef>
                <a:spcPts val="465"/>
              </a:spcBef>
              <a:buFont typeface="Arial"/>
              <a:buChar char="•"/>
              <a:tabLst>
                <a:tab pos="347980" algn="l"/>
              </a:tabLst>
            </a:pPr>
            <a:r>
              <a:rPr sz="1950" spc="10" dirty="0" err="1" smtClean="0">
                <a:latin typeface="Arial"/>
                <a:cs typeface="Arial"/>
              </a:rPr>
              <a:t>A</a:t>
            </a:r>
            <a:r>
              <a:rPr sz="1950" spc="-10" dirty="0" err="1" smtClean="0">
                <a:latin typeface="Arial"/>
                <a:cs typeface="Arial"/>
              </a:rPr>
              <a:t>l</a:t>
            </a:r>
            <a:r>
              <a:rPr sz="1950" spc="5" dirty="0" err="1" smtClean="0">
                <a:latin typeface="Arial"/>
                <a:cs typeface="Arial"/>
              </a:rPr>
              <a:t>le</a:t>
            </a:r>
            <a:r>
              <a:rPr sz="1950" dirty="0" smtClean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Angeste</a:t>
            </a:r>
            <a:r>
              <a:rPr sz="1950" spc="-10" dirty="0">
                <a:latin typeface="Arial"/>
                <a:cs typeface="Arial"/>
              </a:rPr>
              <a:t>l</a:t>
            </a:r>
            <a:r>
              <a:rPr sz="1950" spc="5" dirty="0">
                <a:latin typeface="Arial"/>
                <a:cs typeface="Arial"/>
              </a:rPr>
              <a:t>lten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verfügen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über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ein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Gehal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10" dirty="0">
                <a:latin typeface="Arial"/>
                <a:cs typeface="Arial"/>
              </a:rPr>
              <a:t>s</a:t>
            </a:r>
            <a:r>
              <a:rPr sz="1950" spc="5" dirty="0">
                <a:latin typeface="Arial"/>
                <a:cs typeface="Arial"/>
              </a:rPr>
              <a:t>konto.</a:t>
            </a:r>
            <a:endParaRPr sz="1950" dirty="0">
              <a:latin typeface="Arial"/>
              <a:cs typeface="Arial"/>
            </a:endParaRPr>
          </a:p>
          <a:p>
            <a:pPr marL="347980" marR="5080" indent="-335280">
              <a:lnSpc>
                <a:spcPct val="101499"/>
              </a:lnSpc>
              <a:spcBef>
                <a:spcPts val="490"/>
              </a:spcBef>
              <a:buFont typeface="Arial"/>
              <a:buChar char="•"/>
              <a:tabLst>
                <a:tab pos="347980" algn="l"/>
              </a:tabLst>
            </a:pPr>
            <a:r>
              <a:rPr sz="1950" spc="5" dirty="0">
                <a:latin typeface="Arial"/>
                <a:cs typeface="Arial"/>
              </a:rPr>
              <a:t>D</a:t>
            </a:r>
            <a:r>
              <a:rPr sz="1950" spc="10" dirty="0">
                <a:latin typeface="Arial"/>
                <a:cs typeface="Arial"/>
              </a:rPr>
              <a:t>ozenten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ha</a:t>
            </a:r>
            <a:r>
              <a:rPr sz="1950" spc="10" dirty="0">
                <a:latin typeface="Arial"/>
                <a:cs typeface="Arial"/>
              </a:rPr>
              <a:t>ben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ei</a:t>
            </a:r>
            <a:r>
              <a:rPr sz="1950" dirty="0">
                <a:latin typeface="Arial"/>
                <a:cs typeface="Arial"/>
              </a:rPr>
              <a:t>n</a:t>
            </a:r>
            <a:r>
              <a:rPr sz="1950" spc="10" dirty="0">
                <a:latin typeface="Arial"/>
                <a:cs typeface="Arial"/>
              </a:rPr>
              <a:t>en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akademischen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Titel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u</a:t>
            </a:r>
            <a:r>
              <a:rPr sz="1950" dirty="0">
                <a:latin typeface="Arial"/>
                <a:cs typeface="Arial"/>
              </a:rPr>
              <a:t>n</a:t>
            </a:r>
            <a:r>
              <a:rPr sz="1950" spc="10" dirty="0">
                <a:latin typeface="Arial"/>
                <a:cs typeface="Arial"/>
              </a:rPr>
              <a:t>d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10" dirty="0">
                <a:latin typeface="Arial"/>
                <a:cs typeface="Arial"/>
              </a:rPr>
              <a:t>i</a:t>
            </a:r>
            <a:r>
              <a:rPr sz="1950" spc="10" dirty="0">
                <a:latin typeface="Arial"/>
                <a:cs typeface="Arial"/>
              </a:rPr>
              <a:t>s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10" dirty="0">
                <a:latin typeface="Arial"/>
                <a:cs typeface="Arial"/>
              </a:rPr>
              <a:t>en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Semester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ei</a:t>
            </a:r>
            <a:r>
              <a:rPr sz="1950" dirty="0">
                <a:latin typeface="Arial"/>
                <a:cs typeface="Arial"/>
              </a:rPr>
              <a:t>n</a:t>
            </a:r>
            <a:r>
              <a:rPr sz="1950" spc="10" dirty="0">
                <a:latin typeface="Arial"/>
                <a:cs typeface="Arial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bestimmte</a:t>
            </a:r>
            <a:r>
              <a:rPr sz="1950" spc="7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Anzahl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Semest</a:t>
            </a:r>
            <a:r>
              <a:rPr sz="1950" spc="-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rwochenst</a:t>
            </a:r>
            <a:r>
              <a:rPr sz="1950" dirty="0">
                <a:latin typeface="Arial"/>
                <a:cs typeface="Arial"/>
              </a:rPr>
              <a:t>un</a:t>
            </a:r>
            <a:r>
              <a:rPr sz="1950" spc="10" dirty="0">
                <a:latin typeface="Arial"/>
                <a:cs typeface="Arial"/>
              </a:rPr>
              <a:t>den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(SWS).</a:t>
            </a:r>
            <a:endParaRPr sz="1950" dirty="0">
              <a:latin typeface="Arial"/>
              <a:cs typeface="Arial"/>
            </a:endParaRPr>
          </a:p>
          <a:p>
            <a:pPr marL="347345" indent="-334645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47980" algn="l"/>
              </a:tabLst>
            </a:pPr>
            <a:r>
              <a:rPr sz="1950" spc="10" dirty="0">
                <a:latin typeface="Arial"/>
                <a:cs typeface="Arial"/>
              </a:rPr>
              <a:t>J</a:t>
            </a:r>
            <a:r>
              <a:rPr sz="1950" spc="5" dirty="0">
                <a:latin typeface="Arial"/>
                <a:cs typeface="Arial"/>
              </a:rPr>
              <a:t>eder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Stud</a:t>
            </a:r>
            <a:r>
              <a:rPr sz="1950" spc="-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t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hat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ei</a:t>
            </a:r>
            <a:r>
              <a:rPr sz="1950" dirty="0">
                <a:latin typeface="Arial"/>
                <a:cs typeface="Arial"/>
              </a:rPr>
              <a:t>n</a:t>
            </a:r>
            <a:r>
              <a:rPr sz="1950" spc="10" dirty="0">
                <a:latin typeface="Arial"/>
                <a:cs typeface="Arial"/>
              </a:rPr>
              <a:t>e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id</a:t>
            </a:r>
            <a:r>
              <a:rPr sz="1950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ntifizierende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Matrikelnummer.</a:t>
            </a:r>
            <a:endParaRPr sz="1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6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0"/>
            <a:ext cx="3795458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0" y="374675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858011"/>
                </a:moveTo>
                <a:lnTo>
                  <a:pt x="9143999" y="858011"/>
                </a:lnTo>
                <a:lnTo>
                  <a:pt x="9143999" y="0"/>
                </a:lnTo>
                <a:lnTo>
                  <a:pt x="0" y="0"/>
                </a:lnTo>
                <a:lnTo>
                  <a:pt x="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153670" y="606107"/>
            <a:ext cx="8836660" cy="5454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de-DE" sz="1950" spc="5" dirty="0" smtClean="0">
                <a:latin typeface="Arial"/>
                <a:cs typeface="Arial"/>
              </a:rPr>
              <a:t>E</a:t>
            </a:r>
            <a:r>
              <a:rPr sz="1950" spc="5" dirty="0" err="1" smtClean="0">
                <a:latin typeface="Arial"/>
                <a:cs typeface="Arial"/>
              </a:rPr>
              <a:t>rs</a:t>
            </a:r>
            <a:r>
              <a:rPr sz="1950" spc="-5" dirty="0" err="1" smtClean="0">
                <a:latin typeface="Arial"/>
                <a:cs typeface="Arial"/>
              </a:rPr>
              <a:t>t</a:t>
            </a:r>
            <a:r>
              <a:rPr sz="1950" spc="10" dirty="0" err="1" smtClean="0">
                <a:latin typeface="Arial"/>
                <a:cs typeface="Arial"/>
              </a:rPr>
              <a:t>e</a:t>
            </a:r>
            <a:r>
              <a:rPr sz="1950" spc="50" dirty="0" smtClean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Klasse</a:t>
            </a:r>
            <a:r>
              <a:rPr sz="1950" spc="-5" dirty="0">
                <a:latin typeface="Arial"/>
                <a:cs typeface="Arial"/>
              </a:rPr>
              <a:t>n</a:t>
            </a:r>
            <a:r>
              <a:rPr sz="1950" spc="10" dirty="0">
                <a:latin typeface="Arial"/>
                <a:cs typeface="Arial"/>
              </a:rPr>
              <a:t>s</a:t>
            </a:r>
            <a:r>
              <a:rPr sz="1950" spc="5" dirty="0">
                <a:latin typeface="Arial"/>
                <a:cs typeface="Arial"/>
              </a:rPr>
              <a:t>truk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5" dirty="0">
                <a:latin typeface="Arial"/>
                <a:cs typeface="Arial"/>
              </a:rPr>
              <a:t>ur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mit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Attribu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10" dirty="0">
                <a:latin typeface="Arial"/>
                <a:cs typeface="Arial"/>
              </a:rPr>
              <a:t>en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426720" marR="454659" indent="-335280">
              <a:lnSpc>
                <a:spcPct val="101499"/>
              </a:lnSpc>
              <a:buFont typeface="Arial"/>
              <a:buChar char="•"/>
              <a:tabLst>
                <a:tab pos="427355" algn="l"/>
              </a:tabLst>
            </a:pPr>
            <a:r>
              <a:rPr sz="1950" spc="5" dirty="0">
                <a:latin typeface="Arial"/>
                <a:cs typeface="Arial"/>
              </a:rPr>
              <a:t>Zur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Identi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izi</a:t>
            </a:r>
            <a:r>
              <a:rPr sz="1950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rung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der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Kl</a:t>
            </a:r>
            <a:r>
              <a:rPr sz="1950" spc="-5" dirty="0">
                <a:latin typeface="Arial"/>
                <a:cs typeface="Arial"/>
              </a:rPr>
              <a:t>as</a:t>
            </a:r>
            <a:r>
              <a:rPr sz="1950" spc="10" dirty="0">
                <a:latin typeface="Arial"/>
                <a:cs typeface="Arial"/>
              </a:rPr>
              <a:t>sen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ndida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dirty="0">
                <a:latin typeface="Arial"/>
                <a:cs typeface="Arial"/>
              </a:rPr>
              <a:t>e</a:t>
            </a:r>
            <a:r>
              <a:rPr sz="1950" spc="10" dirty="0">
                <a:latin typeface="Arial"/>
                <a:cs typeface="Arial"/>
              </a:rPr>
              <a:t>n</a:t>
            </a:r>
            <a:r>
              <a:rPr sz="1950" i="1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wird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zun</a:t>
            </a:r>
            <a:r>
              <a:rPr sz="1950" spc="-5" dirty="0">
                <a:latin typeface="Arial"/>
                <a:cs typeface="Arial"/>
              </a:rPr>
              <a:t>ä</a:t>
            </a:r>
            <a:r>
              <a:rPr sz="1950" spc="5" dirty="0">
                <a:latin typeface="Arial"/>
                <a:cs typeface="Arial"/>
              </a:rPr>
              <a:t>c</a:t>
            </a:r>
            <a:r>
              <a:rPr sz="1950" dirty="0">
                <a:latin typeface="Arial"/>
                <a:cs typeface="Arial"/>
              </a:rPr>
              <a:t>h</a:t>
            </a:r>
            <a:r>
              <a:rPr sz="1950" spc="5" dirty="0">
                <a:latin typeface="Arial"/>
                <a:cs typeface="Arial"/>
              </a:rPr>
              <a:t>st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eine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Lis</a:t>
            </a:r>
            <a:r>
              <a:rPr sz="1950" spc="-5" dirty="0">
                <a:latin typeface="Arial"/>
                <a:cs typeface="Arial"/>
              </a:rPr>
              <a:t>t</a:t>
            </a:r>
            <a:r>
              <a:rPr sz="1950" spc="10" dirty="0">
                <a:latin typeface="Arial"/>
                <a:cs typeface="Arial"/>
              </a:rPr>
              <a:t>e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ller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Substant</a:t>
            </a:r>
            <a:r>
              <a:rPr sz="1950" spc="-10" dirty="0">
                <a:latin typeface="Arial"/>
                <a:cs typeface="Arial"/>
              </a:rPr>
              <a:t>i</a:t>
            </a:r>
            <a:r>
              <a:rPr sz="1950" spc="10" dirty="0">
                <a:latin typeface="Arial"/>
                <a:cs typeface="Arial"/>
              </a:rPr>
              <a:t>ve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d</a:t>
            </a:r>
            <a:r>
              <a:rPr sz="1950" spc="5" dirty="0">
                <a:latin typeface="Arial"/>
                <a:cs typeface="Arial"/>
              </a:rPr>
              <a:t>er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Problembeschre</a:t>
            </a:r>
            <a:r>
              <a:rPr sz="1950" spc="-15" dirty="0">
                <a:latin typeface="Arial"/>
                <a:cs typeface="Arial"/>
              </a:rPr>
              <a:t>i</a:t>
            </a:r>
            <a:r>
              <a:rPr sz="1950" spc="10" dirty="0">
                <a:latin typeface="Arial"/>
                <a:cs typeface="Arial"/>
              </a:rPr>
              <a:t>bung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e</a:t>
            </a:r>
            <a:r>
              <a:rPr sz="1950" spc="-1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stellt:</a:t>
            </a:r>
            <a:endParaRPr sz="1950" dirty="0">
              <a:latin typeface="Arial"/>
              <a:cs typeface="Arial"/>
            </a:endParaRPr>
          </a:p>
          <a:p>
            <a:pPr marL="746760" marR="637540">
              <a:lnSpc>
                <a:spcPct val="101800"/>
              </a:lnSpc>
              <a:spcBef>
                <a:spcPts val="484"/>
              </a:spcBef>
            </a:pPr>
            <a:r>
              <a:rPr sz="1950" spc="10" dirty="0">
                <a:latin typeface="Arial"/>
                <a:cs typeface="Arial"/>
              </a:rPr>
              <a:t>Hochsc</a:t>
            </a:r>
            <a:r>
              <a:rPr sz="1950" dirty="0">
                <a:latin typeface="Arial"/>
                <a:cs typeface="Arial"/>
              </a:rPr>
              <a:t>h</a:t>
            </a:r>
            <a:r>
              <a:rPr sz="1950" spc="5" dirty="0">
                <a:latin typeface="Arial"/>
                <a:cs typeface="Arial"/>
              </a:rPr>
              <a:t>ulve</a:t>
            </a:r>
            <a:r>
              <a:rPr sz="1950" spc="-1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waltung,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Personengrup</a:t>
            </a:r>
            <a:r>
              <a:rPr sz="1950" spc="-5" dirty="0">
                <a:latin typeface="Arial"/>
                <a:cs typeface="Arial"/>
              </a:rPr>
              <a:t>p</a:t>
            </a:r>
            <a:r>
              <a:rPr sz="1950" spc="5" dirty="0">
                <a:latin typeface="Arial"/>
                <a:cs typeface="Arial"/>
              </a:rPr>
              <a:t>en,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Hochsc</a:t>
            </a:r>
            <a:r>
              <a:rPr sz="1950" dirty="0">
                <a:latin typeface="Arial"/>
                <a:cs typeface="Arial"/>
              </a:rPr>
              <a:t>h</a:t>
            </a:r>
            <a:r>
              <a:rPr sz="1950" spc="5" dirty="0">
                <a:latin typeface="Arial"/>
                <a:cs typeface="Arial"/>
              </a:rPr>
              <a:t>ule,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Angeste</a:t>
            </a:r>
            <a:r>
              <a:rPr sz="1950" spc="-10" dirty="0">
                <a:latin typeface="Arial"/>
                <a:cs typeface="Arial"/>
              </a:rPr>
              <a:t>l</a:t>
            </a:r>
            <a:r>
              <a:rPr sz="1950" spc="5" dirty="0">
                <a:latin typeface="Arial"/>
                <a:cs typeface="Arial"/>
              </a:rPr>
              <a:t>lte,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Professore</a:t>
            </a:r>
            <a:r>
              <a:rPr sz="1950" spc="-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,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Labor-Inge</a:t>
            </a:r>
            <a:r>
              <a:rPr sz="1950" dirty="0">
                <a:latin typeface="Arial"/>
                <a:cs typeface="Arial"/>
              </a:rPr>
              <a:t>nie</a:t>
            </a:r>
            <a:r>
              <a:rPr sz="1950" spc="5" dirty="0">
                <a:latin typeface="Arial"/>
                <a:cs typeface="Arial"/>
              </a:rPr>
              <a:t>ure,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Lehrb</a:t>
            </a:r>
            <a:r>
              <a:rPr sz="1950" dirty="0">
                <a:latin typeface="Arial"/>
                <a:cs typeface="Arial"/>
              </a:rPr>
              <a:t>ea</a:t>
            </a:r>
            <a:r>
              <a:rPr sz="1950" spc="5" dirty="0">
                <a:latin typeface="Arial"/>
                <a:cs typeface="Arial"/>
              </a:rPr>
              <a:t>uftragte,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kretärinne</a:t>
            </a:r>
            <a:r>
              <a:rPr sz="1950" spc="-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Tutoren,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Stu</a:t>
            </a:r>
            <a:r>
              <a:rPr sz="1950" dirty="0">
                <a:latin typeface="Arial"/>
                <a:cs typeface="Arial"/>
              </a:rPr>
              <a:t>d</a:t>
            </a:r>
            <a:r>
              <a:rPr sz="1950" spc="5" dirty="0">
                <a:latin typeface="Arial"/>
                <a:cs typeface="Arial"/>
              </a:rPr>
              <a:t>enten,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Pers</a:t>
            </a:r>
            <a:r>
              <a:rPr sz="1950" spc="-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n,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Namen,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Geburtsda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10" dirty="0">
                <a:latin typeface="Arial"/>
                <a:cs typeface="Arial"/>
              </a:rPr>
              <a:t>um,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Geburtsort,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Gehaltsk</a:t>
            </a:r>
            <a:r>
              <a:rPr sz="1950" spc="-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nto,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Dozenten,</a:t>
            </a:r>
            <a:r>
              <a:rPr sz="1950" spc="7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Arial"/>
                <a:cs typeface="Arial"/>
              </a:rPr>
              <a:t>Ti</a:t>
            </a:r>
            <a:r>
              <a:rPr sz="1950" spc="5" dirty="0">
                <a:latin typeface="Arial"/>
                <a:cs typeface="Arial"/>
              </a:rPr>
              <a:t>tel,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Semester,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Anzahl,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Semesterwochenstu</a:t>
            </a:r>
            <a:r>
              <a:rPr sz="1950" spc="-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den,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Matrikelnummer.</a:t>
            </a:r>
            <a:endParaRPr sz="1950" dirty="0">
              <a:latin typeface="Arial"/>
              <a:cs typeface="Arial"/>
            </a:endParaRPr>
          </a:p>
          <a:p>
            <a:pPr marL="426720" marR="259079" indent="-335280">
              <a:lnSpc>
                <a:spcPct val="102000"/>
              </a:lnSpc>
              <a:spcBef>
                <a:spcPts val="480"/>
              </a:spcBef>
              <a:buFont typeface="Arial"/>
              <a:buChar char="•"/>
              <a:tabLst>
                <a:tab pos="427355" algn="l"/>
              </a:tabLst>
            </a:pPr>
            <a:r>
              <a:rPr sz="1950" spc="5" dirty="0">
                <a:latin typeface="Arial"/>
                <a:cs typeface="Arial"/>
              </a:rPr>
              <a:t>Als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nächst</a:t>
            </a:r>
            <a:r>
              <a:rPr sz="1950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s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folgt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d</a:t>
            </a:r>
            <a:r>
              <a:rPr sz="1950" spc="-10" dirty="0">
                <a:latin typeface="Arial"/>
                <a:cs typeface="Arial"/>
              </a:rPr>
              <a:t>i</a:t>
            </a:r>
            <a:r>
              <a:rPr sz="1950" spc="10" dirty="0">
                <a:latin typeface="Arial"/>
                <a:cs typeface="Arial"/>
              </a:rPr>
              <a:t>e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Elim</a:t>
            </a:r>
            <a:r>
              <a:rPr sz="1950" spc="-10" dirty="0">
                <a:latin typeface="Arial"/>
                <a:cs typeface="Arial"/>
              </a:rPr>
              <a:t>i</a:t>
            </a:r>
            <a:r>
              <a:rPr sz="1950" spc="5" dirty="0">
                <a:latin typeface="Arial"/>
                <a:cs typeface="Arial"/>
              </a:rPr>
              <a:t>nierung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ü</a:t>
            </a:r>
            <a:r>
              <a:rPr sz="1950" spc="5" dirty="0">
                <a:latin typeface="Arial"/>
                <a:cs typeface="Arial"/>
              </a:rPr>
              <a:t>berf</a:t>
            </a:r>
            <a:r>
              <a:rPr sz="1950" spc="-10" dirty="0">
                <a:latin typeface="Arial"/>
                <a:cs typeface="Arial"/>
              </a:rPr>
              <a:t>l</a:t>
            </a:r>
            <a:r>
              <a:rPr sz="1950" spc="5" dirty="0">
                <a:latin typeface="Arial"/>
                <a:cs typeface="Arial"/>
              </a:rPr>
              <a:t>üssi</a:t>
            </a:r>
            <a:r>
              <a:rPr sz="1950" dirty="0">
                <a:latin typeface="Arial"/>
                <a:cs typeface="Arial"/>
              </a:rPr>
              <a:t>g</a:t>
            </a:r>
            <a:r>
              <a:rPr sz="1950" spc="5" dirty="0">
                <a:latin typeface="Arial"/>
                <a:cs typeface="Arial"/>
              </a:rPr>
              <a:t>er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Begri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fe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(redund</a:t>
            </a:r>
            <a:r>
              <a:rPr sz="1950" spc="-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nt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oder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irrelevant):</a:t>
            </a:r>
            <a:endParaRPr sz="1950" dirty="0">
              <a:latin typeface="Arial"/>
              <a:cs typeface="Arial"/>
            </a:endParaRPr>
          </a:p>
          <a:p>
            <a:pPr marL="707390">
              <a:lnSpc>
                <a:spcPct val="100000"/>
              </a:lnSpc>
              <a:spcBef>
                <a:spcPts val="515"/>
              </a:spcBef>
            </a:pPr>
            <a:r>
              <a:rPr sz="1950" spc="10" dirty="0">
                <a:latin typeface="Arial"/>
                <a:cs typeface="Arial"/>
              </a:rPr>
              <a:t>Hochschu</a:t>
            </a:r>
            <a:r>
              <a:rPr sz="1950" spc="-10" dirty="0">
                <a:latin typeface="Arial"/>
                <a:cs typeface="Arial"/>
              </a:rPr>
              <a:t>l</a:t>
            </a:r>
            <a:r>
              <a:rPr sz="1950" spc="5" dirty="0">
                <a:latin typeface="Arial"/>
                <a:cs typeface="Arial"/>
              </a:rPr>
              <a:t>verwaltung,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Arial"/>
                <a:cs typeface="Arial"/>
              </a:rPr>
              <a:t>P</a:t>
            </a:r>
            <a:r>
              <a:rPr sz="1950" spc="10" dirty="0">
                <a:latin typeface="Arial"/>
                <a:cs typeface="Arial"/>
              </a:rPr>
              <a:t>ersoneng</a:t>
            </a:r>
            <a:r>
              <a:rPr sz="1950" spc="-10" dirty="0">
                <a:latin typeface="Arial"/>
                <a:cs typeface="Arial"/>
              </a:rPr>
              <a:t>r</a:t>
            </a:r>
            <a:r>
              <a:rPr sz="1950" spc="10" dirty="0">
                <a:latin typeface="Arial"/>
                <a:cs typeface="Arial"/>
              </a:rPr>
              <a:t>up</a:t>
            </a:r>
            <a:r>
              <a:rPr sz="1950" dirty="0">
                <a:latin typeface="Arial"/>
                <a:cs typeface="Arial"/>
              </a:rPr>
              <a:t>p</a:t>
            </a:r>
            <a:r>
              <a:rPr sz="1950" spc="5" dirty="0">
                <a:latin typeface="Arial"/>
                <a:cs typeface="Arial"/>
              </a:rPr>
              <a:t>en,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Hochsch</a:t>
            </a:r>
            <a:r>
              <a:rPr sz="1950" dirty="0">
                <a:latin typeface="Arial"/>
                <a:cs typeface="Arial"/>
              </a:rPr>
              <a:t>u</a:t>
            </a:r>
            <a:r>
              <a:rPr sz="1950" spc="5" dirty="0">
                <a:latin typeface="Arial"/>
                <a:cs typeface="Arial"/>
              </a:rPr>
              <a:t>le,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Semester,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Anzahl</a:t>
            </a:r>
            <a:endParaRPr sz="1950" dirty="0">
              <a:latin typeface="Arial"/>
              <a:cs typeface="Arial"/>
            </a:endParaRPr>
          </a:p>
          <a:p>
            <a:pPr marL="426720" marR="887730" indent="-335280" algn="just">
              <a:lnSpc>
                <a:spcPct val="101800"/>
              </a:lnSpc>
              <a:spcBef>
                <a:spcPts val="484"/>
              </a:spcBef>
              <a:buFont typeface="Arial"/>
              <a:buChar char="•"/>
              <a:tabLst>
                <a:tab pos="427355" algn="l"/>
              </a:tabLst>
            </a:pPr>
            <a:r>
              <a:rPr sz="1950" spc="10" dirty="0">
                <a:latin typeface="Arial"/>
                <a:cs typeface="Arial"/>
              </a:rPr>
              <a:t>Folgende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griffe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werden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als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Kl</a:t>
            </a:r>
            <a:r>
              <a:rPr sz="1950" spc="-5" dirty="0">
                <a:latin typeface="Arial"/>
                <a:cs typeface="Arial"/>
              </a:rPr>
              <a:t>a</a:t>
            </a:r>
            <a:r>
              <a:rPr sz="1950" spc="10" dirty="0">
                <a:latin typeface="Arial"/>
                <a:cs typeface="Arial"/>
              </a:rPr>
              <a:t>sse</a:t>
            </a:r>
            <a:r>
              <a:rPr sz="1950" spc="-5" dirty="0">
                <a:latin typeface="Arial"/>
                <a:cs typeface="Arial"/>
              </a:rPr>
              <a:t>n</a:t>
            </a:r>
            <a:r>
              <a:rPr sz="1950" spc="10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ndidat</a:t>
            </a:r>
            <a:r>
              <a:rPr sz="1950" dirty="0">
                <a:latin typeface="Arial"/>
                <a:cs typeface="Arial"/>
              </a:rPr>
              <a:t>e</a:t>
            </a:r>
            <a:r>
              <a:rPr sz="1950" spc="10" dirty="0">
                <a:latin typeface="Arial"/>
                <a:cs typeface="Arial"/>
              </a:rPr>
              <a:t>n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elim</a:t>
            </a:r>
            <a:r>
              <a:rPr sz="1950" spc="-10" dirty="0">
                <a:latin typeface="Arial"/>
                <a:cs typeface="Arial"/>
              </a:rPr>
              <a:t>i</a:t>
            </a:r>
            <a:r>
              <a:rPr sz="1950" spc="5" dirty="0">
                <a:latin typeface="Arial"/>
                <a:cs typeface="Arial"/>
              </a:rPr>
              <a:t>niert,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weil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sie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5" dirty="0" err="1">
                <a:latin typeface="Arial"/>
                <a:cs typeface="Arial"/>
              </a:rPr>
              <a:t>Eigenschaft</a:t>
            </a:r>
            <a:r>
              <a:rPr sz="1950" spc="-5" dirty="0" err="1">
                <a:latin typeface="Arial"/>
                <a:cs typeface="Arial"/>
              </a:rPr>
              <a:t>e</a:t>
            </a:r>
            <a:r>
              <a:rPr sz="1950" spc="10" dirty="0" err="1">
                <a:latin typeface="Arial"/>
                <a:cs typeface="Arial"/>
              </a:rPr>
              <a:t>n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lang="de-DE" sz="1950" spc="65" dirty="0" smtClean="0">
                <a:latin typeface="Times New Roman"/>
                <a:cs typeface="Times New Roman"/>
              </a:rPr>
              <a:t>(</a:t>
            </a:r>
            <a:r>
              <a:rPr sz="1950" spc="5" dirty="0" smtClean="0">
                <a:latin typeface="Arial"/>
                <a:cs typeface="Arial"/>
              </a:rPr>
              <a:t>Attribut</a:t>
            </a:r>
            <a:r>
              <a:rPr sz="1950" spc="15" dirty="0" smtClean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)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nderer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Subs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5" dirty="0">
                <a:latin typeface="Arial"/>
                <a:cs typeface="Arial"/>
              </a:rPr>
              <a:t>antive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(K</a:t>
            </a:r>
            <a:r>
              <a:rPr sz="1950" spc="-10" dirty="0">
                <a:latin typeface="Arial"/>
                <a:cs typeface="Arial"/>
              </a:rPr>
              <a:t>l</a:t>
            </a:r>
            <a:r>
              <a:rPr sz="1950" spc="10" dirty="0">
                <a:latin typeface="Arial"/>
                <a:cs typeface="Arial"/>
              </a:rPr>
              <a:t>assenkan</a:t>
            </a:r>
            <a:r>
              <a:rPr sz="1950" spc="-5" dirty="0">
                <a:latin typeface="Arial"/>
                <a:cs typeface="Arial"/>
              </a:rPr>
              <a:t>d</a:t>
            </a:r>
            <a:r>
              <a:rPr sz="1950" spc="5" dirty="0">
                <a:latin typeface="Arial"/>
                <a:cs typeface="Arial"/>
              </a:rPr>
              <a:t>idate</a:t>
            </a:r>
            <a:r>
              <a:rPr sz="1950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beze</a:t>
            </a:r>
            <a:r>
              <a:rPr sz="1950" spc="-10" dirty="0">
                <a:latin typeface="Arial"/>
                <a:cs typeface="Arial"/>
              </a:rPr>
              <a:t>i</a:t>
            </a:r>
            <a:r>
              <a:rPr sz="1950" spc="5" dirty="0">
                <a:latin typeface="Arial"/>
                <a:cs typeface="Arial"/>
              </a:rPr>
              <a:t>chnen:</a:t>
            </a:r>
            <a:endParaRPr sz="1950" dirty="0">
              <a:latin typeface="Arial"/>
              <a:cs typeface="Arial"/>
            </a:endParaRPr>
          </a:p>
          <a:p>
            <a:pPr marL="707390" marR="1936114">
              <a:lnSpc>
                <a:spcPct val="102099"/>
              </a:lnSpc>
              <a:spcBef>
                <a:spcPts val="475"/>
              </a:spcBef>
            </a:pPr>
            <a:r>
              <a:rPr sz="1950" spc="10" dirty="0">
                <a:latin typeface="Arial"/>
                <a:cs typeface="Arial"/>
              </a:rPr>
              <a:t>Namen,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Geburtsda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10" dirty="0">
                <a:latin typeface="Arial"/>
                <a:cs typeface="Arial"/>
              </a:rPr>
              <a:t>um,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Geburtsort,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Gehaltskonto,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Titel,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Semesterwoche</a:t>
            </a:r>
            <a:r>
              <a:rPr sz="1950" spc="-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stund</a:t>
            </a:r>
            <a:r>
              <a:rPr sz="1950" spc="-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n,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Matrikeln</a:t>
            </a:r>
            <a:r>
              <a:rPr sz="1950" spc="-5" dirty="0">
                <a:latin typeface="Arial"/>
                <a:cs typeface="Arial"/>
              </a:rPr>
              <a:t>u</a:t>
            </a:r>
            <a:r>
              <a:rPr sz="1950" spc="10" dirty="0">
                <a:latin typeface="Arial"/>
                <a:cs typeface="Arial"/>
              </a:rPr>
              <a:t>mmer.</a:t>
            </a:r>
            <a:endParaRPr sz="1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86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1942"/>
            <a:ext cx="7430134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587"/>
            <a:ext cx="8934450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0"/>
            <a:ext cx="3795458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0" y="374675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858011"/>
                </a:moveTo>
                <a:lnTo>
                  <a:pt x="9143999" y="858011"/>
                </a:lnTo>
                <a:lnTo>
                  <a:pt x="9143999" y="0"/>
                </a:lnTo>
                <a:lnTo>
                  <a:pt x="0" y="0"/>
                </a:lnTo>
                <a:lnTo>
                  <a:pt x="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97" y="5142343"/>
            <a:ext cx="9043670" cy="1072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5080" indent="-285750">
              <a:lnSpc>
                <a:spcPct val="101099"/>
              </a:lnSpc>
              <a:buFont typeface="Arial" panose="020B0604020202020204" pitchFamily="34" charset="0"/>
              <a:buChar char="•"/>
            </a:pPr>
            <a:r>
              <a:rPr sz="1750" dirty="0">
                <a:latin typeface="Arial"/>
                <a:cs typeface="Arial"/>
              </a:rPr>
              <a:t>S</a:t>
            </a:r>
            <a:r>
              <a:rPr sz="1750" spc="-10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l</a:t>
            </a:r>
            <a:r>
              <a:rPr sz="1750" spc="-1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s</a:t>
            </a:r>
            <a:r>
              <a:rPr sz="1750" spc="-15" dirty="0">
                <a:latin typeface="Arial"/>
                <a:cs typeface="Arial"/>
              </a:rPr>
              <a:t>t</a:t>
            </a:r>
            <a:r>
              <a:rPr sz="1750" dirty="0">
                <a:latin typeface="Arial"/>
                <a:cs typeface="Arial"/>
              </a:rPr>
              <a:t>verst</a:t>
            </a:r>
            <a:r>
              <a:rPr sz="1750" spc="-10" dirty="0">
                <a:latin typeface="Arial"/>
                <a:cs typeface="Arial"/>
              </a:rPr>
              <a:t>ä</a:t>
            </a:r>
            <a:r>
              <a:rPr sz="1750" dirty="0">
                <a:latin typeface="Arial"/>
                <a:cs typeface="Arial"/>
              </a:rPr>
              <a:t>n</a:t>
            </a:r>
            <a:r>
              <a:rPr sz="1750" spc="-10" dirty="0">
                <a:latin typeface="Arial"/>
                <a:cs typeface="Arial"/>
              </a:rPr>
              <a:t>dl</a:t>
            </a:r>
            <a:r>
              <a:rPr sz="1750" dirty="0">
                <a:latin typeface="Arial"/>
                <a:cs typeface="Arial"/>
              </a:rPr>
              <a:t>i</a:t>
            </a:r>
            <a:r>
              <a:rPr sz="1750" spc="-10" dirty="0">
                <a:latin typeface="Arial"/>
                <a:cs typeface="Arial"/>
              </a:rPr>
              <a:t>c</a:t>
            </a:r>
            <a:r>
              <a:rPr sz="1750" dirty="0">
                <a:latin typeface="Arial"/>
                <a:cs typeface="Arial"/>
              </a:rPr>
              <a:t>h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Arial"/>
                <a:cs typeface="Arial"/>
              </a:rPr>
              <a:t>h</a:t>
            </a:r>
            <a:r>
              <a:rPr sz="1750" dirty="0">
                <a:latin typeface="Arial"/>
                <a:cs typeface="Arial"/>
              </a:rPr>
              <a:t>a</a:t>
            </a:r>
            <a:r>
              <a:rPr sz="1750" spc="-1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en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Arial"/>
                <a:cs typeface="Arial"/>
              </a:rPr>
              <a:t>no</a:t>
            </a:r>
            <a:r>
              <a:rPr sz="1750" spc="5" dirty="0">
                <a:latin typeface="Arial"/>
                <a:cs typeface="Arial"/>
              </a:rPr>
              <a:t>c</a:t>
            </a:r>
            <a:r>
              <a:rPr sz="1750" dirty="0">
                <a:latin typeface="Arial"/>
                <a:cs typeface="Arial"/>
              </a:rPr>
              <a:t>h</a:t>
            </a:r>
            <a:r>
              <a:rPr sz="1750" spc="4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Arial"/>
                <a:cs typeface="Arial"/>
              </a:rPr>
              <a:t>an</a:t>
            </a:r>
            <a:r>
              <a:rPr sz="1750" spc="-10" dirty="0">
                <a:latin typeface="Arial"/>
                <a:cs typeface="Arial"/>
              </a:rPr>
              <a:t>d</a:t>
            </a:r>
            <a:r>
              <a:rPr sz="1750" dirty="0">
                <a:latin typeface="Arial"/>
                <a:cs typeface="Arial"/>
              </a:rPr>
              <a:t>ere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Arial"/>
                <a:cs typeface="Arial"/>
              </a:rPr>
              <a:t>d</a:t>
            </a:r>
            <a:r>
              <a:rPr sz="1750" dirty="0">
                <a:latin typeface="Arial"/>
                <a:cs typeface="Arial"/>
              </a:rPr>
              <a:t>er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Arial"/>
                <a:cs typeface="Arial"/>
              </a:rPr>
              <a:t>en</a:t>
            </a:r>
            <a:r>
              <a:rPr sz="1750" spc="-15" dirty="0">
                <a:latin typeface="Arial"/>
                <a:cs typeface="Arial"/>
              </a:rPr>
              <a:t>t</a:t>
            </a:r>
            <a:r>
              <a:rPr sz="1750" dirty="0">
                <a:latin typeface="Arial"/>
                <a:cs typeface="Arial"/>
              </a:rPr>
              <a:t>d</a:t>
            </a:r>
            <a:r>
              <a:rPr sz="1750" spc="-10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ckt</a:t>
            </a:r>
            <a:r>
              <a:rPr sz="1750" spc="-10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n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Arial"/>
                <a:cs typeface="Arial"/>
              </a:rPr>
              <a:t>K</a:t>
            </a:r>
            <a:r>
              <a:rPr sz="1750" dirty="0">
                <a:latin typeface="Arial"/>
                <a:cs typeface="Arial"/>
              </a:rPr>
              <a:t>l</a:t>
            </a:r>
            <a:r>
              <a:rPr sz="1750" spc="-10" dirty="0">
                <a:latin typeface="Arial"/>
                <a:cs typeface="Arial"/>
              </a:rPr>
              <a:t>as</a:t>
            </a:r>
            <a:r>
              <a:rPr sz="1750" dirty="0">
                <a:latin typeface="Arial"/>
                <a:cs typeface="Arial"/>
              </a:rPr>
              <a:t>s</a:t>
            </a:r>
            <a:r>
              <a:rPr sz="1750" spc="-10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n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Arial"/>
                <a:cs typeface="Arial"/>
              </a:rPr>
              <a:t>Attri</a:t>
            </a:r>
            <a:r>
              <a:rPr sz="1750" spc="-1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ute.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Arial"/>
                <a:cs typeface="Arial"/>
              </a:rPr>
              <a:t>D</a:t>
            </a:r>
            <a:r>
              <a:rPr sz="1750" spc="-10" dirty="0">
                <a:latin typeface="Arial"/>
                <a:cs typeface="Arial"/>
              </a:rPr>
              <a:t>ie</a:t>
            </a:r>
            <a:r>
              <a:rPr sz="1750" spc="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e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Arial"/>
                <a:cs typeface="Arial"/>
              </a:rPr>
              <a:t>si</a:t>
            </a:r>
            <a:r>
              <a:rPr sz="1750" dirty="0">
                <a:latin typeface="Arial"/>
                <a:cs typeface="Arial"/>
              </a:rPr>
              <a:t>nd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ber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Arial"/>
                <a:cs typeface="Arial"/>
              </a:rPr>
              <a:t>d</a:t>
            </a:r>
            <a:r>
              <a:rPr sz="1750" spc="-10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n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Arial"/>
                <a:cs typeface="Arial"/>
              </a:rPr>
              <a:t>Anfo</a:t>
            </a:r>
            <a:r>
              <a:rPr sz="1750" spc="-1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der</a:t>
            </a:r>
            <a:r>
              <a:rPr sz="1750" spc="-10" dirty="0">
                <a:latin typeface="Arial"/>
                <a:cs typeface="Arial"/>
              </a:rPr>
              <a:t>un</a:t>
            </a:r>
            <a:r>
              <a:rPr sz="1750" dirty="0">
                <a:latin typeface="Arial"/>
                <a:cs typeface="Arial"/>
              </a:rPr>
              <a:t>g</a:t>
            </a:r>
            <a:r>
              <a:rPr sz="1750" spc="-10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n,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Arial"/>
                <a:cs typeface="Arial"/>
              </a:rPr>
              <a:t>d</a:t>
            </a:r>
            <a:r>
              <a:rPr sz="1750" spc="-10" dirty="0">
                <a:latin typeface="Arial"/>
                <a:cs typeface="Arial"/>
              </a:rPr>
              <a:t>i</a:t>
            </a:r>
            <a:r>
              <a:rPr sz="1750" dirty="0">
                <a:latin typeface="Arial"/>
                <a:cs typeface="Arial"/>
              </a:rPr>
              <a:t>e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Arial"/>
                <a:cs typeface="Arial"/>
              </a:rPr>
              <a:t>i</a:t>
            </a:r>
            <a:r>
              <a:rPr sz="1750" dirty="0">
                <a:latin typeface="Arial"/>
                <a:cs typeface="Arial"/>
              </a:rPr>
              <a:t>n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Arial"/>
                <a:cs typeface="Arial"/>
              </a:rPr>
              <a:t>di</a:t>
            </a:r>
            <a:r>
              <a:rPr sz="1750" dirty="0">
                <a:latin typeface="Arial"/>
                <a:cs typeface="Arial"/>
              </a:rPr>
              <a:t>e</a:t>
            </a:r>
            <a:r>
              <a:rPr sz="1750" spc="-10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er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Arial"/>
                <a:cs typeface="Arial"/>
              </a:rPr>
              <a:t>Pro</a:t>
            </a:r>
            <a:r>
              <a:rPr sz="1750" spc="-10" dirty="0">
                <a:latin typeface="Arial"/>
                <a:cs typeface="Arial"/>
              </a:rPr>
              <a:t>j</a:t>
            </a:r>
            <a:r>
              <a:rPr sz="1750" dirty="0">
                <a:latin typeface="Arial"/>
                <a:cs typeface="Arial"/>
              </a:rPr>
              <a:t>ek</a:t>
            </a:r>
            <a:r>
              <a:rPr sz="1750" spc="-10" dirty="0">
                <a:latin typeface="Arial"/>
                <a:cs typeface="Arial"/>
              </a:rPr>
              <a:t>t</a:t>
            </a:r>
            <a:r>
              <a:rPr sz="1750" dirty="0">
                <a:latin typeface="Arial"/>
                <a:cs typeface="Arial"/>
              </a:rPr>
              <a:t>p</a:t>
            </a:r>
            <a:r>
              <a:rPr sz="1750" spc="-10" dirty="0">
                <a:latin typeface="Arial"/>
                <a:cs typeface="Arial"/>
              </a:rPr>
              <a:t>h</a:t>
            </a:r>
            <a:r>
              <a:rPr sz="1750" dirty="0">
                <a:latin typeface="Arial"/>
                <a:cs typeface="Arial"/>
              </a:rPr>
              <a:t>a</a:t>
            </a:r>
            <a:r>
              <a:rPr sz="1750" spc="-10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e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Arial"/>
                <a:cs typeface="Arial"/>
              </a:rPr>
              <a:t>(An</a:t>
            </a:r>
            <a:r>
              <a:rPr sz="1750" spc="-10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l</a:t>
            </a:r>
            <a:r>
              <a:rPr sz="1750" spc="-3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se)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Arial"/>
                <a:cs typeface="Arial"/>
              </a:rPr>
              <a:t>v</a:t>
            </a:r>
            <a:r>
              <a:rPr sz="1750" dirty="0">
                <a:latin typeface="Arial"/>
                <a:cs typeface="Arial"/>
              </a:rPr>
              <a:t>o</a:t>
            </a:r>
            <a:r>
              <a:rPr sz="1750" spc="-15" dirty="0">
                <a:latin typeface="Arial"/>
                <a:cs typeface="Arial"/>
              </a:rPr>
              <a:t>r</a:t>
            </a:r>
            <a:r>
              <a:rPr sz="1750" spc="-10" dirty="0">
                <a:latin typeface="Arial"/>
                <a:cs typeface="Arial"/>
              </a:rPr>
              <a:t>l</a:t>
            </a:r>
            <a:r>
              <a:rPr sz="1750" dirty="0">
                <a:latin typeface="Arial"/>
                <a:cs typeface="Arial"/>
              </a:rPr>
              <a:t>i</a:t>
            </a:r>
            <a:r>
              <a:rPr sz="1750" spc="-10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g</a:t>
            </a:r>
            <a:r>
              <a:rPr sz="1750" spc="-10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n,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Arial"/>
                <a:cs typeface="Arial"/>
              </a:rPr>
              <a:t>n</a:t>
            </a:r>
            <a:r>
              <a:rPr sz="1750" spc="-10" dirty="0">
                <a:latin typeface="Arial"/>
                <a:cs typeface="Arial"/>
              </a:rPr>
              <a:t>o</a:t>
            </a:r>
            <a:r>
              <a:rPr sz="1750" dirty="0">
                <a:latin typeface="Arial"/>
                <a:cs typeface="Arial"/>
              </a:rPr>
              <a:t>ch</a:t>
            </a:r>
            <a:r>
              <a:rPr sz="1750" spc="4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i</a:t>
            </a:r>
            <a:r>
              <a:rPr sz="1750" spc="-10" dirty="0">
                <a:latin typeface="Arial"/>
                <a:cs typeface="Arial"/>
              </a:rPr>
              <a:t>c</a:t>
            </a:r>
            <a:r>
              <a:rPr sz="1750" dirty="0">
                <a:latin typeface="Arial"/>
                <a:cs typeface="Arial"/>
              </a:rPr>
              <a:t>ht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Arial"/>
                <a:cs typeface="Arial"/>
              </a:rPr>
              <a:t>zu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Arial"/>
                <a:cs typeface="Arial"/>
              </a:rPr>
              <a:t>ent</a:t>
            </a:r>
            <a:r>
              <a:rPr sz="1750" spc="-10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ehm</a:t>
            </a:r>
            <a:r>
              <a:rPr sz="1750" spc="-10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n.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Arial"/>
                <a:cs typeface="Arial"/>
              </a:rPr>
              <a:t>D</a:t>
            </a:r>
            <a:r>
              <a:rPr sz="1750" spc="-10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s</a:t>
            </a:r>
            <a:r>
              <a:rPr sz="1750" spc="-15" dirty="0">
                <a:latin typeface="Arial"/>
                <a:cs typeface="Arial"/>
              </a:rPr>
              <a:t>w</a:t>
            </a:r>
            <a:r>
              <a:rPr sz="1750" dirty="0">
                <a:latin typeface="Arial"/>
                <a:cs typeface="Arial"/>
              </a:rPr>
              <a:t>e</a:t>
            </a:r>
            <a:r>
              <a:rPr sz="1750" spc="-10" dirty="0">
                <a:latin typeface="Arial"/>
                <a:cs typeface="Arial"/>
              </a:rPr>
              <a:t>g</a:t>
            </a:r>
            <a:r>
              <a:rPr sz="1750" dirty="0">
                <a:latin typeface="Arial"/>
                <a:cs typeface="Arial"/>
              </a:rPr>
              <a:t>en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Arial"/>
                <a:cs typeface="Arial"/>
              </a:rPr>
              <a:t>w</a:t>
            </a:r>
            <a:r>
              <a:rPr sz="1750" dirty="0">
                <a:latin typeface="Arial"/>
                <a:cs typeface="Arial"/>
              </a:rPr>
              <a:t>erd</a:t>
            </a:r>
            <a:r>
              <a:rPr sz="1750" spc="-10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n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ie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Arial"/>
                <a:cs typeface="Arial"/>
              </a:rPr>
              <a:t>z</a:t>
            </a:r>
            <a:r>
              <a:rPr sz="1750" dirty="0">
                <a:latin typeface="Arial"/>
                <a:cs typeface="Arial"/>
              </a:rPr>
              <a:t>u</a:t>
            </a:r>
            <a:r>
              <a:rPr sz="1750" spc="-10" dirty="0">
                <a:latin typeface="Arial"/>
                <a:cs typeface="Arial"/>
              </a:rPr>
              <a:t>nä</a:t>
            </a:r>
            <a:r>
              <a:rPr sz="1750" spc="5" dirty="0">
                <a:latin typeface="Arial"/>
                <a:cs typeface="Arial"/>
              </a:rPr>
              <a:t>c</a:t>
            </a:r>
            <a:r>
              <a:rPr sz="1750" spc="-10" dirty="0">
                <a:latin typeface="Arial"/>
                <a:cs typeface="Arial"/>
              </a:rPr>
              <a:t>h</a:t>
            </a:r>
            <a:r>
              <a:rPr sz="1750" spc="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t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Arial"/>
                <a:cs typeface="Arial"/>
              </a:rPr>
              <a:t>offen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Arial"/>
                <a:cs typeface="Arial"/>
              </a:rPr>
              <a:t>ge</a:t>
            </a:r>
            <a:r>
              <a:rPr sz="1750" dirty="0">
                <a:latin typeface="Arial"/>
                <a:cs typeface="Arial"/>
              </a:rPr>
              <a:t>l</a:t>
            </a:r>
            <a:r>
              <a:rPr sz="1750" spc="-10" dirty="0">
                <a:latin typeface="Arial"/>
                <a:cs typeface="Arial"/>
              </a:rPr>
              <a:t>a</a:t>
            </a:r>
            <a:r>
              <a:rPr sz="1750" spc="5" dirty="0">
                <a:latin typeface="Arial"/>
                <a:cs typeface="Arial"/>
              </a:rPr>
              <a:t>s</a:t>
            </a:r>
            <a:r>
              <a:rPr sz="1750" spc="-10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en</a:t>
            </a:r>
            <a:r>
              <a:rPr sz="1750" spc="4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Arial"/>
                <a:cs typeface="Arial"/>
              </a:rPr>
              <a:t>u</a:t>
            </a:r>
            <a:r>
              <a:rPr sz="1750" spc="-10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d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Arial"/>
                <a:cs typeface="Arial"/>
              </a:rPr>
              <a:t>i</a:t>
            </a:r>
            <a:r>
              <a:rPr sz="1750" dirty="0">
                <a:latin typeface="Arial"/>
                <a:cs typeface="Arial"/>
              </a:rPr>
              <a:t>n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Arial"/>
                <a:cs typeface="Arial"/>
              </a:rPr>
              <a:t>s</a:t>
            </a:r>
            <a:r>
              <a:rPr sz="1750" spc="-10" dirty="0">
                <a:latin typeface="Arial"/>
                <a:cs typeface="Arial"/>
              </a:rPr>
              <a:t>p</a:t>
            </a:r>
            <a:r>
              <a:rPr sz="1750" dirty="0">
                <a:latin typeface="Arial"/>
                <a:cs typeface="Arial"/>
              </a:rPr>
              <a:t>äter</a:t>
            </a:r>
            <a:r>
              <a:rPr sz="1750" spc="-10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n</a:t>
            </a:r>
            <a:r>
              <a:rPr sz="1750" spc="4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Arial"/>
                <a:cs typeface="Arial"/>
              </a:rPr>
              <a:t>Pro</a:t>
            </a:r>
            <a:r>
              <a:rPr sz="1750" spc="-10" dirty="0">
                <a:latin typeface="Arial"/>
                <a:cs typeface="Arial"/>
              </a:rPr>
              <a:t>j</a:t>
            </a:r>
            <a:r>
              <a:rPr sz="1750" dirty="0">
                <a:latin typeface="Arial"/>
                <a:cs typeface="Arial"/>
              </a:rPr>
              <a:t>ekt</a:t>
            </a:r>
            <a:r>
              <a:rPr sz="1750" spc="-10" dirty="0">
                <a:latin typeface="Arial"/>
                <a:cs typeface="Arial"/>
              </a:rPr>
              <a:t>ph</a:t>
            </a:r>
            <a:r>
              <a:rPr sz="1750" dirty="0">
                <a:latin typeface="Arial"/>
                <a:cs typeface="Arial"/>
              </a:rPr>
              <a:t>a</a:t>
            </a:r>
            <a:r>
              <a:rPr sz="1750" spc="-10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en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Arial"/>
                <a:cs typeface="Arial"/>
              </a:rPr>
              <a:t>erg</a:t>
            </a:r>
            <a:r>
              <a:rPr sz="1750" spc="-10" dirty="0">
                <a:latin typeface="Arial"/>
                <a:cs typeface="Arial"/>
              </a:rPr>
              <a:t>ä</a:t>
            </a:r>
            <a:r>
              <a:rPr sz="1750" dirty="0">
                <a:latin typeface="Arial"/>
                <a:cs typeface="Arial"/>
              </a:rPr>
              <a:t>nzt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Arial"/>
                <a:cs typeface="Arial"/>
              </a:rPr>
              <a:t>(</a:t>
            </a:r>
            <a:r>
              <a:rPr sz="1750" dirty="0" err="1">
                <a:latin typeface="Arial"/>
                <a:cs typeface="Arial"/>
              </a:rPr>
              <a:t>ite</a:t>
            </a:r>
            <a:r>
              <a:rPr sz="1750" spc="-15" dirty="0" err="1">
                <a:latin typeface="Arial"/>
                <a:cs typeface="Arial"/>
              </a:rPr>
              <a:t>r</a:t>
            </a:r>
            <a:r>
              <a:rPr sz="1750" dirty="0" err="1">
                <a:latin typeface="Arial"/>
                <a:cs typeface="Arial"/>
              </a:rPr>
              <a:t>at</a:t>
            </a:r>
            <a:r>
              <a:rPr sz="1750" spc="-10" dirty="0" err="1">
                <a:latin typeface="Arial"/>
                <a:cs typeface="Arial"/>
              </a:rPr>
              <a:t>i</a:t>
            </a:r>
            <a:r>
              <a:rPr sz="1750" dirty="0" err="1">
                <a:latin typeface="Arial"/>
                <a:cs typeface="Arial"/>
              </a:rPr>
              <a:t>ver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dirty="0" err="1" smtClean="0">
                <a:latin typeface="Arial"/>
                <a:cs typeface="Arial"/>
              </a:rPr>
              <a:t>Ent</a:t>
            </a:r>
            <a:r>
              <a:rPr sz="1750" spc="-15" dirty="0" err="1" smtClean="0">
                <a:latin typeface="Arial"/>
                <a:cs typeface="Arial"/>
              </a:rPr>
              <a:t>w</a:t>
            </a:r>
            <a:r>
              <a:rPr sz="1750" dirty="0" err="1" smtClean="0">
                <a:latin typeface="Arial"/>
                <a:cs typeface="Arial"/>
              </a:rPr>
              <a:t>ickl</a:t>
            </a:r>
            <a:r>
              <a:rPr sz="1750" spc="-10" dirty="0" err="1" smtClean="0">
                <a:latin typeface="Arial"/>
                <a:cs typeface="Arial"/>
              </a:rPr>
              <a:t>u</a:t>
            </a:r>
            <a:r>
              <a:rPr sz="1750" dirty="0" err="1" smtClean="0">
                <a:latin typeface="Arial"/>
                <a:cs typeface="Arial"/>
              </a:rPr>
              <a:t>n</a:t>
            </a:r>
            <a:r>
              <a:rPr sz="1750" spc="-10" dirty="0" err="1" smtClean="0">
                <a:latin typeface="Arial"/>
                <a:cs typeface="Arial"/>
              </a:rPr>
              <a:t>g</a:t>
            </a:r>
            <a:r>
              <a:rPr sz="1750" spc="5" dirty="0" err="1" smtClean="0">
                <a:latin typeface="Arial"/>
                <a:cs typeface="Arial"/>
              </a:rPr>
              <a:t>s</a:t>
            </a:r>
            <a:r>
              <a:rPr sz="1750" dirty="0" err="1" smtClean="0">
                <a:latin typeface="Arial"/>
                <a:cs typeface="Arial"/>
              </a:rPr>
              <a:t>pr</a:t>
            </a:r>
            <a:r>
              <a:rPr sz="1750" spc="-10" dirty="0" err="1" smtClean="0">
                <a:latin typeface="Arial"/>
                <a:cs typeface="Arial"/>
              </a:rPr>
              <a:t>o</a:t>
            </a:r>
            <a:r>
              <a:rPr sz="1750" spc="5" dirty="0" err="1" smtClean="0">
                <a:latin typeface="Arial"/>
                <a:cs typeface="Arial"/>
              </a:rPr>
              <a:t>z</a:t>
            </a:r>
            <a:r>
              <a:rPr sz="1750" spc="-10" dirty="0" err="1" smtClean="0">
                <a:latin typeface="Arial"/>
                <a:cs typeface="Arial"/>
              </a:rPr>
              <a:t>e</a:t>
            </a:r>
            <a:r>
              <a:rPr sz="1750" dirty="0" err="1" smtClean="0">
                <a:latin typeface="Arial"/>
                <a:cs typeface="Arial"/>
              </a:rPr>
              <a:t>ss</a:t>
            </a:r>
            <a:r>
              <a:rPr sz="1750" dirty="0" smtClean="0">
                <a:latin typeface="Arial"/>
                <a:cs typeface="Arial"/>
              </a:rPr>
              <a:t>).</a:t>
            </a:r>
            <a:endParaRPr sz="1750" dirty="0">
              <a:latin typeface="Arial"/>
              <a:cs typeface="Arial"/>
            </a:endParaRP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3" y="669178"/>
            <a:ext cx="9067795" cy="418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0"/>
            <a:ext cx="3795458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92" y="463549"/>
            <a:ext cx="8001508" cy="613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5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250826" y="1073152"/>
            <a:ext cx="41878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85" tIns="45392" rIns="90785" bIns="45392"/>
          <a:lstStyle>
            <a:lvl1pPr marL="342900" indent="-342900" eaLnBrk="0" hangingPunct="0">
              <a:spcBef>
                <a:spcPct val="20000"/>
              </a:spcBef>
              <a:defRPr sz="240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  <a:lvl2pPr indent="1588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r>
              <a:rPr lang="de-DE" altLang="de-DE" dirty="0"/>
              <a:t>Danke für Ihre Aufmerksamkeit.</a:t>
            </a:r>
          </a:p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r>
              <a:rPr lang="de-DE" altLang="de-DE" dirty="0"/>
              <a:t>Fragen, Wünsche, Anregungen?</a:t>
            </a:r>
          </a:p>
          <a:p>
            <a:pPr marL="0" lvl="1" algn="ctr" eaLnBrk="1" hangingPunct="1">
              <a:buNone/>
            </a:pPr>
            <a:endParaRPr lang="de-DE" alt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3126"/>
            <a:ext cx="4724400" cy="6222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1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1942"/>
            <a:ext cx="7430134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413" y="1587"/>
            <a:ext cx="9648825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55370"/>
            <a:ext cx="7810748" cy="1160780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304800" y="69215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5595">
              <a:lnSpc>
                <a:spcPct val="100000"/>
              </a:lnSpc>
            </a:pPr>
            <a:r>
              <a:rPr lang="de-DE" b="1" dirty="0">
                <a:latin typeface="Arial"/>
                <a:cs typeface="Arial"/>
              </a:rPr>
              <a:t>Sichtbarkeit:</a:t>
            </a:r>
            <a:r>
              <a:rPr lang="de-DE" b="1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Definiert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die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Sichtbarkeit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des</a:t>
            </a:r>
            <a:r>
              <a:rPr lang="de-DE" spc="-10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Attributes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für andere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Elemente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2849562"/>
            <a:ext cx="9076742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304800" y="5035550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13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Arial"/>
                <a:cs typeface="Arial"/>
              </a:rPr>
              <a:t>Beispiel für berechnetes Attribut: Klasse mit Attribut für Preis. Abgeleitetes Attribut: Preis mit Mehrwertsteuer.</a:t>
            </a:r>
          </a:p>
          <a:p>
            <a:pPr marL="6013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Arial"/>
                <a:cs typeface="Arial"/>
              </a:rPr>
              <a:t>Keine Angabe der Sichtbarkeit = </a:t>
            </a:r>
            <a:r>
              <a:rPr lang="de-DE" dirty="0" err="1" smtClean="0">
                <a:latin typeface="Arial"/>
                <a:cs typeface="Arial"/>
              </a:rPr>
              <a:t>default</a:t>
            </a:r>
            <a:r>
              <a:rPr lang="de-DE" dirty="0" smtClean="0">
                <a:latin typeface="Arial"/>
                <a:cs typeface="Arial"/>
              </a:rPr>
              <a:t>. Default = </a:t>
            </a:r>
            <a:r>
              <a:rPr lang="de-DE" dirty="0" err="1" smtClean="0">
                <a:latin typeface="Arial"/>
                <a:cs typeface="Arial"/>
              </a:rPr>
              <a:t>package</a:t>
            </a:r>
            <a:r>
              <a:rPr lang="de-DE" dirty="0" smtClean="0">
                <a:latin typeface="Arial"/>
                <a:cs typeface="Arial"/>
              </a:rPr>
              <a:t>.</a:t>
            </a:r>
          </a:p>
          <a:p>
            <a:pPr marL="6013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Arial"/>
                <a:cs typeface="Arial"/>
              </a:rPr>
              <a:t>Statische Attribute &amp; Methoden sind unterstrichen</a:t>
            </a:r>
          </a:p>
          <a:p>
            <a:pPr marL="6013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Arial"/>
                <a:cs typeface="Arial"/>
              </a:rPr>
              <a:t>Abstrakte Methoden und Klassen sind kursiv</a:t>
            </a:r>
          </a:p>
          <a:p>
            <a:pPr marL="6013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/>
          <p:cNvSpPr txBox="1"/>
          <p:nvPr/>
        </p:nvSpPr>
        <p:spPr>
          <a:xfrm>
            <a:off x="1872533" y="575403"/>
            <a:ext cx="468503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sz="1800" b="1" spc="-5" dirty="0" err="1" smtClean="0">
                <a:latin typeface="Arial"/>
                <a:cs typeface="Arial"/>
              </a:rPr>
              <a:t>G</a:t>
            </a:r>
            <a:r>
              <a:rPr sz="1800" b="1" dirty="0" err="1" smtClean="0">
                <a:latin typeface="Arial"/>
                <a:cs typeface="Arial"/>
              </a:rPr>
              <a:t>eneralisierung</a:t>
            </a:r>
            <a:r>
              <a:rPr lang="de-DE" sz="1800" b="1" dirty="0" smtClean="0">
                <a:latin typeface="Arial"/>
                <a:cs typeface="Arial"/>
              </a:rPr>
              <a:t> und Spezialisierung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3734559" y="1235840"/>
            <a:ext cx="1118235" cy="123189"/>
          </a:xfrm>
          <a:custGeom>
            <a:avLst/>
            <a:gdLst/>
            <a:ahLst/>
            <a:cxnLst/>
            <a:rect l="l" t="t" r="r" b="b"/>
            <a:pathLst>
              <a:path w="1118235" h="123189">
                <a:moveTo>
                  <a:pt x="1117853" y="122681"/>
                </a:moveTo>
                <a:lnTo>
                  <a:pt x="1117853" y="0"/>
                </a:lnTo>
                <a:lnTo>
                  <a:pt x="0" y="0"/>
                </a:lnTo>
                <a:lnTo>
                  <a:pt x="0" y="122681"/>
                </a:lnTo>
                <a:lnTo>
                  <a:pt x="1117853" y="122681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734559" y="1235840"/>
            <a:ext cx="1118235" cy="123189"/>
          </a:xfrm>
          <a:custGeom>
            <a:avLst/>
            <a:gdLst/>
            <a:ahLst/>
            <a:cxnLst/>
            <a:rect l="l" t="t" r="r" b="b"/>
            <a:pathLst>
              <a:path w="1118235" h="123189">
                <a:moveTo>
                  <a:pt x="1117853" y="122681"/>
                </a:moveTo>
                <a:lnTo>
                  <a:pt x="1117853" y="0"/>
                </a:lnTo>
                <a:lnTo>
                  <a:pt x="0" y="0"/>
                </a:lnTo>
                <a:lnTo>
                  <a:pt x="0" y="122681"/>
                </a:lnTo>
              </a:path>
            </a:pathLst>
          </a:custGeom>
          <a:ln w="1416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4968503" y="1129908"/>
            <a:ext cx="118237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Ob</a:t>
            </a:r>
            <a:r>
              <a:rPr sz="1800" dirty="0">
                <a:latin typeface="Arial"/>
                <a:cs typeface="Arial"/>
              </a:rPr>
              <a:t>erklasse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0" y="1357760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858011"/>
                </a:moveTo>
                <a:lnTo>
                  <a:pt x="9143999" y="858011"/>
                </a:lnTo>
                <a:lnTo>
                  <a:pt x="9143999" y="0"/>
                </a:lnTo>
                <a:lnTo>
                  <a:pt x="0" y="0"/>
                </a:lnTo>
                <a:lnTo>
                  <a:pt x="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3734559" y="1358522"/>
            <a:ext cx="1118235" cy="471805"/>
          </a:xfrm>
          <a:custGeom>
            <a:avLst/>
            <a:gdLst/>
            <a:ahLst/>
            <a:cxnLst/>
            <a:rect l="l" t="t" r="r" b="b"/>
            <a:pathLst>
              <a:path w="1118235" h="471805">
                <a:moveTo>
                  <a:pt x="1117853" y="471678"/>
                </a:moveTo>
                <a:lnTo>
                  <a:pt x="1117853" y="0"/>
                </a:lnTo>
                <a:lnTo>
                  <a:pt x="0" y="0"/>
                </a:lnTo>
                <a:lnTo>
                  <a:pt x="0" y="471678"/>
                </a:lnTo>
                <a:lnTo>
                  <a:pt x="1117853" y="471678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4852412" y="1358522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5">
                <a:moveTo>
                  <a:pt x="0" y="471678"/>
                </a:moveTo>
                <a:lnTo>
                  <a:pt x="0" y="0"/>
                </a:lnTo>
              </a:path>
            </a:pathLst>
          </a:custGeom>
          <a:ln w="1416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3734559" y="1358522"/>
            <a:ext cx="1118235" cy="471805"/>
          </a:xfrm>
          <a:custGeom>
            <a:avLst/>
            <a:gdLst/>
            <a:ahLst/>
            <a:cxnLst/>
            <a:rect l="l" t="t" r="r" b="b"/>
            <a:pathLst>
              <a:path w="1118235" h="471805">
                <a:moveTo>
                  <a:pt x="0" y="0"/>
                </a:moveTo>
                <a:lnTo>
                  <a:pt x="0" y="471678"/>
                </a:lnTo>
                <a:lnTo>
                  <a:pt x="1117853" y="471678"/>
                </a:lnTo>
              </a:path>
            </a:pathLst>
          </a:custGeom>
          <a:ln w="1416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3"/>
          <p:cNvSpPr txBox="1"/>
          <p:nvPr/>
        </p:nvSpPr>
        <p:spPr>
          <a:xfrm>
            <a:off x="4004572" y="1296024"/>
            <a:ext cx="57467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b="1" spc="-20" dirty="0">
                <a:latin typeface="Arial"/>
                <a:cs typeface="Arial"/>
              </a:rPr>
              <a:t>P</a:t>
            </a:r>
            <a:r>
              <a:rPr sz="1200" b="1" spc="100" dirty="0">
                <a:latin typeface="Arial"/>
                <a:cs typeface="Arial"/>
              </a:rPr>
              <a:t>e</a:t>
            </a:r>
            <a:r>
              <a:rPr sz="1200" b="1" spc="85" dirty="0">
                <a:latin typeface="Arial"/>
                <a:cs typeface="Arial"/>
              </a:rPr>
              <a:t>r</a:t>
            </a: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40" dirty="0">
                <a:latin typeface="Arial"/>
                <a:cs typeface="Arial"/>
              </a:rPr>
              <a:t>o</a:t>
            </a:r>
            <a:r>
              <a:rPr sz="1200" b="1" spc="1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3734559" y="1547498"/>
            <a:ext cx="1118870" cy="0"/>
          </a:xfrm>
          <a:custGeom>
            <a:avLst/>
            <a:gdLst/>
            <a:ahLst/>
            <a:cxnLst/>
            <a:rect l="l" t="t" r="r" b="b"/>
            <a:pathLst>
              <a:path w="1118870">
                <a:moveTo>
                  <a:pt x="0" y="0"/>
                </a:moveTo>
                <a:lnTo>
                  <a:pt x="1118615" y="0"/>
                </a:lnTo>
              </a:path>
            </a:pathLst>
          </a:custGeom>
          <a:ln w="1416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3734559" y="1674752"/>
            <a:ext cx="1118870" cy="0"/>
          </a:xfrm>
          <a:custGeom>
            <a:avLst/>
            <a:gdLst/>
            <a:ahLst/>
            <a:cxnLst/>
            <a:rect l="l" t="t" r="r" b="b"/>
            <a:pathLst>
              <a:path w="1118870">
                <a:moveTo>
                  <a:pt x="0" y="0"/>
                </a:moveTo>
                <a:lnTo>
                  <a:pt x="1118615" y="0"/>
                </a:lnTo>
              </a:path>
            </a:pathLst>
          </a:custGeom>
          <a:ln w="1416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4287009" y="1830962"/>
            <a:ext cx="0" cy="384810"/>
          </a:xfrm>
          <a:custGeom>
            <a:avLst/>
            <a:gdLst/>
            <a:ahLst/>
            <a:cxnLst/>
            <a:rect l="l" t="t" r="r" b="b"/>
            <a:pathLst>
              <a:path h="384810">
                <a:moveTo>
                  <a:pt x="0" y="0"/>
                </a:moveTo>
                <a:lnTo>
                  <a:pt x="0" y="384809"/>
                </a:lnTo>
              </a:path>
            </a:pathLst>
          </a:custGeom>
          <a:ln w="1416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4173471" y="1830962"/>
            <a:ext cx="226695" cy="283845"/>
          </a:xfrm>
          <a:custGeom>
            <a:avLst/>
            <a:gdLst/>
            <a:ahLst/>
            <a:cxnLst/>
            <a:rect l="l" t="t" r="r" b="b"/>
            <a:pathLst>
              <a:path w="226695" h="283844">
                <a:moveTo>
                  <a:pt x="113537" y="0"/>
                </a:moveTo>
                <a:lnTo>
                  <a:pt x="0" y="283463"/>
                </a:lnTo>
                <a:lnTo>
                  <a:pt x="226313" y="283463"/>
                </a:lnTo>
                <a:lnTo>
                  <a:pt x="113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4173471" y="1830962"/>
            <a:ext cx="226695" cy="283845"/>
          </a:xfrm>
          <a:custGeom>
            <a:avLst/>
            <a:gdLst/>
            <a:ahLst/>
            <a:cxnLst/>
            <a:rect l="l" t="t" r="r" b="b"/>
            <a:pathLst>
              <a:path w="226695" h="283844">
                <a:moveTo>
                  <a:pt x="226313" y="283463"/>
                </a:moveTo>
                <a:lnTo>
                  <a:pt x="113537" y="0"/>
                </a:lnTo>
                <a:lnTo>
                  <a:pt x="0" y="283463"/>
                </a:lnTo>
                <a:lnTo>
                  <a:pt x="226313" y="283463"/>
                </a:lnTo>
                <a:close/>
              </a:path>
            </a:pathLst>
          </a:custGeom>
          <a:ln w="1416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4173471" y="1830962"/>
            <a:ext cx="226695" cy="283845"/>
          </a:xfrm>
          <a:custGeom>
            <a:avLst/>
            <a:gdLst/>
            <a:ahLst/>
            <a:cxnLst/>
            <a:rect l="l" t="t" r="r" b="b"/>
            <a:pathLst>
              <a:path w="226695" h="283844">
                <a:moveTo>
                  <a:pt x="113537" y="0"/>
                </a:moveTo>
                <a:lnTo>
                  <a:pt x="0" y="283463"/>
                </a:lnTo>
                <a:lnTo>
                  <a:pt x="226313" y="283463"/>
                </a:lnTo>
                <a:lnTo>
                  <a:pt x="113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4173471" y="1830962"/>
            <a:ext cx="226695" cy="283845"/>
          </a:xfrm>
          <a:custGeom>
            <a:avLst/>
            <a:gdLst/>
            <a:ahLst/>
            <a:cxnLst/>
            <a:rect l="l" t="t" r="r" b="b"/>
            <a:pathLst>
              <a:path w="226695" h="283844">
                <a:moveTo>
                  <a:pt x="226313" y="283463"/>
                </a:moveTo>
                <a:lnTo>
                  <a:pt x="113537" y="0"/>
                </a:lnTo>
                <a:lnTo>
                  <a:pt x="0" y="283463"/>
                </a:lnTo>
                <a:lnTo>
                  <a:pt x="226313" y="283463"/>
                </a:lnTo>
                <a:close/>
              </a:path>
            </a:pathLst>
          </a:custGeom>
          <a:ln w="1416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2054891" y="1399448"/>
            <a:ext cx="329625" cy="1743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6299772" y="1448978"/>
            <a:ext cx="329628" cy="1742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2728718" y="2454278"/>
            <a:ext cx="1118235" cy="594360"/>
          </a:xfrm>
          <a:custGeom>
            <a:avLst/>
            <a:gdLst/>
            <a:ahLst/>
            <a:cxnLst/>
            <a:rect l="l" t="t" r="r" b="b"/>
            <a:pathLst>
              <a:path w="1118235" h="594360">
                <a:moveTo>
                  <a:pt x="1117853" y="594359"/>
                </a:moveTo>
                <a:lnTo>
                  <a:pt x="1117853" y="0"/>
                </a:lnTo>
                <a:lnTo>
                  <a:pt x="0" y="0"/>
                </a:lnTo>
                <a:lnTo>
                  <a:pt x="0" y="594359"/>
                </a:lnTo>
                <a:lnTo>
                  <a:pt x="1117853" y="594359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2728718" y="2454278"/>
            <a:ext cx="1118235" cy="594360"/>
          </a:xfrm>
          <a:custGeom>
            <a:avLst/>
            <a:gdLst/>
            <a:ahLst/>
            <a:cxnLst/>
            <a:rect l="l" t="t" r="r" b="b"/>
            <a:pathLst>
              <a:path w="1118235" h="594360">
                <a:moveTo>
                  <a:pt x="1117853" y="594359"/>
                </a:moveTo>
                <a:lnTo>
                  <a:pt x="1117853" y="0"/>
                </a:lnTo>
                <a:lnTo>
                  <a:pt x="0" y="0"/>
                </a:lnTo>
                <a:lnTo>
                  <a:pt x="0" y="594359"/>
                </a:lnTo>
                <a:lnTo>
                  <a:pt x="1117853" y="594359"/>
                </a:lnTo>
                <a:close/>
              </a:path>
            </a:pathLst>
          </a:custGeom>
          <a:ln w="1416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25"/>
          <p:cNvSpPr txBox="1"/>
          <p:nvPr/>
        </p:nvSpPr>
        <p:spPr>
          <a:xfrm>
            <a:off x="2899671" y="2514463"/>
            <a:ext cx="78041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b="1" spc="-20" dirty="0">
                <a:latin typeface="Arial"/>
                <a:cs typeface="Arial"/>
              </a:rPr>
              <a:t>P</a:t>
            </a:r>
            <a:r>
              <a:rPr sz="1200" b="1" spc="85" dirty="0">
                <a:latin typeface="Arial"/>
                <a:cs typeface="Arial"/>
              </a:rPr>
              <a:t>r</a:t>
            </a:r>
            <a:r>
              <a:rPr sz="1200" b="1" spc="40" dirty="0">
                <a:latin typeface="Arial"/>
                <a:cs typeface="Arial"/>
              </a:rPr>
              <a:t>of</a:t>
            </a:r>
            <a:r>
              <a:rPr sz="1200" b="1" spc="10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40" dirty="0">
                <a:latin typeface="Arial"/>
                <a:cs typeface="Arial"/>
              </a:rPr>
              <a:t>o</a:t>
            </a:r>
            <a:r>
              <a:rPr sz="1200" b="1" spc="5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6"/>
          <p:cNvSpPr/>
          <p:nvPr/>
        </p:nvSpPr>
        <p:spPr>
          <a:xfrm>
            <a:off x="2728718" y="2765936"/>
            <a:ext cx="1118870" cy="0"/>
          </a:xfrm>
          <a:custGeom>
            <a:avLst/>
            <a:gdLst/>
            <a:ahLst/>
            <a:cxnLst/>
            <a:rect l="l" t="t" r="r" b="b"/>
            <a:pathLst>
              <a:path w="1118870">
                <a:moveTo>
                  <a:pt x="0" y="0"/>
                </a:moveTo>
                <a:lnTo>
                  <a:pt x="1118615" y="0"/>
                </a:lnTo>
              </a:path>
            </a:pathLst>
          </a:custGeom>
          <a:ln w="1416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2728718" y="2893190"/>
            <a:ext cx="1118870" cy="0"/>
          </a:xfrm>
          <a:custGeom>
            <a:avLst/>
            <a:gdLst/>
            <a:ahLst/>
            <a:cxnLst/>
            <a:rect l="l" t="t" r="r" b="b"/>
            <a:pathLst>
              <a:path w="1118870">
                <a:moveTo>
                  <a:pt x="0" y="0"/>
                </a:moveTo>
                <a:lnTo>
                  <a:pt x="1118615" y="0"/>
                </a:lnTo>
              </a:path>
            </a:pathLst>
          </a:custGeom>
          <a:ln w="1416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4754115" y="2467994"/>
            <a:ext cx="1302385" cy="594360"/>
          </a:xfrm>
          <a:custGeom>
            <a:avLst/>
            <a:gdLst/>
            <a:ahLst/>
            <a:cxnLst/>
            <a:rect l="l" t="t" r="r" b="b"/>
            <a:pathLst>
              <a:path w="1302384" h="594360">
                <a:moveTo>
                  <a:pt x="1302257" y="594359"/>
                </a:moveTo>
                <a:lnTo>
                  <a:pt x="1302257" y="0"/>
                </a:lnTo>
                <a:lnTo>
                  <a:pt x="0" y="0"/>
                </a:lnTo>
                <a:lnTo>
                  <a:pt x="0" y="594359"/>
                </a:lnTo>
                <a:lnTo>
                  <a:pt x="1302257" y="594359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4754115" y="2467994"/>
            <a:ext cx="1302385" cy="594360"/>
          </a:xfrm>
          <a:custGeom>
            <a:avLst/>
            <a:gdLst/>
            <a:ahLst/>
            <a:cxnLst/>
            <a:rect l="l" t="t" r="r" b="b"/>
            <a:pathLst>
              <a:path w="1302384" h="594360">
                <a:moveTo>
                  <a:pt x="1302257" y="594359"/>
                </a:moveTo>
                <a:lnTo>
                  <a:pt x="1302257" y="0"/>
                </a:lnTo>
                <a:lnTo>
                  <a:pt x="0" y="0"/>
                </a:lnTo>
                <a:lnTo>
                  <a:pt x="0" y="594359"/>
                </a:lnTo>
                <a:lnTo>
                  <a:pt x="1302257" y="594359"/>
                </a:lnTo>
                <a:close/>
              </a:path>
            </a:pathLst>
          </a:custGeom>
          <a:ln w="1416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30"/>
          <p:cNvSpPr txBox="1"/>
          <p:nvPr/>
        </p:nvSpPr>
        <p:spPr>
          <a:xfrm>
            <a:off x="5081279" y="2528941"/>
            <a:ext cx="64452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b="1" spc="-25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t</a:t>
            </a:r>
            <a:r>
              <a:rPr sz="1200" b="1" spc="-185" dirty="0">
                <a:latin typeface="Arial"/>
                <a:cs typeface="Arial"/>
              </a:rPr>
              <a:t> </a:t>
            </a:r>
            <a:r>
              <a:rPr sz="1200" b="1" spc="40" dirty="0">
                <a:latin typeface="Arial"/>
                <a:cs typeface="Arial"/>
              </a:rPr>
              <a:t>u</a:t>
            </a:r>
            <a:r>
              <a:rPr sz="1200" b="1" spc="45" dirty="0">
                <a:latin typeface="Arial"/>
                <a:cs typeface="Arial"/>
              </a:rPr>
              <a:t>d</a:t>
            </a:r>
            <a:r>
              <a:rPr sz="1200" b="1" spc="100" dirty="0">
                <a:latin typeface="Arial"/>
                <a:cs typeface="Arial"/>
              </a:rPr>
              <a:t>e</a:t>
            </a:r>
            <a:r>
              <a:rPr sz="1200" b="1" spc="40" dirty="0">
                <a:latin typeface="Arial"/>
                <a:cs typeface="Arial"/>
              </a:rPr>
              <a:t>n</a:t>
            </a:r>
            <a:r>
              <a:rPr sz="1200" b="1" spc="5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1"/>
          <p:cNvSpPr/>
          <p:nvPr/>
        </p:nvSpPr>
        <p:spPr>
          <a:xfrm>
            <a:off x="4754115" y="2779652"/>
            <a:ext cx="1303020" cy="0"/>
          </a:xfrm>
          <a:custGeom>
            <a:avLst/>
            <a:gdLst/>
            <a:ahLst/>
            <a:cxnLst/>
            <a:rect l="l" t="t" r="r" b="b"/>
            <a:pathLst>
              <a:path w="1303020">
                <a:moveTo>
                  <a:pt x="0" y="0"/>
                </a:moveTo>
                <a:lnTo>
                  <a:pt x="1303019" y="0"/>
                </a:lnTo>
              </a:path>
            </a:pathLst>
          </a:custGeom>
          <a:ln w="1416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4" name="object 32"/>
          <p:cNvSpPr/>
          <p:nvPr/>
        </p:nvSpPr>
        <p:spPr>
          <a:xfrm>
            <a:off x="4754115" y="2907668"/>
            <a:ext cx="1303020" cy="0"/>
          </a:xfrm>
          <a:custGeom>
            <a:avLst/>
            <a:gdLst/>
            <a:ahLst/>
            <a:cxnLst/>
            <a:rect l="l" t="t" r="r" b="b"/>
            <a:pathLst>
              <a:path w="1303020">
                <a:moveTo>
                  <a:pt x="0" y="0"/>
                </a:moveTo>
                <a:lnTo>
                  <a:pt x="1303019" y="0"/>
                </a:lnTo>
              </a:path>
            </a:pathLst>
          </a:custGeom>
          <a:ln w="1416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33"/>
          <p:cNvSpPr/>
          <p:nvPr/>
        </p:nvSpPr>
        <p:spPr>
          <a:xfrm>
            <a:off x="4287009" y="2215772"/>
            <a:ext cx="1331595" cy="252729"/>
          </a:xfrm>
          <a:custGeom>
            <a:avLst/>
            <a:gdLst/>
            <a:ahLst/>
            <a:cxnLst/>
            <a:rect l="l" t="t" r="r" b="b"/>
            <a:pathLst>
              <a:path w="1331595" h="252730">
                <a:moveTo>
                  <a:pt x="1331213" y="252222"/>
                </a:moveTo>
                <a:lnTo>
                  <a:pt x="1331213" y="54102"/>
                </a:lnTo>
                <a:lnTo>
                  <a:pt x="0" y="54102"/>
                </a:lnTo>
                <a:lnTo>
                  <a:pt x="0" y="0"/>
                </a:lnTo>
              </a:path>
            </a:pathLst>
          </a:custGeom>
          <a:ln w="1416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34"/>
          <p:cNvSpPr/>
          <p:nvPr/>
        </p:nvSpPr>
        <p:spPr>
          <a:xfrm>
            <a:off x="3210303" y="2215772"/>
            <a:ext cx="1076960" cy="238760"/>
          </a:xfrm>
          <a:custGeom>
            <a:avLst/>
            <a:gdLst/>
            <a:ahLst/>
            <a:cxnLst/>
            <a:rect l="l" t="t" r="r" b="b"/>
            <a:pathLst>
              <a:path w="1076960" h="238760">
                <a:moveTo>
                  <a:pt x="0" y="238506"/>
                </a:moveTo>
                <a:lnTo>
                  <a:pt x="0" y="54102"/>
                </a:lnTo>
                <a:lnTo>
                  <a:pt x="1076705" y="54102"/>
                </a:lnTo>
                <a:lnTo>
                  <a:pt x="1076705" y="0"/>
                </a:lnTo>
              </a:path>
            </a:pathLst>
          </a:custGeom>
          <a:ln w="1416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7" name="object 35"/>
          <p:cNvSpPr txBox="1"/>
          <p:nvPr/>
        </p:nvSpPr>
        <p:spPr>
          <a:xfrm>
            <a:off x="272288" y="2110602"/>
            <a:ext cx="1640839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eneralisierung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6"/>
          <p:cNvSpPr txBox="1"/>
          <p:nvPr/>
        </p:nvSpPr>
        <p:spPr>
          <a:xfrm>
            <a:off x="6651000" y="2155561"/>
            <a:ext cx="157797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Spezialisierung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7"/>
          <p:cNvSpPr/>
          <p:nvPr/>
        </p:nvSpPr>
        <p:spPr>
          <a:xfrm>
            <a:off x="0" y="392950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858011"/>
                </a:moveTo>
                <a:lnTo>
                  <a:pt x="9143999" y="858011"/>
                </a:lnTo>
                <a:lnTo>
                  <a:pt x="9143999" y="0"/>
                </a:lnTo>
                <a:lnTo>
                  <a:pt x="0" y="0"/>
                </a:lnTo>
                <a:lnTo>
                  <a:pt x="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1" name="object 40"/>
          <p:cNvSpPr txBox="1"/>
          <p:nvPr/>
        </p:nvSpPr>
        <p:spPr>
          <a:xfrm>
            <a:off x="152400" y="3206750"/>
            <a:ext cx="8991600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518159" algn="ctr">
              <a:lnSpc>
                <a:spcPct val="100000"/>
              </a:lnSpc>
            </a:pPr>
            <a:r>
              <a:rPr sz="1800" dirty="0" err="1" smtClean="0">
                <a:latin typeface="Arial"/>
                <a:cs typeface="Arial"/>
              </a:rPr>
              <a:t>Unterklasse</a:t>
            </a:r>
            <a:endParaRPr lang="de-DE" sz="1800" dirty="0" smtClean="0">
              <a:latin typeface="Arial"/>
              <a:cs typeface="Arial"/>
            </a:endParaRPr>
          </a:p>
          <a:p>
            <a:pPr marR="518159" algn="ctr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374650" indent="-180975">
              <a:lnSpc>
                <a:spcPct val="100000"/>
              </a:lnSpc>
              <a:buFont typeface="Arial"/>
              <a:buChar char="•"/>
              <a:tabLst>
                <a:tab pos="374650" algn="l"/>
              </a:tabLst>
            </a:pPr>
            <a:endParaRPr lang="de-DE" sz="1800" dirty="0" smtClean="0">
              <a:latin typeface="Arial"/>
              <a:cs typeface="Arial"/>
            </a:endParaRPr>
          </a:p>
          <a:p>
            <a:pPr marL="374650" indent="-180975">
              <a:lnSpc>
                <a:spcPct val="100000"/>
              </a:lnSpc>
              <a:buFont typeface="Arial"/>
              <a:buChar char="•"/>
              <a:tabLst>
                <a:tab pos="374650" algn="l"/>
              </a:tabLst>
            </a:pPr>
            <a:endParaRPr lang="de-DE" dirty="0">
              <a:latin typeface="Arial"/>
              <a:cs typeface="Arial"/>
            </a:endParaRPr>
          </a:p>
          <a:p>
            <a:pPr marL="374650" indent="-180975">
              <a:lnSpc>
                <a:spcPct val="100000"/>
              </a:lnSpc>
              <a:buFont typeface="Arial"/>
              <a:buChar char="•"/>
              <a:tabLst>
                <a:tab pos="374650" algn="l"/>
              </a:tabLst>
            </a:pPr>
            <a:r>
              <a:rPr lang="de-DE" sz="1800" dirty="0" smtClean="0">
                <a:latin typeface="Arial"/>
                <a:cs typeface="Arial"/>
              </a:rPr>
              <a:t>Hinweis: </a:t>
            </a:r>
            <a:r>
              <a:rPr sz="1800" dirty="0" err="1" smtClean="0">
                <a:latin typeface="Arial"/>
                <a:cs typeface="Arial"/>
              </a:rPr>
              <a:t>Mehrfacherbung</a:t>
            </a:r>
            <a:r>
              <a:rPr sz="1800" spc="-30" dirty="0" smtClean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ist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in UML </a:t>
            </a:r>
            <a:r>
              <a:rPr sz="1800" dirty="0" err="1" smtClean="0">
                <a:latin typeface="Arial"/>
                <a:cs typeface="Arial"/>
              </a:rPr>
              <a:t>zulässig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50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48450"/>
            <a:ext cx="9049177" cy="619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5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28600" y="387350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Stereotypen</a:t>
            </a:r>
          </a:p>
          <a:p>
            <a:pPr algn="ctr"/>
            <a:endParaRPr lang="de-DE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Ein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Stereotyp klassifiziert Modellelemente wie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Klassen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oder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Attribute. </a:t>
            </a:r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Durch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einen Stereotyp wird die Bedeutung des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Modellelements spezialisiert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und kann so beispielsweise bei der Codegenerierung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spezifischer behandelt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werden. 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3511550"/>
            <a:ext cx="47529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6750"/>
            <a:ext cx="46196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1760</Words>
  <Application>Microsoft Office PowerPoint</Application>
  <PresentationFormat>Benutzerdefiniert</PresentationFormat>
  <Paragraphs>314</Paragraphs>
  <Slides>42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7" baseType="lpstr">
      <vt:lpstr>Arial</vt:lpstr>
      <vt:lpstr>Calibri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Klassen</vt:lpstr>
      <vt:lpstr>Instanzvariablen und Methoden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joerg</cp:lastModifiedBy>
  <cp:revision>185</cp:revision>
  <dcterms:created xsi:type="dcterms:W3CDTF">2013-10-11T12:59:11Z</dcterms:created>
  <dcterms:modified xsi:type="dcterms:W3CDTF">2017-11-30T16:09:56Z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2013-10-11T00:00:00Z</vt:filetime>
  </property>
  <property fmtid="{D5CDD505-2E9C-101B-9397-08002B2CF9AE}" pid="3" name="LastSaved">
    <vt:filetime>2013-10-11T00:00:00Z</vt:filetime>
  </property>
</Properties>
</file>