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454" r:id="rId3"/>
    <p:sldId id="426" r:id="rId4"/>
    <p:sldId id="425" r:id="rId5"/>
    <p:sldId id="494" r:id="rId6"/>
    <p:sldId id="502" r:id="rId7"/>
    <p:sldId id="493" r:id="rId8"/>
    <p:sldId id="503" r:id="rId9"/>
    <p:sldId id="553" r:id="rId10"/>
    <p:sldId id="556" r:id="rId11"/>
    <p:sldId id="537" r:id="rId12"/>
    <p:sldId id="527" r:id="rId13"/>
    <p:sldId id="531" r:id="rId14"/>
    <p:sldId id="552" r:id="rId15"/>
    <p:sldId id="497" r:id="rId16"/>
    <p:sldId id="506" r:id="rId17"/>
    <p:sldId id="554" r:id="rId18"/>
    <p:sldId id="555" r:id="rId19"/>
    <p:sldId id="515" r:id="rId20"/>
    <p:sldId id="543" r:id="rId21"/>
    <p:sldId id="538" r:id="rId22"/>
    <p:sldId id="510" r:id="rId23"/>
    <p:sldId id="557" r:id="rId24"/>
    <p:sldId id="547" r:id="rId25"/>
    <p:sldId id="548" r:id="rId26"/>
    <p:sldId id="559" r:id="rId27"/>
    <p:sldId id="560" r:id="rId28"/>
    <p:sldId id="453" r:id="rId29"/>
    <p:sldId id="551" r:id="rId30"/>
    <p:sldId id="549" r:id="rId31"/>
    <p:sldId id="325" r:id="rId32"/>
  </p:sldIdLst>
  <p:sldSz cx="9144000" cy="6870700"/>
  <p:notesSz cx="9144000" cy="6870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46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>
                <a:latin typeface="Calibri"/>
                <a:cs typeface="Calibri"/>
              </a:defRPr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89751"/>
            <a:ext cx="2926079" cy="34353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426221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732587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676708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9071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Textfeld 5"/>
          <p:cNvSpPr txBox="1"/>
          <p:nvPr userDrawn="1"/>
        </p:nvSpPr>
        <p:spPr>
          <a:xfrm>
            <a:off x="0" y="6732587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7" name="object 2"/>
          <p:cNvSpPr/>
          <p:nvPr userDrawn="1"/>
        </p:nvSpPr>
        <p:spPr>
          <a:xfrm>
            <a:off x="454031" y="6676708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06862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092" y="322574"/>
            <a:ext cx="7925814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267" y="1303015"/>
            <a:ext cx="7903465" cy="3743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711950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635750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20650" y="3290573"/>
            <a:ext cx="4313555" cy="4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>
              <a:tabLst>
                <a:tab pos="1931660" algn="l"/>
              </a:tabLst>
            </a:pPr>
            <a:r>
              <a:rPr sz="2800" b="1" spc="105" dirty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2800" b="1" spc="105" dirty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2800" b="1" spc="-25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2800" b="1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20" dirty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2800" b="1" spc="-20" dirty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2800" b="1" spc="-20" dirty="0" err="1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676400" y="1279834"/>
            <a:ext cx="5029200" cy="105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 marR="6317" indent="454806" algn="ctr"/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hho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d </a:t>
            </a:r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r>
              <a:rPr sz="1400" b="1" dirty="0" err="1">
                <a:latin typeface="Arial"/>
                <a:cs typeface="Arial"/>
              </a:rPr>
              <a:t>S</a:t>
            </a:r>
            <a:r>
              <a:rPr sz="1400" b="1" spc="-10" dirty="0" err="1">
                <a:latin typeface="Arial"/>
                <a:cs typeface="Arial"/>
              </a:rPr>
              <a:t>o</a:t>
            </a:r>
            <a:r>
              <a:rPr sz="1400" b="1" dirty="0" err="1">
                <a:latin typeface="Arial"/>
                <a:cs typeface="Arial"/>
              </a:rPr>
              <a:t>f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20" dirty="0" err="1">
                <a:latin typeface="Arial"/>
                <a:cs typeface="Arial"/>
              </a:rPr>
              <a:t>w</a:t>
            </a:r>
            <a:r>
              <a:rPr sz="1400" b="1" spc="-15" dirty="0" err="1">
                <a:latin typeface="Arial"/>
                <a:cs typeface="Arial"/>
              </a:rPr>
              <a:t>a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e</a:t>
            </a:r>
            <a:r>
              <a:rPr sz="1400" b="1" spc="-15" dirty="0" err="1">
                <a:latin typeface="Arial"/>
                <a:cs typeface="Arial"/>
              </a:rPr>
              <a:t>t</a:t>
            </a:r>
            <a:r>
              <a:rPr sz="1400" b="1" spc="-5" dirty="0" err="1">
                <a:latin typeface="Arial"/>
                <a:cs typeface="Arial"/>
              </a:rPr>
              <a:t>e</a:t>
            </a:r>
            <a:r>
              <a:rPr sz="1400" b="1" dirty="0" err="1">
                <a:latin typeface="Arial"/>
                <a:cs typeface="Arial"/>
              </a:rPr>
              <a:t>c</a:t>
            </a:r>
            <a:r>
              <a:rPr sz="1400" b="1" spc="-10" dirty="0" err="1">
                <a:latin typeface="Arial"/>
                <a:cs typeface="Arial"/>
              </a:rPr>
              <a:t>hn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dirty="0" err="1">
                <a:latin typeface="Arial"/>
                <a:cs typeface="Arial"/>
              </a:rPr>
              <a:t>k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dirty="0" err="1">
                <a:latin typeface="Arial"/>
                <a:cs typeface="Arial"/>
              </a:rPr>
              <a:t>P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10" dirty="0" err="1">
                <a:latin typeface="Arial"/>
                <a:cs typeface="Arial"/>
              </a:rPr>
              <a:t>og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dirty="0" err="1">
                <a:latin typeface="Arial"/>
                <a:cs typeface="Arial"/>
              </a:rPr>
              <a:t>am</a:t>
            </a:r>
            <a:r>
              <a:rPr sz="1400" b="1" spc="-15" dirty="0" err="1">
                <a:latin typeface="Arial"/>
                <a:cs typeface="Arial"/>
              </a:rPr>
              <a:t>m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spc="-15" dirty="0" err="1">
                <a:latin typeface="Arial"/>
                <a:cs typeface="Arial"/>
              </a:rPr>
              <a:t>e</a:t>
            </a:r>
            <a:r>
              <a:rPr sz="1400" b="1" spc="5" dirty="0" err="1">
                <a:latin typeface="Arial"/>
                <a:cs typeface="Arial"/>
              </a:rPr>
              <a:t>r</a:t>
            </a:r>
            <a:r>
              <a:rPr sz="1400" b="1" spc="-20" dirty="0" err="1">
                <a:latin typeface="Arial"/>
                <a:cs typeface="Arial"/>
              </a:rPr>
              <a:t>u</a:t>
            </a:r>
            <a:r>
              <a:rPr sz="1400" b="1" spc="-10" dirty="0" err="1">
                <a:latin typeface="Arial"/>
                <a:cs typeface="Arial"/>
              </a:rPr>
              <a:t>n</a:t>
            </a:r>
            <a:r>
              <a:rPr sz="1400" b="1" dirty="0" err="1">
                <a:latin typeface="Arial"/>
                <a:cs typeface="Arial"/>
              </a:rPr>
              <a:t>g</a:t>
            </a:r>
            <a:endParaRPr lang="de-DE" sz="1400" b="1" dirty="0">
              <a:latin typeface="Arial"/>
              <a:cs typeface="Arial"/>
            </a:endParaRPr>
          </a:p>
          <a:p>
            <a:pPr marL="12633" marR="6317" indent="454806" algn="ctr"/>
            <a:endParaRPr sz="1400" dirty="0">
              <a:latin typeface="Arial"/>
              <a:cs typeface="Arial"/>
            </a:endParaRPr>
          </a:p>
          <a:p>
            <a:pPr marL="562822" algn="ctr">
              <a:spcBef>
                <a:spcPts val="15"/>
              </a:spcBef>
            </a:pP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f. </a:t>
            </a:r>
            <a:r>
              <a:rPr sz="1300" spc="-10" dirty="0">
                <a:latin typeface="Arial"/>
                <a:cs typeface="Arial"/>
              </a:rPr>
              <a:t>Dr.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ö</a:t>
            </a:r>
            <a:r>
              <a:rPr sz="1300" spc="-10" dirty="0">
                <a:latin typeface="Arial"/>
                <a:cs typeface="Arial"/>
              </a:rPr>
              <a:t>rg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Bru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mann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" y="4044952"/>
            <a:ext cx="91440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3" algn="ctr">
              <a:tabLst>
                <a:tab pos="1931660" algn="l"/>
              </a:tabLst>
            </a:pPr>
            <a:r>
              <a:rPr lang="de-DE" sz="2200" b="1" spc="105" dirty="0">
                <a:solidFill>
                  <a:srgbClr val="000082"/>
                </a:solidFill>
                <a:latin typeface="Arial"/>
                <a:cs typeface="Arial"/>
              </a:rPr>
              <a:t> Kapitel 9</a:t>
            </a: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: Sequenzdiagramme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8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" y="27615"/>
            <a:ext cx="9117419" cy="6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6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81000" y="920750"/>
            <a:ext cx="8458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Objekte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Lebenslinien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Aktivierungsbalken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Nachrichten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Steuerungsoperatoren</a:t>
            </a:r>
          </a:p>
        </p:txBody>
      </p:sp>
    </p:spTree>
    <p:extLst>
      <p:ext uri="{BB962C8B-B14F-4D97-AF65-F5344CB8AC3E}">
        <p14:creationId xmlns:p14="http://schemas.microsoft.com/office/powerpoint/2010/main" val="31771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99653" y="2163532"/>
            <a:ext cx="8944347" cy="105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9085" marR="5080" indent="-286385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 err="1" smtClean="0">
                <a:latin typeface="Arial"/>
                <a:cs typeface="Arial"/>
              </a:rPr>
              <a:t>Obje</a:t>
            </a:r>
            <a:r>
              <a:rPr sz="2000" spc="5" dirty="0" err="1" smtClean="0">
                <a:latin typeface="Arial"/>
                <a:cs typeface="Arial"/>
              </a:rPr>
              <a:t>k</a:t>
            </a:r>
            <a:r>
              <a:rPr sz="2000" dirty="0" err="1" smtClean="0">
                <a:latin typeface="Arial"/>
                <a:cs typeface="Arial"/>
              </a:rPr>
              <a:t>te</a:t>
            </a:r>
            <a:r>
              <a:rPr lang="de-DE" sz="2000" dirty="0" smtClean="0">
                <a:latin typeface="Arial"/>
                <a:cs typeface="Arial"/>
              </a:rPr>
              <a:t>,</a:t>
            </a:r>
            <a:r>
              <a:rPr sz="2000" spc="-45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die er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eugt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werden,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werden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Erz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ugu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elle angegeben</a:t>
            </a: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spc="-10" dirty="0" err="1">
                <a:latin typeface="Arial"/>
                <a:cs typeface="Arial"/>
              </a:rPr>
              <a:t>E</a:t>
            </a:r>
            <a:r>
              <a:rPr sz="2000" dirty="0" err="1">
                <a:latin typeface="Arial"/>
                <a:cs typeface="Arial"/>
              </a:rPr>
              <a:t>ine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lang="de-DE" sz="2000" spc="-20" dirty="0" err="1" smtClean="0">
                <a:latin typeface="Arial"/>
                <a:cs typeface="Arial"/>
              </a:rPr>
              <a:t>new</a:t>
            </a:r>
            <a:r>
              <a:rPr lang="de-DE" sz="2000" spc="-20" dirty="0" smtClean="0">
                <a:latin typeface="Arial"/>
                <a:cs typeface="Arial"/>
              </a:rPr>
              <a:t>()</a:t>
            </a:r>
            <a:r>
              <a:rPr sz="2000" dirty="0" smtClean="0">
                <a:latin typeface="Arial"/>
                <a:cs typeface="Arial"/>
              </a:rPr>
              <a:t>-</a:t>
            </a:r>
            <a:r>
              <a:rPr sz="2000" dirty="0" err="1" smtClean="0">
                <a:latin typeface="Arial"/>
                <a:cs typeface="Arial"/>
              </a:rPr>
              <a:t>Na</a:t>
            </a:r>
            <a:r>
              <a:rPr sz="2000" spc="5" dirty="0" err="1" smtClean="0">
                <a:latin typeface="Arial"/>
                <a:cs typeface="Arial"/>
              </a:rPr>
              <a:t>c</a:t>
            </a:r>
            <a:r>
              <a:rPr sz="2000" dirty="0" err="1" smtClean="0">
                <a:latin typeface="Arial"/>
                <a:cs typeface="Arial"/>
              </a:rPr>
              <a:t>h</a:t>
            </a:r>
            <a:r>
              <a:rPr sz="2000" spc="-10" dirty="0" err="1" smtClean="0">
                <a:latin typeface="Arial"/>
                <a:cs typeface="Arial"/>
              </a:rPr>
              <a:t>r</a:t>
            </a:r>
            <a:r>
              <a:rPr sz="2000" dirty="0" err="1" smtClean="0">
                <a:latin typeface="Arial"/>
                <a:cs typeface="Arial"/>
              </a:rPr>
              <a:t>ic</a:t>
            </a:r>
            <a:r>
              <a:rPr sz="2000" spc="-10" dirty="0" err="1" smtClean="0">
                <a:latin typeface="Arial"/>
                <a:cs typeface="Arial"/>
              </a:rPr>
              <a:t>h</a:t>
            </a:r>
            <a:r>
              <a:rPr sz="2000" dirty="0" err="1" smtClean="0">
                <a:latin typeface="Arial"/>
                <a:cs typeface="Arial"/>
              </a:rPr>
              <a:t>t</a:t>
            </a:r>
            <a:r>
              <a:rPr sz="2000" spc="-6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zeigt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dire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Objekt</a:t>
            </a:r>
          </a:p>
          <a:p>
            <a:pPr marL="299085" marR="290830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Obje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tlös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hu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ein </a:t>
            </a:r>
            <a:r>
              <a:rPr sz="2000" spc="-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reuz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Ende der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 err="1">
                <a:latin typeface="Arial"/>
                <a:cs typeface="Arial"/>
              </a:rPr>
              <a:t>Zeitl</a:t>
            </a:r>
            <a:r>
              <a:rPr sz="2000" spc="-10" dirty="0" err="1">
                <a:latin typeface="Arial"/>
                <a:cs typeface="Arial"/>
              </a:rPr>
              <a:t>i</a:t>
            </a:r>
            <a:r>
              <a:rPr sz="2000" dirty="0" err="1">
                <a:latin typeface="Arial"/>
                <a:cs typeface="Arial"/>
              </a:rPr>
              <a:t>nie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ang</a:t>
            </a:r>
            <a:r>
              <a:rPr sz="2000" spc="5" dirty="0" err="1" smtClean="0">
                <a:latin typeface="Arial"/>
                <a:cs typeface="Arial"/>
              </a:rPr>
              <a:t>e</a:t>
            </a:r>
            <a:r>
              <a:rPr sz="2000" dirty="0" err="1" smtClean="0">
                <a:latin typeface="Arial"/>
                <a:cs typeface="Arial"/>
              </a:rPr>
              <a:t>z</a:t>
            </a:r>
            <a:r>
              <a:rPr sz="2000" spc="5" dirty="0" err="1" smtClean="0">
                <a:latin typeface="Arial"/>
                <a:cs typeface="Arial"/>
              </a:rPr>
              <a:t>e</a:t>
            </a:r>
            <a:r>
              <a:rPr sz="2000" dirty="0" err="1" smtClean="0">
                <a:latin typeface="Arial"/>
                <a:cs typeface="Arial"/>
              </a:rPr>
              <a:t>igt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3030042" y="3321512"/>
            <a:ext cx="1129030" cy="414655"/>
          </a:xfrm>
          <a:custGeom>
            <a:avLst/>
            <a:gdLst/>
            <a:ahLst/>
            <a:cxnLst/>
            <a:rect l="l" t="t" r="r" b="b"/>
            <a:pathLst>
              <a:path w="1129029" h="414654">
                <a:moveTo>
                  <a:pt x="0" y="414339"/>
                </a:moveTo>
                <a:lnTo>
                  <a:pt x="1128713" y="414339"/>
                </a:lnTo>
                <a:lnTo>
                  <a:pt x="1128713" y="0"/>
                </a:lnTo>
                <a:lnTo>
                  <a:pt x="0" y="0"/>
                </a:lnTo>
                <a:lnTo>
                  <a:pt x="0" y="4143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3257618" y="3428999"/>
            <a:ext cx="72644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500" u="heavy" dirty="0">
                <a:latin typeface="Arial"/>
                <a:cs typeface="Arial"/>
              </a:rPr>
              <a:t>b1:Bank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5200218" y="4107195"/>
            <a:ext cx="1243330" cy="403225"/>
          </a:xfrm>
          <a:custGeom>
            <a:avLst/>
            <a:gdLst/>
            <a:ahLst/>
            <a:cxnLst/>
            <a:rect l="l" t="t" r="r" b="b"/>
            <a:pathLst>
              <a:path w="1243329" h="403225">
                <a:moveTo>
                  <a:pt x="0" y="403229"/>
                </a:moveTo>
                <a:lnTo>
                  <a:pt x="1243013" y="403229"/>
                </a:lnTo>
                <a:lnTo>
                  <a:pt x="1243013" y="0"/>
                </a:lnTo>
                <a:lnTo>
                  <a:pt x="0" y="0"/>
                </a:lnTo>
                <a:lnTo>
                  <a:pt x="0" y="40322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5251901" y="4205605"/>
            <a:ext cx="112268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500" u="heavy" dirty="0">
                <a:latin typeface="Arial"/>
                <a:cs typeface="Arial"/>
              </a:rPr>
              <a:t>t:</a:t>
            </a:r>
            <a:r>
              <a:rPr sz="1500" u="heavy" spc="-65" dirty="0">
                <a:latin typeface="Arial"/>
                <a:cs typeface="Arial"/>
              </a:rPr>
              <a:t>T</a:t>
            </a:r>
            <a:r>
              <a:rPr sz="1500" u="heavy" dirty="0">
                <a:latin typeface="Arial"/>
                <a:cs typeface="Arial"/>
              </a:rPr>
              <a:t>r</a:t>
            </a:r>
            <a:r>
              <a:rPr sz="1500" u="heavy" spc="5" dirty="0">
                <a:latin typeface="Arial"/>
                <a:cs typeface="Arial"/>
              </a:rPr>
              <a:t>a</a:t>
            </a:r>
            <a:r>
              <a:rPr sz="1500" u="heavy" dirty="0">
                <a:latin typeface="Arial"/>
                <a:cs typeface="Arial"/>
              </a:rPr>
              <a:t>nsacti</a:t>
            </a:r>
            <a:r>
              <a:rPr sz="1500" u="heavy" spc="-10" dirty="0">
                <a:latin typeface="Arial"/>
                <a:cs typeface="Arial"/>
              </a:rPr>
              <a:t>o</a:t>
            </a:r>
            <a:r>
              <a:rPr sz="1500" u="heavy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7398832" y="3321512"/>
            <a:ext cx="1127125" cy="414655"/>
          </a:xfrm>
          <a:custGeom>
            <a:avLst/>
            <a:gdLst/>
            <a:ahLst/>
            <a:cxnLst/>
            <a:rect l="l" t="t" r="r" b="b"/>
            <a:pathLst>
              <a:path w="1127125" h="414654">
                <a:moveTo>
                  <a:pt x="0" y="414339"/>
                </a:moveTo>
                <a:lnTo>
                  <a:pt x="1127129" y="414339"/>
                </a:lnTo>
                <a:lnTo>
                  <a:pt x="1127129" y="0"/>
                </a:lnTo>
                <a:lnTo>
                  <a:pt x="0" y="0"/>
                </a:lnTo>
                <a:lnTo>
                  <a:pt x="0" y="41433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7597085" y="3428999"/>
            <a:ext cx="72644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500" u="heavy" dirty="0">
                <a:latin typeface="Arial"/>
                <a:cs typeface="Arial"/>
              </a:rPr>
              <a:t>b2:Bank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3595171" y="4878851"/>
            <a:ext cx="4343400" cy="1905"/>
          </a:xfrm>
          <a:custGeom>
            <a:avLst/>
            <a:gdLst/>
            <a:ahLst/>
            <a:cxnLst/>
            <a:rect l="l" t="t" r="r" b="b"/>
            <a:pathLst>
              <a:path w="4343400" h="1904">
                <a:moveTo>
                  <a:pt x="0" y="0"/>
                </a:moveTo>
                <a:lnTo>
                  <a:pt x="4343399" y="139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7814884" y="4816879"/>
            <a:ext cx="123825" cy="125730"/>
          </a:xfrm>
          <a:custGeom>
            <a:avLst/>
            <a:gdLst/>
            <a:ahLst/>
            <a:cxnLst/>
            <a:rect l="l" t="t" r="r" b="b"/>
            <a:pathLst>
              <a:path w="123825" h="125729">
                <a:moveTo>
                  <a:pt x="0" y="125348"/>
                </a:moveTo>
                <a:lnTo>
                  <a:pt x="123687" y="61971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3587308" y="4324877"/>
            <a:ext cx="1504950" cy="1905"/>
          </a:xfrm>
          <a:custGeom>
            <a:avLst/>
            <a:gdLst/>
            <a:ahLst/>
            <a:cxnLst/>
            <a:rect l="l" t="t" r="r" b="b"/>
            <a:pathLst>
              <a:path w="1504950" h="1904">
                <a:moveTo>
                  <a:pt x="0" y="0"/>
                </a:moveTo>
                <a:lnTo>
                  <a:pt x="1504584" y="139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5087563" y="4262773"/>
            <a:ext cx="123825" cy="125730"/>
          </a:xfrm>
          <a:custGeom>
            <a:avLst/>
            <a:gdLst/>
            <a:ahLst/>
            <a:cxnLst/>
            <a:rect l="l" t="t" r="r" b="b"/>
            <a:pathLst>
              <a:path w="123825" h="125729">
                <a:moveTo>
                  <a:pt x="0" y="0"/>
                </a:moveTo>
                <a:lnTo>
                  <a:pt x="0" y="125480"/>
                </a:lnTo>
                <a:lnTo>
                  <a:pt x="123687" y="621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3601542" y="5226454"/>
            <a:ext cx="4345305" cy="0"/>
          </a:xfrm>
          <a:custGeom>
            <a:avLst/>
            <a:gdLst/>
            <a:ahLst/>
            <a:cxnLst/>
            <a:rect l="l" t="t" r="r" b="b"/>
            <a:pathLst>
              <a:path w="4345305">
                <a:moveTo>
                  <a:pt x="0" y="0"/>
                </a:moveTo>
                <a:lnTo>
                  <a:pt x="434504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3601542" y="5161421"/>
            <a:ext cx="123825" cy="127000"/>
          </a:xfrm>
          <a:custGeom>
            <a:avLst/>
            <a:gdLst/>
            <a:ahLst/>
            <a:cxnLst/>
            <a:rect l="l" t="t" r="r" b="b"/>
            <a:pathLst>
              <a:path w="123825" h="127000">
                <a:moveTo>
                  <a:pt x="123809" y="0"/>
                </a:moveTo>
                <a:lnTo>
                  <a:pt x="0" y="64901"/>
                </a:lnTo>
                <a:lnTo>
                  <a:pt x="123809" y="12700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3595171" y="5589985"/>
            <a:ext cx="2059305" cy="0"/>
          </a:xfrm>
          <a:custGeom>
            <a:avLst/>
            <a:gdLst/>
            <a:ahLst/>
            <a:cxnLst/>
            <a:rect l="l" t="t" r="r" b="b"/>
            <a:pathLst>
              <a:path w="2059304">
                <a:moveTo>
                  <a:pt x="0" y="0"/>
                </a:moveTo>
                <a:lnTo>
                  <a:pt x="205907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5649401" y="5531254"/>
            <a:ext cx="124460" cy="125730"/>
          </a:xfrm>
          <a:custGeom>
            <a:avLst/>
            <a:gdLst/>
            <a:ahLst/>
            <a:cxnLst/>
            <a:rect l="l" t="t" r="r" b="b"/>
            <a:pathLst>
              <a:path w="124460" h="125729">
                <a:moveTo>
                  <a:pt x="0" y="0"/>
                </a:moveTo>
                <a:lnTo>
                  <a:pt x="0" y="125406"/>
                </a:lnTo>
                <a:lnTo>
                  <a:pt x="123840" y="619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5644708" y="5470925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0"/>
                </a:moveTo>
                <a:lnTo>
                  <a:pt x="247649" y="2476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5651047" y="5470925"/>
            <a:ext cx="251460" cy="247650"/>
          </a:xfrm>
          <a:custGeom>
            <a:avLst/>
            <a:gdLst/>
            <a:ahLst/>
            <a:cxnLst/>
            <a:rect l="l" t="t" r="r" b="b"/>
            <a:pathLst>
              <a:path w="251460" h="247650">
                <a:moveTo>
                  <a:pt x="250850" y="0"/>
                </a:moveTo>
                <a:lnTo>
                  <a:pt x="0" y="2476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2"/>
          <p:cNvSpPr txBox="1"/>
          <p:nvPr/>
        </p:nvSpPr>
        <p:spPr>
          <a:xfrm>
            <a:off x="3857821" y="4646930"/>
            <a:ext cx="3528695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de-DE" sz="1500" spc="-5" dirty="0">
                <a:latin typeface="Arial"/>
                <a:cs typeface="Arial"/>
              </a:rPr>
              <a:t>t</a:t>
            </a:r>
            <a:r>
              <a:rPr sz="1500" dirty="0" err="1" smtClean="0">
                <a:latin typeface="Arial"/>
                <a:cs typeface="Arial"/>
              </a:rPr>
              <a:t>r</a:t>
            </a:r>
            <a:r>
              <a:rPr sz="1500" spc="5" dirty="0" err="1" smtClean="0">
                <a:latin typeface="Arial"/>
                <a:cs typeface="Arial"/>
              </a:rPr>
              <a:t>a</a:t>
            </a:r>
            <a:r>
              <a:rPr sz="1500" dirty="0" err="1" smtClean="0">
                <a:latin typeface="Arial"/>
                <a:cs typeface="Arial"/>
              </a:rPr>
              <a:t>nsf</a:t>
            </a:r>
            <a:r>
              <a:rPr sz="1500" spc="5" dirty="0" err="1" smtClean="0">
                <a:latin typeface="Arial"/>
                <a:cs typeface="Arial"/>
              </a:rPr>
              <a:t>e</a:t>
            </a:r>
            <a:r>
              <a:rPr sz="1500" dirty="0" err="1" smtClean="0">
                <a:latin typeface="Arial"/>
                <a:cs typeface="Arial"/>
              </a:rPr>
              <a:t>r</a:t>
            </a:r>
            <a:r>
              <a:rPr sz="1500" spc="5" dirty="0" smtClean="0">
                <a:latin typeface="Arial"/>
                <a:cs typeface="Arial"/>
              </a:rPr>
              <a:t>(</a:t>
            </a:r>
            <a:r>
              <a:rPr sz="1500" dirty="0" smtClean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)</a:t>
            </a:r>
          </a:p>
          <a:p>
            <a:pPr marR="355600" algn="r">
              <a:lnSpc>
                <a:spcPct val="100000"/>
              </a:lnSpc>
              <a:spcBef>
                <a:spcPts val="1125"/>
              </a:spcBef>
            </a:pPr>
            <a:r>
              <a:rPr sz="1500" dirty="0">
                <a:latin typeface="Arial"/>
                <a:cs typeface="Arial"/>
              </a:rPr>
              <a:t>ack(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)</a:t>
            </a:r>
          </a:p>
          <a:p>
            <a:pPr marL="574675">
              <a:lnSpc>
                <a:spcPts val="1610"/>
              </a:lnSpc>
              <a:spcBef>
                <a:spcPts val="1000"/>
              </a:spcBef>
            </a:pPr>
            <a:r>
              <a:rPr sz="1500" dirty="0">
                <a:latin typeface="Arial"/>
                <a:cs typeface="Arial"/>
              </a:rPr>
              <a:t>del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te</a:t>
            </a:r>
          </a:p>
          <a:p>
            <a:pPr marR="5080" algn="r">
              <a:lnSpc>
                <a:spcPts val="1789"/>
              </a:lnSpc>
            </a:pP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Lösch</a:t>
            </a: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u</a:t>
            </a: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ng</a:t>
            </a:r>
            <a:endParaRPr sz="1650" dirty="0">
              <a:latin typeface="Comic Sans MS"/>
              <a:cs typeface="Comic Sans MS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3713294" y="4076954"/>
            <a:ext cx="144970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de-DE" sz="1200" spc="-65" dirty="0" err="1" smtClean="0">
                <a:latin typeface="Arial"/>
                <a:cs typeface="Arial"/>
              </a:rPr>
              <a:t>new</a:t>
            </a:r>
            <a:r>
              <a:rPr lang="de-DE" sz="1200" spc="-65" dirty="0" smtClean="0">
                <a:latin typeface="Arial"/>
                <a:cs typeface="Arial"/>
              </a:rPr>
              <a:t> </a:t>
            </a:r>
            <a:r>
              <a:rPr sz="1200" spc="-65" dirty="0" smtClean="0">
                <a:latin typeface="Arial"/>
                <a:cs typeface="Arial"/>
              </a:rPr>
              <a:t>T</a:t>
            </a:r>
            <a:r>
              <a:rPr sz="1200" dirty="0" smtClean="0">
                <a:latin typeface="Arial"/>
                <a:cs typeface="Arial"/>
              </a:rPr>
              <a:t>r</a:t>
            </a:r>
            <a:r>
              <a:rPr sz="1200" spc="5" dirty="0" smtClean="0">
                <a:latin typeface="Arial"/>
                <a:cs typeface="Arial"/>
              </a:rPr>
              <a:t>a</a:t>
            </a:r>
            <a:r>
              <a:rPr sz="1200" dirty="0" smtClean="0">
                <a:latin typeface="Arial"/>
                <a:cs typeface="Arial"/>
              </a:rPr>
              <a:t>nsaction</a:t>
            </a:r>
            <a:r>
              <a:rPr sz="1200" spc="-204" dirty="0" smtClean="0">
                <a:latin typeface="Arial"/>
                <a:cs typeface="Arial"/>
              </a:rPr>
              <a:t>(</a:t>
            </a:r>
            <a:r>
              <a:rPr sz="1200" dirty="0" err="1" smtClean="0">
                <a:latin typeface="Arial"/>
                <a:cs typeface="Arial"/>
              </a:rPr>
              <a:t>r</a:t>
            </a:r>
            <a:r>
              <a:rPr sz="1200" spc="5" dirty="0" err="1" smtClean="0">
                <a:latin typeface="Arial"/>
                <a:cs typeface="Arial"/>
              </a:rPr>
              <a:t>a</a:t>
            </a:r>
            <a:r>
              <a:rPr sz="1200" dirty="0" err="1" smtClean="0">
                <a:latin typeface="Arial"/>
                <a:cs typeface="Arial"/>
              </a:rPr>
              <a:t>,</a:t>
            </a:r>
            <a:r>
              <a:rPr sz="1200" spc="5" dirty="0" err="1" smtClean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)</a:t>
            </a:r>
          </a:p>
        </p:txBody>
      </p:sp>
      <p:sp>
        <p:nvSpPr>
          <p:cNvPr id="25" name="object 24"/>
          <p:cNvSpPr txBox="1"/>
          <p:nvPr/>
        </p:nvSpPr>
        <p:spPr>
          <a:xfrm>
            <a:off x="6192845" y="3502244"/>
            <a:ext cx="100330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Erzeugu</a:t>
            </a:r>
            <a:r>
              <a:rPr sz="1650" spc="-30" dirty="0">
                <a:solidFill>
                  <a:srgbClr val="0000CC"/>
                </a:solidFill>
                <a:latin typeface="Comic Sans MS"/>
                <a:cs typeface="Comic Sans MS"/>
              </a:rPr>
              <a:t>n</a:t>
            </a: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g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5747974" y="3614692"/>
            <a:ext cx="401955" cy="412115"/>
          </a:xfrm>
          <a:custGeom>
            <a:avLst/>
            <a:gdLst/>
            <a:ahLst/>
            <a:cxnLst/>
            <a:rect l="l" t="t" r="r" b="b"/>
            <a:pathLst>
              <a:path w="401954" h="412114">
                <a:moveTo>
                  <a:pt x="9753" y="305942"/>
                </a:moveTo>
                <a:lnTo>
                  <a:pt x="2773" y="306192"/>
                </a:lnTo>
                <a:lnTo>
                  <a:pt x="0" y="309122"/>
                </a:lnTo>
                <a:lnTo>
                  <a:pt x="121" y="312669"/>
                </a:lnTo>
                <a:lnTo>
                  <a:pt x="3047" y="411729"/>
                </a:lnTo>
                <a:lnTo>
                  <a:pt x="16473" y="403610"/>
                </a:lnTo>
                <a:lnTo>
                  <a:pt x="14599" y="403610"/>
                </a:lnTo>
                <a:lnTo>
                  <a:pt x="3413" y="397632"/>
                </a:lnTo>
                <a:lnTo>
                  <a:pt x="7985" y="389250"/>
                </a:lnTo>
                <a:lnTo>
                  <a:pt x="14697" y="377563"/>
                </a:lnTo>
                <a:lnTo>
                  <a:pt x="12801" y="312288"/>
                </a:lnTo>
                <a:lnTo>
                  <a:pt x="12679" y="308741"/>
                </a:lnTo>
                <a:lnTo>
                  <a:pt x="9753" y="305942"/>
                </a:lnTo>
                <a:close/>
              </a:path>
              <a:path w="401954" h="412114">
                <a:moveTo>
                  <a:pt x="14697" y="377563"/>
                </a:moveTo>
                <a:lnTo>
                  <a:pt x="7985" y="389250"/>
                </a:lnTo>
                <a:lnTo>
                  <a:pt x="3413" y="397632"/>
                </a:lnTo>
                <a:lnTo>
                  <a:pt x="14599" y="403610"/>
                </a:lnTo>
                <a:lnTo>
                  <a:pt x="16368" y="400430"/>
                </a:lnTo>
                <a:lnTo>
                  <a:pt x="15361" y="400430"/>
                </a:lnTo>
                <a:lnTo>
                  <a:pt x="5699" y="395228"/>
                </a:lnTo>
                <a:lnTo>
                  <a:pt x="15046" y="389572"/>
                </a:lnTo>
                <a:lnTo>
                  <a:pt x="14697" y="377563"/>
                </a:lnTo>
                <a:close/>
              </a:path>
              <a:path w="401954" h="412114">
                <a:moveTo>
                  <a:pt x="84185" y="347721"/>
                </a:moveTo>
                <a:lnTo>
                  <a:pt x="26348" y="382733"/>
                </a:lnTo>
                <a:lnTo>
                  <a:pt x="19049" y="395609"/>
                </a:lnTo>
                <a:lnTo>
                  <a:pt x="14599" y="403610"/>
                </a:lnTo>
                <a:lnTo>
                  <a:pt x="16473" y="403610"/>
                </a:lnTo>
                <a:lnTo>
                  <a:pt x="87873" y="360425"/>
                </a:lnTo>
                <a:lnTo>
                  <a:pt x="90799" y="358520"/>
                </a:lnTo>
                <a:lnTo>
                  <a:pt x="91805" y="354710"/>
                </a:lnTo>
                <a:lnTo>
                  <a:pt x="89915" y="351662"/>
                </a:lnTo>
                <a:lnTo>
                  <a:pt x="88117" y="348614"/>
                </a:lnTo>
                <a:lnTo>
                  <a:pt x="84185" y="347721"/>
                </a:lnTo>
                <a:close/>
              </a:path>
              <a:path w="401954" h="412114">
                <a:moveTo>
                  <a:pt x="15046" y="389572"/>
                </a:moveTo>
                <a:lnTo>
                  <a:pt x="5699" y="395228"/>
                </a:lnTo>
                <a:lnTo>
                  <a:pt x="15361" y="400430"/>
                </a:lnTo>
                <a:lnTo>
                  <a:pt x="15046" y="389572"/>
                </a:lnTo>
                <a:close/>
              </a:path>
              <a:path w="401954" h="412114">
                <a:moveTo>
                  <a:pt x="26348" y="382733"/>
                </a:moveTo>
                <a:lnTo>
                  <a:pt x="15046" y="389572"/>
                </a:lnTo>
                <a:lnTo>
                  <a:pt x="15361" y="400430"/>
                </a:lnTo>
                <a:lnTo>
                  <a:pt x="16368" y="400430"/>
                </a:lnTo>
                <a:lnTo>
                  <a:pt x="19049" y="395609"/>
                </a:lnTo>
                <a:lnTo>
                  <a:pt x="26348" y="382733"/>
                </a:lnTo>
                <a:close/>
              </a:path>
              <a:path w="401954" h="412114">
                <a:moveTo>
                  <a:pt x="394715" y="0"/>
                </a:moveTo>
                <a:lnTo>
                  <a:pt x="341223" y="37088"/>
                </a:lnTo>
                <a:lnTo>
                  <a:pt x="288157" y="75569"/>
                </a:lnTo>
                <a:lnTo>
                  <a:pt x="235823" y="116835"/>
                </a:lnTo>
                <a:lnTo>
                  <a:pt x="184525" y="162174"/>
                </a:lnTo>
                <a:lnTo>
                  <a:pt x="134721" y="212729"/>
                </a:lnTo>
                <a:lnTo>
                  <a:pt x="86715" y="269747"/>
                </a:lnTo>
                <a:lnTo>
                  <a:pt x="63489" y="301239"/>
                </a:lnTo>
                <a:lnTo>
                  <a:pt x="40873" y="334649"/>
                </a:lnTo>
                <a:lnTo>
                  <a:pt x="18775" y="370463"/>
                </a:lnTo>
                <a:lnTo>
                  <a:pt x="14697" y="377563"/>
                </a:lnTo>
                <a:lnTo>
                  <a:pt x="15046" y="389572"/>
                </a:lnTo>
                <a:lnTo>
                  <a:pt x="26348" y="382733"/>
                </a:lnTo>
                <a:lnTo>
                  <a:pt x="29565" y="377058"/>
                </a:lnTo>
                <a:lnTo>
                  <a:pt x="40385" y="359033"/>
                </a:lnTo>
                <a:lnTo>
                  <a:pt x="73639" y="308741"/>
                </a:lnTo>
                <a:lnTo>
                  <a:pt x="96499" y="277748"/>
                </a:lnTo>
                <a:lnTo>
                  <a:pt x="144017" y="221492"/>
                </a:lnTo>
                <a:lnTo>
                  <a:pt x="193151" y="171581"/>
                </a:lnTo>
                <a:lnTo>
                  <a:pt x="243839" y="126741"/>
                </a:lnTo>
                <a:lnTo>
                  <a:pt x="295655" y="85724"/>
                </a:lnTo>
                <a:lnTo>
                  <a:pt x="348477" y="47493"/>
                </a:lnTo>
                <a:lnTo>
                  <a:pt x="401939" y="10424"/>
                </a:lnTo>
                <a:lnTo>
                  <a:pt x="394715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5936675" y="5495272"/>
            <a:ext cx="550545" cy="160020"/>
          </a:xfrm>
          <a:custGeom>
            <a:avLst/>
            <a:gdLst/>
            <a:ahLst/>
            <a:cxnLst/>
            <a:rect l="l" t="t" r="r" b="b"/>
            <a:pathLst>
              <a:path w="550545" h="160020">
                <a:moveTo>
                  <a:pt x="240093" y="59628"/>
                </a:moveTo>
                <a:lnTo>
                  <a:pt x="70103" y="59628"/>
                </a:lnTo>
                <a:lnTo>
                  <a:pt x="92201" y="60009"/>
                </a:lnTo>
                <a:lnTo>
                  <a:pt x="113659" y="60771"/>
                </a:lnTo>
                <a:lnTo>
                  <a:pt x="174619" y="64638"/>
                </a:lnTo>
                <a:lnTo>
                  <a:pt x="212597" y="68616"/>
                </a:lnTo>
                <a:lnTo>
                  <a:pt x="283220" y="79497"/>
                </a:lnTo>
                <a:lnTo>
                  <a:pt x="347746" y="93701"/>
                </a:lnTo>
                <a:lnTo>
                  <a:pt x="407548" y="110575"/>
                </a:lnTo>
                <a:lnTo>
                  <a:pt x="463936" y="129256"/>
                </a:lnTo>
                <a:lnTo>
                  <a:pt x="545470" y="159437"/>
                </a:lnTo>
                <a:lnTo>
                  <a:pt x="550042" y="147532"/>
                </a:lnTo>
                <a:lnTo>
                  <a:pt x="495940" y="127253"/>
                </a:lnTo>
                <a:lnTo>
                  <a:pt x="440192" y="107667"/>
                </a:lnTo>
                <a:lnTo>
                  <a:pt x="381761" y="89678"/>
                </a:lnTo>
                <a:lnTo>
                  <a:pt x="319034" y="73962"/>
                </a:lnTo>
                <a:lnTo>
                  <a:pt x="250819" y="61115"/>
                </a:lnTo>
                <a:lnTo>
                  <a:pt x="240093" y="59628"/>
                </a:lnTo>
                <a:close/>
              </a:path>
              <a:path w="550545" h="160020">
                <a:moveTo>
                  <a:pt x="87264" y="0"/>
                </a:moveTo>
                <a:lnTo>
                  <a:pt x="84216" y="1859"/>
                </a:lnTo>
                <a:lnTo>
                  <a:pt x="0" y="54138"/>
                </a:lnTo>
                <a:lnTo>
                  <a:pt x="90037" y="103357"/>
                </a:lnTo>
                <a:lnTo>
                  <a:pt x="94000" y="102226"/>
                </a:lnTo>
                <a:lnTo>
                  <a:pt x="97292" y="96085"/>
                </a:lnTo>
                <a:lnTo>
                  <a:pt x="96133" y="92226"/>
                </a:lnTo>
                <a:lnTo>
                  <a:pt x="37428" y="60127"/>
                </a:lnTo>
                <a:lnTo>
                  <a:pt x="12832" y="60127"/>
                </a:lnTo>
                <a:lnTo>
                  <a:pt x="12466" y="47448"/>
                </a:lnTo>
                <a:lnTo>
                  <a:pt x="24140" y="47112"/>
                </a:lnTo>
                <a:lnTo>
                  <a:pt x="35574" y="47020"/>
                </a:lnTo>
                <a:lnTo>
                  <a:pt x="90952" y="12633"/>
                </a:lnTo>
                <a:lnTo>
                  <a:pt x="93847" y="10786"/>
                </a:lnTo>
                <a:lnTo>
                  <a:pt x="94884" y="6882"/>
                </a:lnTo>
                <a:lnTo>
                  <a:pt x="92963" y="3895"/>
                </a:lnTo>
                <a:lnTo>
                  <a:pt x="91074" y="917"/>
                </a:lnTo>
                <a:lnTo>
                  <a:pt x="87264" y="0"/>
                </a:lnTo>
                <a:close/>
              </a:path>
              <a:path w="550545" h="160020">
                <a:moveTo>
                  <a:pt x="35574" y="47020"/>
                </a:moveTo>
                <a:lnTo>
                  <a:pt x="24140" y="47112"/>
                </a:lnTo>
                <a:lnTo>
                  <a:pt x="12466" y="47448"/>
                </a:lnTo>
                <a:lnTo>
                  <a:pt x="12832" y="60127"/>
                </a:lnTo>
                <a:lnTo>
                  <a:pt x="24262" y="59816"/>
                </a:lnTo>
                <a:lnTo>
                  <a:pt x="36674" y="59716"/>
                </a:lnTo>
                <a:lnTo>
                  <a:pt x="35682" y="59173"/>
                </a:lnTo>
                <a:lnTo>
                  <a:pt x="16001" y="59173"/>
                </a:lnTo>
                <a:lnTo>
                  <a:pt x="15636" y="48222"/>
                </a:lnTo>
                <a:lnTo>
                  <a:pt x="33638" y="48222"/>
                </a:lnTo>
                <a:lnTo>
                  <a:pt x="35574" y="47020"/>
                </a:lnTo>
                <a:close/>
              </a:path>
              <a:path w="550545" h="160020">
                <a:moveTo>
                  <a:pt x="36674" y="59716"/>
                </a:moveTo>
                <a:lnTo>
                  <a:pt x="24262" y="59816"/>
                </a:lnTo>
                <a:lnTo>
                  <a:pt x="12832" y="60127"/>
                </a:lnTo>
                <a:lnTo>
                  <a:pt x="37428" y="60127"/>
                </a:lnTo>
                <a:lnTo>
                  <a:pt x="36674" y="59716"/>
                </a:lnTo>
                <a:close/>
              </a:path>
              <a:path w="550545" h="160020">
                <a:moveTo>
                  <a:pt x="70378" y="46923"/>
                </a:moveTo>
                <a:lnTo>
                  <a:pt x="47518" y="46923"/>
                </a:lnTo>
                <a:lnTo>
                  <a:pt x="35574" y="47020"/>
                </a:lnTo>
                <a:lnTo>
                  <a:pt x="25212" y="53454"/>
                </a:lnTo>
                <a:lnTo>
                  <a:pt x="36674" y="59716"/>
                </a:lnTo>
                <a:lnTo>
                  <a:pt x="240093" y="59628"/>
                </a:lnTo>
                <a:lnTo>
                  <a:pt x="214243" y="56043"/>
                </a:lnTo>
                <a:lnTo>
                  <a:pt x="175900" y="52020"/>
                </a:lnTo>
                <a:lnTo>
                  <a:pt x="135392" y="49136"/>
                </a:lnTo>
                <a:lnTo>
                  <a:pt x="92720" y="47317"/>
                </a:lnTo>
                <a:lnTo>
                  <a:pt x="70378" y="46923"/>
                </a:lnTo>
                <a:close/>
              </a:path>
              <a:path w="550545" h="160020">
                <a:moveTo>
                  <a:pt x="15636" y="48222"/>
                </a:moveTo>
                <a:lnTo>
                  <a:pt x="16001" y="59173"/>
                </a:lnTo>
                <a:lnTo>
                  <a:pt x="25212" y="53454"/>
                </a:lnTo>
                <a:lnTo>
                  <a:pt x="15636" y="48222"/>
                </a:lnTo>
                <a:close/>
              </a:path>
              <a:path w="550545" h="160020">
                <a:moveTo>
                  <a:pt x="25212" y="53454"/>
                </a:moveTo>
                <a:lnTo>
                  <a:pt x="16001" y="59173"/>
                </a:lnTo>
                <a:lnTo>
                  <a:pt x="35682" y="59173"/>
                </a:lnTo>
                <a:lnTo>
                  <a:pt x="25212" y="53454"/>
                </a:lnTo>
                <a:close/>
              </a:path>
              <a:path w="550545" h="160020">
                <a:moveTo>
                  <a:pt x="33638" y="48222"/>
                </a:moveTo>
                <a:lnTo>
                  <a:pt x="15636" y="48222"/>
                </a:lnTo>
                <a:lnTo>
                  <a:pt x="25212" y="53454"/>
                </a:lnTo>
                <a:lnTo>
                  <a:pt x="33638" y="4822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5774888" y="4538998"/>
            <a:ext cx="0" cy="1056005"/>
          </a:xfrm>
          <a:custGeom>
            <a:avLst/>
            <a:gdLst/>
            <a:ahLst/>
            <a:cxnLst/>
            <a:rect l="l" t="t" r="r" b="b"/>
            <a:pathLst>
              <a:path h="1056004">
                <a:moveTo>
                  <a:pt x="0" y="0"/>
                </a:moveTo>
                <a:lnTo>
                  <a:pt x="0" y="105575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38571" y="3734196"/>
            <a:ext cx="0" cy="1998980"/>
          </a:xfrm>
          <a:custGeom>
            <a:avLst/>
            <a:gdLst/>
            <a:ahLst/>
            <a:cxnLst/>
            <a:rect l="l" t="t" r="r" b="b"/>
            <a:pathLst>
              <a:path h="1998979">
                <a:moveTo>
                  <a:pt x="0" y="0"/>
                </a:moveTo>
                <a:lnTo>
                  <a:pt x="0" y="1998664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3442" y="3751722"/>
            <a:ext cx="0" cy="1998980"/>
          </a:xfrm>
          <a:custGeom>
            <a:avLst/>
            <a:gdLst/>
            <a:ahLst/>
            <a:cxnLst/>
            <a:rect l="l" t="t" r="r" b="b"/>
            <a:pathLst>
              <a:path h="1998979">
                <a:moveTo>
                  <a:pt x="0" y="0"/>
                </a:moveTo>
                <a:lnTo>
                  <a:pt x="0" y="1998607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20"/>
          <p:cNvSpPr txBox="1"/>
          <p:nvPr/>
        </p:nvSpPr>
        <p:spPr>
          <a:xfrm>
            <a:off x="2939963" y="6402989"/>
            <a:ext cx="17386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transfer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amnt,rc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21"/>
          <p:cNvSpPr/>
          <p:nvPr/>
        </p:nvSpPr>
        <p:spPr>
          <a:xfrm>
            <a:off x="2785416" y="6608558"/>
            <a:ext cx="2157730" cy="0"/>
          </a:xfrm>
          <a:custGeom>
            <a:avLst/>
            <a:gdLst/>
            <a:ahLst/>
            <a:cxnLst/>
            <a:rect l="l" t="t" r="r" b="b"/>
            <a:pathLst>
              <a:path w="2157729">
                <a:moveTo>
                  <a:pt x="0" y="0"/>
                </a:moveTo>
                <a:lnTo>
                  <a:pt x="215734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22"/>
          <p:cNvSpPr/>
          <p:nvPr/>
        </p:nvSpPr>
        <p:spPr>
          <a:xfrm>
            <a:off x="4798345" y="6545063"/>
            <a:ext cx="144780" cy="127000"/>
          </a:xfrm>
          <a:custGeom>
            <a:avLst/>
            <a:gdLst/>
            <a:ahLst/>
            <a:cxnLst/>
            <a:rect l="l" t="t" r="r" b="b"/>
            <a:pathLst>
              <a:path w="144779" h="127000">
                <a:moveTo>
                  <a:pt x="0" y="126991"/>
                </a:moveTo>
                <a:lnTo>
                  <a:pt x="144414" y="62864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23"/>
          <p:cNvSpPr txBox="1"/>
          <p:nvPr/>
        </p:nvSpPr>
        <p:spPr>
          <a:xfrm>
            <a:off x="1185583" y="5948115"/>
            <a:ext cx="167893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50" spc="-45" dirty="0">
                <a:solidFill>
                  <a:srgbClr val="0000CC"/>
                </a:solidFill>
                <a:latin typeface="Comic Sans MS"/>
                <a:cs typeface="Comic Sans MS"/>
              </a:rPr>
              <a:t>Na</a:t>
            </a: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c</a:t>
            </a: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hrichtenna</a:t>
            </a:r>
            <a:r>
              <a:rPr sz="1650" spc="-60" dirty="0">
                <a:solidFill>
                  <a:srgbClr val="0000CC"/>
                </a:solidFill>
                <a:latin typeface="Comic Sans MS"/>
                <a:cs typeface="Comic Sans MS"/>
              </a:rPr>
              <a:t>m</a:t>
            </a: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e</a:t>
            </a:r>
            <a:endParaRPr sz="1650" dirty="0">
              <a:latin typeface="Comic Sans MS"/>
              <a:cs typeface="Comic Sans MS"/>
            </a:endParaRPr>
          </a:p>
        </p:txBody>
      </p:sp>
      <p:sp>
        <p:nvSpPr>
          <p:cNvPr id="37" name="object 24"/>
          <p:cNvSpPr/>
          <p:nvPr/>
        </p:nvSpPr>
        <p:spPr>
          <a:xfrm>
            <a:off x="2786025" y="6169025"/>
            <a:ext cx="385445" cy="314325"/>
          </a:xfrm>
          <a:custGeom>
            <a:avLst/>
            <a:gdLst/>
            <a:ahLst/>
            <a:cxnLst/>
            <a:rect l="l" t="t" r="r" b="b"/>
            <a:pathLst>
              <a:path w="385445" h="314325">
                <a:moveTo>
                  <a:pt x="299344" y="256031"/>
                </a:moveTo>
                <a:lnTo>
                  <a:pt x="295534" y="257293"/>
                </a:lnTo>
                <a:lnTo>
                  <a:pt x="293888" y="260472"/>
                </a:lnTo>
                <a:lnTo>
                  <a:pt x="292364" y="263520"/>
                </a:lnTo>
                <a:lnTo>
                  <a:pt x="293644" y="267461"/>
                </a:lnTo>
                <a:lnTo>
                  <a:pt x="385084" y="313812"/>
                </a:lnTo>
                <a:lnTo>
                  <a:pt x="384764" y="306704"/>
                </a:lnTo>
                <a:lnTo>
                  <a:pt x="372892" y="306704"/>
                </a:lnTo>
                <a:lnTo>
                  <a:pt x="360076" y="286871"/>
                </a:lnTo>
                <a:lnTo>
                  <a:pt x="302513" y="257674"/>
                </a:lnTo>
                <a:lnTo>
                  <a:pt x="299344" y="256031"/>
                </a:lnTo>
                <a:close/>
              </a:path>
              <a:path w="385445" h="314325">
                <a:moveTo>
                  <a:pt x="360076" y="286871"/>
                </a:moveTo>
                <a:lnTo>
                  <a:pt x="372892" y="306704"/>
                </a:lnTo>
                <a:lnTo>
                  <a:pt x="377837" y="303525"/>
                </a:lnTo>
                <a:lnTo>
                  <a:pt x="371855" y="303525"/>
                </a:lnTo>
                <a:lnTo>
                  <a:pt x="371368" y="292598"/>
                </a:lnTo>
                <a:lnTo>
                  <a:pt x="360076" y="286871"/>
                </a:lnTo>
                <a:close/>
              </a:path>
              <a:path w="385445" h="314325">
                <a:moveTo>
                  <a:pt x="377464" y="208656"/>
                </a:moveTo>
                <a:lnTo>
                  <a:pt x="370484" y="208906"/>
                </a:lnTo>
                <a:lnTo>
                  <a:pt x="367802" y="211954"/>
                </a:lnTo>
                <a:lnTo>
                  <a:pt x="367924" y="215383"/>
                </a:lnTo>
                <a:lnTo>
                  <a:pt x="370810" y="280092"/>
                </a:lnTo>
                <a:lnTo>
                  <a:pt x="383560" y="299846"/>
                </a:lnTo>
                <a:lnTo>
                  <a:pt x="372892" y="306704"/>
                </a:lnTo>
                <a:lnTo>
                  <a:pt x="384764" y="306704"/>
                </a:lnTo>
                <a:lnTo>
                  <a:pt x="380634" y="214883"/>
                </a:lnTo>
                <a:lnTo>
                  <a:pt x="380512" y="211323"/>
                </a:lnTo>
                <a:lnTo>
                  <a:pt x="377464" y="208656"/>
                </a:lnTo>
                <a:close/>
              </a:path>
              <a:path w="385445" h="314325">
                <a:moveTo>
                  <a:pt x="371368" y="292598"/>
                </a:moveTo>
                <a:lnTo>
                  <a:pt x="371855" y="303525"/>
                </a:lnTo>
                <a:lnTo>
                  <a:pt x="381152" y="297560"/>
                </a:lnTo>
                <a:lnTo>
                  <a:pt x="371368" y="292598"/>
                </a:lnTo>
                <a:close/>
              </a:path>
              <a:path w="385445" h="314325">
                <a:moveTo>
                  <a:pt x="370810" y="280092"/>
                </a:moveTo>
                <a:lnTo>
                  <a:pt x="371368" y="292598"/>
                </a:lnTo>
                <a:lnTo>
                  <a:pt x="381152" y="297560"/>
                </a:lnTo>
                <a:lnTo>
                  <a:pt x="371855" y="303525"/>
                </a:lnTo>
                <a:lnTo>
                  <a:pt x="377837" y="303525"/>
                </a:lnTo>
                <a:lnTo>
                  <a:pt x="383560" y="299846"/>
                </a:lnTo>
                <a:lnTo>
                  <a:pt x="370810" y="280092"/>
                </a:lnTo>
                <a:close/>
              </a:path>
              <a:path w="385445" h="314325">
                <a:moveTo>
                  <a:pt x="4968" y="0"/>
                </a:moveTo>
                <a:lnTo>
                  <a:pt x="0" y="11679"/>
                </a:lnTo>
                <a:lnTo>
                  <a:pt x="48402" y="32253"/>
                </a:lnTo>
                <a:lnTo>
                  <a:pt x="97414" y="54863"/>
                </a:lnTo>
                <a:lnTo>
                  <a:pt x="145541" y="80640"/>
                </a:lnTo>
                <a:lnTo>
                  <a:pt x="194309" y="111370"/>
                </a:lnTo>
                <a:lnTo>
                  <a:pt x="242194" y="148589"/>
                </a:lnTo>
                <a:lnTo>
                  <a:pt x="264688" y="170806"/>
                </a:lnTo>
                <a:lnTo>
                  <a:pt x="289438" y="194309"/>
                </a:lnTo>
                <a:lnTo>
                  <a:pt x="311170" y="220467"/>
                </a:lnTo>
                <a:lnTo>
                  <a:pt x="334030" y="250435"/>
                </a:lnTo>
                <a:lnTo>
                  <a:pt x="356890" y="281939"/>
                </a:lnTo>
                <a:lnTo>
                  <a:pt x="360076" y="286871"/>
                </a:lnTo>
                <a:lnTo>
                  <a:pt x="371368" y="292598"/>
                </a:lnTo>
                <a:lnTo>
                  <a:pt x="344058" y="242696"/>
                </a:lnTo>
                <a:lnTo>
                  <a:pt x="320954" y="212335"/>
                </a:lnTo>
                <a:lnTo>
                  <a:pt x="273710" y="161793"/>
                </a:lnTo>
                <a:lnTo>
                  <a:pt x="250210" y="138802"/>
                </a:lnTo>
                <a:lnTo>
                  <a:pt x="201167" y="100583"/>
                </a:lnTo>
                <a:lnTo>
                  <a:pt x="151516" y="69460"/>
                </a:lnTo>
                <a:lnTo>
                  <a:pt x="102748" y="43302"/>
                </a:lnTo>
                <a:lnTo>
                  <a:pt x="53339" y="20573"/>
                </a:lnTo>
                <a:lnTo>
                  <a:pt x="4968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0"/>
          <p:cNvSpPr txBox="1"/>
          <p:nvPr/>
        </p:nvSpPr>
        <p:spPr>
          <a:xfrm>
            <a:off x="4718218" y="6040444"/>
            <a:ext cx="269811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Para</a:t>
            </a:r>
            <a:r>
              <a:rPr sz="1650" spc="-65" dirty="0">
                <a:solidFill>
                  <a:srgbClr val="0000CC"/>
                </a:solidFill>
                <a:latin typeface="Comic Sans MS"/>
                <a:cs typeface="Comic Sans MS"/>
              </a:rPr>
              <a:t>m</a:t>
            </a: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eter:</a:t>
            </a:r>
            <a:r>
              <a:rPr sz="1650" spc="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0000CC"/>
                </a:solidFill>
                <a:latin typeface="Comic Sans MS"/>
                <a:cs typeface="Comic Sans MS"/>
              </a:rPr>
              <a:t>optional</a:t>
            </a:r>
            <a:r>
              <a:rPr sz="1650" spc="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ange</a:t>
            </a:r>
            <a:r>
              <a:rPr sz="1650" spc="-45" dirty="0">
                <a:solidFill>
                  <a:srgbClr val="0000CC"/>
                </a:solidFill>
                <a:latin typeface="Comic Sans MS"/>
                <a:cs typeface="Comic Sans MS"/>
              </a:rPr>
              <a:t>ben</a:t>
            </a:r>
            <a:endParaRPr sz="1650" dirty="0">
              <a:latin typeface="Comic Sans MS"/>
              <a:cs typeface="Comic Sans MS"/>
            </a:endParaRPr>
          </a:p>
        </p:txBody>
      </p:sp>
      <p:sp>
        <p:nvSpPr>
          <p:cNvPr id="39" name="object 31"/>
          <p:cNvSpPr/>
          <p:nvPr/>
        </p:nvSpPr>
        <p:spPr>
          <a:xfrm>
            <a:off x="4244250" y="6170930"/>
            <a:ext cx="386715" cy="312420"/>
          </a:xfrm>
          <a:custGeom>
            <a:avLst/>
            <a:gdLst/>
            <a:ahLst/>
            <a:cxnLst/>
            <a:rect l="l" t="t" r="r" b="b"/>
            <a:pathLst>
              <a:path w="386714" h="312420">
                <a:moveTo>
                  <a:pt x="7619" y="207001"/>
                </a:moveTo>
                <a:lnTo>
                  <a:pt x="4571" y="209799"/>
                </a:lnTo>
                <a:lnTo>
                  <a:pt x="4450" y="213228"/>
                </a:lnTo>
                <a:lnTo>
                  <a:pt x="0" y="312288"/>
                </a:lnTo>
                <a:lnTo>
                  <a:pt x="14274" y="305049"/>
                </a:lnTo>
                <a:lnTo>
                  <a:pt x="12191" y="305049"/>
                </a:lnTo>
                <a:lnTo>
                  <a:pt x="1523" y="298191"/>
                </a:lnTo>
                <a:lnTo>
                  <a:pt x="14259" y="278375"/>
                </a:lnTo>
                <a:lnTo>
                  <a:pt x="17160" y="213859"/>
                </a:lnTo>
                <a:lnTo>
                  <a:pt x="17282" y="210311"/>
                </a:lnTo>
                <a:lnTo>
                  <a:pt x="14599" y="207382"/>
                </a:lnTo>
                <a:lnTo>
                  <a:pt x="11064" y="207132"/>
                </a:lnTo>
                <a:lnTo>
                  <a:pt x="7619" y="207001"/>
                </a:lnTo>
                <a:close/>
              </a:path>
              <a:path w="386714" h="312420">
                <a:moveTo>
                  <a:pt x="14259" y="278375"/>
                </a:moveTo>
                <a:lnTo>
                  <a:pt x="1523" y="298191"/>
                </a:lnTo>
                <a:lnTo>
                  <a:pt x="12191" y="305049"/>
                </a:lnTo>
                <a:lnTo>
                  <a:pt x="14161" y="302001"/>
                </a:lnTo>
                <a:lnTo>
                  <a:pt x="13197" y="302001"/>
                </a:lnTo>
                <a:lnTo>
                  <a:pt x="3931" y="296036"/>
                </a:lnTo>
                <a:lnTo>
                  <a:pt x="13688" y="291096"/>
                </a:lnTo>
                <a:lnTo>
                  <a:pt x="14259" y="278375"/>
                </a:lnTo>
                <a:close/>
              </a:path>
              <a:path w="386714" h="312420">
                <a:moveTo>
                  <a:pt x="85740" y="254507"/>
                </a:moveTo>
                <a:lnTo>
                  <a:pt x="82692" y="256150"/>
                </a:lnTo>
                <a:lnTo>
                  <a:pt x="24865" y="285435"/>
                </a:lnTo>
                <a:lnTo>
                  <a:pt x="12191" y="305049"/>
                </a:lnTo>
                <a:lnTo>
                  <a:pt x="14274" y="305049"/>
                </a:lnTo>
                <a:lnTo>
                  <a:pt x="88391" y="267461"/>
                </a:lnTo>
                <a:lnTo>
                  <a:pt x="91439" y="265806"/>
                </a:lnTo>
                <a:lnTo>
                  <a:pt x="92720" y="261996"/>
                </a:lnTo>
                <a:lnTo>
                  <a:pt x="91196" y="258948"/>
                </a:lnTo>
                <a:lnTo>
                  <a:pt x="89550" y="255769"/>
                </a:lnTo>
                <a:lnTo>
                  <a:pt x="85740" y="254507"/>
                </a:lnTo>
                <a:close/>
              </a:path>
              <a:path w="386714" h="312420">
                <a:moveTo>
                  <a:pt x="13688" y="291096"/>
                </a:moveTo>
                <a:lnTo>
                  <a:pt x="3931" y="296036"/>
                </a:lnTo>
                <a:lnTo>
                  <a:pt x="13197" y="302001"/>
                </a:lnTo>
                <a:lnTo>
                  <a:pt x="13688" y="291096"/>
                </a:lnTo>
                <a:close/>
              </a:path>
              <a:path w="386714" h="312420">
                <a:moveTo>
                  <a:pt x="24865" y="285435"/>
                </a:moveTo>
                <a:lnTo>
                  <a:pt x="13688" y="291096"/>
                </a:lnTo>
                <a:lnTo>
                  <a:pt x="13197" y="302001"/>
                </a:lnTo>
                <a:lnTo>
                  <a:pt x="14161" y="302001"/>
                </a:lnTo>
                <a:lnTo>
                  <a:pt x="24865" y="285435"/>
                </a:lnTo>
                <a:close/>
              </a:path>
              <a:path w="386714" h="312420">
                <a:moveTo>
                  <a:pt x="381761" y="0"/>
                </a:moveTo>
                <a:lnTo>
                  <a:pt x="330951" y="20573"/>
                </a:lnTo>
                <a:lnTo>
                  <a:pt x="282336" y="43302"/>
                </a:lnTo>
                <a:lnTo>
                  <a:pt x="232806" y="68698"/>
                </a:lnTo>
                <a:lnTo>
                  <a:pt x="159136" y="117847"/>
                </a:lnTo>
                <a:lnTo>
                  <a:pt x="111495" y="160269"/>
                </a:lnTo>
                <a:lnTo>
                  <a:pt x="63642" y="210561"/>
                </a:lnTo>
                <a:lnTo>
                  <a:pt x="40142" y="241172"/>
                </a:lnTo>
                <a:lnTo>
                  <a:pt x="17769" y="272914"/>
                </a:lnTo>
                <a:lnTo>
                  <a:pt x="13688" y="291096"/>
                </a:lnTo>
                <a:lnTo>
                  <a:pt x="24865" y="285435"/>
                </a:lnTo>
                <a:lnTo>
                  <a:pt x="28193" y="280284"/>
                </a:lnTo>
                <a:lnTo>
                  <a:pt x="50291" y="248911"/>
                </a:lnTo>
                <a:lnTo>
                  <a:pt x="97414" y="193285"/>
                </a:lnTo>
                <a:lnTo>
                  <a:pt x="143774" y="147065"/>
                </a:lnTo>
                <a:lnTo>
                  <a:pt x="215280" y="94225"/>
                </a:lnTo>
                <a:lnTo>
                  <a:pt x="287670" y="54732"/>
                </a:lnTo>
                <a:lnTo>
                  <a:pt x="335798" y="32253"/>
                </a:lnTo>
                <a:lnTo>
                  <a:pt x="386577" y="11679"/>
                </a:lnTo>
                <a:lnTo>
                  <a:pt x="381761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15"/>
          <p:cNvSpPr txBox="1"/>
          <p:nvPr/>
        </p:nvSpPr>
        <p:spPr>
          <a:xfrm>
            <a:off x="228600" y="1155232"/>
            <a:ext cx="8077944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Obje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werden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ordnet</a:t>
            </a: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Die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Zei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linie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für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alle Obje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 err="1">
                <a:latin typeface="Arial"/>
                <a:cs typeface="Arial"/>
              </a:rPr>
              <a:t>gleich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 err="1" smtClean="0">
                <a:latin typeface="Arial"/>
                <a:cs typeface="Arial"/>
              </a:rPr>
              <a:t>v</a:t>
            </a:r>
            <a:r>
              <a:rPr sz="2000" dirty="0" err="1" smtClean="0">
                <a:latin typeface="Arial"/>
                <a:cs typeface="Arial"/>
              </a:rPr>
              <a:t>oran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1" name="object 3"/>
          <p:cNvSpPr txBox="1"/>
          <p:nvPr/>
        </p:nvSpPr>
        <p:spPr>
          <a:xfrm>
            <a:off x="228600" y="478659"/>
            <a:ext cx="192595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bj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mbol:</a:t>
            </a:r>
          </a:p>
        </p:txBody>
      </p:sp>
      <p:sp>
        <p:nvSpPr>
          <p:cNvPr id="42" name="object 6"/>
          <p:cNvSpPr/>
          <p:nvPr/>
        </p:nvSpPr>
        <p:spPr>
          <a:xfrm>
            <a:off x="5239100" y="977900"/>
            <a:ext cx="1303655" cy="476250"/>
          </a:xfrm>
          <a:custGeom>
            <a:avLst/>
            <a:gdLst/>
            <a:ahLst/>
            <a:cxnLst/>
            <a:rect l="l" t="t" r="r" b="b"/>
            <a:pathLst>
              <a:path w="1303654" h="476250">
                <a:moveTo>
                  <a:pt x="0" y="476249"/>
                </a:moveTo>
                <a:lnTo>
                  <a:pt x="1303282" y="476249"/>
                </a:lnTo>
                <a:lnTo>
                  <a:pt x="1303282" y="0"/>
                </a:lnTo>
                <a:lnTo>
                  <a:pt x="0" y="0"/>
                </a:lnTo>
                <a:lnTo>
                  <a:pt x="0" y="4762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7"/>
          <p:cNvSpPr txBox="1"/>
          <p:nvPr/>
        </p:nvSpPr>
        <p:spPr>
          <a:xfrm>
            <a:off x="5359003" y="1125023"/>
            <a:ext cx="10629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u="heavy" spc="-10" dirty="0">
                <a:latin typeface="Arial"/>
                <a:cs typeface="Arial"/>
              </a:rPr>
              <a:t>c:Customer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8"/>
          <p:cNvSpPr txBox="1"/>
          <p:nvPr/>
        </p:nvSpPr>
        <p:spPr>
          <a:xfrm>
            <a:off x="2841734" y="504023"/>
            <a:ext cx="192532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50" spc="-45" dirty="0">
                <a:solidFill>
                  <a:srgbClr val="0000CC"/>
                </a:solidFill>
                <a:latin typeface="Comic Sans MS"/>
                <a:cs typeface="Comic Sans MS"/>
              </a:rPr>
              <a:t>Obj</a:t>
            </a: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ekt</a:t>
            </a: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iden</a:t>
            </a:r>
            <a:r>
              <a:rPr sz="1650" spc="-30" dirty="0">
                <a:solidFill>
                  <a:srgbClr val="0000CC"/>
                </a:solidFill>
                <a:latin typeface="Comic Sans MS"/>
                <a:cs typeface="Comic Sans MS"/>
              </a:rPr>
              <a:t>t</a:t>
            </a: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ifikator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5" name="object 9"/>
          <p:cNvSpPr txBox="1"/>
          <p:nvPr/>
        </p:nvSpPr>
        <p:spPr>
          <a:xfrm>
            <a:off x="6874510" y="539075"/>
            <a:ext cx="120269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50" spc="-45" dirty="0">
                <a:solidFill>
                  <a:srgbClr val="0000CC"/>
                </a:solidFill>
                <a:latin typeface="Comic Sans MS"/>
                <a:cs typeface="Comic Sans MS"/>
              </a:rPr>
              <a:t>K</a:t>
            </a:r>
            <a:r>
              <a:rPr sz="1650" spc="-30" dirty="0">
                <a:solidFill>
                  <a:srgbClr val="0000CC"/>
                </a:solidFill>
                <a:latin typeface="Comic Sans MS"/>
                <a:cs typeface="Comic Sans MS"/>
              </a:rPr>
              <a:t>l</a:t>
            </a: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assenname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6" name="object 14"/>
          <p:cNvSpPr/>
          <p:nvPr/>
        </p:nvSpPr>
        <p:spPr>
          <a:xfrm>
            <a:off x="4783942" y="665358"/>
            <a:ext cx="622935" cy="370205"/>
          </a:xfrm>
          <a:custGeom>
            <a:avLst/>
            <a:gdLst/>
            <a:ahLst/>
            <a:cxnLst/>
            <a:rect l="l" t="t" r="r" b="b"/>
            <a:pathLst>
              <a:path w="622935" h="370205">
                <a:moveTo>
                  <a:pt x="534040" y="295534"/>
                </a:moveTo>
                <a:lnTo>
                  <a:pt x="529986" y="295930"/>
                </a:lnTo>
                <a:lnTo>
                  <a:pt x="527822" y="298703"/>
                </a:lnTo>
                <a:lnTo>
                  <a:pt x="525658" y="301386"/>
                </a:lnTo>
                <a:lnTo>
                  <a:pt x="526023" y="305440"/>
                </a:lnTo>
                <a:lnTo>
                  <a:pt x="528827" y="307604"/>
                </a:lnTo>
                <a:lnTo>
                  <a:pt x="606033" y="369691"/>
                </a:lnTo>
                <a:lnTo>
                  <a:pt x="607590" y="360182"/>
                </a:lnTo>
                <a:lnTo>
                  <a:pt x="595518" y="360182"/>
                </a:lnTo>
                <a:lnTo>
                  <a:pt x="590671" y="347593"/>
                </a:lnTo>
                <a:lnTo>
                  <a:pt x="586399" y="337751"/>
                </a:lnTo>
                <a:lnTo>
                  <a:pt x="536691" y="297698"/>
                </a:lnTo>
                <a:lnTo>
                  <a:pt x="534040" y="295534"/>
                </a:lnTo>
                <a:close/>
              </a:path>
              <a:path w="622935" h="370205">
                <a:moveTo>
                  <a:pt x="586399" y="337751"/>
                </a:moveTo>
                <a:lnTo>
                  <a:pt x="590671" y="347593"/>
                </a:lnTo>
                <a:lnTo>
                  <a:pt x="595518" y="360182"/>
                </a:lnTo>
                <a:lnTo>
                  <a:pt x="604334" y="356890"/>
                </a:lnTo>
                <a:lnTo>
                  <a:pt x="595243" y="356890"/>
                </a:lnTo>
                <a:lnTo>
                  <a:pt x="596980" y="346276"/>
                </a:lnTo>
                <a:lnTo>
                  <a:pt x="586399" y="337751"/>
                </a:lnTo>
                <a:close/>
              </a:path>
              <a:path w="622935" h="370205">
                <a:moveTo>
                  <a:pt x="613409" y="264048"/>
                </a:moveTo>
                <a:lnTo>
                  <a:pt x="610118" y="266456"/>
                </a:lnTo>
                <a:lnTo>
                  <a:pt x="609478" y="269869"/>
                </a:lnTo>
                <a:lnTo>
                  <a:pt x="598885" y="334624"/>
                </a:lnTo>
                <a:lnTo>
                  <a:pt x="602376" y="342534"/>
                </a:lnTo>
                <a:lnTo>
                  <a:pt x="607435" y="355732"/>
                </a:lnTo>
                <a:lnTo>
                  <a:pt x="595518" y="360182"/>
                </a:lnTo>
                <a:lnTo>
                  <a:pt x="607590" y="360182"/>
                </a:lnTo>
                <a:lnTo>
                  <a:pt x="622035" y="271912"/>
                </a:lnTo>
                <a:lnTo>
                  <a:pt x="622675" y="268498"/>
                </a:lnTo>
                <a:lnTo>
                  <a:pt x="620267" y="265175"/>
                </a:lnTo>
                <a:lnTo>
                  <a:pt x="616854" y="264688"/>
                </a:lnTo>
                <a:lnTo>
                  <a:pt x="613409" y="264048"/>
                </a:lnTo>
                <a:close/>
              </a:path>
              <a:path w="622935" h="370205">
                <a:moveTo>
                  <a:pt x="596980" y="346276"/>
                </a:moveTo>
                <a:lnTo>
                  <a:pt x="595243" y="356890"/>
                </a:lnTo>
                <a:lnTo>
                  <a:pt x="605424" y="353080"/>
                </a:lnTo>
                <a:lnTo>
                  <a:pt x="596980" y="346276"/>
                </a:lnTo>
                <a:close/>
              </a:path>
              <a:path w="622935" h="370205">
                <a:moveTo>
                  <a:pt x="598885" y="334624"/>
                </a:moveTo>
                <a:lnTo>
                  <a:pt x="596980" y="346276"/>
                </a:lnTo>
                <a:lnTo>
                  <a:pt x="605424" y="353080"/>
                </a:lnTo>
                <a:lnTo>
                  <a:pt x="595243" y="356890"/>
                </a:lnTo>
                <a:lnTo>
                  <a:pt x="604334" y="356890"/>
                </a:lnTo>
                <a:lnTo>
                  <a:pt x="607435" y="355732"/>
                </a:lnTo>
                <a:lnTo>
                  <a:pt x="602376" y="342534"/>
                </a:lnTo>
                <a:lnTo>
                  <a:pt x="598885" y="334624"/>
                </a:lnTo>
                <a:close/>
              </a:path>
              <a:path w="622935" h="370205">
                <a:moveTo>
                  <a:pt x="2285" y="0"/>
                </a:moveTo>
                <a:lnTo>
                  <a:pt x="0" y="12466"/>
                </a:lnTo>
                <a:lnTo>
                  <a:pt x="47640" y="21092"/>
                </a:lnTo>
                <a:lnTo>
                  <a:pt x="94884" y="30236"/>
                </a:lnTo>
                <a:lnTo>
                  <a:pt x="141731" y="40020"/>
                </a:lnTo>
                <a:lnTo>
                  <a:pt x="187970" y="50688"/>
                </a:lnTo>
                <a:lnTo>
                  <a:pt x="233171" y="62605"/>
                </a:lnTo>
                <a:lnTo>
                  <a:pt x="277124" y="76321"/>
                </a:lnTo>
                <a:lnTo>
                  <a:pt x="319521" y="91958"/>
                </a:lnTo>
                <a:lnTo>
                  <a:pt x="360425" y="109849"/>
                </a:lnTo>
                <a:lnTo>
                  <a:pt x="399409" y="130180"/>
                </a:lnTo>
                <a:lnTo>
                  <a:pt x="436107" y="153558"/>
                </a:lnTo>
                <a:lnTo>
                  <a:pt x="470672" y="180106"/>
                </a:lnTo>
                <a:lnTo>
                  <a:pt x="502554" y="210068"/>
                </a:lnTo>
                <a:lnTo>
                  <a:pt x="531632" y="243839"/>
                </a:lnTo>
                <a:lnTo>
                  <a:pt x="557662" y="281939"/>
                </a:lnTo>
                <a:lnTo>
                  <a:pt x="580643" y="324490"/>
                </a:lnTo>
                <a:lnTo>
                  <a:pt x="586399" y="337751"/>
                </a:lnTo>
                <a:lnTo>
                  <a:pt x="596980" y="346276"/>
                </a:lnTo>
                <a:lnTo>
                  <a:pt x="580643" y="296296"/>
                </a:lnTo>
                <a:lnTo>
                  <a:pt x="555254" y="254904"/>
                </a:lnTo>
                <a:lnTo>
                  <a:pt x="526785" y="217931"/>
                </a:lnTo>
                <a:lnTo>
                  <a:pt x="495299" y="185165"/>
                </a:lnTo>
                <a:lnTo>
                  <a:pt x="461253" y="156088"/>
                </a:lnTo>
                <a:lnTo>
                  <a:pt x="424677" y="130576"/>
                </a:lnTo>
                <a:lnTo>
                  <a:pt x="385815" y="108203"/>
                </a:lnTo>
                <a:lnTo>
                  <a:pt x="345185" y="88910"/>
                </a:lnTo>
                <a:lnTo>
                  <a:pt x="302635" y="71902"/>
                </a:lnTo>
                <a:lnTo>
                  <a:pt x="236463" y="50413"/>
                </a:lnTo>
                <a:lnTo>
                  <a:pt x="190743" y="38374"/>
                </a:lnTo>
                <a:lnTo>
                  <a:pt x="144414" y="27553"/>
                </a:lnTo>
                <a:lnTo>
                  <a:pt x="97292" y="17647"/>
                </a:lnTo>
                <a:lnTo>
                  <a:pt x="2285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15"/>
          <p:cNvSpPr/>
          <p:nvPr/>
        </p:nvSpPr>
        <p:spPr>
          <a:xfrm>
            <a:off x="6151854" y="674381"/>
            <a:ext cx="666115" cy="372110"/>
          </a:xfrm>
          <a:custGeom>
            <a:avLst/>
            <a:gdLst/>
            <a:ahLst/>
            <a:cxnLst/>
            <a:rect l="l" t="t" r="r" b="b"/>
            <a:pathLst>
              <a:path w="666115" h="372110">
                <a:moveTo>
                  <a:pt x="6217" y="266578"/>
                </a:moveTo>
                <a:lnTo>
                  <a:pt x="3322" y="269229"/>
                </a:lnTo>
                <a:lnTo>
                  <a:pt x="3169" y="272795"/>
                </a:lnTo>
                <a:lnTo>
                  <a:pt x="0" y="371855"/>
                </a:lnTo>
                <a:lnTo>
                  <a:pt x="14106" y="364479"/>
                </a:lnTo>
                <a:lnTo>
                  <a:pt x="12070" y="364479"/>
                </a:lnTo>
                <a:lnTo>
                  <a:pt x="1402" y="357774"/>
                </a:lnTo>
                <a:lnTo>
                  <a:pt x="5730" y="350763"/>
                </a:lnTo>
                <a:lnTo>
                  <a:pt x="13809" y="338270"/>
                </a:lnTo>
                <a:lnTo>
                  <a:pt x="15894" y="272795"/>
                </a:lnTo>
                <a:lnTo>
                  <a:pt x="16001" y="269747"/>
                </a:lnTo>
                <a:lnTo>
                  <a:pt x="13228" y="266821"/>
                </a:lnTo>
                <a:lnTo>
                  <a:pt x="6217" y="266578"/>
                </a:lnTo>
                <a:close/>
              </a:path>
              <a:path w="666115" h="372110">
                <a:moveTo>
                  <a:pt x="13809" y="338270"/>
                </a:moveTo>
                <a:lnTo>
                  <a:pt x="5730" y="350763"/>
                </a:lnTo>
                <a:lnTo>
                  <a:pt x="1402" y="357774"/>
                </a:lnTo>
                <a:lnTo>
                  <a:pt x="12070" y="364479"/>
                </a:lnTo>
                <a:lnTo>
                  <a:pt x="14127" y="361309"/>
                </a:lnTo>
                <a:lnTo>
                  <a:pt x="13075" y="361309"/>
                </a:lnTo>
                <a:lnTo>
                  <a:pt x="3809" y="355610"/>
                </a:lnTo>
                <a:lnTo>
                  <a:pt x="13417" y="350564"/>
                </a:lnTo>
                <a:lnTo>
                  <a:pt x="13809" y="338270"/>
                </a:lnTo>
                <a:close/>
              </a:path>
              <a:path w="666115" h="372110">
                <a:moveTo>
                  <a:pt x="85100" y="312938"/>
                </a:moveTo>
                <a:lnTo>
                  <a:pt x="24925" y="344521"/>
                </a:lnTo>
                <a:lnTo>
                  <a:pt x="16520" y="357621"/>
                </a:lnTo>
                <a:lnTo>
                  <a:pt x="12070" y="364479"/>
                </a:lnTo>
                <a:lnTo>
                  <a:pt x="14106" y="364479"/>
                </a:lnTo>
                <a:lnTo>
                  <a:pt x="87904" y="325892"/>
                </a:lnTo>
                <a:lnTo>
                  <a:pt x="90952" y="324246"/>
                </a:lnTo>
                <a:lnTo>
                  <a:pt x="92080" y="320436"/>
                </a:lnTo>
                <a:lnTo>
                  <a:pt x="90556" y="317235"/>
                </a:lnTo>
                <a:lnTo>
                  <a:pt x="88910" y="314187"/>
                </a:lnTo>
                <a:lnTo>
                  <a:pt x="85100" y="312938"/>
                </a:lnTo>
                <a:close/>
              </a:path>
              <a:path w="666115" h="372110">
                <a:moveTo>
                  <a:pt x="13417" y="350564"/>
                </a:moveTo>
                <a:lnTo>
                  <a:pt x="3809" y="355610"/>
                </a:lnTo>
                <a:lnTo>
                  <a:pt x="13075" y="361309"/>
                </a:lnTo>
                <a:lnTo>
                  <a:pt x="13417" y="350564"/>
                </a:lnTo>
                <a:close/>
              </a:path>
              <a:path w="666115" h="372110">
                <a:moveTo>
                  <a:pt x="24925" y="344521"/>
                </a:moveTo>
                <a:lnTo>
                  <a:pt x="13417" y="350564"/>
                </a:lnTo>
                <a:lnTo>
                  <a:pt x="13075" y="361309"/>
                </a:lnTo>
                <a:lnTo>
                  <a:pt x="14127" y="361309"/>
                </a:lnTo>
                <a:lnTo>
                  <a:pt x="16520" y="357621"/>
                </a:lnTo>
                <a:lnTo>
                  <a:pt x="24925" y="344521"/>
                </a:lnTo>
                <a:close/>
              </a:path>
              <a:path w="666115" h="372110">
                <a:moveTo>
                  <a:pt x="544586" y="0"/>
                </a:moveTo>
                <a:lnTo>
                  <a:pt x="503803" y="1645"/>
                </a:lnTo>
                <a:lnTo>
                  <a:pt x="462930" y="5455"/>
                </a:lnTo>
                <a:lnTo>
                  <a:pt x="421782" y="12435"/>
                </a:lnTo>
                <a:lnTo>
                  <a:pt x="380359" y="22859"/>
                </a:lnTo>
                <a:lnTo>
                  <a:pt x="338724" y="37216"/>
                </a:lnTo>
                <a:lnTo>
                  <a:pt x="296814" y="56387"/>
                </a:lnTo>
                <a:lnTo>
                  <a:pt x="254629" y="80893"/>
                </a:lnTo>
                <a:lnTo>
                  <a:pt x="212232" y="111008"/>
                </a:lnTo>
                <a:lnTo>
                  <a:pt x="169438" y="147584"/>
                </a:lnTo>
                <a:lnTo>
                  <a:pt x="126370" y="191018"/>
                </a:lnTo>
                <a:lnTo>
                  <a:pt x="82936" y="241950"/>
                </a:lnTo>
                <a:lnTo>
                  <a:pt x="38983" y="300868"/>
                </a:lnTo>
                <a:lnTo>
                  <a:pt x="16885" y="333512"/>
                </a:lnTo>
                <a:lnTo>
                  <a:pt x="13417" y="350564"/>
                </a:lnTo>
                <a:lnTo>
                  <a:pt x="24925" y="344521"/>
                </a:lnTo>
                <a:lnTo>
                  <a:pt x="27431" y="340613"/>
                </a:lnTo>
                <a:lnTo>
                  <a:pt x="49286" y="308244"/>
                </a:lnTo>
                <a:lnTo>
                  <a:pt x="92720" y="250057"/>
                </a:lnTo>
                <a:lnTo>
                  <a:pt x="135514" y="199765"/>
                </a:lnTo>
                <a:lnTo>
                  <a:pt x="177820" y="156971"/>
                </a:lnTo>
                <a:lnTo>
                  <a:pt x="219852" y="121157"/>
                </a:lnTo>
                <a:lnTo>
                  <a:pt x="261244" y="91683"/>
                </a:lnTo>
                <a:lnTo>
                  <a:pt x="302392" y="67817"/>
                </a:lnTo>
                <a:lnTo>
                  <a:pt x="343174" y="49164"/>
                </a:lnTo>
                <a:lnTo>
                  <a:pt x="383682" y="35051"/>
                </a:lnTo>
                <a:lnTo>
                  <a:pt x="424068" y="24902"/>
                </a:lnTo>
                <a:lnTo>
                  <a:pt x="464332" y="18044"/>
                </a:lnTo>
                <a:lnTo>
                  <a:pt x="504443" y="14356"/>
                </a:lnTo>
                <a:lnTo>
                  <a:pt x="544464" y="12710"/>
                </a:lnTo>
                <a:lnTo>
                  <a:pt x="665038" y="12710"/>
                </a:lnTo>
                <a:lnTo>
                  <a:pt x="665500" y="3566"/>
                </a:lnTo>
                <a:lnTo>
                  <a:pt x="625358" y="1523"/>
                </a:lnTo>
                <a:lnTo>
                  <a:pt x="584972" y="243"/>
                </a:lnTo>
                <a:lnTo>
                  <a:pt x="544586" y="0"/>
                </a:lnTo>
                <a:close/>
              </a:path>
              <a:path w="666115" h="372110">
                <a:moveTo>
                  <a:pt x="665038" y="12710"/>
                </a:moveTo>
                <a:lnTo>
                  <a:pt x="544464" y="12710"/>
                </a:lnTo>
                <a:lnTo>
                  <a:pt x="584575" y="12832"/>
                </a:lnTo>
                <a:lnTo>
                  <a:pt x="624718" y="14234"/>
                </a:lnTo>
                <a:lnTo>
                  <a:pt x="664860" y="16245"/>
                </a:lnTo>
                <a:lnTo>
                  <a:pt x="665038" y="1271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8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28584" y="465025"/>
            <a:ext cx="9344015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buClr>
                <a:schemeClr val="tx1"/>
              </a:buClr>
              <a:tabLst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Akti</a:t>
            </a:r>
            <a:r>
              <a:rPr sz="2000" b="1" spc="-1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ier</a:t>
            </a:r>
            <a:r>
              <a:rPr sz="2000" b="1" spc="5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ng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bal</a:t>
            </a:r>
            <a:r>
              <a:rPr sz="2000" b="1" spc="5" dirty="0">
                <a:latin typeface="Arial"/>
                <a:cs typeface="Arial"/>
              </a:rPr>
              <a:t>k</a:t>
            </a:r>
            <a:r>
              <a:rPr sz="2000" b="1" dirty="0">
                <a:latin typeface="Arial"/>
                <a:cs typeface="Arial"/>
              </a:rPr>
              <a:t>en</a:t>
            </a:r>
          </a:p>
          <a:p>
            <a:pPr marL="241300" indent="-228600"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erlauben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anzuzeigen,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wenn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Objekt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aktiv</a:t>
            </a:r>
            <a:r>
              <a:rPr sz="2000" spc="-10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st</a:t>
            </a:r>
          </a:p>
          <a:p>
            <a:pPr marL="241300" indent="-228600"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lang="de-DE" sz="2000" dirty="0" smtClean="0">
                <a:latin typeface="Arial"/>
                <a:cs typeface="Arial"/>
              </a:rPr>
              <a:t>stellen</a:t>
            </a:r>
            <a:r>
              <a:rPr sz="2000" spc="-35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roll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luss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stem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da</a:t>
            </a:r>
            <a:r>
              <a:rPr sz="2000" spc="5" dirty="0" err="1" smtClean="0">
                <a:latin typeface="Arial"/>
                <a:cs typeface="Arial"/>
              </a:rPr>
              <a:t>r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ö</a:t>
            </a:r>
            <a:r>
              <a:rPr sz="2000" dirty="0">
                <a:latin typeface="Arial"/>
                <a:cs typeface="Arial"/>
              </a:rPr>
              <a:t>nnen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htelt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 err="1">
                <a:latin typeface="Arial"/>
                <a:cs typeface="Arial"/>
              </a:rPr>
              <a:t>werden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(</a:t>
            </a:r>
            <a:r>
              <a:rPr lang="de-DE" sz="2000" dirty="0" smtClean="0">
                <a:latin typeface="Arial"/>
                <a:cs typeface="Arial"/>
              </a:rPr>
              <a:t>R</a:t>
            </a:r>
            <a:r>
              <a:rPr sz="2000" dirty="0" err="1" smtClean="0">
                <a:latin typeface="Arial"/>
                <a:cs typeface="Arial"/>
              </a:rPr>
              <a:t>eku</a:t>
            </a:r>
            <a:r>
              <a:rPr sz="2000" spc="-10" dirty="0" err="1" smtClean="0">
                <a:latin typeface="Arial"/>
                <a:cs typeface="Arial"/>
              </a:rPr>
              <a:t>r</a:t>
            </a:r>
            <a:r>
              <a:rPr sz="2000" dirty="0" err="1" smtClean="0">
                <a:latin typeface="Arial"/>
                <a:cs typeface="Arial"/>
              </a:rPr>
              <a:t>s</a:t>
            </a:r>
            <a:r>
              <a:rPr sz="2000" spc="-10" dirty="0" err="1" smtClean="0">
                <a:latin typeface="Arial"/>
                <a:cs typeface="Arial"/>
              </a:rPr>
              <a:t>i</a:t>
            </a:r>
            <a:r>
              <a:rPr sz="2000" dirty="0" err="1" smtClean="0">
                <a:latin typeface="Arial"/>
                <a:cs typeface="Arial"/>
              </a:rPr>
              <a:t>on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smtClean="0">
                <a:latin typeface="Arial"/>
                <a:cs typeface="Arial"/>
              </a:rPr>
              <a:t>bzw. </a:t>
            </a:r>
            <a:r>
              <a:rPr lang="de-DE" sz="2000" dirty="0" smtClean="0">
                <a:latin typeface="Arial"/>
                <a:cs typeface="Arial"/>
              </a:rPr>
              <a:t>Aufruf einer lokalen Methode</a:t>
            </a:r>
            <a:r>
              <a:rPr sz="2000" dirty="0" smtClean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658113" y="4154556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5668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2658113" y="63309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5815573" y="4130659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104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5815573" y="5219704"/>
            <a:ext cx="0" cy="1314450"/>
          </a:xfrm>
          <a:custGeom>
            <a:avLst/>
            <a:gdLst/>
            <a:ahLst/>
            <a:cxnLst/>
            <a:rect l="l" t="t" r="r" b="b"/>
            <a:pathLst>
              <a:path h="1314450">
                <a:moveTo>
                  <a:pt x="0" y="0"/>
                </a:moveTo>
                <a:lnTo>
                  <a:pt x="0" y="1314449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2097663" y="3663995"/>
            <a:ext cx="1108075" cy="446405"/>
          </a:xfrm>
          <a:prstGeom prst="rect">
            <a:avLst/>
          </a:prstGeom>
          <a:ln w="63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">
              <a:lnSpc>
                <a:spcPct val="100000"/>
              </a:lnSpc>
            </a:pPr>
            <a:r>
              <a:rPr sz="1600" u="heavy" spc="-10" dirty="0">
                <a:latin typeface="Arial"/>
                <a:cs typeface="Arial"/>
              </a:rPr>
              <a:t>c:Customer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2585080" y="4340225"/>
            <a:ext cx="157480" cy="1990725"/>
          </a:xfrm>
          <a:custGeom>
            <a:avLst/>
            <a:gdLst/>
            <a:ahLst/>
            <a:cxnLst/>
            <a:rect l="l" t="t" r="r" b="b"/>
            <a:pathLst>
              <a:path w="157480" h="1990725">
                <a:moveTo>
                  <a:pt x="0" y="1990724"/>
                </a:moveTo>
                <a:lnTo>
                  <a:pt x="157162" y="1990724"/>
                </a:lnTo>
                <a:lnTo>
                  <a:pt x="157162" y="0"/>
                </a:lnTo>
                <a:lnTo>
                  <a:pt x="0" y="0"/>
                </a:lnTo>
                <a:lnTo>
                  <a:pt x="0" y="1990724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5258429" y="3683045"/>
            <a:ext cx="1111250" cy="446405"/>
          </a:xfrm>
          <a:custGeom>
            <a:avLst/>
            <a:gdLst/>
            <a:ahLst/>
            <a:cxnLst/>
            <a:rect l="l" t="t" r="r" b="b"/>
            <a:pathLst>
              <a:path w="1111250" h="446404">
                <a:moveTo>
                  <a:pt x="0" y="446090"/>
                </a:moveTo>
                <a:lnTo>
                  <a:pt x="1111245" y="446090"/>
                </a:lnTo>
                <a:lnTo>
                  <a:pt x="1111245" y="0"/>
                </a:lnTo>
                <a:lnTo>
                  <a:pt x="0" y="0"/>
                </a:lnTo>
                <a:lnTo>
                  <a:pt x="0" y="44609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5519678" y="3792897"/>
            <a:ext cx="6572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b:Bank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5744220" y="4449764"/>
            <a:ext cx="157480" cy="770255"/>
          </a:xfrm>
          <a:custGeom>
            <a:avLst/>
            <a:gdLst/>
            <a:ahLst/>
            <a:cxnLst/>
            <a:rect l="l" t="t" r="r" b="b"/>
            <a:pathLst>
              <a:path w="157479" h="770254">
                <a:moveTo>
                  <a:pt x="0" y="769940"/>
                </a:moveTo>
                <a:lnTo>
                  <a:pt x="157162" y="769940"/>
                </a:lnTo>
                <a:lnTo>
                  <a:pt x="157162" y="0"/>
                </a:lnTo>
                <a:lnTo>
                  <a:pt x="0" y="0"/>
                </a:lnTo>
                <a:lnTo>
                  <a:pt x="0" y="76994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2731134" y="4613271"/>
            <a:ext cx="2892425" cy="1905"/>
          </a:xfrm>
          <a:custGeom>
            <a:avLst/>
            <a:gdLst/>
            <a:ahLst/>
            <a:cxnLst/>
            <a:rect l="l" t="t" r="r" b="b"/>
            <a:pathLst>
              <a:path w="2892425" h="1904">
                <a:moveTo>
                  <a:pt x="0" y="0"/>
                </a:moveTo>
                <a:lnTo>
                  <a:pt x="2892414" y="1523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5618734" y="4546596"/>
            <a:ext cx="124460" cy="135255"/>
          </a:xfrm>
          <a:custGeom>
            <a:avLst/>
            <a:gdLst/>
            <a:ahLst/>
            <a:cxnLst/>
            <a:rect l="l" t="t" r="r" b="b"/>
            <a:pathLst>
              <a:path w="124460" h="135254">
                <a:moveTo>
                  <a:pt x="0" y="0"/>
                </a:moveTo>
                <a:lnTo>
                  <a:pt x="0" y="134873"/>
                </a:lnTo>
                <a:lnTo>
                  <a:pt x="123840" y="66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2848620" y="5048254"/>
            <a:ext cx="2894330" cy="1905"/>
          </a:xfrm>
          <a:custGeom>
            <a:avLst/>
            <a:gdLst/>
            <a:ahLst/>
            <a:cxnLst/>
            <a:rect l="l" t="t" r="r" b="b"/>
            <a:pathLst>
              <a:path w="2894329" h="1904">
                <a:moveTo>
                  <a:pt x="2893954" y="0"/>
                </a:moveTo>
                <a:lnTo>
                  <a:pt x="0" y="1523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2731134" y="4979923"/>
            <a:ext cx="122555" cy="135255"/>
          </a:xfrm>
          <a:custGeom>
            <a:avLst/>
            <a:gdLst/>
            <a:ahLst/>
            <a:cxnLst/>
            <a:rect l="l" t="t" r="r" b="b"/>
            <a:pathLst>
              <a:path w="122555" h="135254">
                <a:moveTo>
                  <a:pt x="122179" y="0"/>
                </a:moveTo>
                <a:lnTo>
                  <a:pt x="0" y="68067"/>
                </a:lnTo>
                <a:lnTo>
                  <a:pt x="122179" y="135005"/>
                </a:lnTo>
                <a:lnTo>
                  <a:pt x="122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2748523" y="5305429"/>
            <a:ext cx="427355" cy="533400"/>
          </a:xfrm>
          <a:custGeom>
            <a:avLst/>
            <a:gdLst/>
            <a:ahLst/>
            <a:cxnLst/>
            <a:rect l="l" t="t" r="r" b="b"/>
            <a:pathLst>
              <a:path w="427354" h="533400">
                <a:moveTo>
                  <a:pt x="0" y="0"/>
                </a:moveTo>
                <a:lnTo>
                  <a:pt x="43190" y="3047"/>
                </a:lnTo>
                <a:lnTo>
                  <a:pt x="86380" y="7238"/>
                </a:lnTo>
                <a:lnTo>
                  <a:pt x="127650" y="15489"/>
                </a:lnTo>
                <a:lnTo>
                  <a:pt x="167030" y="23740"/>
                </a:lnTo>
                <a:lnTo>
                  <a:pt x="204612" y="37075"/>
                </a:lnTo>
                <a:lnTo>
                  <a:pt x="273192" y="67055"/>
                </a:lnTo>
                <a:lnTo>
                  <a:pt x="329458" y="105274"/>
                </a:lnTo>
                <a:lnTo>
                  <a:pt x="376306" y="147565"/>
                </a:lnTo>
                <a:lnTo>
                  <a:pt x="407304" y="197095"/>
                </a:lnTo>
                <a:lnTo>
                  <a:pt x="424190" y="250697"/>
                </a:lnTo>
                <a:lnTo>
                  <a:pt x="427116" y="278510"/>
                </a:lnTo>
                <a:lnTo>
                  <a:pt x="425195" y="300227"/>
                </a:lnTo>
                <a:lnTo>
                  <a:pt x="414802" y="339470"/>
                </a:lnTo>
                <a:lnTo>
                  <a:pt x="397001" y="378582"/>
                </a:lnTo>
                <a:lnTo>
                  <a:pt x="369844" y="414777"/>
                </a:lnTo>
                <a:lnTo>
                  <a:pt x="335036" y="447793"/>
                </a:lnTo>
                <a:lnTo>
                  <a:pt x="291845" y="477642"/>
                </a:lnTo>
                <a:lnTo>
                  <a:pt x="243992" y="503419"/>
                </a:lnTo>
                <a:lnTo>
                  <a:pt x="189616" y="525136"/>
                </a:lnTo>
                <a:lnTo>
                  <a:pt x="161422" y="533399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2791470" y="5772154"/>
            <a:ext cx="130175" cy="133350"/>
          </a:xfrm>
          <a:custGeom>
            <a:avLst/>
            <a:gdLst/>
            <a:ahLst/>
            <a:cxnLst/>
            <a:rect l="l" t="t" r="r" b="b"/>
            <a:pathLst>
              <a:path w="130175" h="133350">
                <a:moveTo>
                  <a:pt x="110368" y="0"/>
                </a:moveTo>
                <a:lnTo>
                  <a:pt x="0" y="89915"/>
                </a:lnTo>
                <a:lnTo>
                  <a:pt x="130180" y="133349"/>
                </a:lnTo>
                <a:lnTo>
                  <a:pt x="110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2640588" y="5732457"/>
            <a:ext cx="157480" cy="393700"/>
          </a:xfrm>
          <a:custGeom>
            <a:avLst/>
            <a:gdLst/>
            <a:ahLst/>
            <a:cxnLst/>
            <a:rect l="l" t="t" r="r" b="b"/>
            <a:pathLst>
              <a:path w="157480" h="393700">
                <a:moveTo>
                  <a:pt x="0" y="393704"/>
                </a:moveTo>
                <a:lnTo>
                  <a:pt x="157162" y="393704"/>
                </a:lnTo>
                <a:lnTo>
                  <a:pt x="157162" y="0"/>
                </a:lnTo>
                <a:lnTo>
                  <a:pt x="0" y="0"/>
                </a:lnTo>
                <a:lnTo>
                  <a:pt x="0" y="393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2640588" y="5732457"/>
            <a:ext cx="157480" cy="393700"/>
          </a:xfrm>
          <a:custGeom>
            <a:avLst/>
            <a:gdLst/>
            <a:ahLst/>
            <a:cxnLst/>
            <a:rect l="l" t="t" r="r" b="b"/>
            <a:pathLst>
              <a:path w="157480" h="393700">
                <a:moveTo>
                  <a:pt x="0" y="393704"/>
                </a:moveTo>
                <a:lnTo>
                  <a:pt x="157162" y="393704"/>
                </a:lnTo>
                <a:lnTo>
                  <a:pt x="157162" y="0"/>
                </a:lnTo>
                <a:lnTo>
                  <a:pt x="0" y="0"/>
                </a:lnTo>
                <a:lnTo>
                  <a:pt x="0" y="393704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3161032" y="4197350"/>
            <a:ext cx="2292350" cy="130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4990" marR="5080" indent="-542290">
              <a:lnSpc>
                <a:spcPts val="3410"/>
              </a:lnSpc>
            </a:pPr>
            <a:r>
              <a:rPr sz="1600" spc="-5" dirty="0">
                <a:latin typeface="Arial"/>
                <a:cs typeface="Arial"/>
              </a:rPr>
              <a:t>tr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nsfer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cei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,amount) ac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no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ledged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latin typeface="Arial"/>
                <a:cs typeface="Arial"/>
              </a:rPr>
              <a:t>log</a:t>
            </a:r>
            <a:r>
              <a:rPr sz="1600" spc="-7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ransfer(amount)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3" name="object 10"/>
          <p:cNvSpPr txBox="1"/>
          <p:nvPr/>
        </p:nvSpPr>
        <p:spPr>
          <a:xfrm>
            <a:off x="2778351" y="2063750"/>
            <a:ext cx="161798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oh</a:t>
            </a:r>
            <a:r>
              <a:rPr sz="1650" spc="-30" dirty="0">
                <a:solidFill>
                  <a:srgbClr val="0000CC"/>
                </a:solidFill>
                <a:latin typeface="Comic Sans MS"/>
                <a:cs typeface="Comic Sans MS"/>
              </a:rPr>
              <a:t>n</a:t>
            </a: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e</a:t>
            </a:r>
            <a:r>
              <a:rPr sz="1650" spc="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Akti</a:t>
            </a: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v</a:t>
            </a: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ierung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34" name="object 11"/>
          <p:cNvSpPr txBox="1"/>
          <p:nvPr/>
        </p:nvSpPr>
        <p:spPr>
          <a:xfrm>
            <a:off x="6727034" y="2220973"/>
            <a:ext cx="182435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Akti</a:t>
            </a: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v</a:t>
            </a:r>
            <a:r>
              <a:rPr sz="1650" spc="-40" dirty="0">
                <a:solidFill>
                  <a:srgbClr val="0000CC"/>
                </a:solidFill>
                <a:latin typeface="Comic Sans MS"/>
                <a:cs typeface="Comic Sans MS"/>
              </a:rPr>
              <a:t>ierun</a:t>
            </a:r>
            <a:r>
              <a:rPr sz="1650" spc="-30" dirty="0">
                <a:solidFill>
                  <a:srgbClr val="0000CC"/>
                </a:solidFill>
                <a:latin typeface="Comic Sans MS"/>
                <a:cs typeface="Comic Sans MS"/>
              </a:rPr>
              <a:t>g</a:t>
            </a:r>
            <a:r>
              <a:rPr sz="1650" spc="-35" dirty="0">
                <a:solidFill>
                  <a:srgbClr val="0000CC"/>
                </a:solidFill>
                <a:latin typeface="Comic Sans MS"/>
                <a:cs typeface="Comic Sans MS"/>
              </a:rPr>
              <a:t>sbalken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35" name="object 12"/>
          <p:cNvSpPr/>
          <p:nvPr/>
        </p:nvSpPr>
        <p:spPr>
          <a:xfrm>
            <a:off x="4370658" y="2332803"/>
            <a:ext cx="559435" cy="344805"/>
          </a:xfrm>
          <a:custGeom>
            <a:avLst/>
            <a:gdLst/>
            <a:ahLst/>
            <a:cxnLst/>
            <a:rect l="l" t="t" r="r" b="b"/>
            <a:pathLst>
              <a:path w="559435" h="344804">
                <a:moveTo>
                  <a:pt x="463174" y="305287"/>
                </a:moveTo>
                <a:lnTo>
                  <a:pt x="459760" y="307329"/>
                </a:lnTo>
                <a:lnTo>
                  <a:pt x="458876" y="310621"/>
                </a:lnTo>
                <a:lnTo>
                  <a:pt x="457961" y="314065"/>
                </a:lnTo>
                <a:lnTo>
                  <a:pt x="459882" y="317601"/>
                </a:lnTo>
                <a:lnTo>
                  <a:pt x="558942" y="344271"/>
                </a:lnTo>
                <a:lnTo>
                  <a:pt x="557814" y="339851"/>
                </a:lnTo>
                <a:lnTo>
                  <a:pt x="545591" y="339851"/>
                </a:lnTo>
                <a:lnTo>
                  <a:pt x="532394" y="326379"/>
                </a:lnTo>
                <a:lnTo>
                  <a:pt x="528961" y="323006"/>
                </a:lnTo>
                <a:lnTo>
                  <a:pt x="466618" y="306171"/>
                </a:lnTo>
                <a:lnTo>
                  <a:pt x="463174" y="305287"/>
                </a:lnTo>
                <a:close/>
              </a:path>
              <a:path w="559435" h="344804">
                <a:moveTo>
                  <a:pt x="528961" y="323006"/>
                </a:moveTo>
                <a:lnTo>
                  <a:pt x="532394" y="326379"/>
                </a:lnTo>
                <a:lnTo>
                  <a:pt x="545591" y="339851"/>
                </a:lnTo>
                <a:lnTo>
                  <a:pt x="548518" y="336925"/>
                </a:lnTo>
                <a:lnTo>
                  <a:pt x="543946" y="336925"/>
                </a:lnTo>
                <a:lnTo>
                  <a:pt x="541238" y="326321"/>
                </a:lnTo>
                <a:lnTo>
                  <a:pt x="528961" y="323006"/>
                </a:lnTo>
                <a:close/>
              </a:path>
              <a:path w="559435" h="344804">
                <a:moveTo>
                  <a:pt x="530108" y="242803"/>
                </a:moveTo>
                <a:lnTo>
                  <a:pt x="523250" y="244601"/>
                </a:lnTo>
                <a:lnTo>
                  <a:pt x="521207" y="248015"/>
                </a:lnTo>
                <a:lnTo>
                  <a:pt x="522122" y="251459"/>
                </a:lnTo>
                <a:lnTo>
                  <a:pt x="538164" y="314285"/>
                </a:lnTo>
                <a:lnTo>
                  <a:pt x="541294" y="317357"/>
                </a:lnTo>
                <a:lnTo>
                  <a:pt x="554614" y="330829"/>
                </a:lnTo>
                <a:lnTo>
                  <a:pt x="545591" y="339851"/>
                </a:lnTo>
                <a:lnTo>
                  <a:pt x="557814" y="339851"/>
                </a:lnTo>
                <a:lnTo>
                  <a:pt x="534436" y="248259"/>
                </a:lnTo>
                <a:lnTo>
                  <a:pt x="533552" y="244967"/>
                </a:lnTo>
                <a:lnTo>
                  <a:pt x="530108" y="242803"/>
                </a:lnTo>
                <a:close/>
              </a:path>
              <a:path w="559435" h="344804">
                <a:moveTo>
                  <a:pt x="541238" y="326321"/>
                </a:moveTo>
                <a:lnTo>
                  <a:pt x="543946" y="336925"/>
                </a:lnTo>
                <a:lnTo>
                  <a:pt x="551840" y="329183"/>
                </a:lnTo>
                <a:lnTo>
                  <a:pt x="541238" y="326321"/>
                </a:lnTo>
                <a:close/>
              </a:path>
              <a:path w="559435" h="344804">
                <a:moveTo>
                  <a:pt x="538164" y="314285"/>
                </a:moveTo>
                <a:lnTo>
                  <a:pt x="541238" y="326321"/>
                </a:lnTo>
                <a:lnTo>
                  <a:pt x="551840" y="329183"/>
                </a:lnTo>
                <a:lnTo>
                  <a:pt x="543946" y="336925"/>
                </a:lnTo>
                <a:lnTo>
                  <a:pt x="548518" y="336925"/>
                </a:lnTo>
                <a:lnTo>
                  <a:pt x="554614" y="330829"/>
                </a:lnTo>
                <a:lnTo>
                  <a:pt x="541294" y="317357"/>
                </a:lnTo>
                <a:lnTo>
                  <a:pt x="538164" y="314285"/>
                </a:lnTo>
                <a:close/>
              </a:path>
              <a:path w="559435" h="344804">
                <a:moveTo>
                  <a:pt x="3566" y="0"/>
                </a:moveTo>
                <a:lnTo>
                  <a:pt x="0" y="12313"/>
                </a:lnTo>
                <a:lnTo>
                  <a:pt x="29870" y="20939"/>
                </a:lnTo>
                <a:lnTo>
                  <a:pt x="59710" y="29961"/>
                </a:lnTo>
                <a:lnTo>
                  <a:pt x="120274" y="50017"/>
                </a:lnTo>
                <a:lnTo>
                  <a:pt x="182514" y="74797"/>
                </a:lnTo>
                <a:lnTo>
                  <a:pt x="247802" y="106405"/>
                </a:lnTo>
                <a:lnTo>
                  <a:pt x="281574" y="125577"/>
                </a:lnTo>
                <a:lnTo>
                  <a:pt x="316504" y="147309"/>
                </a:lnTo>
                <a:lnTo>
                  <a:pt x="352562" y="171937"/>
                </a:lnTo>
                <a:lnTo>
                  <a:pt x="390022" y="199765"/>
                </a:lnTo>
                <a:lnTo>
                  <a:pt x="428762" y="231129"/>
                </a:lnTo>
                <a:lnTo>
                  <a:pt x="468904" y="266181"/>
                </a:lnTo>
                <a:lnTo>
                  <a:pt x="510936" y="305287"/>
                </a:lnTo>
                <a:lnTo>
                  <a:pt x="528961" y="323006"/>
                </a:lnTo>
                <a:lnTo>
                  <a:pt x="541238" y="326321"/>
                </a:lnTo>
                <a:lnTo>
                  <a:pt x="498347" y="275843"/>
                </a:lnTo>
                <a:lnTo>
                  <a:pt x="456834" y="238505"/>
                </a:lnTo>
                <a:lnTo>
                  <a:pt x="416966" y="205099"/>
                </a:lnTo>
                <a:lnTo>
                  <a:pt x="378592" y="175259"/>
                </a:lnTo>
                <a:lnTo>
                  <a:pt x="341375" y="148711"/>
                </a:lnTo>
                <a:lnTo>
                  <a:pt x="305440" y="125211"/>
                </a:lnTo>
                <a:lnTo>
                  <a:pt x="270662" y="104637"/>
                </a:lnTo>
                <a:lnTo>
                  <a:pt x="236738" y="86349"/>
                </a:lnTo>
                <a:lnTo>
                  <a:pt x="187451" y="63093"/>
                </a:lnTo>
                <a:lnTo>
                  <a:pt x="124358" y="37947"/>
                </a:lnTo>
                <a:lnTo>
                  <a:pt x="63245" y="17769"/>
                </a:lnTo>
                <a:lnTo>
                  <a:pt x="3566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13"/>
          <p:cNvSpPr/>
          <p:nvPr/>
        </p:nvSpPr>
        <p:spPr>
          <a:xfrm>
            <a:off x="6053551" y="2356425"/>
            <a:ext cx="618490" cy="344805"/>
          </a:xfrm>
          <a:custGeom>
            <a:avLst/>
            <a:gdLst/>
            <a:ahLst/>
            <a:cxnLst/>
            <a:rect l="l" t="t" r="r" b="b"/>
            <a:pathLst>
              <a:path w="618490" h="344804">
                <a:moveTo>
                  <a:pt x="29199" y="243199"/>
                </a:moveTo>
                <a:lnTo>
                  <a:pt x="25786" y="245211"/>
                </a:lnTo>
                <a:lnTo>
                  <a:pt x="24902" y="248533"/>
                </a:lnTo>
                <a:lnTo>
                  <a:pt x="0" y="344545"/>
                </a:lnTo>
                <a:lnTo>
                  <a:pt x="17060" y="339973"/>
                </a:lnTo>
                <a:lnTo>
                  <a:pt x="13319" y="339973"/>
                </a:lnTo>
                <a:lnTo>
                  <a:pt x="4450" y="331073"/>
                </a:lnTo>
                <a:lnTo>
                  <a:pt x="20891" y="314492"/>
                </a:lnTo>
                <a:lnTo>
                  <a:pt x="37216" y="251703"/>
                </a:lnTo>
                <a:lnTo>
                  <a:pt x="38099" y="248411"/>
                </a:lnTo>
                <a:lnTo>
                  <a:pt x="36057" y="244845"/>
                </a:lnTo>
                <a:lnTo>
                  <a:pt x="32644" y="243961"/>
                </a:lnTo>
                <a:lnTo>
                  <a:pt x="29199" y="243199"/>
                </a:lnTo>
                <a:close/>
              </a:path>
              <a:path w="618490" h="344804">
                <a:moveTo>
                  <a:pt x="20891" y="314492"/>
                </a:moveTo>
                <a:lnTo>
                  <a:pt x="4450" y="331073"/>
                </a:lnTo>
                <a:lnTo>
                  <a:pt x="13319" y="339973"/>
                </a:lnTo>
                <a:lnTo>
                  <a:pt x="16123" y="337169"/>
                </a:lnTo>
                <a:lnTo>
                  <a:pt x="14996" y="337169"/>
                </a:lnTo>
                <a:lnTo>
                  <a:pt x="7223" y="329427"/>
                </a:lnTo>
                <a:lnTo>
                  <a:pt x="17738" y="326622"/>
                </a:lnTo>
                <a:lnTo>
                  <a:pt x="20891" y="314492"/>
                </a:lnTo>
                <a:close/>
              </a:path>
              <a:path w="618490" h="344804">
                <a:moveTo>
                  <a:pt x="95890" y="305805"/>
                </a:moveTo>
                <a:lnTo>
                  <a:pt x="92445" y="306689"/>
                </a:lnTo>
                <a:lnTo>
                  <a:pt x="29921" y="323371"/>
                </a:lnTo>
                <a:lnTo>
                  <a:pt x="13319" y="339973"/>
                </a:lnTo>
                <a:lnTo>
                  <a:pt x="17060" y="339973"/>
                </a:lnTo>
                <a:lnTo>
                  <a:pt x="99181" y="317997"/>
                </a:lnTo>
                <a:lnTo>
                  <a:pt x="101224" y="314553"/>
                </a:lnTo>
                <a:lnTo>
                  <a:pt x="100187" y="311139"/>
                </a:lnTo>
                <a:lnTo>
                  <a:pt x="99303" y="307695"/>
                </a:lnTo>
                <a:lnTo>
                  <a:pt x="95890" y="305805"/>
                </a:lnTo>
                <a:close/>
              </a:path>
              <a:path w="618490" h="344804">
                <a:moveTo>
                  <a:pt x="17738" y="326622"/>
                </a:moveTo>
                <a:lnTo>
                  <a:pt x="7223" y="329427"/>
                </a:lnTo>
                <a:lnTo>
                  <a:pt x="14996" y="337169"/>
                </a:lnTo>
                <a:lnTo>
                  <a:pt x="17738" y="326622"/>
                </a:lnTo>
                <a:close/>
              </a:path>
              <a:path w="618490" h="344804">
                <a:moveTo>
                  <a:pt x="29921" y="323371"/>
                </a:moveTo>
                <a:lnTo>
                  <a:pt x="17738" y="326622"/>
                </a:lnTo>
                <a:lnTo>
                  <a:pt x="14996" y="337169"/>
                </a:lnTo>
                <a:lnTo>
                  <a:pt x="16123" y="337169"/>
                </a:lnTo>
                <a:lnTo>
                  <a:pt x="29921" y="323371"/>
                </a:lnTo>
                <a:close/>
              </a:path>
              <a:path w="618490" h="344804">
                <a:moveTo>
                  <a:pt x="616701" y="0"/>
                </a:moveTo>
                <a:lnTo>
                  <a:pt x="555101" y="8381"/>
                </a:lnTo>
                <a:lnTo>
                  <a:pt x="491733" y="19811"/>
                </a:lnTo>
                <a:lnTo>
                  <a:pt x="442081" y="32765"/>
                </a:lnTo>
                <a:lnTo>
                  <a:pt x="390143" y="50535"/>
                </a:lnTo>
                <a:lnTo>
                  <a:pt x="353933" y="66019"/>
                </a:lnTo>
                <a:lnTo>
                  <a:pt x="316108" y="84581"/>
                </a:lnTo>
                <a:lnTo>
                  <a:pt x="276727" y="106923"/>
                </a:lnTo>
                <a:lnTo>
                  <a:pt x="235579" y="133349"/>
                </a:lnTo>
                <a:lnTo>
                  <a:pt x="192267" y="164195"/>
                </a:lnTo>
                <a:lnTo>
                  <a:pt x="146944" y="199765"/>
                </a:lnTo>
                <a:lnTo>
                  <a:pt x="99059" y="240791"/>
                </a:lnTo>
                <a:lnTo>
                  <a:pt x="48767" y="287395"/>
                </a:lnTo>
                <a:lnTo>
                  <a:pt x="20891" y="314492"/>
                </a:lnTo>
                <a:lnTo>
                  <a:pt x="17738" y="326622"/>
                </a:lnTo>
                <a:lnTo>
                  <a:pt x="29921" y="323371"/>
                </a:lnTo>
                <a:lnTo>
                  <a:pt x="31363" y="321929"/>
                </a:lnTo>
                <a:lnTo>
                  <a:pt x="57393" y="296661"/>
                </a:lnTo>
                <a:lnTo>
                  <a:pt x="107441" y="250301"/>
                </a:lnTo>
                <a:lnTo>
                  <a:pt x="154929" y="209671"/>
                </a:lnTo>
                <a:lnTo>
                  <a:pt x="199765" y="174497"/>
                </a:lnTo>
                <a:lnTo>
                  <a:pt x="242437" y="144017"/>
                </a:lnTo>
                <a:lnTo>
                  <a:pt x="283220" y="117957"/>
                </a:lnTo>
                <a:lnTo>
                  <a:pt x="321929" y="95859"/>
                </a:lnTo>
                <a:lnTo>
                  <a:pt x="359023" y="77571"/>
                </a:lnTo>
                <a:lnTo>
                  <a:pt x="394594" y="62483"/>
                </a:lnTo>
                <a:lnTo>
                  <a:pt x="445526" y="44957"/>
                </a:lnTo>
                <a:lnTo>
                  <a:pt x="494141" y="32247"/>
                </a:lnTo>
                <a:lnTo>
                  <a:pt x="556900" y="20939"/>
                </a:lnTo>
                <a:lnTo>
                  <a:pt x="618347" y="12679"/>
                </a:lnTo>
                <a:lnTo>
                  <a:pt x="616701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16"/>
          <p:cNvSpPr/>
          <p:nvPr/>
        </p:nvSpPr>
        <p:spPr>
          <a:xfrm>
            <a:off x="4982057" y="2264223"/>
            <a:ext cx="0" cy="986155"/>
          </a:xfrm>
          <a:custGeom>
            <a:avLst/>
            <a:gdLst/>
            <a:ahLst/>
            <a:cxnLst/>
            <a:rect l="l" t="t" r="r" b="b"/>
            <a:pathLst>
              <a:path h="986154">
                <a:moveTo>
                  <a:pt x="0" y="0"/>
                </a:moveTo>
                <a:lnTo>
                  <a:pt x="0" y="98589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17"/>
          <p:cNvSpPr/>
          <p:nvPr/>
        </p:nvSpPr>
        <p:spPr>
          <a:xfrm>
            <a:off x="5936081" y="2264223"/>
            <a:ext cx="0" cy="210185"/>
          </a:xfrm>
          <a:custGeom>
            <a:avLst/>
            <a:gdLst/>
            <a:ahLst/>
            <a:cxnLst/>
            <a:rect l="l" t="t" r="r" b="b"/>
            <a:pathLst>
              <a:path h="210185">
                <a:moveTo>
                  <a:pt x="0" y="0"/>
                </a:moveTo>
                <a:lnTo>
                  <a:pt x="0" y="20961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18"/>
          <p:cNvSpPr/>
          <p:nvPr/>
        </p:nvSpPr>
        <p:spPr>
          <a:xfrm>
            <a:off x="5936081" y="2986599"/>
            <a:ext cx="0" cy="263525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0"/>
                </a:moveTo>
                <a:lnTo>
                  <a:pt x="0" y="263514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19"/>
          <p:cNvSpPr/>
          <p:nvPr/>
        </p:nvSpPr>
        <p:spPr>
          <a:xfrm>
            <a:off x="5842477" y="2473834"/>
            <a:ext cx="186055" cy="513080"/>
          </a:xfrm>
          <a:custGeom>
            <a:avLst/>
            <a:gdLst/>
            <a:ahLst/>
            <a:cxnLst/>
            <a:rect l="l" t="t" r="r" b="b"/>
            <a:pathLst>
              <a:path w="186054" h="513079">
                <a:moveTo>
                  <a:pt x="0" y="512765"/>
                </a:moveTo>
                <a:lnTo>
                  <a:pt x="185737" y="512765"/>
                </a:lnTo>
                <a:lnTo>
                  <a:pt x="185737" y="0"/>
                </a:lnTo>
                <a:lnTo>
                  <a:pt x="0" y="0"/>
                </a:lnTo>
                <a:lnTo>
                  <a:pt x="0" y="51276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27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87350"/>
            <a:ext cx="8153401" cy="620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52400" y="825500"/>
            <a:ext cx="8686800" cy="439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9085" indent="-28638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299720" algn="l"/>
              </a:tabLst>
            </a:pPr>
            <a:r>
              <a:rPr sz="2000" b="1" spc="-5" dirty="0" err="1" smtClean="0">
                <a:latin typeface="Arial"/>
                <a:cs typeface="Arial"/>
              </a:rPr>
              <a:t>S</a:t>
            </a:r>
            <a:r>
              <a:rPr sz="2000" b="1" dirty="0" err="1" smtClean="0">
                <a:latin typeface="Arial"/>
                <a:cs typeface="Arial"/>
              </a:rPr>
              <a:t>ynch</a:t>
            </a:r>
            <a:r>
              <a:rPr sz="2000" b="1" spc="5" dirty="0" err="1" smtClean="0">
                <a:latin typeface="Arial"/>
                <a:cs typeface="Arial"/>
              </a:rPr>
              <a:t>r</a:t>
            </a:r>
            <a:r>
              <a:rPr sz="2000" b="1" dirty="0" err="1" smtClean="0">
                <a:latin typeface="Arial"/>
                <a:cs typeface="Arial"/>
              </a:rPr>
              <a:t>o</a:t>
            </a:r>
            <a:r>
              <a:rPr sz="2000" b="1" spc="5" dirty="0" err="1" smtClean="0">
                <a:latin typeface="Arial"/>
                <a:cs typeface="Arial"/>
              </a:rPr>
              <a:t>n</a:t>
            </a:r>
            <a:r>
              <a:rPr sz="2000" b="1" dirty="0" err="1" smtClean="0">
                <a:latin typeface="Arial"/>
                <a:cs typeface="Arial"/>
              </a:rPr>
              <a:t>e</a:t>
            </a:r>
            <a:r>
              <a:rPr sz="2000" b="1" spc="-40" dirty="0" smtClean="0">
                <a:latin typeface="Arial"/>
                <a:cs typeface="Arial"/>
              </a:rPr>
              <a:t> </a:t>
            </a:r>
            <a:r>
              <a:rPr lang="de-DE" sz="2000" b="1" dirty="0" smtClean="0">
                <a:latin typeface="Arial"/>
                <a:cs typeface="Arial"/>
              </a:rPr>
              <a:t>Nachricht</a:t>
            </a:r>
            <a:endParaRPr sz="2000" b="1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ein gemein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Ereignis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</a:t>
            </a:r>
          </a:p>
          <a:p>
            <a:pPr marL="6985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mp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änger</a:t>
            </a:r>
          </a:p>
          <a:p>
            <a:pPr marL="698500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sz="2000" dirty="0" err="1">
                <a:latin typeface="Arial"/>
                <a:cs typeface="Arial"/>
              </a:rPr>
              <a:t>k</a:t>
            </a:r>
            <a:r>
              <a:rPr sz="2000" spc="5" dirty="0" err="1">
                <a:latin typeface="Arial"/>
                <a:cs typeface="Arial"/>
              </a:rPr>
              <a:t>e</a:t>
            </a:r>
            <a:r>
              <a:rPr sz="2000" dirty="0" err="1">
                <a:latin typeface="Arial"/>
                <a:cs typeface="Arial"/>
              </a:rPr>
              <a:t>ine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Ver</a:t>
            </a:r>
            <a:r>
              <a:rPr sz="2000" spc="5" dirty="0" err="1" smtClean="0">
                <a:latin typeface="Arial"/>
                <a:cs typeface="Arial"/>
              </a:rPr>
              <a:t>z</a:t>
            </a:r>
            <a:r>
              <a:rPr sz="2000" dirty="0" err="1" smtClean="0">
                <a:latin typeface="Arial"/>
                <a:cs typeface="Arial"/>
              </a:rPr>
              <a:t>öge</a:t>
            </a:r>
            <a:r>
              <a:rPr sz="2000" spc="5" dirty="0" err="1" smtClean="0">
                <a:latin typeface="Arial"/>
                <a:cs typeface="Arial"/>
              </a:rPr>
              <a:t>r</a:t>
            </a:r>
            <a:r>
              <a:rPr sz="2000" dirty="0" err="1" smtClean="0">
                <a:latin typeface="Arial"/>
                <a:cs typeface="Arial"/>
              </a:rPr>
              <a:t>ung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2"/>
              </a:spcBef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299720" algn="l"/>
              </a:tabLst>
            </a:pPr>
            <a:r>
              <a:rPr sz="2000" b="1" spc="-5" dirty="0" err="1">
                <a:latin typeface="Arial"/>
                <a:cs typeface="Arial"/>
              </a:rPr>
              <a:t>A</a:t>
            </a:r>
            <a:r>
              <a:rPr sz="2000" b="1" dirty="0" err="1">
                <a:latin typeface="Arial"/>
                <a:cs typeface="Arial"/>
              </a:rPr>
              <a:t>syn</a:t>
            </a:r>
            <a:r>
              <a:rPr sz="2000" b="1" spc="5" dirty="0" err="1">
                <a:latin typeface="Arial"/>
                <a:cs typeface="Arial"/>
              </a:rPr>
              <a:t>c</a:t>
            </a:r>
            <a:r>
              <a:rPr sz="2000" b="1" dirty="0" err="1">
                <a:latin typeface="Arial"/>
                <a:cs typeface="Arial"/>
              </a:rPr>
              <a:t>hro</a:t>
            </a:r>
            <a:r>
              <a:rPr sz="2000" b="1" spc="10" dirty="0" err="1">
                <a:latin typeface="Arial"/>
                <a:cs typeface="Arial"/>
              </a:rPr>
              <a:t>n</a:t>
            </a:r>
            <a:r>
              <a:rPr sz="2000" b="1" dirty="0" err="1">
                <a:latin typeface="Arial"/>
                <a:cs typeface="Arial"/>
              </a:rPr>
              <a:t>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lang="de-DE" sz="2000" b="1" dirty="0" smtClean="0">
                <a:latin typeface="Arial"/>
                <a:cs typeface="Arial"/>
              </a:rPr>
              <a:t>Nachricht</a:t>
            </a:r>
            <a:endParaRPr sz="2000" b="1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enden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mp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ang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einer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hri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unters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hiedliche</a:t>
            </a:r>
          </a:p>
          <a:p>
            <a:pPr marL="698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Ereigni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se</a:t>
            </a:r>
          </a:p>
          <a:p>
            <a:pPr marL="698500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Normale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weise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ist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erz</a:t>
            </a:r>
            <a:r>
              <a:rPr sz="2000" spc="5" dirty="0">
                <a:latin typeface="Arial"/>
                <a:cs typeface="Arial"/>
              </a:rPr>
              <a:t>ö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ung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Spiel,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wie bei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SM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-Senden</a:t>
            </a:r>
          </a:p>
          <a:p>
            <a:pPr marL="698500" marR="631825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Emp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äng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nicht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fort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in,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die Na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hricht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 err="1">
                <a:latin typeface="Arial"/>
                <a:cs typeface="Arial"/>
              </a:rPr>
              <a:t>zu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empfangen</a:t>
            </a:r>
            <a:endParaRPr lang="de-DE" sz="2000" dirty="0" smtClean="0">
              <a:latin typeface="Arial"/>
              <a:cs typeface="Arial"/>
            </a:endParaRPr>
          </a:p>
          <a:p>
            <a:pPr marL="698500" marR="631825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endParaRPr lang="de-DE" sz="2000" dirty="0" smtClean="0">
              <a:latin typeface="Arial"/>
              <a:cs typeface="Arial"/>
            </a:endParaRPr>
          </a:p>
          <a:p>
            <a:pPr marL="241300" marR="631825" indent="-228600">
              <a:spcBef>
                <a:spcPts val="480"/>
              </a:spcBef>
              <a:buFont typeface="Arial"/>
              <a:buChar char="•"/>
              <a:tabLst>
                <a:tab pos="699135" algn="l"/>
              </a:tabLst>
            </a:pPr>
            <a:r>
              <a:rPr lang="de-DE" sz="2000" b="1" dirty="0" smtClean="0">
                <a:latin typeface="Arial"/>
                <a:cs typeface="Arial"/>
              </a:rPr>
              <a:t>Antwortnachricht für synchrone Nachrichten</a:t>
            </a:r>
          </a:p>
        </p:txBody>
      </p:sp>
      <p:sp>
        <p:nvSpPr>
          <p:cNvPr id="5" name="object 4"/>
          <p:cNvSpPr/>
          <p:nvPr/>
        </p:nvSpPr>
        <p:spPr>
          <a:xfrm>
            <a:off x="6317240" y="2593980"/>
            <a:ext cx="2157730" cy="1905"/>
          </a:xfrm>
          <a:custGeom>
            <a:avLst/>
            <a:gdLst/>
            <a:ahLst/>
            <a:cxnLst/>
            <a:rect l="l" t="t" r="r" b="b"/>
            <a:pathLst>
              <a:path w="2157729" h="1905">
                <a:moveTo>
                  <a:pt x="0" y="0"/>
                </a:moveTo>
                <a:lnTo>
                  <a:pt x="2157496" y="16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8330201" y="2520950"/>
            <a:ext cx="144780" cy="146050"/>
          </a:xfrm>
          <a:custGeom>
            <a:avLst/>
            <a:gdLst/>
            <a:ahLst/>
            <a:cxnLst/>
            <a:rect l="l" t="t" r="r" b="b"/>
            <a:pathLst>
              <a:path w="144779" h="146050">
                <a:moveTo>
                  <a:pt x="0" y="146029"/>
                </a:moveTo>
                <a:lnTo>
                  <a:pt x="144536" y="72268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6271693" y="1073150"/>
            <a:ext cx="2016125" cy="1905"/>
          </a:xfrm>
          <a:custGeom>
            <a:avLst/>
            <a:gdLst/>
            <a:ahLst/>
            <a:cxnLst/>
            <a:rect l="l" t="t" r="r" b="b"/>
            <a:pathLst>
              <a:path w="2016125" h="1905">
                <a:moveTo>
                  <a:pt x="0" y="0"/>
                </a:moveTo>
                <a:lnTo>
                  <a:pt x="2016099" y="16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8287818" y="100076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0"/>
                </a:moveTo>
                <a:lnTo>
                  <a:pt x="0" y="144383"/>
                </a:lnTo>
                <a:lnTo>
                  <a:pt x="144414" y="709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467" y="5173950"/>
            <a:ext cx="2581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285323" y="482168"/>
            <a:ext cx="807720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Sequenzdiagramm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ethodenaufrufe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28600" y="277927"/>
            <a:ext cx="8836660" cy="219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Bef>
                <a:spcPts val="98"/>
              </a:spcBef>
            </a:pPr>
            <a:endParaRPr lang="de-DE" sz="2200" dirty="0" smtClean="0"/>
          </a:p>
          <a:p>
            <a:pPr>
              <a:lnSpc>
                <a:spcPts val="2200"/>
              </a:lnSpc>
              <a:spcBef>
                <a:spcPts val="98"/>
              </a:spcBef>
            </a:pPr>
            <a:endParaRPr sz="2200" dirty="0"/>
          </a:p>
          <a:p>
            <a:pPr marL="280670" marR="394970" indent="-177800">
              <a:lnSpc>
                <a:spcPct val="100000"/>
              </a:lnSpc>
              <a:buFont typeface="Arial"/>
              <a:buChar char="•"/>
              <a:tabLst>
                <a:tab pos="281305" algn="l"/>
              </a:tabLst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ommunikation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zwischen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Objekten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erfolgt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durch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Methodenaufrufe</a:t>
            </a:r>
            <a:r>
              <a:rPr lang="de-DE" sz="1800" dirty="0" smtClean="0">
                <a:latin typeface="Arial"/>
                <a:cs typeface="Arial"/>
              </a:rPr>
              <a:t>,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gerichtete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Pfeile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 geschlossener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Spitze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 Markierung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dargestellt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werden:</a:t>
            </a:r>
          </a:p>
          <a:p>
            <a:pPr marL="722630" lvl="1" indent="-162560">
              <a:spcBef>
                <a:spcPts val="645"/>
              </a:spcBef>
              <a:buFont typeface="Arial"/>
              <a:buChar char="•"/>
              <a:tabLst>
                <a:tab pos="1180465" algn="l"/>
              </a:tabLst>
            </a:pPr>
            <a:r>
              <a:rPr spc="-5" dirty="0" smtClean="0">
                <a:latin typeface="Arial"/>
                <a:cs typeface="Arial"/>
              </a:rPr>
              <a:t>['[</a:t>
            </a:r>
            <a:r>
              <a:rPr dirty="0" smtClean="0">
                <a:latin typeface="Arial"/>
                <a:cs typeface="Arial"/>
              </a:rPr>
              <a:t>'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Bedingun</a:t>
            </a:r>
            <a:r>
              <a:rPr dirty="0">
                <a:latin typeface="Arial"/>
                <a:cs typeface="Arial"/>
              </a:rPr>
              <a:t>g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']'</a:t>
            </a:r>
            <a:r>
              <a:rPr dirty="0">
                <a:latin typeface="Arial"/>
                <a:cs typeface="Arial"/>
              </a:rPr>
              <a:t>]</a:t>
            </a:r>
            <a:r>
              <a:rPr spc="-5" dirty="0">
                <a:latin typeface="Arial"/>
                <a:cs typeface="Arial"/>
              </a:rPr>
              <a:t> [</a:t>
            </a:r>
            <a:r>
              <a:rPr spc="-135" dirty="0">
                <a:latin typeface="Arial"/>
                <a:cs typeface="Arial"/>
              </a:rPr>
              <a:t>V</a:t>
            </a:r>
            <a:r>
              <a:rPr spc="-5" dirty="0">
                <a:latin typeface="Arial"/>
                <a:cs typeface="Arial"/>
              </a:rPr>
              <a:t>ariabl</a:t>
            </a:r>
            <a:r>
              <a:rPr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:=</a:t>
            </a:r>
            <a:r>
              <a:rPr dirty="0">
                <a:latin typeface="Arial"/>
                <a:cs typeface="Arial"/>
              </a:rPr>
              <a:t>]</a:t>
            </a:r>
            <a:r>
              <a:rPr spc="-5" dirty="0">
                <a:latin typeface="Arial"/>
                <a:cs typeface="Arial"/>
              </a:rPr>
              <a:t> NameBotschaf</a:t>
            </a:r>
            <a:r>
              <a:rPr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 '('[</a:t>
            </a:r>
            <a:r>
              <a:rPr spc="-5" dirty="0" err="1">
                <a:latin typeface="Arial"/>
                <a:cs typeface="Arial"/>
              </a:rPr>
              <a:t>Argumente</a:t>
            </a:r>
            <a:r>
              <a:rPr spc="-5" dirty="0" smtClean="0">
                <a:latin typeface="Arial"/>
                <a:cs typeface="Arial"/>
              </a:rPr>
              <a:t>]')</a:t>
            </a:r>
            <a:r>
              <a:rPr lang="de-DE" spc="-5" dirty="0" smtClean="0">
                <a:latin typeface="Arial"/>
                <a:cs typeface="Arial"/>
              </a:rPr>
              <a:t> : Typ</a:t>
            </a:r>
            <a:r>
              <a:rPr spc="-5" dirty="0" smtClean="0">
                <a:latin typeface="Arial"/>
                <a:cs typeface="Arial"/>
              </a:rPr>
              <a:t>‚</a:t>
            </a:r>
            <a:endParaRPr dirty="0">
              <a:latin typeface="Arial"/>
              <a:cs typeface="Arial"/>
            </a:endParaRPr>
          </a:p>
          <a:p>
            <a:pPr marL="722630" lvl="1" indent="-162560">
              <a:spcBef>
                <a:spcPts val="645"/>
              </a:spcBef>
              <a:buFont typeface="Arial"/>
              <a:buChar char="•"/>
              <a:tabLst>
                <a:tab pos="1180465" algn="l"/>
              </a:tabLst>
            </a:pPr>
            <a:r>
              <a:rPr dirty="0" smtClean="0">
                <a:latin typeface="Arial"/>
                <a:cs typeface="Arial"/>
              </a:rPr>
              <a:t>Die</a:t>
            </a:r>
            <a:r>
              <a:rPr spc="-10" dirty="0" smtClean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Bedingung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muss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erfüllt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sein,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damit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Nachricht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gesendet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 err="1">
                <a:latin typeface="Arial"/>
                <a:cs typeface="Arial"/>
              </a:rPr>
              <a:t>wird</a:t>
            </a:r>
            <a:r>
              <a:rPr dirty="0" smtClean="0">
                <a:latin typeface="Arial"/>
                <a:cs typeface="Arial"/>
              </a:rPr>
              <a:t>.</a:t>
            </a:r>
            <a:endParaRPr lang="de-DE" dirty="0" smtClean="0">
              <a:latin typeface="Arial"/>
              <a:cs typeface="Arial"/>
            </a:endParaRPr>
          </a:p>
          <a:p>
            <a:pPr marL="722630" lvl="1" indent="-162560">
              <a:spcBef>
                <a:spcPts val="645"/>
              </a:spcBef>
              <a:buFont typeface="Arial"/>
              <a:buChar char="•"/>
              <a:tabLst>
                <a:tab pos="1180465" algn="l"/>
              </a:tabLst>
            </a:pPr>
            <a:r>
              <a:rPr lang="de-DE" dirty="0" smtClean="0">
                <a:latin typeface="Arial"/>
                <a:cs typeface="Arial"/>
              </a:rPr>
              <a:t>Die Variable nimmt das Ergebnis auf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1879095" y="2532380"/>
            <a:ext cx="973455" cy="457200"/>
          </a:xfrm>
          <a:custGeom>
            <a:avLst/>
            <a:gdLst/>
            <a:ahLst/>
            <a:cxnLst/>
            <a:rect l="l" t="t" r="r" b="b"/>
            <a:pathLst>
              <a:path w="973454" h="457200">
                <a:moveTo>
                  <a:pt x="973070" y="457199"/>
                </a:moveTo>
                <a:lnTo>
                  <a:pt x="973070" y="0"/>
                </a:lnTo>
                <a:lnTo>
                  <a:pt x="0" y="0"/>
                </a:lnTo>
                <a:lnTo>
                  <a:pt x="0" y="457199"/>
                </a:lnTo>
                <a:lnTo>
                  <a:pt x="973070" y="45719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879095" y="2532380"/>
            <a:ext cx="973455" cy="457200"/>
          </a:xfrm>
          <a:custGeom>
            <a:avLst/>
            <a:gdLst/>
            <a:ahLst/>
            <a:cxnLst/>
            <a:rect l="l" t="t" r="r" b="b"/>
            <a:pathLst>
              <a:path w="973454" h="457200">
                <a:moveTo>
                  <a:pt x="973070" y="457199"/>
                </a:moveTo>
                <a:lnTo>
                  <a:pt x="973070" y="0"/>
                </a:lnTo>
                <a:lnTo>
                  <a:pt x="0" y="0"/>
                </a:lnTo>
                <a:lnTo>
                  <a:pt x="0" y="457199"/>
                </a:lnTo>
                <a:lnTo>
                  <a:pt x="973070" y="457199"/>
                </a:lnTo>
                <a:close/>
              </a:path>
            </a:pathLst>
          </a:custGeom>
          <a:ln w="1145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1992133" y="2583174"/>
            <a:ext cx="74612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950" u="sng" spc="-100" dirty="0">
                <a:latin typeface="Arial"/>
                <a:cs typeface="Arial"/>
              </a:rPr>
              <a:t>B</a:t>
            </a:r>
            <a:r>
              <a:rPr sz="950" u="sng" spc="-55" dirty="0">
                <a:latin typeface="Arial"/>
                <a:cs typeface="Arial"/>
              </a:rPr>
              <a:t>H</a:t>
            </a:r>
            <a:r>
              <a:rPr sz="950" u="sng" dirty="0">
                <a:latin typeface="Arial"/>
                <a:cs typeface="Arial"/>
              </a:rPr>
              <a:t>A : </a:t>
            </a:r>
            <a:r>
              <a:rPr sz="950" u="sng" spc="-165" dirty="0">
                <a:latin typeface="Arial"/>
                <a:cs typeface="Arial"/>
              </a:rPr>
              <a:t> </a:t>
            </a:r>
            <a:r>
              <a:rPr sz="950" u="sng" spc="-95" dirty="0">
                <a:latin typeface="Arial"/>
                <a:cs typeface="Arial"/>
              </a:rPr>
              <a:t>P</a:t>
            </a:r>
            <a:r>
              <a:rPr sz="950" u="sng" spc="10" dirty="0">
                <a:latin typeface="Arial"/>
                <a:cs typeface="Arial"/>
              </a:rPr>
              <a:t>e</a:t>
            </a:r>
            <a:r>
              <a:rPr sz="950" u="sng" spc="45" dirty="0">
                <a:latin typeface="Arial"/>
                <a:cs typeface="Arial"/>
              </a:rPr>
              <a:t>r</a:t>
            </a:r>
            <a:r>
              <a:rPr sz="950" u="sng" spc="-30" dirty="0">
                <a:latin typeface="Arial"/>
                <a:cs typeface="Arial"/>
              </a:rPr>
              <a:t>s</a:t>
            </a:r>
            <a:r>
              <a:rPr sz="950" u="sng" spc="10" dirty="0">
                <a:latin typeface="Arial"/>
                <a:cs typeface="Arial"/>
              </a:rPr>
              <a:t>o</a:t>
            </a:r>
            <a:r>
              <a:rPr sz="950" u="sng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2371344" y="2990342"/>
            <a:ext cx="0" cy="1522730"/>
          </a:xfrm>
          <a:custGeom>
            <a:avLst/>
            <a:gdLst/>
            <a:ahLst/>
            <a:cxnLst/>
            <a:rect l="l" t="t" r="r" b="b"/>
            <a:pathLst>
              <a:path h="1522729">
                <a:moveTo>
                  <a:pt x="0" y="0"/>
                </a:moveTo>
                <a:lnTo>
                  <a:pt x="0" y="1522475"/>
                </a:lnTo>
              </a:path>
            </a:pathLst>
          </a:custGeom>
          <a:ln w="1145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5029200" y="2520950"/>
            <a:ext cx="1545590" cy="457200"/>
          </a:xfrm>
          <a:custGeom>
            <a:avLst/>
            <a:gdLst/>
            <a:ahLst/>
            <a:cxnLst/>
            <a:rect l="l" t="t" r="r" b="b"/>
            <a:pathLst>
              <a:path w="1545590" h="457200">
                <a:moveTo>
                  <a:pt x="1545335" y="457199"/>
                </a:moveTo>
                <a:lnTo>
                  <a:pt x="1545335" y="0"/>
                </a:lnTo>
                <a:lnTo>
                  <a:pt x="0" y="0"/>
                </a:lnTo>
                <a:lnTo>
                  <a:pt x="0" y="457199"/>
                </a:lnTo>
                <a:lnTo>
                  <a:pt x="1545335" y="457199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5029200" y="2520950"/>
            <a:ext cx="1545590" cy="457200"/>
          </a:xfrm>
          <a:custGeom>
            <a:avLst/>
            <a:gdLst/>
            <a:ahLst/>
            <a:cxnLst/>
            <a:rect l="l" t="t" r="r" b="b"/>
            <a:pathLst>
              <a:path w="1545590" h="457200">
                <a:moveTo>
                  <a:pt x="1545335" y="457199"/>
                </a:moveTo>
                <a:lnTo>
                  <a:pt x="1545335" y="0"/>
                </a:lnTo>
                <a:lnTo>
                  <a:pt x="0" y="0"/>
                </a:lnTo>
                <a:lnTo>
                  <a:pt x="0" y="457199"/>
                </a:lnTo>
                <a:lnTo>
                  <a:pt x="1545335" y="457199"/>
                </a:lnTo>
                <a:close/>
              </a:path>
            </a:pathLst>
          </a:custGeom>
          <a:ln w="1145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5394465" y="2571744"/>
            <a:ext cx="82232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950" u="sng" spc="-100" dirty="0">
                <a:latin typeface="Arial"/>
                <a:cs typeface="Arial"/>
              </a:rPr>
              <a:t>S</a:t>
            </a:r>
            <a:r>
              <a:rPr sz="950" u="sng" spc="5" dirty="0">
                <a:latin typeface="Arial"/>
                <a:cs typeface="Arial"/>
              </a:rPr>
              <a:t>W</a:t>
            </a:r>
            <a:r>
              <a:rPr sz="950" u="sng" dirty="0">
                <a:latin typeface="Arial"/>
                <a:cs typeface="Arial"/>
              </a:rPr>
              <a:t>E</a:t>
            </a:r>
            <a:r>
              <a:rPr sz="950" u="sng" spc="-90" dirty="0">
                <a:latin typeface="Arial"/>
                <a:cs typeface="Arial"/>
              </a:rPr>
              <a:t> </a:t>
            </a:r>
            <a:r>
              <a:rPr sz="950" u="sng" dirty="0">
                <a:latin typeface="Arial"/>
                <a:cs typeface="Arial"/>
              </a:rPr>
              <a:t>: </a:t>
            </a:r>
            <a:r>
              <a:rPr sz="950" u="sng" spc="-165" dirty="0">
                <a:latin typeface="Arial"/>
                <a:cs typeface="Arial"/>
              </a:rPr>
              <a:t> </a:t>
            </a:r>
            <a:r>
              <a:rPr sz="950" u="sng" spc="-100" dirty="0">
                <a:latin typeface="Arial"/>
                <a:cs typeface="Arial"/>
              </a:rPr>
              <a:t>S</a:t>
            </a:r>
            <a:r>
              <a:rPr sz="950" u="sng" spc="10" dirty="0">
                <a:latin typeface="Arial"/>
                <a:cs typeface="Arial"/>
              </a:rPr>
              <a:t>e</a:t>
            </a:r>
            <a:r>
              <a:rPr sz="950" u="sng" spc="-70" dirty="0">
                <a:latin typeface="Arial"/>
                <a:cs typeface="Arial"/>
              </a:rPr>
              <a:t>m</a:t>
            </a:r>
            <a:r>
              <a:rPr sz="950" u="sng" spc="-35" dirty="0">
                <a:latin typeface="Arial"/>
                <a:cs typeface="Arial"/>
              </a:rPr>
              <a:t>i</a:t>
            </a:r>
            <a:r>
              <a:rPr sz="950" u="sng" spc="10" dirty="0">
                <a:latin typeface="Arial"/>
                <a:cs typeface="Arial"/>
              </a:rPr>
              <a:t>na</a:t>
            </a:r>
            <a:r>
              <a:rPr sz="950" u="sng" dirty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807964" y="2978912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39"/>
                </a:lnTo>
              </a:path>
            </a:pathLst>
          </a:custGeom>
          <a:ln w="1145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5807964" y="3791204"/>
            <a:ext cx="0" cy="721995"/>
          </a:xfrm>
          <a:custGeom>
            <a:avLst/>
            <a:gdLst/>
            <a:ahLst/>
            <a:cxnLst/>
            <a:rect l="l" t="t" r="r" b="b"/>
            <a:pathLst>
              <a:path h="721995">
                <a:moveTo>
                  <a:pt x="0" y="0"/>
                </a:moveTo>
                <a:lnTo>
                  <a:pt x="0" y="721613"/>
                </a:lnTo>
              </a:path>
            </a:pathLst>
          </a:custGeom>
          <a:ln w="1145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2371344" y="3298952"/>
            <a:ext cx="3356610" cy="0"/>
          </a:xfrm>
          <a:custGeom>
            <a:avLst/>
            <a:gdLst/>
            <a:ahLst/>
            <a:cxnLst/>
            <a:rect l="l" t="t" r="r" b="b"/>
            <a:pathLst>
              <a:path w="3356609">
                <a:moveTo>
                  <a:pt x="0" y="0"/>
                </a:moveTo>
                <a:lnTo>
                  <a:pt x="3356609" y="0"/>
                </a:lnTo>
              </a:path>
            </a:pathLst>
          </a:custGeom>
          <a:ln w="1145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5613654" y="3253232"/>
            <a:ext cx="114300" cy="92710"/>
          </a:xfrm>
          <a:custGeom>
            <a:avLst/>
            <a:gdLst/>
            <a:ahLst/>
            <a:cxnLst/>
            <a:rect l="l" t="t" r="r" b="b"/>
            <a:pathLst>
              <a:path w="114300" h="92710">
                <a:moveTo>
                  <a:pt x="0" y="0"/>
                </a:moveTo>
                <a:lnTo>
                  <a:pt x="0" y="92201"/>
                </a:lnTo>
                <a:lnTo>
                  <a:pt x="114299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5613654" y="3253232"/>
            <a:ext cx="114300" cy="92710"/>
          </a:xfrm>
          <a:custGeom>
            <a:avLst/>
            <a:gdLst/>
            <a:ahLst/>
            <a:cxnLst/>
            <a:rect l="l" t="t" r="r" b="b"/>
            <a:pathLst>
              <a:path w="114300" h="92710">
                <a:moveTo>
                  <a:pt x="0" y="92201"/>
                </a:moveTo>
                <a:lnTo>
                  <a:pt x="114299" y="45719"/>
                </a:lnTo>
                <a:lnTo>
                  <a:pt x="0" y="0"/>
                </a:lnTo>
                <a:lnTo>
                  <a:pt x="0" y="92201"/>
                </a:lnTo>
                <a:close/>
              </a:path>
            </a:pathLst>
          </a:custGeom>
          <a:ln w="1145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5727954" y="3298952"/>
            <a:ext cx="147955" cy="492759"/>
          </a:xfrm>
          <a:custGeom>
            <a:avLst/>
            <a:gdLst/>
            <a:ahLst/>
            <a:cxnLst/>
            <a:rect l="l" t="t" r="r" b="b"/>
            <a:pathLst>
              <a:path w="147954" h="492760">
                <a:moveTo>
                  <a:pt x="147827" y="492251"/>
                </a:moveTo>
                <a:lnTo>
                  <a:pt x="147827" y="0"/>
                </a:lnTo>
                <a:lnTo>
                  <a:pt x="0" y="0"/>
                </a:lnTo>
                <a:lnTo>
                  <a:pt x="0" y="492251"/>
                </a:lnTo>
                <a:lnTo>
                  <a:pt x="147827" y="492251"/>
                </a:lnTo>
                <a:close/>
              </a:path>
            </a:pathLst>
          </a:custGeom>
          <a:ln w="1145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9"/>
          <p:cNvSpPr txBox="1"/>
          <p:nvPr/>
        </p:nvSpPr>
        <p:spPr>
          <a:xfrm>
            <a:off x="2656657" y="3132576"/>
            <a:ext cx="262064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[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spc="-95" dirty="0">
                <a:latin typeface="Arial"/>
                <a:cs typeface="Arial"/>
              </a:rPr>
              <a:t>S</a:t>
            </a:r>
            <a:r>
              <a:rPr sz="950" spc="10" dirty="0">
                <a:latin typeface="Arial"/>
                <a:cs typeface="Arial"/>
              </a:rPr>
              <a:t>e</a:t>
            </a:r>
            <a:r>
              <a:rPr sz="950" spc="-75" dirty="0">
                <a:latin typeface="Arial"/>
                <a:cs typeface="Arial"/>
              </a:rPr>
              <a:t>m</a:t>
            </a:r>
            <a:r>
              <a:rPr sz="950" spc="-35" dirty="0">
                <a:latin typeface="Arial"/>
                <a:cs typeface="Arial"/>
              </a:rPr>
              <a:t>i</a:t>
            </a:r>
            <a:r>
              <a:rPr sz="950" spc="10" dirty="0">
                <a:latin typeface="Arial"/>
                <a:cs typeface="Arial"/>
              </a:rPr>
              <a:t>na</a:t>
            </a:r>
            <a:r>
              <a:rPr sz="950" dirty="0">
                <a:latin typeface="Arial"/>
                <a:cs typeface="Arial"/>
              </a:rPr>
              <a:t>r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bu</a:t>
            </a:r>
            <a:r>
              <a:rPr sz="950" spc="-30" dirty="0">
                <a:latin typeface="Arial"/>
                <a:cs typeface="Arial"/>
              </a:rPr>
              <a:t>c</a:t>
            </a:r>
            <a:r>
              <a:rPr sz="950" spc="10" dirty="0">
                <a:latin typeface="Arial"/>
                <a:cs typeface="Arial"/>
              </a:rPr>
              <a:t>hb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40" dirty="0">
                <a:latin typeface="Arial"/>
                <a:cs typeface="Arial"/>
              </a:rPr>
              <a:t>r</a:t>
            </a:r>
            <a:r>
              <a:rPr sz="950" dirty="0">
                <a:latin typeface="Arial"/>
                <a:cs typeface="Arial"/>
              </a:rPr>
              <a:t>]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: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B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-30" dirty="0">
                <a:latin typeface="Arial"/>
                <a:cs typeface="Arial"/>
              </a:rPr>
              <a:t>s</a:t>
            </a:r>
            <a:r>
              <a:rPr sz="950" dirty="0">
                <a:latin typeface="Arial"/>
                <a:cs typeface="Arial"/>
              </a:rPr>
              <a:t>t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ä</a:t>
            </a:r>
            <a:r>
              <a:rPr sz="950" dirty="0">
                <a:latin typeface="Arial"/>
                <a:cs typeface="Arial"/>
              </a:rPr>
              <a:t>t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i</a:t>
            </a:r>
            <a:r>
              <a:rPr sz="950" spc="15" dirty="0">
                <a:latin typeface="Arial"/>
                <a:cs typeface="Arial"/>
              </a:rPr>
              <a:t>g</a:t>
            </a:r>
            <a:r>
              <a:rPr sz="950" spc="10" dirty="0">
                <a:latin typeface="Arial"/>
                <a:cs typeface="Arial"/>
              </a:rPr>
              <a:t>un</a:t>
            </a:r>
            <a:r>
              <a:rPr sz="950" dirty="0">
                <a:latin typeface="Arial"/>
                <a:cs typeface="Arial"/>
              </a:rPr>
              <a:t>g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: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= 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an</a:t>
            </a:r>
            <a:r>
              <a:rPr sz="950" spc="-75" dirty="0">
                <a:latin typeface="Arial"/>
                <a:cs typeface="Arial"/>
              </a:rPr>
              <a:t>m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-35" dirty="0">
                <a:latin typeface="Arial"/>
                <a:cs typeface="Arial"/>
              </a:rPr>
              <a:t>l</a:t>
            </a:r>
            <a:r>
              <a:rPr sz="950" spc="10" dirty="0">
                <a:latin typeface="Arial"/>
                <a:cs typeface="Arial"/>
              </a:rPr>
              <a:t>den</a:t>
            </a:r>
            <a:r>
              <a:rPr sz="950" spc="40" dirty="0">
                <a:latin typeface="Arial"/>
                <a:cs typeface="Arial"/>
              </a:rPr>
              <a:t>(</a:t>
            </a:r>
            <a:r>
              <a:rPr sz="95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5727954" y="3298952"/>
            <a:ext cx="147955" cy="492759"/>
          </a:xfrm>
          <a:custGeom>
            <a:avLst/>
            <a:gdLst/>
            <a:ahLst/>
            <a:cxnLst/>
            <a:rect l="l" t="t" r="r" b="b"/>
            <a:pathLst>
              <a:path w="147954" h="492760">
                <a:moveTo>
                  <a:pt x="147827" y="492251"/>
                </a:moveTo>
                <a:lnTo>
                  <a:pt x="147827" y="0"/>
                </a:lnTo>
                <a:lnTo>
                  <a:pt x="0" y="0"/>
                </a:lnTo>
                <a:lnTo>
                  <a:pt x="0" y="492251"/>
                </a:lnTo>
                <a:lnTo>
                  <a:pt x="147827" y="492251"/>
                </a:lnTo>
                <a:close/>
              </a:path>
            </a:pathLst>
          </a:custGeom>
          <a:solidFill>
            <a:srgbClr val="FFFFB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5727954" y="3298952"/>
            <a:ext cx="147955" cy="492759"/>
          </a:xfrm>
          <a:custGeom>
            <a:avLst/>
            <a:gdLst/>
            <a:ahLst/>
            <a:cxnLst/>
            <a:rect l="l" t="t" r="r" b="b"/>
            <a:pathLst>
              <a:path w="147954" h="492760">
                <a:moveTo>
                  <a:pt x="147827" y="492251"/>
                </a:moveTo>
                <a:lnTo>
                  <a:pt x="147827" y="0"/>
                </a:lnTo>
                <a:lnTo>
                  <a:pt x="0" y="0"/>
                </a:lnTo>
                <a:lnTo>
                  <a:pt x="0" y="492251"/>
                </a:lnTo>
                <a:lnTo>
                  <a:pt x="147827" y="492251"/>
                </a:lnTo>
                <a:close/>
              </a:path>
            </a:pathLst>
          </a:custGeom>
          <a:ln w="11455">
            <a:solidFill>
              <a:srgbClr val="8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3"/>
          <p:cNvSpPr txBox="1"/>
          <p:nvPr/>
        </p:nvSpPr>
        <p:spPr>
          <a:xfrm>
            <a:off x="453743" y="4437172"/>
            <a:ext cx="8386373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9085" indent="-28638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Returns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 err="1">
                <a:latin typeface="Arial"/>
                <a:cs typeface="Arial"/>
              </a:rPr>
              <a:t>zeigen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an</a:t>
            </a:r>
            <a:r>
              <a:rPr lang="de-DE" sz="2000" dirty="0" smtClean="0">
                <a:latin typeface="Arial"/>
                <a:cs typeface="Arial"/>
              </a:rPr>
              <a:t>, </a:t>
            </a:r>
            <a:r>
              <a:rPr sz="2000" dirty="0" err="1" smtClean="0">
                <a:latin typeface="Arial"/>
                <a:cs typeface="Arial"/>
              </a:rPr>
              <a:t>wenn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roll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luss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 err="1">
                <a:latin typeface="Arial"/>
                <a:cs typeface="Arial"/>
              </a:rPr>
              <a:t>Au</a:t>
            </a:r>
            <a:r>
              <a:rPr sz="2000" spc="-10" dirty="0" err="1">
                <a:latin typeface="Arial"/>
                <a:cs typeface="Arial"/>
              </a:rPr>
              <a:t>f</a:t>
            </a:r>
            <a:r>
              <a:rPr sz="2000" dirty="0" err="1">
                <a:latin typeface="Arial"/>
                <a:cs typeface="Arial"/>
              </a:rPr>
              <a:t>rufer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z</a:t>
            </a:r>
            <a:r>
              <a:rPr sz="2000" spc="5" dirty="0" err="1" smtClean="0">
                <a:latin typeface="Arial"/>
                <a:cs typeface="Arial"/>
              </a:rPr>
              <a:t>u</a:t>
            </a:r>
            <a:r>
              <a:rPr sz="2000" dirty="0" err="1" smtClean="0">
                <a:latin typeface="Arial"/>
                <a:cs typeface="Arial"/>
              </a:rPr>
              <a:t>rückgeht</a:t>
            </a:r>
            <a:r>
              <a:rPr lang="de-DE" sz="2000" dirty="0" smtClean="0">
                <a:latin typeface="Arial"/>
                <a:cs typeface="Arial"/>
              </a:rPr>
              <a:t> und </a:t>
            </a:r>
            <a:r>
              <a:rPr sz="2000" dirty="0" smtClean="0">
                <a:latin typeface="Arial"/>
                <a:cs typeface="Arial"/>
              </a:rPr>
              <a:t>welches</a:t>
            </a:r>
            <a:r>
              <a:rPr sz="2000" spc="-35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Ergeb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übe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tragen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</a:t>
            </a: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Font typeface="Wingdings"/>
              <a:buChar char=""/>
              <a:tabLst>
                <a:tab pos="299720" algn="l"/>
              </a:tabLst>
            </a:pPr>
            <a:r>
              <a:rPr sz="2000" dirty="0" err="1" smtClean="0">
                <a:latin typeface="Arial"/>
                <a:cs typeface="Arial"/>
              </a:rPr>
              <a:t>Asynch</a:t>
            </a:r>
            <a:r>
              <a:rPr sz="2000" spc="5" dirty="0" err="1" smtClean="0">
                <a:latin typeface="Arial"/>
                <a:cs typeface="Arial"/>
              </a:rPr>
              <a:t>r</a:t>
            </a:r>
            <a:r>
              <a:rPr sz="2000" dirty="0" err="1" smtClean="0">
                <a:latin typeface="Arial"/>
                <a:cs typeface="Arial"/>
              </a:rPr>
              <a:t>one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hten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erlauben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ine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Returns</a:t>
            </a:r>
          </a:p>
        </p:txBody>
      </p:sp>
      <p:pic>
        <p:nvPicPr>
          <p:cNvPr id="27" name="Grafik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7346" y="3663950"/>
            <a:ext cx="3327654" cy="287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3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4617"/>
            <a:ext cx="6629400" cy="58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1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950"/>
            <a:ext cx="905722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1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6950"/>
            <a:ext cx="8382000" cy="529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3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813358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Einordnung Sequenzdiagramme</a:t>
            </a:r>
          </a:p>
        </p:txBody>
      </p:sp>
    </p:spTree>
    <p:extLst>
      <p:ext uri="{BB962C8B-B14F-4D97-AF65-F5344CB8AC3E}">
        <p14:creationId xmlns:p14="http://schemas.microsoft.com/office/powerpoint/2010/main" val="2328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813358"/>
            <a:ext cx="9144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Steuerungsoperatoren</a:t>
            </a:r>
          </a:p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(kombinierte Fragmente)</a:t>
            </a:r>
            <a:endParaRPr lang="de-DE" sz="32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599" y="91942"/>
            <a:ext cx="8839199" cy="387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600" b="1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Übersicht über alle Steuerungsoperatoren (nur einige davon werden näher dargestellt)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" y="456572"/>
            <a:ext cx="9011077" cy="606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3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-15973"/>
            <a:ext cx="8501063" cy="434340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457200" y="419735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Parallele </a:t>
            </a:r>
            <a:r>
              <a:rPr lang="de-DE" b="1" dirty="0" smtClean="0"/>
              <a:t>Ausführung </a:t>
            </a:r>
            <a:r>
              <a:rPr lang="de-DE" dirty="0" smtClean="0"/>
              <a:t>- Nebenläufig Abläufe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457200" y="4548822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Iterative </a:t>
            </a:r>
            <a:r>
              <a:rPr lang="de-DE" b="1" dirty="0" smtClean="0"/>
              <a:t>Ausführung </a:t>
            </a:r>
            <a:r>
              <a:rPr lang="de-DE" dirty="0"/>
              <a:t>– die </a:t>
            </a:r>
            <a:r>
              <a:rPr lang="de-DE" dirty="0" smtClean="0"/>
              <a:t>Operationen </a:t>
            </a:r>
            <a:r>
              <a:rPr lang="de-DE" dirty="0"/>
              <a:t>werden </a:t>
            </a:r>
            <a:r>
              <a:rPr lang="de-DE" dirty="0" smtClean="0"/>
              <a:t>wiederholt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457200" y="4881424"/>
            <a:ext cx="8154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Bedingte Ausführung </a:t>
            </a:r>
            <a:r>
              <a:rPr lang="de-DE" dirty="0" smtClean="0"/>
              <a:t>– das Rechteck </a:t>
            </a:r>
            <a:r>
              <a:rPr lang="de-DE" dirty="0"/>
              <a:t>wird durch gestrichelte Linien in eine oder </a:t>
            </a:r>
            <a:r>
              <a:rPr lang="de-DE" dirty="0" smtClean="0"/>
              <a:t>mehrere Bereiche aufgeteilt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/>
              <a:t>enthält eine Bedingung in eckigen Klammern. Wenn mehrere </a:t>
            </a:r>
            <a:r>
              <a:rPr lang="de-DE" dirty="0" smtClean="0"/>
              <a:t>Bedingungen wahr </a:t>
            </a:r>
            <a:r>
              <a:rPr lang="de-DE" dirty="0"/>
              <a:t>sind, werden alle </a:t>
            </a:r>
            <a:r>
              <a:rPr lang="de-DE" dirty="0" smtClean="0"/>
              <a:t>ausgeführt</a:t>
            </a:r>
            <a:r>
              <a:rPr lang="de-DE" dirty="0"/>
              <a:t>. Falls alle Bedingungen falsch sind, werden die </a:t>
            </a:r>
            <a:r>
              <a:rPr lang="de-DE" dirty="0" smtClean="0"/>
              <a:t>Ausführungen </a:t>
            </a:r>
            <a:r>
              <a:rPr lang="de-DE" dirty="0"/>
              <a:t>des Operators übergangen.</a:t>
            </a:r>
          </a:p>
        </p:txBody>
      </p:sp>
      <p:sp>
        <p:nvSpPr>
          <p:cNvPr id="34" name="Rechteck 33"/>
          <p:cNvSpPr/>
          <p:nvPr/>
        </p:nvSpPr>
        <p:spPr>
          <a:xfrm>
            <a:off x="457200" y="5989419"/>
            <a:ext cx="8738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Optionale </a:t>
            </a:r>
            <a:r>
              <a:rPr lang="de-DE" b="1" dirty="0" smtClean="0"/>
              <a:t>Ausführung </a:t>
            </a:r>
            <a:r>
              <a:rPr lang="de-DE" dirty="0"/>
              <a:t>– stellt </a:t>
            </a:r>
            <a:r>
              <a:rPr lang="de-DE" dirty="0" smtClean="0"/>
              <a:t>eine Vereinfachung </a:t>
            </a:r>
            <a:r>
              <a:rPr lang="de-DE" dirty="0"/>
              <a:t>der bedingten Ausführung mit nur einem</a:t>
            </a:r>
          </a:p>
          <a:p>
            <a:r>
              <a:rPr lang="de-DE" dirty="0"/>
              <a:t>Unterbereich dar.</a:t>
            </a:r>
          </a:p>
        </p:txBody>
      </p:sp>
    </p:spTree>
    <p:extLst>
      <p:ext uri="{BB962C8B-B14F-4D97-AF65-F5344CB8AC3E}">
        <p14:creationId xmlns:p14="http://schemas.microsoft.com/office/powerpoint/2010/main" val="33429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2550"/>
            <a:ext cx="8458200" cy="676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6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813358"/>
            <a:ext cx="9144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Best </a:t>
            </a:r>
            <a:r>
              <a:rPr lang="de-DE" sz="3200" b="1" dirty="0" err="1" smtClean="0">
                <a:latin typeface="Arial"/>
                <a:cs typeface="Arial"/>
              </a:rPr>
              <a:t>practices</a:t>
            </a:r>
            <a:endParaRPr lang="de-DE" sz="3200" b="1" dirty="0" smtClean="0">
              <a:latin typeface="Arial"/>
              <a:cs typeface="Arial"/>
            </a:endParaRPr>
          </a:p>
          <a:p>
            <a:pPr marL="12699" algn="ctr"/>
            <a:endParaRPr lang="de-DE" sz="32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2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304800" y="615950"/>
            <a:ext cx="81541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 dem Sequenzdiagramm steht die zeitliche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Abfolge und die Dynamik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Vordergrund.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Zur besseren Lesbarkeit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werden Objekte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mit den Lebenslinien und Nachrichten so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angeordnet, dass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das Diagramm von oben nach unten (wegen der Zeit) und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von links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nach rechts (wegen der Schachtelung der Aufrufe)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gelesen werden kann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Steuerungsoperatoren nur dann verwenden,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wenn der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Ablauf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kompliziert ist und Wiederholungen bzw. optionale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oder parallele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Ausführungen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enthält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825750"/>
            <a:ext cx="9144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err="1" smtClean="0">
                <a:latin typeface="Arial"/>
                <a:cs typeface="Arial"/>
              </a:rPr>
              <a:t>Kommunikations</a:t>
            </a:r>
            <a:r>
              <a:rPr sz="3600" b="1" dirty="0" err="1" smtClean="0">
                <a:latin typeface="Arial"/>
                <a:cs typeface="Arial"/>
              </a:rPr>
              <a:t>d</a:t>
            </a:r>
            <a:r>
              <a:rPr sz="3600" b="1" spc="225" dirty="0" err="1" smtClean="0">
                <a:latin typeface="Arial"/>
                <a:cs typeface="Arial"/>
              </a:rPr>
              <a:t>i</a:t>
            </a:r>
            <a:r>
              <a:rPr sz="3600" b="1" dirty="0" err="1" smtClean="0">
                <a:latin typeface="Arial"/>
                <a:cs typeface="Arial"/>
              </a:rPr>
              <a:t>agramme</a:t>
            </a:r>
            <a:endParaRPr lang="de-DE" sz="3600" b="1" dirty="0" smtClean="0">
              <a:latin typeface="Arial"/>
              <a:cs typeface="Arial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685800" y="3968750"/>
            <a:ext cx="7908925" cy="183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  <a:spcBef>
                <a:spcPts val="21"/>
              </a:spcBef>
            </a:pPr>
            <a:endParaRPr lang="de-DE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835" indent="-31813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331470" algn="l"/>
              </a:tabLst>
            </a:pPr>
            <a:r>
              <a:rPr lang="de-DE" dirty="0" smtClean="0">
                <a:latin typeface="Arial"/>
                <a:cs typeface="Arial"/>
              </a:rPr>
              <a:t>sind eine Alternative </a:t>
            </a:r>
            <a:r>
              <a:rPr lang="de-DE" dirty="0">
                <a:latin typeface="Arial"/>
                <a:cs typeface="Arial"/>
              </a:rPr>
              <a:t>zum Sequenzdiagramm</a:t>
            </a:r>
          </a:p>
          <a:p>
            <a:pPr marL="330835" indent="-31813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331470" algn="l"/>
              </a:tabLst>
            </a:pPr>
            <a:r>
              <a:rPr lang="de-DE" dirty="0" smtClean="0">
                <a:latin typeface="Arial"/>
                <a:cs typeface="Arial"/>
              </a:rPr>
              <a:t>beschreiben und visualisieren </a:t>
            </a:r>
            <a:r>
              <a:rPr lang="de-DE" dirty="0">
                <a:latin typeface="Arial"/>
                <a:cs typeface="Arial"/>
              </a:rPr>
              <a:t>das grundsätzliche Zusammenspiel </a:t>
            </a:r>
            <a:r>
              <a:rPr lang="de-DE" dirty="0" smtClean="0">
                <a:latin typeface="Arial"/>
                <a:cs typeface="Arial"/>
              </a:rPr>
              <a:t>und die Beziehungen zwischen </a:t>
            </a:r>
            <a:r>
              <a:rPr lang="de-DE" dirty="0">
                <a:latin typeface="Arial"/>
                <a:cs typeface="Arial"/>
              </a:rPr>
              <a:t>den </a:t>
            </a:r>
            <a:r>
              <a:rPr lang="de-DE" dirty="0" smtClean="0">
                <a:latin typeface="Arial"/>
                <a:cs typeface="Arial"/>
              </a:rPr>
              <a:t>Kommunikationspartnern (=Objekten)</a:t>
            </a:r>
            <a:endParaRPr lang="de-DE" dirty="0">
              <a:latin typeface="Arial"/>
              <a:cs typeface="Arial"/>
            </a:endParaRPr>
          </a:p>
          <a:p>
            <a:pPr marL="330835" indent="-31813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331470" algn="l"/>
              </a:tabLst>
            </a:pP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1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4" y="1225550"/>
            <a:ext cx="911899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6"/>
          <p:cNvSpPr txBox="1"/>
          <p:nvPr/>
        </p:nvSpPr>
        <p:spPr>
          <a:xfrm>
            <a:off x="369460" y="6129836"/>
            <a:ext cx="79089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250"/>
              </a:spcBef>
              <a:buFont typeface="Arial"/>
              <a:buChar char="–"/>
              <a:tabLst>
                <a:tab pos="331470" algn="l"/>
              </a:tabLst>
            </a:pPr>
            <a:r>
              <a:rPr lang="de-DE" dirty="0" smtClean="0">
                <a:latin typeface="Arial"/>
                <a:cs typeface="Arial"/>
              </a:rPr>
              <a:t>Hinweis: Nummerierung: 1.1.a und 1.1.b markieren parallele Abläufe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-25004" y="445701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200" b="1" spc="150" dirty="0" err="1" smtClean="0">
                <a:latin typeface="Arial"/>
                <a:cs typeface="Arial"/>
              </a:rPr>
              <a:t>Kommunikations</a:t>
            </a:r>
            <a:r>
              <a:rPr sz="3200" b="1" dirty="0" err="1" smtClean="0">
                <a:latin typeface="Arial"/>
                <a:cs typeface="Arial"/>
              </a:rPr>
              <a:t>d</a:t>
            </a:r>
            <a:r>
              <a:rPr sz="3200" b="1" spc="225" dirty="0" err="1" smtClean="0">
                <a:latin typeface="Arial"/>
                <a:cs typeface="Arial"/>
              </a:rPr>
              <a:t>i</a:t>
            </a:r>
            <a:r>
              <a:rPr sz="3200" b="1" dirty="0" err="1" smtClean="0">
                <a:latin typeface="Arial"/>
                <a:cs typeface="Arial"/>
              </a:rPr>
              <a:t>agramm</a:t>
            </a:r>
            <a:r>
              <a:rPr lang="de-DE" sz="3200" b="1" dirty="0" smtClean="0">
                <a:latin typeface="Arial"/>
                <a:cs typeface="Arial"/>
              </a:rPr>
              <a:t> Beispiel</a:t>
            </a:r>
          </a:p>
        </p:txBody>
      </p:sp>
    </p:spTree>
    <p:extLst>
      <p:ext uri="{BB962C8B-B14F-4D97-AF65-F5344CB8AC3E}">
        <p14:creationId xmlns:p14="http://schemas.microsoft.com/office/powerpoint/2010/main" val="37731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813358"/>
            <a:ext cx="9144000" cy="50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Zusammenfassung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4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6771" y="1570813"/>
            <a:ext cx="210178" cy="28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1531" y="1892758"/>
            <a:ext cx="210178" cy="28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531" y="2194381"/>
            <a:ext cx="210178" cy="280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531" y="2496006"/>
            <a:ext cx="210178" cy="280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092" y="117850"/>
            <a:ext cx="7898765" cy="625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80" dirty="0" smtClean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Z</a:t>
            </a:r>
            <a:r>
              <a:rPr sz="1400" spc="105" dirty="0">
                <a:latin typeface="Arial"/>
                <a:cs typeface="Arial"/>
              </a:rPr>
              <a:t>u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45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ss</a:t>
            </a:r>
            <a:r>
              <a:rPr sz="1400" spc="10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>
              <a:lnSpc>
                <a:spcPts val="1300"/>
              </a:lnSpc>
              <a:spcBef>
                <a:spcPts val="48"/>
              </a:spcBef>
            </a:pPr>
            <a:endParaRPr sz="13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75" y="444194"/>
            <a:ext cx="6385125" cy="60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0" y="0"/>
            <a:ext cx="5147945" cy="97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dirty="0" smtClean="0">
                <a:latin typeface="Arial"/>
                <a:cs typeface="Arial"/>
              </a:rPr>
              <a:t>Software Engineering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64"/>
              </a:spcBef>
            </a:pPr>
            <a:endParaRPr sz="1900" dirty="0"/>
          </a:p>
          <a:p>
            <a:pPr marL="279400" indent="-266700">
              <a:lnSpc>
                <a:spcPct val="100000"/>
              </a:lnSpc>
            </a:pP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</p:txBody>
      </p:sp>
      <p:sp>
        <p:nvSpPr>
          <p:cNvPr id="14" name="object 2"/>
          <p:cNvSpPr/>
          <p:nvPr/>
        </p:nvSpPr>
        <p:spPr>
          <a:xfrm>
            <a:off x="459952" y="1012389"/>
            <a:ext cx="8382000" cy="5461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5"/>
          <p:cNvSpPr txBox="1"/>
          <p:nvPr/>
        </p:nvSpPr>
        <p:spPr>
          <a:xfrm>
            <a:off x="837692" y="1348227"/>
            <a:ext cx="78105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Pr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3492502" y="1858767"/>
            <a:ext cx="131254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Anfo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-5" dirty="0">
                <a:latin typeface="Arial"/>
                <a:cs typeface="Arial"/>
              </a:rPr>
              <a:t>zifik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1336041" y="2121912"/>
            <a:ext cx="127508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ts val="1810"/>
              </a:lnSpc>
            </a:pPr>
            <a:r>
              <a:rPr sz="1600" spc="-25" dirty="0">
                <a:latin typeface="Arial"/>
                <a:cs typeface="Arial"/>
              </a:rPr>
              <a:t>Requi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5" dirty="0">
                <a:latin typeface="Arial"/>
                <a:cs typeface="Arial"/>
              </a:rPr>
              <a:t>ts</a:t>
            </a:r>
            <a:r>
              <a:rPr sz="1600" spc="-20" dirty="0">
                <a:latin typeface="Arial"/>
                <a:cs typeface="Arial"/>
              </a:rPr>
              <a:t> Engi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ee</a:t>
            </a:r>
            <a:r>
              <a:rPr sz="1600" spc="-15" dirty="0">
                <a:latin typeface="Arial"/>
                <a:cs typeface="Arial"/>
              </a:rPr>
              <a:t>rin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2300733" y="2835652"/>
            <a:ext cx="75438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6350" indent="-1397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st</a:t>
            </a:r>
            <a:r>
              <a:rPr sz="1600" spc="-25" dirty="0">
                <a:latin typeface="Arial"/>
                <a:cs typeface="Arial"/>
              </a:rPr>
              <a:t>em</a:t>
            </a:r>
            <a:r>
              <a:rPr sz="1600" spc="-20" dirty="0">
                <a:latin typeface="Arial"/>
                <a:cs typeface="Arial"/>
              </a:rPr>
              <a:t>-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anal</a:t>
            </a:r>
            <a:r>
              <a:rPr sz="1600" spc="-20" dirty="0">
                <a:latin typeface="Arial"/>
                <a:cs typeface="Arial"/>
              </a:rPr>
              <a:t>yse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4266695" y="2735068"/>
            <a:ext cx="130048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temmode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1"/>
          <p:cNvSpPr txBox="1"/>
          <p:nvPr/>
        </p:nvSpPr>
        <p:spPr>
          <a:xfrm>
            <a:off x="5173476" y="3367528"/>
            <a:ext cx="113093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2446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Entwu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pe</a:t>
            </a:r>
            <a:r>
              <a:rPr sz="1600" spc="-20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12"/>
          <p:cNvSpPr txBox="1"/>
          <p:nvPr/>
        </p:nvSpPr>
        <p:spPr>
          <a:xfrm>
            <a:off x="2780794" y="3704333"/>
            <a:ext cx="149161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Softwa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13"/>
          <p:cNvSpPr txBox="1"/>
          <p:nvPr/>
        </p:nvSpPr>
        <p:spPr>
          <a:xfrm>
            <a:off x="5981196" y="4123433"/>
            <a:ext cx="105283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6350" indent="-11747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So</a:t>
            </a:r>
            <a:r>
              <a:rPr sz="1600" spc="-10" dirty="0">
                <a:latin typeface="Arial"/>
                <a:cs typeface="Arial"/>
              </a:rPr>
              <a:t>ft</a:t>
            </a:r>
            <a:r>
              <a:rPr sz="1600" spc="-30" dirty="0">
                <a:latin typeface="Arial"/>
                <a:cs typeface="Arial"/>
              </a:rPr>
              <a:t>wa</a:t>
            </a:r>
            <a:r>
              <a:rPr sz="1600" spc="-15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14"/>
          <p:cNvSpPr txBox="1"/>
          <p:nvPr/>
        </p:nvSpPr>
        <p:spPr>
          <a:xfrm>
            <a:off x="3568702" y="4451094"/>
            <a:ext cx="152146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pl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ie</a:t>
            </a:r>
            <a:r>
              <a:rPr sz="1600" spc="-15" dirty="0">
                <a:latin typeface="Arial"/>
                <a:cs typeface="Arial"/>
              </a:rPr>
              <a:t>ru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15"/>
          <p:cNvSpPr txBox="1"/>
          <p:nvPr/>
        </p:nvSpPr>
        <p:spPr>
          <a:xfrm>
            <a:off x="6602989" y="4854893"/>
            <a:ext cx="134302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43230">
              <a:lnSpc>
                <a:spcPct val="109400"/>
              </a:lnSpc>
            </a:pPr>
            <a:r>
              <a:rPr sz="1600" spc="-70" dirty="0">
                <a:latin typeface="Arial"/>
                <a:cs typeface="Arial"/>
              </a:rPr>
              <a:t>Te</a:t>
            </a:r>
            <a:r>
              <a:rPr sz="1600" spc="-75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t-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do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16"/>
          <p:cNvSpPr txBox="1"/>
          <p:nvPr/>
        </p:nvSpPr>
        <p:spPr>
          <a:xfrm>
            <a:off x="609092" y="5144514"/>
            <a:ext cx="87121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Legende: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17"/>
          <p:cNvSpPr txBox="1"/>
          <p:nvPr/>
        </p:nvSpPr>
        <p:spPr>
          <a:xfrm>
            <a:off x="4902203" y="5196330"/>
            <a:ext cx="4203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18"/>
          <p:cNvSpPr txBox="1"/>
          <p:nvPr/>
        </p:nvSpPr>
        <p:spPr>
          <a:xfrm>
            <a:off x="787400" y="5606794"/>
            <a:ext cx="407034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19"/>
          <p:cNvSpPr txBox="1"/>
          <p:nvPr/>
        </p:nvSpPr>
        <p:spPr>
          <a:xfrm>
            <a:off x="1599693" y="5638290"/>
            <a:ext cx="192151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ph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sen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20"/>
          <p:cNvSpPr txBox="1"/>
          <p:nvPr/>
        </p:nvSpPr>
        <p:spPr>
          <a:xfrm>
            <a:off x="5117088" y="5804406"/>
            <a:ext cx="167449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320040">
              <a:lnSpc>
                <a:spcPct val="107500"/>
              </a:lnSpc>
            </a:pPr>
            <a:r>
              <a:rPr sz="1600" spc="-45" dirty="0">
                <a:latin typeface="Arial"/>
                <a:cs typeface="Arial"/>
              </a:rPr>
              <a:t>W</a:t>
            </a:r>
            <a:r>
              <a:rPr sz="1600" spc="-3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rt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3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Weite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21"/>
          <p:cNvSpPr txBox="1"/>
          <p:nvPr/>
        </p:nvSpPr>
        <p:spPr>
          <a:xfrm>
            <a:off x="7177537" y="5651498"/>
            <a:ext cx="139065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 marR="6350" indent="-291465">
              <a:lnSpc>
                <a:spcPts val="1870"/>
              </a:lnSpc>
            </a:pPr>
            <a:r>
              <a:rPr sz="1600" spc="-10" dirty="0">
                <a:latin typeface="Arial"/>
                <a:cs typeface="Arial"/>
              </a:rPr>
              <a:t>Bet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S</a:t>
            </a:r>
            <a:r>
              <a:rPr sz="1600" spc="-3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22"/>
          <p:cNvSpPr txBox="1"/>
          <p:nvPr/>
        </p:nvSpPr>
        <p:spPr>
          <a:xfrm>
            <a:off x="811784" y="6078727"/>
            <a:ext cx="3625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yy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23"/>
          <p:cNvSpPr txBox="1"/>
          <p:nvPr/>
        </p:nvSpPr>
        <p:spPr>
          <a:xfrm>
            <a:off x="1649985" y="6084823"/>
            <a:ext cx="22840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-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bn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0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6771" y="1570813"/>
            <a:ext cx="210178" cy="28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1531" y="1892758"/>
            <a:ext cx="210178" cy="28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531" y="2194381"/>
            <a:ext cx="210178" cy="280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531" y="2496006"/>
            <a:ext cx="210178" cy="280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092" y="117850"/>
            <a:ext cx="7898765" cy="625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80" dirty="0" smtClean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Z</a:t>
            </a:r>
            <a:r>
              <a:rPr sz="1400" spc="105" dirty="0">
                <a:latin typeface="Arial"/>
                <a:cs typeface="Arial"/>
              </a:rPr>
              <a:t>u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45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ss</a:t>
            </a:r>
            <a:r>
              <a:rPr sz="1400" spc="10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>
              <a:lnSpc>
                <a:spcPts val="1300"/>
              </a:lnSpc>
              <a:spcBef>
                <a:spcPts val="48"/>
              </a:spcBef>
            </a:pPr>
            <a:endParaRPr sz="13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0"/>
            <a:ext cx="6724294" cy="68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-152400" y="1073152"/>
            <a:ext cx="4187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5" tIns="45392" rIns="90785" bIns="45392"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endParaRPr lang="de-DE" altLang="de-DE" dirty="0"/>
          </a:p>
          <a:p>
            <a:pPr marL="0" lvl="1" algn="ctr" eaLnBrk="1" hangingPunct="1"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None/>
            </a:pPr>
            <a:endParaRPr lang="de-DE" altLang="de-DE" dirty="0"/>
          </a:p>
        </p:txBody>
      </p:sp>
      <p:pic>
        <p:nvPicPr>
          <p:cNvPr id="2" name="Picture 2" descr="C:\Users\jbrunsmann\Desktop\j\misc\geek\Unbenannt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24830"/>
            <a:ext cx="5867400" cy="54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13251" y="615950"/>
            <a:ext cx="9143999" cy="5022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12090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Klassendiagramme werden durch grammatische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Analyse 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der Beschreibung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des zu 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realisierenden Systems, die in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natürlicher 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Sprache verfasst ist, erstellt</a:t>
            </a:r>
          </a:p>
          <a:p>
            <a:pPr marL="241300" marR="212090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Dabei wird folgendes Verfahren verwendet</a:t>
            </a:r>
            <a:endParaRPr lang="de-DE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marR="212090" lvl="1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Substantive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-&gt; Klassen bzw. 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marL="698500" marR="212090" lvl="1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Adjektive –&gt; Attribute</a:t>
            </a:r>
            <a:endParaRPr lang="de-DE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marR="212090" lvl="1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Verben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Methoden</a:t>
            </a:r>
          </a:p>
          <a:p>
            <a:pPr marL="241300" marR="212090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Daraus entsteht ein Klassendiagramm als logisch-statische Sicht auf das Softwaresystem</a:t>
            </a:r>
          </a:p>
          <a:p>
            <a:pPr marL="241300" marR="212090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Im Softwareentwurf werden die Analysenklassendiagramme mit Methoden verfeinert</a:t>
            </a:r>
          </a:p>
          <a:p>
            <a:pPr marL="241300" marR="212090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Mit Sequenzdiagrammen 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wird nun überprüft, </a:t>
            </a: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ob die im Aktivitätsdiagramm beschriebenen Abläufe mit den im Klassendiagramm modellierten Methoden möglich sind</a:t>
            </a:r>
          </a:p>
          <a:p>
            <a:pPr marL="241300" marR="212090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r>
              <a:rPr lang="de-DE" sz="2000" spc="-5" dirty="0">
                <a:latin typeface="Arial" panose="020B0604020202020204" pitchFamily="34" charset="0"/>
                <a:cs typeface="Arial" panose="020B0604020202020204" pitchFamily="34" charset="0"/>
              </a:rPr>
              <a:t>Typischerweise beeinflussen sich die Entwicklung von Klassendiagrammen und Sequenzdiagrammen (Optimierung in einem iterativen Prozess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41300" marR="212090" indent="-228600">
              <a:lnSpc>
                <a:spcPct val="101699"/>
              </a:lnSpc>
              <a:buFont typeface="Times New Roman"/>
              <a:buChar char="•"/>
              <a:tabLst>
                <a:tab pos="241300" algn="l"/>
              </a:tabLst>
            </a:pPr>
            <a:endParaRPr lang="de-DE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0" y="36167"/>
            <a:ext cx="9144000" cy="5568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algn="ctr">
              <a:tabLst>
                <a:tab pos="299720" algn="l"/>
              </a:tabLst>
            </a:pPr>
            <a:r>
              <a:rPr lang="de-DE" sz="2000" b="1" dirty="0" smtClean="0">
                <a:latin typeface="Arial"/>
                <a:cs typeface="Arial"/>
              </a:rPr>
              <a:t>Erstellen </a:t>
            </a:r>
            <a:r>
              <a:rPr lang="de-DE" sz="2000" b="1" dirty="0">
                <a:latin typeface="Arial"/>
                <a:cs typeface="Arial"/>
              </a:rPr>
              <a:t>eines Sequenzdiagramms</a:t>
            </a:r>
            <a:r>
              <a:rPr lang="de-DE" sz="2000" b="1" spc="-20" dirty="0">
                <a:latin typeface="Arial"/>
                <a:cs typeface="Arial"/>
              </a:rPr>
              <a:t> </a:t>
            </a:r>
            <a:r>
              <a:rPr lang="de-DE" sz="2000" b="1" dirty="0">
                <a:latin typeface="Arial"/>
                <a:cs typeface="Arial"/>
              </a:rPr>
              <a:t>für</a:t>
            </a:r>
            <a:r>
              <a:rPr lang="de-DE" sz="2000" b="1" spc="-5" dirty="0">
                <a:latin typeface="Arial"/>
                <a:cs typeface="Arial"/>
              </a:rPr>
              <a:t> </a:t>
            </a:r>
            <a:r>
              <a:rPr lang="de-DE" sz="2000" b="1" dirty="0">
                <a:latin typeface="Arial"/>
                <a:cs typeface="Arial"/>
              </a:rPr>
              <a:t>jedes</a:t>
            </a:r>
            <a:r>
              <a:rPr lang="de-DE" sz="2000" b="1" spc="-10" dirty="0">
                <a:latin typeface="Arial"/>
                <a:cs typeface="Arial"/>
              </a:rPr>
              <a:t> </a:t>
            </a:r>
            <a:r>
              <a:rPr lang="de-DE" sz="2000" b="1" dirty="0">
                <a:latin typeface="Arial"/>
                <a:cs typeface="Arial"/>
              </a:rPr>
              <a:t>Szenario</a:t>
            </a:r>
          </a:p>
          <a:p>
            <a:pPr marL="299085" marR="5080" indent="-286385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endParaRPr lang="de-DE" sz="2000" dirty="0" smtClean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dirty="0" err="1" smtClean="0">
                <a:latin typeface="Arial"/>
                <a:cs typeface="Arial"/>
              </a:rPr>
              <a:t>Ein</a:t>
            </a:r>
            <a:r>
              <a:rPr spc="10" dirty="0" smtClean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Szenario</a:t>
            </a:r>
            <a:r>
              <a:rPr b="1" i="1"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eine Bes</a:t>
            </a:r>
            <a:r>
              <a:rPr spc="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hreibung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einer bei</a:t>
            </a:r>
            <a:r>
              <a:rPr spc="5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pielhaften Folge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von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1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era</a:t>
            </a:r>
            <a:r>
              <a:rPr spc="5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tionen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von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 err="1">
                <a:latin typeface="Arial"/>
                <a:cs typeface="Arial"/>
              </a:rPr>
              <a:t>Akteuren</a:t>
            </a:r>
            <a:r>
              <a:rPr spc="-3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des </a:t>
            </a:r>
            <a:r>
              <a:rPr dirty="0" smtClean="0">
                <a:latin typeface="Arial"/>
                <a:cs typeface="Arial"/>
              </a:rPr>
              <a:t>S</a:t>
            </a:r>
            <a:r>
              <a:rPr spc="-10" dirty="0" smtClean="0">
                <a:latin typeface="Arial"/>
                <a:cs typeface="Arial"/>
              </a:rPr>
              <a:t>y</a:t>
            </a:r>
            <a:r>
              <a:rPr dirty="0" smtClean="0">
                <a:latin typeface="Arial"/>
                <a:cs typeface="Arial"/>
              </a:rPr>
              <a:t>stem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spc="-15" dirty="0" smtClean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</a:t>
            </a:r>
            <a:r>
              <a:rPr spc="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 Bes</a:t>
            </a:r>
            <a:r>
              <a:rPr spc="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hreibung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eines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Anwen</a:t>
            </a:r>
            <a:r>
              <a:rPr spc="5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ung</a:t>
            </a:r>
            <a:r>
              <a:rPr spc="1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falls.</a:t>
            </a:r>
          </a:p>
          <a:p>
            <a:pPr marL="299085" lvl="1" indent="-286385">
              <a:spcBef>
                <a:spcPts val="480"/>
              </a:spcBef>
              <a:buFont typeface="Wingdings"/>
              <a:buChar char=""/>
              <a:tabLst>
                <a:tab pos="299720" algn="l"/>
              </a:tabLst>
            </a:pPr>
            <a:r>
              <a:rPr lang="de-DE" dirty="0">
                <a:latin typeface="Arial"/>
                <a:cs typeface="Arial"/>
              </a:rPr>
              <a:t>Szenarien dienen zur Ableitung von Te</a:t>
            </a:r>
            <a:r>
              <a:rPr lang="de-DE" spc="5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tszenarien,</a:t>
            </a:r>
            <a:r>
              <a:rPr lang="de-DE" spc="-4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um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festzulegen,</a:t>
            </a:r>
            <a:r>
              <a:rPr lang="de-DE" spc="-4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welche</a:t>
            </a:r>
            <a:r>
              <a:rPr lang="de-DE" spc="-3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Te</a:t>
            </a:r>
            <a:r>
              <a:rPr lang="de-DE" spc="5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ts</a:t>
            </a:r>
            <a:r>
              <a:rPr lang="de-DE" spc="-3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durchzuführen sind</a:t>
            </a: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720" algn="l"/>
              </a:tabLst>
            </a:pPr>
            <a:r>
              <a:rPr lang="de-DE" dirty="0" smtClean="0">
                <a:latin typeface="Arial"/>
                <a:cs typeface="Arial"/>
              </a:rPr>
              <a:t>Gemäß </a:t>
            </a:r>
            <a:r>
              <a:rPr lang="de-DE" dirty="0" err="1" smtClean="0">
                <a:latin typeface="Arial"/>
                <a:cs typeface="Arial"/>
              </a:rPr>
              <a:t>Use</a:t>
            </a:r>
            <a:r>
              <a:rPr lang="de-DE" dirty="0" smtClean="0">
                <a:latin typeface="Arial"/>
                <a:cs typeface="Arial"/>
              </a:rPr>
              <a:t>-Case-Definitionen existieren</a:t>
            </a:r>
            <a:r>
              <a:rPr spc="-20" dirty="0" smtClean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Szenarien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für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 err="1">
                <a:latin typeface="Arial"/>
                <a:cs typeface="Arial"/>
              </a:rPr>
              <a:t>Normalfälle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und</a:t>
            </a:r>
            <a:r>
              <a:rPr spc="-10" dirty="0" smtClean="0">
                <a:latin typeface="Arial"/>
                <a:cs typeface="Arial"/>
              </a:rPr>
              <a:t> </a:t>
            </a:r>
            <a:r>
              <a:rPr dirty="0" err="1">
                <a:latin typeface="Arial"/>
                <a:cs typeface="Arial"/>
              </a:rPr>
              <a:t>Ausnahmefälle</a:t>
            </a:r>
            <a:r>
              <a:rPr dirty="0" smtClean="0">
                <a:latin typeface="Arial"/>
                <a:cs typeface="Arial"/>
              </a:rPr>
              <a:t>.</a:t>
            </a:r>
            <a:endParaRPr lang="de-DE" dirty="0" smtClean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8500" algn="l"/>
              </a:tabLst>
            </a:pPr>
            <a:r>
              <a:rPr lang="de-DE" dirty="0">
                <a:latin typeface="Arial"/>
                <a:cs typeface="Arial"/>
              </a:rPr>
              <a:t>Normalfal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dirty="0">
                <a:latin typeface="Arial"/>
                <a:cs typeface="Arial"/>
              </a:rPr>
              <a:t>- und Alternativ-Szena</a:t>
            </a:r>
            <a:r>
              <a:rPr lang="de-DE" spc="-10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ien</a:t>
            </a:r>
            <a:r>
              <a:rPr lang="de-DE" spc="-5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2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</a:t>
            </a:r>
            <a:r>
              <a:rPr lang="de-DE" spc="5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ion</a:t>
            </a:r>
            <a:r>
              <a:rPr lang="de-DE" spc="-4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mit</a:t>
            </a:r>
            <a:r>
              <a:rPr lang="de-DE" spc="-10" dirty="0">
                <a:latin typeface="Arial"/>
                <a:cs typeface="Arial"/>
              </a:rPr>
              <a:t> A</a:t>
            </a:r>
            <a:r>
              <a:rPr lang="de-DE" dirty="0">
                <a:latin typeface="Arial"/>
                <a:cs typeface="Arial"/>
              </a:rPr>
              <a:t>nwend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rn</a:t>
            </a:r>
          </a:p>
          <a:p>
            <a:pPr marL="697865" marR="819785" lvl="1" indent="-2279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8500" algn="l"/>
              </a:tabLst>
            </a:pPr>
            <a:r>
              <a:rPr lang="de-DE" dirty="0">
                <a:latin typeface="Arial"/>
                <a:cs typeface="Arial"/>
              </a:rPr>
              <a:t>Ausnahmefall-Szena</a:t>
            </a:r>
            <a:r>
              <a:rPr lang="de-DE" spc="-10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ien</a:t>
            </a:r>
            <a:r>
              <a:rPr lang="de-DE" spc="-5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2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Erk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nnu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4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ab</a:t>
            </a:r>
            <a:r>
              <a:rPr lang="de-DE" spc="5" dirty="0">
                <a:latin typeface="Arial"/>
                <a:cs typeface="Arial"/>
              </a:rPr>
              <a:t>z</a:t>
            </a:r>
            <a:r>
              <a:rPr lang="de-DE" dirty="0">
                <a:latin typeface="Arial"/>
                <a:cs typeface="Arial"/>
              </a:rPr>
              <a:t>ufangen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dirty="0">
                <a:latin typeface="Arial"/>
                <a:cs typeface="Arial"/>
              </a:rPr>
              <a:t>er Fehle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quellen</a:t>
            </a:r>
          </a:p>
          <a:p>
            <a:pPr marL="299085" lvl="1" indent="-286385">
              <a:spcBef>
                <a:spcPts val="480"/>
              </a:spcBef>
              <a:buFont typeface="Wingdings"/>
              <a:buChar char=""/>
              <a:tabLst>
                <a:tab pos="299720" algn="l"/>
              </a:tabLst>
            </a:pPr>
            <a:r>
              <a:rPr lang="de-DE" dirty="0" smtClean="0">
                <a:latin typeface="Arial"/>
                <a:cs typeface="Arial"/>
              </a:rPr>
              <a:t>Ableitung von Sequenzdiagrammen aus Szenarien</a:t>
            </a:r>
          </a:p>
          <a:p>
            <a:pPr marL="756285" lvl="2" indent="-286385">
              <a:spcBef>
                <a:spcPts val="480"/>
              </a:spcBef>
              <a:buFont typeface="Wingdings"/>
              <a:buChar char=""/>
              <a:tabLst>
                <a:tab pos="299720" algn="l"/>
              </a:tabLst>
            </a:pPr>
            <a:r>
              <a:rPr lang="de-DE" dirty="0" smtClean="0">
                <a:latin typeface="Arial"/>
                <a:cs typeface="Arial"/>
              </a:rPr>
              <a:t>Beteiligte </a:t>
            </a:r>
            <a:r>
              <a:rPr lang="de-DE" dirty="0">
                <a:latin typeface="Arial"/>
                <a:cs typeface="Arial"/>
              </a:rPr>
              <a:t>Klassen ermitteln</a:t>
            </a:r>
          </a:p>
          <a:p>
            <a:pPr marL="756285" lvl="2" indent="-286385">
              <a:spcBef>
                <a:spcPts val="480"/>
              </a:spcBef>
              <a:buFont typeface="Wingdings"/>
              <a:buChar char=""/>
              <a:tabLst>
                <a:tab pos="299720" algn="l"/>
              </a:tabLst>
            </a:pPr>
            <a:r>
              <a:rPr lang="de-DE" dirty="0">
                <a:latin typeface="Arial"/>
                <a:cs typeface="Arial"/>
              </a:rPr>
              <a:t>Aufgaben in </a:t>
            </a:r>
            <a:r>
              <a:rPr lang="de-DE" dirty="0" smtClean="0">
                <a:latin typeface="Arial"/>
                <a:cs typeface="Arial"/>
              </a:rPr>
              <a:t>Methoden </a:t>
            </a:r>
            <a:r>
              <a:rPr lang="de-DE" dirty="0">
                <a:latin typeface="Arial"/>
                <a:cs typeface="Arial"/>
              </a:rPr>
              <a:t>zerlegen</a:t>
            </a:r>
          </a:p>
          <a:p>
            <a:pPr marL="756285" lvl="2" indent="-286385">
              <a:spcBef>
                <a:spcPts val="480"/>
              </a:spcBef>
              <a:buFont typeface="Wingdings"/>
              <a:buChar char=""/>
              <a:tabLst>
                <a:tab pos="299720" algn="l"/>
              </a:tabLst>
            </a:pPr>
            <a:r>
              <a:rPr lang="de-DE" dirty="0">
                <a:latin typeface="Arial"/>
                <a:cs typeface="Arial"/>
              </a:rPr>
              <a:t>Reihenfolge der Operationen prüfen</a:t>
            </a:r>
          </a:p>
          <a:p>
            <a:pPr marL="299085" lvl="1" indent="-286385">
              <a:spcBef>
                <a:spcPts val="480"/>
              </a:spcBef>
              <a:buFont typeface="Wingdings"/>
              <a:buChar char=""/>
              <a:tabLst>
                <a:tab pos="299720" algn="l"/>
              </a:tabLst>
            </a:pPr>
            <a:endParaRPr lang="de-DE" sz="2000" dirty="0" smtClean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720" algn="l"/>
              </a:tabLst>
            </a:pPr>
            <a:endParaRPr sz="2000" dirty="0">
              <a:latin typeface="Arial"/>
              <a:cs typeface="Arial"/>
            </a:endParaRPr>
          </a:p>
          <a:p>
            <a:pPr marL="697865" marR="243840" lvl="1" indent="-2279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8500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2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335473" y="579359"/>
            <a:ext cx="807720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Sequenzdiagramme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14213" y="579359"/>
            <a:ext cx="8099425" cy="44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400"/>
              </a:lnSpc>
              <a:spcBef>
                <a:spcPts val="48"/>
              </a:spcBef>
            </a:pPr>
            <a:endParaRPr lang="de-DE" sz="2400" dirty="0" smtClean="0"/>
          </a:p>
          <a:p>
            <a:pPr>
              <a:lnSpc>
                <a:spcPts val="2400"/>
              </a:lnSpc>
              <a:spcBef>
                <a:spcPts val="48"/>
              </a:spcBef>
            </a:pPr>
            <a:endParaRPr sz="2400" dirty="0"/>
          </a:p>
          <a:p>
            <a:pPr marL="327660" marR="183515" indent="-177165">
              <a:lnSpc>
                <a:spcPct val="100000"/>
              </a:lnSpc>
              <a:buFont typeface="Arial"/>
              <a:buChar char="•"/>
              <a:tabLst>
                <a:tab pos="328295" algn="l"/>
              </a:tabLst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equenzdiagramme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beschreiben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Kommunikation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lang="de-DE" sz="1800" spc="-15" dirty="0" smtClean="0">
                <a:latin typeface="Arial"/>
                <a:cs typeface="Arial"/>
              </a:rPr>
              <a:t>und Interaktion </a:t>
            </a:r>
            <a:r>
              <a:rPr sz="1800" dirty="0" err="1" smtClean="0">
                <a:latin typeface="Arial"/>
                <a:cs typeface="Arial"/>
              </a:rPr>
              <a:t>zwischen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Objekten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einer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bestimmten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Szene</a:t>
            </a:r>
            <a:r>
              <a:rPr lang="de-DE" dirty="0" smtClean="0">
                <a:latin typeface="Arial"/>
                <a:cs typeface="Arial"/>
              </a:rPr>
              <a:t>, damit das System das leistet, was in den Anforderungen beschrieben ist</a:t>
            </a:r>
            <a:endParaRPr sz="1800" dirty="0">
              <a:latin typeface="Arial"/>
              <a:cs typeface="Arial"/>
            </a:endParaRPr>
          </a:p>
          <a:p>
            <a:pPr marL="327660" marR="41465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28295" algn="l"/>
              </a:tabLst>
            </a:pPr>
            <a:r>
              <a:rPr lang="de-DE" dirty="0" smtClean="0">
                <a:latin typeface="Arial"/>
                <a:cs typeface="Arial"/>
              </a:rPr>
              <a:t>Dokumentieren, welche </a:t>
            </a:r>
            <a:r>
              <a:rPr lang="de-DE" dirty="0">
                <a:latin typeface="Arial"/>
                <a:cs typeface="Arial"/>
              </a:rPr>
              <a:t>Methoden für die Kommunikation zwischen ausgewählten Objekten </a:t>
            </a:r>
            <a:r>
              <a:rPr lang="de-DE" dirty="0" smtClean="0">
                <a:latin typeface="Arial"/>
                <a:cs typeface="Arial"/>
              </a:rPr>
              <a:t>zuständig sind</a:t>
            </a:r>
            <a:endParaRPr lang="de-DE" dirty="0">
              <a:latin typeface="Arial"/>
              <a:cs typeface="Arial"/>
            </a:endParaRPr>
          </a:p>
          <a:p>
            <a:pPr marL="327660" marR="41465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28295" algn="l"/>
              </a:tabLst>
            </a:pPr>
            <a:r>
              <a:rPr lang="de-DE" dirty="0" smtClean="0">
                <a:latin typeface="Arial"/>
                <a:cs typeface="Arial"/>
              </a:rPr>
              <a:t>Wie </a:t>
            </a:r>
            <a:r>
              <a:rPr lang="de-DE" dirty="0">
                <a:latin typeface="Arial"/>
                <a:cs typeface="Arial"/>
              </a:rPr>
              <a:t>der zeitliche Ablauf von Methodenaufrufen zwischen ausgewählten </a:t>
            </a:r>
            <a:r>
              <a:rPr lang="de-DE" dirty="0" smtClean="0">
                <a:latin typeface="Arial"/>
                <a:cs typeface="Arial"/>
              </a:rPr>
              <a:t>Objekten stattfindet</a:t>
            </a:r>
            <a:endParaRPr lang="de-DE" dirty="0">
              <a:latin typeface="Arial"/>
              <a:cs typeface="Arial"/>
            </a:endParaRPr>
          </a:p>
          <a:p>
            <a:pPr marL="327660" marR="41465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28295" algn="l"/>
              </a:tabLst>
            </a:pPr>
            <a:r>
              <a:rPr lang="de-DE" dirty="0" smtClean="0">
                <a:latin typeface="Arial"/>
                <a:cs typeface="Arial"/>
              </a:rPr>
              <a:t>Welche </a:t>
            </a:r>
            <a:r>
              <a:rPr lang="de-DE" dirty="0">
                <a:latin typeface="Arial"/>
                <a:cs typeface="Arial"/>
              </a:rPr>
              <a:t>Objekte in einer Sequenz neu erstellt und/oder zerstört </a:t>
            </a:r>
            <a:r>
              <a:rPr lang="de-DE" dirty="0" smtClean="0">
                <a:latin typeface="Arial"/>
                <a:cs typeface="Arial"/>
              </a:rPr>
              <a:t>werden</a:t>
            </a:r>
            <a:endParaRPr lang="de-DE" dirty="0">
              <a:latin typeface="Arial"/>
              <a:cs typeface="Arial"/>
            </a:endParaRPr>
          </a:p>
          <a:p>
            <a:pPr marL="327660" marR="414655" indent="-177165">
              <a:spcBef>
                <a:spcPts val="645"/>
              </a:spcBef>
              <a:buFont typeface="Arial"/>
              <a:buChar char="•"/>
              <a:tabLst>
                <a:tab pos="328295" algn="l"/>
              </a:tabLst>
            </a:pPr>
            <a:r>
              <a:rPr lang="de-DE" dirty="0" smtClean="0">
                <a:latin typeface="Arial"/>
                <a:cs typeface="Arial"/>
              </a:rPr>
              <a:t>Ein</a:t>
            </a:r>
            <a:r>
              <a:rPr lang="de-DE" spc="-2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Sequen</a:t>
            </a:r>
            <a:r>
              <a:rPr lang="de-DE" spc="5" dirty="0">
                <a:latin typeface="Arial"/>
                <a:cs typeface="Arial"/>
              </a:rPr>
              <a:t>z</a:t>
            </a:r>
            <a:r>
              <a:rPr lang="de-DE" dirty="0">
                <a:latin typeface="Arial"/>
                <a:cs typeface="Arial"/>
              </a:rPr>
              <a:t>diag</a:t>
            </a:r>
            <a:r>
              <a:rPr lang="de-DE" spc="5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amm</a:t>
            </a:r>
            <a:r>
              <a:rPr lang="de-DE" spc="-5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igt</a:t>
            </a:r>
            <a:r>
              <a:rPr lang="de-DE" spc="-2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den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Kontrollfluss zwischen Objekten</a:t>
            </a:r>
          </a:p>
          <a:p>
            <a:pPr marL="327660" marR="41465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28295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327660" marR="41465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28295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327660" marR="414655" indent="-177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2829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3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0" y="2813358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99" algn="ctr"/>
            <a:r>
              <a:rPr lang="de-DE" sz="3200" b="1" dirty="0" smtClean="0">
                <a:latin typeface="Arial"/>
                <a:cs typeface="Arial"/>
              </a:rPr>
              <a:t>Notationselemente für Sequenzdiagramme</a:t>
            </a:r>
          </a:p>
        </p:txBody>
      </p:sp>
    </p:spTree>
    <p:extLst>
      <p:ext uri="{BB962C8B-B14F-4D97-AF65-F5344CB8AC3E}">
        <p14:creationId xmlns:p14="http://schemas.microsoft.com/office/powerpoint/2010/main" val="33692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52400" y="539750"/>
            <a:ext cx="8458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Notationselemente von Sequenzdiagrammen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Implizite Zeitachse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führt vertikal von oben nach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 werden die Objekte eingetragen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Objekt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wird dargestellt mittels gestrichelter Linie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Objektsymbol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ist über der Linie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Wenn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Objekt gelöscht wird, steht am Ende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Jede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Botschaft wird mit Pfeil dargestellt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Beschriftung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mit Methodennamen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bei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Bedingung: [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bei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Wiederholung: *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oder *[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Wird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 Objekt erst zur Laufzeit erzeugt, zeigt die Botschaft direkt auf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das Objektsymbol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Abarbeitung einer Methode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wird durch Balken dargestellt, bei einer Botschaft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das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gleiche Objekt: versetzter Balken</a:t>
            </a:r>
          </a:p>
        </p:txBody>
      </p:sp>
    </p:spTree>
    <p:extLst>
      <p:ext uri="{BB962C8B-B14F-4D97-AF65-F5344CB8AC3E}">
        <p14:creationId xmlns:p14="http://schemas.microsoft.com/office/powerpoint/2010/main" val="12522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"/>
            <a:ext cx="9286447" cy="62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877</Words>
  <Application>Microsoft Office PowerPoint</Application>
  <PresentationFormat>Benutzerdefiniert</PresentationFormat>
  <Paragraphs>163</Paragraphs>
  <Slides>31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Comic Sans MS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joerg</cp:lastModifiedBy>
  <cp:revision>194</cp:revision>
  <dcterms:created xsi:type="dcterms:W3CDTF">2013-10-11T12:59:11Z</dcterms:created>
  <dcterms:modified xsi:type="dcterms:W3CDTF">2017-12-07T18:18:45Z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2013-10-11T00:00:00Z</vt:filetime>
  </property>
  <property fmtid="{D5CDD505-2E9C-101B-9397-08002B2CF9AE}" pid="3" name="LastSaved">
    <vt:filetime>2013-10-11T00:00:00Z</vt:filetime>
  </property>
</Properties>
</file>