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26" r:id="rId2"/>
    <p:sldId id="558" r:id="rId3"/>
    <p:sldId id="545" r:id="rId4"/>
    <p:sldId id="519" r:id="rId5"/>
    <p:sldId id="535" r:id="rId6"/>
    <p:sldId id="523" r:id="rId7"/>
    <p:sldId id="493" r:id="rId8"/>
    <p:sldId id="408" r:id="rId9"/>
    <p:sldId id="546" r:id="rId10"/>
    <p:sldId id="547" r:id="rId11"/>
    <p:sldId id="415" r:id="rId12"/>
    <p:sldId id="410" r:id="rId13"/>
    <p:sldId id="457" r:id="rId14"/>
    <p:sldId id="508" r:id="rId15"/>
    <p:sldId id="459" r:id="rId16"/>
    <p:sldId id="460" r:id="rId17"/>
    <p:sldId id="425" r:id="rId18"/>
    <p:sldId id="542" r:id="rId19"/>
    <p:sldId id="543" r:id="rId20"/>
    <p:sldId id="429" r:id="rId21"/>
    <p:sldId id="497" r:id="rId22"/>
    <p:sldId id="430" r:id="rId23"/>
    <p:sldId id="431" r:id="rId24"/>
    <p:sldId id="436" r:id="rId25"/>
    <p:sldId id="515" r:id="rId26"/>
    <p:sldId id="437" r:id="rId27"/>
    <p:sldId id="439" r:id="rId28"/>
    <p:sldId id="516" r:id="rId29"/>
    <p:sldId id="517" r:id="rId30"/>
    <p:sldId id="442" r:id="rId31"/>
    <p:sldId id="443" r:id="rId32"/>
    <p:sldId id="444" r:id="rId33"/>
    <p:sldId id="541" r:id="rId34"/>
    <p:sldId id="556" r:id="rId35"/>
    <p:sldId id="544" r:id="rId36"/>
    <p:sldId id="473" r:id="rId37"/>
    <p:sldId id="504" r:id="rId38"/>
    <p:sldId id="505" r:id="rId39"/>
    <p:sldId id="483" r:id="rId40"/>
    <p:sldId id="484" r:id="rId41"/>
    <p:sldId id="485" r:id="rId42"/>
    <p:sldId id="557" r:id="rId43"/>
    <p:sldId id="506" r:id="rId44"/>
    <p:sldId id="532" r:id="rId45"/>
    <p:sldId id="477" r:id="rId46"/>
    <p:sldId id="487" r:id="rId47"/>
    <p:sldId id="488" r:id="rId48"/>
    <p:sldId id="325" r:id="rId49"/>
  </p:sldIdLst>
  <p:sldSz cx="9144000" cy="6870700"/>
  <p:notesSz cx="9144000" cy="687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46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41D20-0D8F-493A-90E9-1CBCAF54805E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8838"/>
            <a:ext cx="3086100" cy="2319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6763"/>
            <a:ext cx="7315200" cy="2705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262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262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48967-22EF-46CA-8C30-CC33E5833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63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48967-22EF-46CA-8C30-CC33E5833553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2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89751"/>
            <a:ext cx="2926079" cy="34353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42622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32587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76708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907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Textfeld 5"/>
          <p:cNvSpPr txBox="1"/>
          <p:nvPr userDrawn="1"/>
        </p:nvSpPr>
        <p:spPr>
          <a:xfrm>
            <a:off x="0" y="6732587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7" name="object 2"/>
          <p:cNvSpPr/>
          <p:nvPr userDrawn="1"/>
        </p:nvSpPr>
        <p:spPr>
          <a:xfrm>
            <a:off x="454031" y="6676708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06862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092" y="322574"/>
            <a:ext cx="7925814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267" y="1303015"/>
            <a:ext cx="7903465" cy="3743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11950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35750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20650" y="3290573"/>
            <a:ext cx="4313555" cy="4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>
              <a:tabLst>
                <a:tab pos="1931660" algn="l"/>
              </a:tabLst>
            </a:pPr>
            <a:r>
              <a:rPr sz="2800" b="1" spc="105" dirty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676400" y="1279834"/>
            <a:ext cx="5029200" cy="105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marR="6317" indent="454806" algn="ctr"/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r>
              <a:rPr sz="1400" b="1" dirty="0" err="1">
                <a:latin typeface="Arial"/>
                <a:cs typeface="Arial"/>
              </a:rPr>
              <a:t>S</a:t>
            </a:r>
            <a:r>
              <a:rPr sz="1400" b="1" spc="-10" dirty="0" err="1">
                <a:latin typeface="Arial"/>
                <a:cs typeface="Arial"/>
              </a:rPr>
              <a:t>o</a:t>
            </a:r>
            <a:r>
              <a:rPr sz="1400" b="1" dirty="0" err="1">
                <a:latin typeface="Arial"/>
                <a:cs typeface="Arial"/>
              </a:rPr>
              <a:t>f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20" dirty="0" err="1">
                <a:latin typeface="Arial"/>
                <a:cs typeface="Arial"/>
              </a:rPr>
              <a:t>w</a:t>
            </a:r>
            <a:r>
              <a:rPr sz="1400" b="1" spc="-15" dirty="0" err="1">
                <a:latin typeface="Arial"/>
                <a:cs typeface="Arial"/>
              </a:rPr>
              <a:t>a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e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dirty="0" err="1">
                <a:latin typeface="Arial"/>
                <a:cs typeface="Arial"/>
              </a:rPr>
              <a:t>c</a:t>
            </a:r>
            <a:r>
              <a:rPr sz="1400" b="1" spc="-10" dirty="0" err="1">
                <a:latin typeface="Arial"/>
                <a:cs typeface="Arial"/>
              </a:rPr>
              <a:t>hn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dirty="0" err="1">
                <a:latin typeface="Arial"/>
                <a:cs typeface="Arial"/>
              </a:rPr>
              <a:t>k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>
                <a:latin typeface="Arial"/>
                <a:cs typeface="Arial"/>
              </a:rPr>
              <a:t>P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10" dirty="0" err="1">
                <a:latin typeface="Arial"/>
                <a:cs typeface="Arial"/>
              </a:rPr>
              <a:t>og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am</a:t>
            </a:r>
            <a:r>
              <a:rPr sz="1400" b="1" spc="-15" dirty="0" err="1">
                <a:latin typeface="Arial"/>
                <a:cs typeface="Arial"/>
              </a:rPr>
              <a:t>m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spc="-15" dirty="0" err="1">
                <a:latin typeface="Arial"/>
                <a:cs typeface="Arial"/>
              </a:rPr>
              <a:t>e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20" dirty="0" err="1">
                <a:latin typeface="Arial"/>
                <a:cs typeface="Arial"/>
              </a:rPr>
              <a:t>u</a:t>
            </a:r>
            <a:r>
              <a:rPr sz="1400" b="1" spc="-10" dirty="0" err="1">
                <a:latin typeface="Arial"/>
                <a:cs typeface="Arial"/>
              </a:rPr>
              <a:t>n</a:t>
            </a:r>
            <a:r>
              <a:rPr sz="1400" b="1" dirty="0" err="1">
                <a:latin typeface="Arial"/>
                <a:cs typeface="Arial"/>
              </a:rPr>
              <a:t>g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sz="1400" dirty="0">
              <a:latin typeface="Arial"/>
              <a:cs typeface="Arial"/>
            </a:endParaRPr>
          </a:p>
          <a:p>
            <a:pPr marL="562822" algn="ctr"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" y="4044952"/>
            <a:ext cx="91440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algn="ctr">
              <a:tabLst>
                <a:tab pos="1931660" algn="l"/>
              </a:tabLst>
            </a:pPr>
            <a:r>
              <a:rPr lang="de-DE" sz="2200" b="1" spc="105" dirty="0">
                <a:solidFill>
                  <a:srgbClr val="000082"/>
                </a:solidFill>
                <a:latin typeface="Arial"/>
                <a:cs typeface="Arial"/>
              </a:rPr>
              <a:t> Kapitel </a:t>
            </a: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10: Weitere UML-Diagramme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8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6227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06575"/>
            <a:ext cx="7467600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28613" y="4102100"/>
            <a:ext cx="1449387" cy="795338"/>
            <a:chOff x="517" y="1256"/>
            <a:chExt cx="913" cy="501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17" y="1256"/>
              <a:ext cx="913" cy="501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DE" altLang="de-DE" sz="1800">
                <a:solidFill>
                  <a:schemeClr val="tx1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32" y="1410"/>
              <a:ext cx="482" cy="19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Partner</a:t>
              </a:r>
              <a:endParaRPr lang="de-DE" altLang="de-DE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85800" y="3208338"/>
            <a:ext cx="1449388" cy="795337"/>
            <a:chOff x="517" y="2021"/>
            <a:chExt cx="913" cy="501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17" y="2021"/>
              <a:ext cx="913" cy="501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DE" altLang="de-DE" sz="1800">
                <a:solidFill>
                  <a:schemeClr val="tx1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05" y="2175"/>
              <a:ext cx="538" cy="19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Lokation</a:t>
              </a:r>
              <a:endParaRPr lang="de-DE" altLang="de-DE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405063" y="2716213"/>
            <a:ext cx="1449387" cy="795337"/>
            <a:chOff x="1752" y="1256"/>
            <a:chExt cx="913" cy="501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752" y="1256"/>
              <a:ext cx="913" cy="501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DE" altLang="de-DE" sz="1800">
                <a:solidFill>
                  <a:schemeClr val="tx1"/>
                </a:solidFill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989" y="1410"/>
              <a:ext cx="439" cy="192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Objekt</a:t>
              </a:r>
              <a:endParaRPr lang="de-DE" altLang="de-DE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405063" y="3856038"/>
            <a:ext cx="1449387" cy="795337"/>
            <a:chOff x="3190" y="2632"/>
            <a:chExt cx="913" cy="501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190" y="2632"/>
              <a:ext cx="913" cy="501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DE" altLang="de-DE" sz="1800">
                <a:solidFill>
                  <a:schemeClr val="tx1"/>
                </a:solidFill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337" y="2737"/>
              <a:ext cx="619" cy="326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Schaden /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Leistung</a:t>
              </a:r>
              <a:endParaRPr lang="de-DE" altLang="de-DE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638425" y="4897438"/>
            <a:ext cx="1449388" cy="795337"/>
            <a:chOff x="4283" y="3267"/>
            <a:chExt cx="913" cy="501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283" y="3267"/>
              <a:ext cx="913" cy="50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DE" altLang="de-DE" sz="1800">
                <a:solidFill>
                  <a:schemeClr val="tx1"/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486" y="3422"/>
              <a:ext cx="507" cy="19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Vertrieb</a:t>
              </a:r>
              <a:endParaRPr lang="de-DE" altLang="de-DE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955675" y="5143500"/>
            <a:ext cx="1449388" cy="795338"/>
            <a:chOff x="1753" y="3268"/>
            <a:chExt cx="913" cy="501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753" y="3268"/>
              <a:ext cx="913" cy="50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DE" altLang="de-DE" sz="1800">
                <a:solidFill>
                  <a:schemeClr val="tx1"/>
                </a:solidFill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841" y="3422"/>
              <a:ext cx="737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Buchhaltung</a:t>
              </a:r>
              <a:endParaRPr lang="de-DE" altLang="de-DE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3956050" y="3551238"/>
            <a:ext cx="1449388" cy="795337"/>
            <a:chOff x="3190" y="1256"/>
            <a:chExt cx="913" cy="501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190" y="1256"/>
              <a:ext cx="913" cy="50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DE" altLang="de-DE" sz="1800">
                <a:solidFill>
                  <a:schemeClr val="tx1"/>
                </a:solidFill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405" y="1410"/>
              <a:ext cx="482" cy="192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Vertrag</a:t>
              </a:r>
              <a:endParaRPr lang="de-DE" altLang="de-DE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5594350" y="2165350"/>
            <a:ext cx="2279650" cy="1935163"/>
            <a:chOff x="4284" y="2020"/>
            <a:chExt cx="913" cy="501"/>
          </a:xfrm>
        </p:grpSpPr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284" y="2020"/>
              <a:ext cx="913" cy="501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DE" altLang="de-DE" sz="1800">
                <a:solidFill>
                  <a:schemeClr val="tx1"/>
                </a:solidFill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501" y="2231"/>
              <a:ext cx="480" cy="7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Produkt/Tarif</a:t>
              </a:r>
              <a:endParaRPr lang="de-DE" altLang="de-DE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4449763" y="4786313"/>
            <a:ext cx="1979612" cy="1152525"/>
            <a:chOff x="4284" y="1255"/>
            <a:chExt cx="913" cy="501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284" y="1255"/>
              <a:ext cx="913" cy="501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DE" altLang="de-DE" sz="1800">
                <a:solidFill>
                  <a:schemeClr val="tx1"/>
                </a:solidFill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4423" y="1394"/>
              <a:ext cx="635" cy="2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Versicherungs-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de-DE" altLang="de-DE" sz="1400">
                  <a:solidFill>
                    <a:schemeClr val="tx1"/>
                  </a:solidFill>
                </a:rPr>
                <a:t>Vertrag</a:t>
              </a:r>
              <a:endParaRPr lang="de-DE" altLang="de-DE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 txBox="1"/>
          <p:nvPr/>
        </p:nvSpPr>
        <p:spPr>
          <a:xfrm>
            <a:off x="304800" y="464216"/>
            <a:ext cx="7998460" cy="5534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endParaRPr sz="1800" dirty="0"/>
          </a:p>
          <a:p>
            <a:pPr marL="22669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Schnittstelle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5" dirty="0">
                <a:latin typeface="Arial"/>
                <a:cs typeface="Arial"/>
              </a:rPr>
              <a:t>sin</a:t>
            </a:r>
            <a:r>
              <a:rPr sz="1800" b="1" dirty="0">
                <a:latin typeface="Arial"/>
                <a:cs typeface="Arial"/>
              </a:rPr>
              <a:t>d </a:t>
            </a:r>
            <a:r>
              <a:rPr sz="1800" b="1" spc="-5" dirty="0">
                <a:latin typeface="Arial"/>
                <a:cs typeface="Arial"/>
              </a:rPr>
              <a:t>da</a:t>
            </a:r>
            <a:r>
              <a:rPr sz="1800" b="1" dirty="0">
                <a:latin typeface="Arial"/>
                <a:cs typeface="Arial"/>
              </a:rPr>
              <a:t>s </a:t>
            </a:r>
            <a:r>
              <a:rPr sz="1800" b="1" spc="-5" dirty="0">
                <a:latin typeface="Arial"/>
                <a:cs typeface="Arial"/>
              </a:rPr>
              <a:t>Bindeglie</a:t>
            </a:r>
            <a:r>
              <a:rPr sz="1800" b="1" dirty="0">
                <a:latin typeface="Arial"/>
                <a:cs typeface="Arial"/>
              </a:rPr>
              <a:t>d </a:t>
            </a:r>
            <a:r>
              <a:rPr sz="1800" b="1" spc="-5" dirty="0">
                <a:latin typeface="Arial"/>
                <a:cs typeface="Arial"/>
              </a:rPr>
              <a:t>zwische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5" dirty="0">
                <a:latin typeface="Arial"/>
                <a:cs typeface="Arial"/>
              </a:rPr>
              <a:t>Komponenten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650"/>
              </a:lnSpc>
              <a:spcBef>
                <a:spcPts val="6"/>
              </a:spcBef>
            </a:pPr>
            <a:endParaRPr sz="165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407670" marR="465455" indent="-180975">
              <a:lnSpc>
                <a:spcPct val="120000"/>
              </a:lnSpc>
              <a:buFont typeface="Arial"/>
              <a:buChar char="•"/>
              <a:tabLst>
                <a:tab pos="408305" algn="l"/>
              </a:tabLst>
            </a:pPr>
            <a:r>
              <a:rPr sz="1800" spc="-5" dirty="0">
                <a:latin typeface="Arial"/>
                <a:cs typeface="Arial"/>
              </a:rPr>
              <a:t>Di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Definitio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Schnittstell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besteh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Meng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von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verschied</a:t>
            </a:r>
            <a:r>
              <a:rPr lang="de-DE" sz="1800" dirty="0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nen</a:t>
            </a:r>
            <a:r>
              <a:rPr sz="1800" spc="30" dirty="0" smtClean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Arial"/>
                <a:cs typeface="Arial"/>
              </a:rPr>
              <a:t>Operationen</a:t>
            </a:r>
            <a:r>
              <a:rPr sz="1800" dirty="0" smtClean="0">
                <a:latin typeface="Arial"/>
                <a:cs typeface="Arial"/>
              </a:rPr>
              <a:t>.</a:t>
            </a:r>
            <a:endParaRPr lang="de-DE" sz="1800" dirty="0" smtClean="0">
              <a:latin typeface="Arial"/>
              <a:cs typeface="Arial"/>
            </a:endParaRPr>
          </a:p>
          <a:p>
            <a:pPr marL="407670" marR="6350" indent="-180975">
              <a:lnSpc>
                <a:spcPct val="120000"/>
              </a:lnSpc>
              <a:buFont typeface="Arial"/>
              <a:buChar char="•"/>
              <a:tabLst>
                <a:tab pos="408305" algn="l"/>
              </a:tabLst>
            </a:pPr>
            <a:r>
              <a:rPr lang="de-DE" dirty="0" smtClean="0">
                <a:latin typeface="Arial"/>
                <a:cs typeface="Arial"/>
              </a:rPr>
              <a:t>Das </a:t>
            </a:r>
            <a:r>
              <a:rPr lang="de-DE" dirty="0">
                <a:latin typeface="Arial"/>
                <a:cs typeface="Arial"/>
              </a:rPr>
              <a:t>Verhalten der Komponenten ist über </a:t>
            </a:r>
            <a:r>
              <a:rPr lang="de-DE" dirty="0" smtClean="0">
                <a:latin typeface="Arial"/>
                <a:cs typeface="Arial"/>
              </a:rPr>
              <a:t>eine Schnittstelle </a:t>
            </a:r>
            <a:r>
              <a:rPr lang="de-DE" dirty="0">
                <a:latin typeface="Arial"/>
                <a:cs typeface="Arial"/>
              </a:rPr>
              <a:t>zugreifbar</a:t>
            </a:r>
          </a:p>
          <a:p>
            <a:pPr marL="407670" marR="6350" indent="-180975">
              <a:lnSpc>
                <a:spcPct val="120000"/>
              </a:lnSpc>
              <a:buFont typeface="Arial"/>
              <a:buChar char="•"/>
              <a:tabLst>
                <a:tab pos="408305" algn="l"/>
              </a:tabLst>
            </a:pPr>
            <a:r>
              <a:rPr lang="de-DE" spc="-20" dirty="0" smtClean="0">
                <a:latin typeface="Arial"/>
                <a:cs typeface="Arial"/>
              </a:rPr>
              <a:t>S</a:t>
            </a:r>
            <a:r>
              <a:rPr lang="de-DE" dirty="0" smtClean="0">
                <a:latin typeface="Arial"/>
                <a:cs typeface="Arial"/>
              </a:rPr>
              <a:t>chnittstellen</a:t>
            </a:r>
            <a:r>
              <a:rPr lang="de-DE" spc="40" dirty="0" smtClean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zwischen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den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müssen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klar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definiert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 smtClean="0">
                <a:latin typeface="Arial"/>
                <a:cs typeface="Arial"/>
              </a:rPr>
              <a:t>sein</a:t>
            </a:r>
          </a:p>
          <a:p>
            <a:pPr marL="864870" marR="253365" lvl="1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dirty="0" err="1">
                <a:latin typeface="Arial"/>
                <a:cs typeface="Arial"/>
              </a:rPr>
              <a:t>provided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interface</a:t>
            </a:r>
            <a:r>
              <a:rPr lang="de-DE" dirty="0">
                <a:latin typeface="Arial"/>
                <a:cs typeface="Arial"/>
              </a:rPr>
              <a:t>: wird durch Komponente angeboten</a:t>
            </a:r>
          </a:p>
          <a:p>
            <a:pPr marL="864870" marR="253365" lvl="1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dirty="0" err="1">
                <a:latin typeface="Arial"/>
                <a:cs typeface="Arial"/>
              </a:rPr>
              <a:t>required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interface</a:t>
            </a:r>
            <a:r>
              <a:rPr lang="de-DE" dirty="0">
                <a:latin typeface="Arial"/>
                <a:cs typeface="Arial"/>
              </a:rPr>
              <a:t>: wird von Komponente benötigt</a:t>
            </a:r>
          </a:p>
          <a:p>
            <a:pPr marL="407670" marR="6350" indent="-180975">
              <a:lnSpc>
                <a:spcPct val="120000"/>
              </a:lnSpc>
              <a:buFont typeface="Arial"/>
              <a:buChar char="•"/>
              <a:tabLst>
                <a:tab pos="408305" algn="l"/>
              </a:tabLst>
            </a:pPr>
            <a:r>
              <a:rPr lang="de-DE" spc="-20" dirty="0" smtClean="0">
                <a:latin typeface="Arial"/>
                <a:cs typeface="Arial"/>
              </a:rPr>
              <a:t>S</a:t>
            </a:r>
            <a:r>
              <a:rPr lang="de-DE" dirty="0" smtClean="0">
                <a:latin typeface="Arial"/>
                <a:cs typeface="Arial"/>
              </a:rPr>
              <a:t>chnittpunkte</a:t>
            </a:r>
            <a:r>
              <a:rPr lang="de-DE" spc="40" dirty="0" smtClean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zwischen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müssen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so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gerin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wi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möglich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gehalten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 smtClean="0">
                <a:latin typeface="Arial"/>
                <a:cs typeface="Arial"/>
              </a:rPr>
              <a:t>werden -&gt; geringe Kopplung</a:t>
            </a:r>
            <a:endParaRPr lang="de-DE" dirty="0">
              <a:latin typeface="Arial"/>
              <a:cs typeface="Arial"/>
            </a:endParaRPr>
          </a:p>
          <a:p>
            <a:pPr marL="407670" marR="487045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spc="-120" dirty="0">
                <a:latin typeface="Arial"/>
                <a:cs typeface="Arial"/>
              </a:rPr>
              <a:t>V</a:t>
            </a:r>
            <a:r>
              <a:rPr lang="de-DE" dirty="0">
                <a:latin typeface="Arial"/>
                <a:cs typeface="Arial"/>
              </a:rPr>
              <a:t>erantwortlichkeiten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müssen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sinnvoll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auf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Komponenten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aufgeteilt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werden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→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hohe</a:t>
            </a:r>
            <a:r>
              <a:rPr lang="de-DE" spc="45" dirty="0" smtClean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Kohäsion</a:t>
            </a:r>
            <a:r>
              <a:rPr lang="de-DE" spc="30" dirty="0">
                <a:latin typeface="Times New Roman"/>
                <a:cs typeface="Times New Roman"/>
              </a:rPr>
              <a:t> </a:t>
            </a:r>
            <a:endParaRPr lang="de-DE" dirty="0">
              <a:latin typeface="Arial"/>
              <a:cs typeface="Arial"/>
            </a:endParaRPr>
          </a:p>
          <a:p>
            <a:pPr marL="407670" marR="253365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dirty="0" smtClean="0">
                <a:latin typeface="Arial"/>
                <a:cs typeface="Arial"/>
              </a:rPr>
              <a:t>Komponenten </a:t>
            </a:r>
            <a:r>
              <a:rPr lang="de-DE" dirty="0">
                <a:latin typeface="Arial"/>
                <a:cs typeface="Arial"/>
              </a:rPr>
              <a:t>können bei Verwendung derselben Schnittstellen ohne Systemänderungen ausgetauscht werden</a:t>
            </a:r>
          </a:p>
          <a:p>
            <a:pPr marL="407670" marR="253365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dirty="0">
                <a:latin typeface="Arial"/>
                <a:cs typeface="Arial"/>
              </a:rPr>
              <a:t>Eine Komponente setzt sich intern </a:t>
            </a:r>
            <a:r>
              <a:rPr lang="de-DE" dirty="0" smtClean="0">
                <a:latin typeface="Arial"/>
                <a:cs typeface="Arial"/>
              </a:rPr>
              <a:t>oft aus </a:t>
            </a:r>
            <a:r>
              <a:rPr lang="de-DE" dirty="0">
                <a:latin typeface="Arial"/>
                <a:cs typeface="Arial"/>
              </a:rPr>
              <a:t>mehreren Klassen </a:t>
            </a:r>
            <a:r>
              <a:rPr lang="de-DE" dirty="0" smtClean="0">
                <a:latin typeface="Arial"/>
                <a:cs typeface="Arial"/>
              </a:rPr>
              <a:t>zusammen</a:t>
            </a: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2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 txBox="1"/>
          <p:nvPr/>
        </p:nvSpPr>
        <p:spPr>
          <a:xfrm>
            <a:off x="307340" y="500380"/>
            <a:ext cx="6948170" cy="1206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695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Merkmale</a:t>
            </a:r>
            <a:r>
              <a:rPr sz="1800" b="1" spc="-1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einer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Komponente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000"/>
              </a:lnSpc>
              <a:spcBef>
                <a:spcPts val="88"/>
              </a:spcBef>
            </a:pPr>
            <a:endParaRPr sz="2000" dirty="0"/>
          </a:p>
          <a:p>
            <a:pPr marL="407670" indent="-180975">
              <a:lnSpc>
                <a:spcPct val="100000"/>
              </a:lnSpc>
              <a:buFont typeface="Arial"/>
              <a:buChar char="•"/>
              <a:tabLst>
                <a:tab pos="408305" algn="l"/>
              </a:tabLst>
            </a:pP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Eine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Komponente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exportier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ein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mehrere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Schnittstellen</a:t>
            </a:r>
          </a:p>
          <a:p>
            <a:pPr marL="769620" marR="140335" lvl="1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770255" algn="l"/>
              </a:tabLst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chnittstellen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werde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al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20" dirty="0" err="1">
                <a:latin typeface="Arial"/>
                <a:cs typeface="Arial"/>
              </a:rPr>
              <a:t>V</a:t>
            </a:r>
            <a:r>
              <a:rPr sz="1800" dirty="0" err="1">
                <a:latin typeface="Arial"/>
                <a:cs typeface="Arial"/>
              </a:rPr>
              <a:t>erträge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aufgefass</a:t>
            </a:r>
            <a:r>
              <a:rPr sz="1800" dirty="0" err="1" smtClean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52400" y="1682750"/>
            <a:ext cx="8686800" cy="2193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670" indent="-180975">
              <a:lnSpc>
                <a:spcPct val="100000"/>
              </a:lnSpc>
              <a:buFont typeface="Arial"/>
              <a:buChar char="•"/>
              <a:tabLst>
                <a:tab pos="408305" algn="l"/>
              </a:tabLst>
            </a:pPr>
            <a:r>
              <a:rPr lang="de-DE" dirty="0">
                <a:latin typeface="Arial"/>
                <a:cs typeface="Arial"/>
              </a:rPr>
              <a:t>(</a:t>
            </a:r>
            <a:r>
              <a:rPr lang="de-DE" spc="-5" dirty="0">
                <a:latin typeface="Arial"/>
                <a:cs typeface="Arial"/>
              </a:rPr>
              <a:t>2</a:t>
            </a:r>
            <a:r>
              <a:rPr lang="de-DE" dirty="0">
                <a:latin typeface="Arial"/>
                <a:cs typeface="Arial"/>
              </a:rPr>
              <a:t>)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Eine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importier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ander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Schnittstellen</a:t>
            </a:r>
          </a:p>
          <a:p>
            <a:pPr marL="769620" lvl="1" indent="-18097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770255" algn="l"/>
              </a:tabLst>
            </a:pPr>
            <a:r>
              <a:rPr lang="de-DE" spc="-5" dirty="0">
                <a:latin typeface="Arial"/>
                <a:cs typeface="Arial"/>
              </a:rPr>
              <a:t>Di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benutz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di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Methoden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importierte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Schnittstelle</a:t>
            </a:r>
          </a:p>
          <a:p>
            <a:pPr marL="769620" marR="1153160" lvl="1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770255" algn="l"/>
              </a:tabLst>
            </a:pPr>
            <a:r>
              <a:rPr lang="de-DE" spc="-2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in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is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15" dirty="0">
                <a:latin typeface="Arial"/>
                <a:cs typeface="Arial"/>
              </a:rPr>
              <a:t>ers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 smtClean="0">
                <a:latin typeface="Arial"/>
                <a:cs typeface="Arial"/>
              </a:rPr>
              <a:t>lau</a:t>
            </a:r>
            <a:r>
              <a:rPr lang="de-DE" spc="-35" dirty="0" smtClean="0">
                <a:latin typeface="Arial"/>
                <a:cs typeface="Arial"/>
              </a:rPr>
              <a:t>f</a:t>
            </a:r>
            <a:r>
              <a:rPr lang="de-DE" dirty="0" smtClean="0">
                <a:latin typeface="Arial"/>
                <a:cs typeface="Arial"/>
              </a:rPr>
              <a:t>fähig,</a:t>
            </a:r>
            <a:r>
              <a:rPr lang="de-DE" spc="40" dirty="0" smtClean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wen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all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importierten</a:t>
            </a:r>
            <a:r>
              <a:rPr lang="de-DE" spc="-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Schnittstellen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zur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120" dirty="0">
                <a:latin typeface="Arial"/>
                <a:cs typeface="Arial"/>
              </a:rPr>
              <a:t>V</a:t>
            </a:r>
            <a:r>
              <a:rPr lang="de-DE" dirty="0">
                <a:latin typeface="Arial"/>
                <a:cs typeface="Arial"/>
              </a:rPr>
              <a:t>erfügung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stehen</a:t>
            </a:r>
          </a:p>
          <a:p>
            <a:pPr marL="769620" marR="692785" lvl="1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770255" algn="l"/>
              </a:tabLst>
            </a:pPr>
            <a:r>
              <a:rPr lang="de-DE" spc="-5" dirty="0">
                <a:latin typeface="Arial"/>
                <a:cs typeface="Arial"/>
              </a:rPr>
              <a:t>Di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is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unabhängi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3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von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Implementierung</a:t>
            </a:r>
            <a:r>
              <a:rPr lang="de-DE" spc="3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der</a:t>
            </a:r>
            <a:r>
              <a:rPr lang="de-DE" spc="-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importierte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Schnittstellen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231140" y="3560657"/>
            <a:ext cx="8608060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88"/>
              </a:spcBef>
            </a:pPr>
            <a:endParaRPr sz="2000" dirty="0"/>
          </a:p>
          <a:p>
            <a:pPr marL="407670" indent="-180975">
              <a:lnSpc>
                <a:spcPct val="100000"/>
              </a:lnSpc>
              <a:buFont typeface="Arial"/>
              <a:buChar char="•"/>
              <a:tabLst>
                <a:tab pos="408305" algn="l"/>
              </a:tabLst>
            </a:pP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Eine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Komponente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versteckt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Implementierung</a:t>
            </a:r>
          </a:p>
          <a:p>
            <a:pPr marL="769620" marR="344805" lvl="1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770255" algn="l"/>
              </a:tabLst>
            </a:pP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Komponente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kann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durc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 err="1">
                <a:latin typeface="Arial"/>
                <a:cs typeface="Arial"/>
              </a:rPr>
              <a:t>ander</a:t>
            </a:r>
            <a:r>
              <a:rPr sz="1800" dirty="0" err="1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lang="de-DE" sz="1800" dirty="0" err="1" smtClean="0">
                <a:latin typeface="Arial"/>
                <a:cs typeface="Arial"/>
              </a:rPr>
              <a:t>Implemtierungen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spc="-15" dirty="0" err="1" smtClean="0">
                <a:latin typeface="Arial"/>
                <a:cs typeface="Arial"/>
              </a:rPr>
              <a:t>ersetzt</a:t>
            </a:r>
            <a:r>
              <a:rPr sz="1800" spc="-10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werden</a:t>
            </a:r>
          </a:p>
          <a:p>
            <a:pPr lvl="1">
              <a:lnSpc>
                <a:spcPts val="2000"/>
              </a:lnSpc>
              <a:spcBef>
                <a:spcPts val="88"/>
              </a:spcBef>
              <a:buFont typeface="Arial"/>
              <a:buChar char="•"/>
            </a:pPr>
            <a:endParaRPr sz="2000" dirty="0"/>
          </a:p>
          <a:p>
            <a:pPr marL="407670" indent="-180975">
              <a:lnSpc>
                <a:spcPct val="100000"/>
              </a:lnSpc>
              <a:buFont typeface="Arial"/>
              <a:buChar char="•"/>
              <a:tabLst>
                <a:tab pos="408305" algn="l"/>
              </a:tabLst>
            </a:pP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Eine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Komponente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definier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ein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Einheit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Wiederverwendung</a:t>
            </a:r>
          </a:p>
          <a:p>
            <a:pPr marL="769620" lvl="1" indent="-18097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770255" algn="l"/>
              </a:tabLst>
            </a:pPr>
            <a:r>
              <a:rPr sz="1800" spc="-20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ie</a:t>
            </a:r>
            <a:r>
              <a:rPr sz="1800" spc="45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macht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minimale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Angaben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über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Umgebung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6200" y="5509620"/>
            <a:ext cx="8915400" cy="135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670" indent="-180975">
              <a:lnSpc>
                <a:spcPct val="100000"/>
              </a:lnSpc>
              <a:buFont typeface="Arial"/>
              <a:buChar char="•"/>
              <a:tabLst>
                <a:tab pos="408305" algn="l"/>
              </a:tabLst>
            </a:pPr>
            <a:r>
              <a:rPr lang="de-DE" dirty="0">
                <a:latin typeface="Arial"/>
                <a:cs typeface="Arial"/>
              </a:rPr>
              <a:t>(5)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Komponenten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können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andere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Komponenten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enthalten</a:t>
            </a:r>
          </a:p>
          <a:p>
            <a:pPr marL="768350" marR="6350" lvl="1" indent="-181610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768985" algn="l"/>
              </a:tabLst>
            </a:pPr>
            <a:r>
              <a:rPr lang="de-DE" dirty="0">
                <a:latin typeface="Arial"/>
                <a:cs typeface="Arial"/>
              </a:rPr>
              <a:t>Man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kann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neue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aus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bestehenden</a:t>
            </a:r>
            <a:r>
              <a:rPr lang="de-DE" spc="3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Komponenten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zusammensetzen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(komponieren)</a:t>
            </a:r>
          </a:p>
          <a:p>
            <a:pPr lvl="1">
              <a:lnSpc>
                <a:spcPts val="2000"/>
              </a:lnSpc>
              <a:spcBef>
                <a:spcPts val="88"/>
              </a:spcBef>
              <a:buFont typeface="Arial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862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3156268"/>
            <a:ext cx="91440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Komponenten</a:t>
            </a:r>
            <a:r>
              <a:rPr sz="3600" b="1" dirty="0" err="1" smtClean="0">
                <a:latin typeface="Arial"/>
                <a:cs typeface="Arial"/>
              </a:rPr>
              <a:t>d</a:t>
            </a:r>
            <a:r>
              <a:rPr sz="3600" b="1" spc="225" dirty="0" err="1" smtClean="0">
                <a:latin typeface="Arial"/>
                <a:cs typeface="Arial"/>
              </a:rPr>
              <a:t>i</a:t>
            </a:r>
            <a:r>
              <a:rPr sz="3600" b="1" dirty="0" err="1" smtClean="0">
                <a:latin typeface="Arial"/>
                <a:cs typeface="Arial"/>
              </a:rPr>
              <a:t>agramme</a:t>
            </a:r>
            <a:endParaRPr lang="de-DE" sz="36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8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83150"/>
            <a:ext cx="7620000" cy="170167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28600" y="61595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Komponentendiagramme</a:t>
            </a: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Komponentendiagramme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zeigen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 welchen Komponenten ein System besteht, welche Schnittstellen die Komponenten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bereitstellen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bzw.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erfordern und wie die Teile eines Systems zusammenarbeiten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Entwurf werden die Aufgaben des Gesamtsystems auf kleinere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Subsysteme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verteilt. Nachdem die einzelnen Komponenten mit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ihren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Aufgaben und der Kommunikation zwischen den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definiert wurden, kann die Entwicklungsarbeit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aufgeteilt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Dokumentation von Softwarekomponenten und Schnittstellen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kann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 der Testphase als Grundlage von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Integrationstests verwendet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werden.</a:t>
            </a:r>
          </a:p>
        </p:txBody>
      </p:sp>
    </p:spTree>
    <p:extLst>
      <p:ext uri="{BB962C8B-B14F-4D97-AF65-F5344CB8AC3E}">
        <p14:creationId xmlns:p14="http://schemas.microsoft.com/office/powerpoint/2010/main" val="13220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9026" y="2139950"/>
            <a:ext cx="5770563" cy="424815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Bilder zeigen zwei alternative Darstellungen:</a:t>
            </a:r>
          </a:p>
          <a:p>
            <a:pPr>
              <a:lnSpc>
                <a:spcPct val="90000"/>
              </a:lnSpc>
            </a:pPr>
            <a:endParaRPr lang="de-DE" altLang="de-DE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Komponenten bieten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(Kreis) und benötigen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 (Halbkreis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Komponenten können über Schnittstellen in Diagrammen verknüpft werden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 Komponenten können die zugehörigen Klassen eingezeichnet werden</a:t>
            </a:r>
          </a:p>
        </p:txBody>
      </p:sp>
      <p:pic>
        <p:nvPicPr>
          <p:cNvPr id="8" name="Picture 15" descr="Kap06VariantenZurKomponentendarstellu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4" t="27213" r="41766" b="3780"/>
          <a:stretch>
            <a:fillRect/>
          </a:stretch>
        </p:blipFill>
        <p:spPr bwMode="auto">
          <a:xfrm>
            <a:off x="6199188" y="1125538"/>
            <a:ext cx="2716212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 descr="Kap06VariantenZurKomponentendarstellu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780" r="3424" b="77103"/>
          <a:stretch>
            <a:fillRect/>
          </a:stretch>
        </p:blipFill>
        <p:spPr bwMode="auto">
          <a:xfrm>
            <a:off x="152400" y="844550"/>
            <a:ext cx="5867400" cy="108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6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00"/>
            <a:ext cx="91535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228600" y="46355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Black Box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Box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(Klassen, die die Komponente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realisieren) +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(Datei, die die Implementierung der Komponente enthält)</a:t>
            </a:r>
          </a:p>
        </p:txBody>
      </p:sp>
    </p:spTree>
    <p:extLst>
      <p:ext uri="{BB962C8B-B14F-4D97-AF65-F5344CB8AC3E}">
        <p14:creationId xmlns:p14="http://schemas.microsoft.com/office/powerpoint/2010/main" val="25867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981200" y="2292350"/>
            <a:ext cx="5033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Paket</a:t>
            </a:r>
            <a:r>
              <a:rPr sz="3600" b="1" dirty="0" smtClean="0">
                <a:latin typeface="Arial"/>
                <a:cs typeface="Arial"/>
              </a:rPr>
              <a:t>d</a:t>
            </a:r>
            <a:r>
              <a:rPr sz="3600" b="1" spc="225" dirty="0" smtClean="0">
                <a:latin typeface="Arial"/>
                <a:cs typeface="Arial"/>
              </a:rPr>
              <a:t>i</a:t>
            </a:r>
            <a:r>
              <a:rPr lang="de-DE" sz="3600" b="1" spc="225" dirty="0" smtClean="0">
                <a:latin typeface="Arial"/>
                <a:cs typeface="Arial"/>
              </a:rPr>
              <a:t>a</a:t>
            </a:r>
            <a:r>
              <a:rPr sz="3600" b="1" dirty="0" smtClean="0">
                <a:latin typeface="Arial"/>
                <a:cs typeface="Arial"/>
              </a:rPr>
              <a:t>g</a:t>
            </a:r>
            <a:r>
              <a:rPr lang="de-DE" sz="3600" b="1" spc="-685" dirty="0" smtClean="0">
                <a:latin typeface="Arial"/>
                <a:cs typeface="Arial"/>
              </a:rPr>
              <a:t>r </a:t>
            </a:r>
            <a:r>
              <a:rPr sz="3600" b="1" dirty="0" err="1" smtClean="0">
                <a:latin typeface="Arial"/>
                <a:cs typeface="Arial"/>
              </a:rPr>
              <a:t>amme</a:t>
            </a:r>
            <a:endParaRPr lang="de-DE" sz="3600" b="1" dirty="0" smtClean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622" y="3054350"/>
            <a:ext cx="8839200" cy="287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endParaRPr sz="1800" dirty="0"/>
          </a:p>
          <a:p>
            <a:pPr marL="337820" marR="1025525" indent="-177800">
              <a:lnSpc>
                <a:spcPct val="100000"/>
              </a:lnSpc>
              <a:buFont typeface="Arial"/>
              <a:buChar char="•"/>
              <a:tabLst>
                <a:tab pos="338455" algn="l"/>
              </a:tabLst>
            </a:pPr>
            <a:r>
              <a:rPr lang="de-DE" dirty="0">
                <a:latin typeface="Arial"/>
                <a:cs typeface="Arial"/>
              </a:rPr>
              <a:t>Pakete gruppieren </a:t>
            </a:r>
            <a:r>
              <a:rPr lang="de-DE" dirty="0" smtClean="0">
                <a:latin typeface="Arial"/>
                <a:cs typeface="Arial"/>
              </a:rPr>
              <a:t>Elemente, die einem ähnlichen Zwecke dienen, </a:t>
            </a:r>
            <a:r>
              <a:rPr lang="de-DE" dirty="0">
                <a:latin typeface="Arial"/>
                <a:cs typeface="Arial"/>
              </a:rPr>
              <a:t>und definieren Namensräume, in denen sich diese </a:t>
            </a:r>
            <a:r>
              <a:rPr lang="de-DE" dirty="0" smtClean="0">
                <a:latin typeface="Arial"/>
                <a:cs typeface="Arial"/>
              </a:rPr>
              <a:t>Elemente befinden</a:t>
            </a:r>
          </a:p>
          <a:p>
            <a:pPr marL="337820" marR="1025525" indent="-177800">
              <a:lnSpc>
                <a:spcPct val="100000"/>
              </a:lnSpc>
              <a:buFont typeface="Arial"/>
              <a:buChar char="•"/>
              <a:tabLst>
                <a:tab pos="338455" algn="l"/>
              </a:tabLst>
            </a:pPr>
            <a:r>
              <a:rPr sz="1800" dirty="0" smtClean="0">
                <a:latin typeface="Arial"/>
                <a:cs typeface="Arial"/>
              </a:rPr>
              <a:t>Das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Ziel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von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Paketdiagramme</a:t>
            </a:r>
            <a:r>
              <a:rPr lang="de-DE" sz="1800" dirty="0" smtClean="0">
                <a:latin typeface="Arial"/>
                <a:cs typeface="Arial"/>
              </a:rPr>
              <a:t>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besteht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darin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die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Struktur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eines</a:t>
            </a:r>
            <a:r>
              <a:rPr sz="1800" dirty="0" smtClean="0">
                <a:latin typeface="Arial"/>
                <a:cs typeface="Arial"/>
              </a:rPr>
              <a:t> Systems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in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verschieden</a:t>
            </a:r>
            <a:r>
              <a:rPr lang="de-DE" sz="1800" dirty="0" smtClean="0">
                <a:latin typeface="Arial"/>
                <a:cs typeface="Arial"/>
              </a:rPr>
              <a:t>e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Sichten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zu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gliedern</a:t>
            </a:r>
            <a:r>
              <a:rPr lang="de-DE" sz="1800" dirty="0" smtClean="0">
                <a:latin typeface="Arial"/>
                <a:cs typeface="Arial"/>
              </a:rPr>
              <a:t> und eine abstrakte Sicht auf das System zu ermöglichen, so dass man den Überblick behält</a:t>
            </a:r>
          </a:p>
          <a:p>
            <a:pPr marL="337820" indent="-177800">
              <a:spcBef>
                <a:spcPts val="645"/>
              </a:spcBef>
              <a:buFont typeface="Arial"/>
              <a:buChar char="•"/>
              <a:tabLst>
                <a:tab pos="338455" algn="l"/>
              </a:tabLst>
            </a:pPr>
            <a:r>
              <a:rPr lang="de-DE" spc="-5" dirty="0" smtClean="0">
                <a:latin typeface="Arial"/>
                <a:cs typeface="Arial"/>
              </a:rPr>
              <a:t>P</a:t>
            </a:r>
            <a:r>
              <a:rPr lang="de-DE" dirty="0" smtClean="0">
                <a:latin typeface="Arial"/>
                <a:cs typeface="Arial"/>
              </a:rPr>
              <a:t>akete</a:t>
            </a:r>
            <a:r>
              <a:rPr lang="de-DE" spc="-1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können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beliebige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Modellelemente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enthalten,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insbesondere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auch andere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Pakete.</a:t>
            </a:r>
          </a:p>
          <a:p>
            <a:pPr marL="33782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38455" algn="l"/>
              </a:tabLst>
            </a:pPr>
            <a:r>
              <a:rPr sz="1800" spc="-5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ubsysteme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könne</a:t>
            </a:r>
            <a:r>
              <a:rPr lang="de-DE" sz="1800" dirty="0" smtClean="0">
                <a:latin typeface="Arial"/>
                <a:cs typeface="Arial"/>
              </a:rPr>
              <a:t>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Pakete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modelliert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werden</a:t>
            </a:r>
            <a:r>
              <a:rPr lang="de-DE" dirty="0" smtClean="0">
                <a:latin typeface="Arial"/>
                <a:cs typeface="Arial"/>
              </a:rPr>
              <a:t>, so dass die Pakete auch in anderen Projekten wiederverwendet werden können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3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750"/>
            <a:ext cx="88392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2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055178" y="2901950"/>
            <a:ext cx="503364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Paket</a:t>
            </a:r>
            <a:r>
              <a:rPr sz="3600" b="1" dirty="0" smtClean="0">
                <a:latin typeface="Arial"/>
                <a:cs typeface="Arial"/>
              </a:rPr>
              <a:t>d</a:t>
            </a:r>
            <a:r>
              <a:rPr lang="de-DE" sz="3600" b="1" spc="225" dirty="0" err="1">
                <a:latin typeface="Arial"/>
                <a:cs typeface="Arial"/>
              </a:rPr>
              <a:t>i</a:t>
            </a:r>
            <a:r>
              <a:rPr sz="3600" b="1" dirty="0" smtClean="0">
                <a:latin typeface="Arial"/>
                <a:cs typeface="Arial"/>
              </a:rPr>
              <a:t>ag</a:t>
            </a:r>
            <a:r>
              <a:rPr lang="de-DE" sz="3600" b="1" spc="-685" dirty="0" smtClean="0">
                <a:latin typeface="Arial"/>
                <a:cs typeface="Arial"/>
              </a:rPr>
              <a:t>r </a:t>
            </a:r>
            <a:r>
              <a:rPr sz="3600" b="1" dirty="0" err="1" smtClean="0">
                <a:latin typeface="Arial"/>
                <a:cs typeface="Arial"/>
              </a:rPr>
              <a:t>amme</a:t>
            </a:r>
            <a:endParaRPr lang="de-DE" sz="36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de-DE" sz="3600" b="1" dirty="0" smtClean="0">
                <a:latin typeface="Arial"/>
                <a:cs typeface="Arial"/>
              </a:rPr>
              <a:t>Notationselemente</a:t>
            </a:r>
          </a:p>
        </p:txBody>
      </p:sp>
    </p:spTree>
    <p:extLst>
      <p:ext uri="{BB962C8B-B14F-4D97-AF65-F5344CB8AC3E}">
        <p14:creationId xmlns:p14="http://schemas.microsoft.com/office/powerpoint/2010/main" val="23435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11350"/>
            <a:ext cx="4572000" cy="4724400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304799" y="82550"/>
            <a:ext cx="8686800" cy="4490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Aufgabe für die Studierenden, die die Vorlesungsfolien zusammenfassen:</a:t>
            </a:r>
          </a:p>
          <a:p>
            <a:pPr marL="266700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5" dirty="0" smtClean="0">
                <a:latin typeface="Arial"/>
                <a:cs typeface="Arial"/>
              </a:rPr>
              <a:t>Die </a:t>
            </a:r>
            <a:r>
              <a:rPr lang="de-DE" spc="5" dirty="0">
                <a:latin typeface="Arial"/>
                <a:cs typeface="Arial"/>
              </a:rPr>
              <a:t>unten zu sehende Abbildung zeigt ein Klassendiagramm, in dem die Notationselemente und deren Beziehungen eines Anwendungsfalldiagramms (</a:t>
            </a:r>
            <a:r>
              <a:rPr lang="de-DE" spc="5" dirty="0" err="1">
                <a:latin typeface="Arial"/>
                <a:cs typeface="Arial"/>
              </a:rPr>
              <a:t>Use</a:t>
            </a:r>
            <a:r>
              <a:rPr lang="de-DE" spc="5" dirty="0">
                <a:latin typeface="Arial"/>
                <a:cs typeface="Arial"/>
              </a:rPr>
              <a:t>-Case-Diagramm) konzeptionell dargestellt werden. Die Abbildung stellt somit ein Meta-Klassendiagramm für ein Anwendungsfalldiagramm dar. Erstellen Sie nun jeweils ein Meta-Klassendiagramm für folgende UML-Diagrammtypen: </a:t>
            </a:r>
          </a:p>
          <a:p>
            <a:pPr marL="298450" indent="-285750"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Anwendungsfalldiagramm (evtl. modifiziert)</a:t>
            </a:r>
            <a:endParaRPr lang="de-DE" dirty="0">
              <a:latin typeface="Arial"/>
              <a:cs typeface="Arial"/>
            </a:endParaRPr>
          </a:p>
          <a:p>
            <a:pPr marL="298450" indent="-285750"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Klassendiagramm</a:t>
            </a:r>
          </a:p>
          <a:p>
            <a:pPr marL="298450" indent="-285750"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Verteilungsdiagramm</a:t>
            </a:r>
          </a:p>
          <a:p>
            <a:pPr marL="298450" indent="-285750"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Aktivitätsdiagramm</a:t>
            </a:r>
          </a:p>
          <a:p>
            <a:pPr marL="298450" indent="-285750"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Sequenzdiagramm</a:t>
            </a:r>
          </a:p>
          <a:p>
            <a:pPr marL="298450" indent="-285750"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Zustandsdiagramm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6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4"/>
          <p:cNvSpPr txBox="1"/>
          <p:nvPr/>
        </p:nvSpPr>
        <p:spPr>
          <a:xfrm>
            <a:off x="152400" y="2391251"/>
            <a:ext cx="8839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  <a:tabLst>
                <a:tab pos="194310" algn="l"/>
              </a:tabLst>
            </a:pPr>
            <a:r>
              <a:rPr lang="de-DE" sz="1800" b="1" dirty="0" smtClean="0">
                <a:latin typeface="Arial"/>
                <a:cs typeface="Arial"/>
              </a:rPr>
              <a:t>Assoziation</a:t>
            </a: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de-DE" dirty="0" smtClean="0">
                <a:latin typeface="Arial"/>
                <a:cs typeface="Arial"/>
              </a:rPr>
              <a:t>Beim </a:t>
            </a:r>
            <a:r>
              <a:rPr lang="de-DE" dirty="0">
                <a:latin typeface="Arial"/>
                <a:cs typeface="Arial"/>
              </a:rPr>
              <a:t>Import kann die Sichtbarkeit der importierten Elemente und Pakete neu bestimmt </a:t>
            </a:r>
            <a:r>
              <a:rPr lang="de-DE" dirty="0" smtClean="0">
                <a:latin typeface="Arial"/>
                <a:cs typeface="Arial"/>
              </a:rPr>
              <a:t>werden:</a:t>
            </a:r>
          </a:p>
          <a:p>
            <a:pPr marL="650875" lvl="1" indent="-180975">
              <a:buFont typeface="Arial"/>
              <a:buChar char="•"/>
              <a:tabLst>
                <a:tab pos="194310" algn="l"/>
              </a:tabLst>
            </a:pPr>
            <a:r>
              <a:rPr dirty="0" smtClean="0">
                <a:latin typeface="Arial"/>
                <a:cs typeface="Arial"/>
              </a:rPr>
              <a:t>&lt;&lt;</a:t>
            </a:r>
            <a:r>
              <a:rPr dirty="0">
                <a:latin typeface="Arial"/>
                <a:cs typeface="Arial"/>
              </a:rPr>
              <a:t>import</a:t>
            </a:r>
            <a:r>
              <a:rPr dirty="0" smtClean="0">
                <a:latin typeface="Arial"/>
                <a:cs typeface="Arial"/>
              </a:rPr>
              <a:t>&gt;&gt;</a:t>
            </a:r>
            <a:r>
              <a:rPr lang="de-DE" dirty="0">
                <a:latin typeface="Arial"/>
                <a:cs typeface="Arial"/>
              </a:rPr>
              <a:t> : Beziehungen für öffentliche Sichtbarkeit</a:t>
            </a:r>
            <a:endParaRPr lang="de-DE" dirty="0" smtClean="0">
              <a:latin typeface="Arial"/>
              <a:cs typeface="Arial"/>
            </a:endParaRPr>
          </a:p>
          <a:p>
            <a:pPr marL="650875" lvl="1" indent="-180975">
              <a:buFont typeface="Arial"/>
              <a:buChar char="•"/>
              <a:tabLst>
                <a:tab pos="194310" algn="l"/>
              </a:tabLst>
            </a:pPr>
            <a:r>
              <a:rPr lang="de-DE" dirty="0" smtClean="0">
                <a:latin typeface="Arial"/>
                <a:cs typeface="Arial"/>
              </a:rPr>
              <a:t>&lt;&lt;</a:t>
            </a:r>
            <a:r>
              <a:rPr lang="de-DE" dirty="0" err="1" smtClean="0">
                <a:latin typeface="Arial"/>
                <a:cs typeface="Arial"/>
              </a:rPr>
              <a:t>access</a:t>
            </a:r>
            <a:r>
              <a:rPr lang="de-DE" dirty="0" smtClean="0">
                <a:latin typeface="Arial"/>
                <a:cs typeface="Arial"/>
              </a:rPr>
              <a:t>&gt;&gt;: Beziehungen </a:t>
            </a:r>
            <a:r>
              <a:rPr lang="de-DE" dirty="0">
                <a:latin typeface="Arial"/>
                <a:cs typeface="Arial"/>
              </a:rPr>
              <a:t>für private </a:t>
            </a:r>
            <a:r>
              <a:rPr lang="de-DE" dirty="0" smtClean="0">
                <a:latin typeface="Arial"/>
                <a:cs typeface="Arial"/>
              </a:rPr>
              <a:t>Sichtbarkeit</a:t>
            </a:r>
          </a:p>
          <a:p>
            <a:pPr marL="650875" lvl="1" indent="-180975">
              <a:buFont typeface="Arial"/>
              <a:buChar char="•"/>
              <a:tabLst>
                <a:tab pos="194310" algn="l"/>
              </a:tabLst>
            </a:pPr>
            <a:r>
              <a:rPr lang="de-DE" dirty="0" smtClean="0">
                <a:latin typeface="Arial"/>
                <a:cs typeface="Arial"/>
              </a:rPr>
              <a:t>&lt;&lt;</a:t>
            </a:r>
            <a:r>
              <a:rPr lang="de-DE" dirty="0" err="1" smtClean="0">
                <a:latin typeface="Arial"/>
                <a:cs typeface="Arial"/>
              </a:rPr>
              <a:t>merge</a:t>
            </a:r>
            <a:r>
              <a:rPr lang="de-DE" dirty="0">
                <a:latin typeface="Arial"/>
                <a:cs typeface="Arial"/>
              </a:rPr>
              <a:t>&gt;&gt;:  die nicht privaten Inhalte des </a:t>
            </a:r>
            <a:r>
              <a:rPr lang="de-DE" dirty="0" smtClean="0">
                <a:latin typeface="Arial"/>
                <a:cs typeface="Arial"/>
              </a:rPr>
              <a:t>Zielpakets werden </a:t>
            </a:r>
            <a:r>
              <a:rPr lang="de-DE" dirty="0">
                <a:latin typeface="Arial"/>
                <a:cs typeface="Arial"/>
              </a:rPr>
              <a:t>in die Inhalte des Quellpakets </a:t>
            </a:r>
            <a:r>
              <a:rPr lang="de-DE" dirty="0" smtClean="0">
                <a:latin typeface="Arial"/>
                <a:cs typeface="Arial"/>
              </a:rPr>
              <a:t>verschmolzen. (In dieser Vorlesung nicht weiter betrachtet)</a:t>
            </a:r>
          </a:p>
          <a:p>
            <a:pPr marL="193675" indent="-180975">
              <a:buFont typeface="Arial"/>
              <a:buChar char="•"/>
              <a:tabLst>
                <a:tab pos="194310" algn="l"/>
              </a:tabLst>
            </a:pPr>
            <a:endParaRPr lang="de-DE" dirty="0">
              <a:latin typeface="Arial"/>
              <a:cs typeface="Arial"/>
            </a:endParaRPr>
          </a:p>
        </p:txBody>
      </p:sp>
      <p:sp>
        <p:nvSpPr>
          <p:cNvPr id="4" name="object 31"/>
          <p:cNvSpPr/>
          <p:nvPr/>
        </p:nvSpPr>
        <p:spPr>
          <a:xfrm>
            <a:off x="3116577" y="3840728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214121"/>
                </a:moveTo>
                <a:lnTo>
                  <a:pt x="0" y="0"/>
                </a:lnTo>
                <a:lnTo>
                  <a:pt x="0" y="21412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2084067" y="4393184"/>
            <a:ext cx="538480" cy="171450"/>
          </a:xfrm>
          <a:custGeom>
            <a:avLst/>
            <a:gdLst/>
            <a:ahLst/>
            <a:cxnLst/>
            <a:rect l="l" t="t" r="r" b="b"/>
            <a:pathLst>
              <a:path w="538479" h="171450">
                <a:moveTo>
                  <a:pt x="0" y="171449"/>
                </a:moveTo>
                <a:lnTo>
                  <a:pt x="537971" y="171449"/>
                </a:lnTo>
                <a:lnTo>
                  <a:pt x="537971" y="0"/>
                </a:lnTo>
                <a:lnTo>
                  <a:pt x="0" y="0"/>
                </a:lnTo>
                <a:lnTo>
                  <a:pt x="0" y="17144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2084067" y="4393190"/>
            <a:ext cx="538480" cy="171450"/>
          </a:xfrm>
          <a:custGeom>
            <a:avLst/>
            <a:gdLst/>
            <a:ahLst/>
            <a:cxnLst/>
            <a:rect l="l" t="t" r="r" b="b"/>
            <a:pathLst>
              <a:path w="538479" h="171450">
                <a:moveTo>
                  <a:pt x="537971" y="171443"/>
                </a:moveTo>
                <a:lnTo>
                  <a:pt x="537971" y="0"/>
                </a:lnTo>
                <a:lnTo>
                  <a:pt x="0" y="0"/>
                </a:lnTo>
                <a:lnTo>
                  <a:pt x="0" y="171443"/>
                </a:lnTo>
                <a:lnTo>
                  <a:pt x="537971" y="171443"/>
                </a:lnTo>
                <a:close/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2084067" y="4560443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217" y="0"/>
                </a:lnTo>
              </a:path>
            </a:pathLst>
          </a:custGeom>
          <a:ln w="14223">
            <a:solidFill>
              <a:srgbClr val="FFFFB9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2084067" y="4553966"/>
            <a:ext cx="1363345" cy="13335"/>
          </a:xfrm>
          <a:custGeom>
            <a:avLst/>
            <a:gdLst/>
            <a:ahLst/>
            <a:cxnLst/>
            <a:rect l="l" t="t" r="r" b="b"/>
            <a:pathLst>
              <a:path w="1363345" h="13335">
                <a:moveTo>
                  <a:pt x="1363217" y="12953"/>
                </a:moveTo>
                <a:lnTo>
                  <a:pt x="1363217" y="0"/>
                </a:lnTo>
                <a:lnTo>
                  <a:pt x="0" y="0"/>
                </a:lnTo>
                <a:lnTo>
                  <a:pt x="0" y="12953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4823457" y="4393184"/>
            <a:ext cx="539115" cy="171450"/>
          </a:xfrm>
          <a:custGeom>
            <a:avLst/>
            <a:gdLst/>
            <a:ahLst/>
            <a:cxnLst/>
            <a:rect l="l" t="t" r="r" b="b"/>
            <a:pathLst>
              <a:path w="539114" h="171450">
                <a:moveTo>
                  <a:pt x="0" y="171449"/>
                </a:moveTo>
                <a:lnTo>
                  <a:pt x="538733" y="171449"/>
                </a:lnTo>
                <a:lnTo>
                  <a:pt x="538733" y="0"/>
                </a:lnTo>
                <a:lnTo>
                  <a:pt x="0" y="0"/>
                </a:lnTo>
                <a:lnTo>
                  <a:pt x="0" y="17144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4823457" y="4393190"/>
            <a:ext cx="539115" cy="171450"/>
          </a:xfrm>
          <a:custGeom>
            <a:avLst/>
            <a:gdLst/>
            <a:ahLst/>
            <a:cxnLst/>
            <a:rect l="l" t="t" r="r" b="b"/>
            <a:pathLst>
              <a:path w="539114" h="171450">
                <a:moveTo>
                  <a:pt x="538733" y="171443"/>
                </a:moveTo>
                <a:lnTo>
                  <a:pt x="538733" y="0"/>
                </a:lnTo>
                <a:lnTo>
                  <a:pt x="0" y="0"/>
                </a:lnTo>
                <a:lnTo>
                  <a:pt x="0" y="171443"/>
                </a:lnTo>
                <a:lnTo>
                  <a:pt x="538733" y="171443"/>
                </a:lnTo>
                <a:close/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4823457" y="4560443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79">
                <a:moveTo>
                  <a:pt x="0" y="0"/>
                </a:moveTo>
                <a:lnTo>
                  <a:pt x="1363979" y="0"/>
                </a:lnTo>
              </a:path>
            </a:pathLst>
          </a:custGeom>
          <a:ln w="14223">
            <a:solidFill>
              <a:srgbClr val="FFFFB9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4823457" y="4553966"/>
            <a:ext cx="1363980" cy="13335"/>
          </a:xfrm>
          <a:custGeom>
            <a:avLst/>
            <a:gdLst/>
            <a:ahLst/>
            <a:cxnLst/>
            <a:rect l="l" t="t" r="r" b="b"/>
            <a:pathLst>
              <a:path w="1363979" h="13335">
                <a:moveTo>
                  <a:pt x="1363979" y="12953"/>
                </a:moveTo>
                <a:lnTo>
                  <a:pt x="1363979" y="0"/>
                </a:lnTo>
                <a:lnTo>
                  <a:pt x="0" y="0"/>
                </a:lnTo>
                <a:lnTo>
                  <a:pt x="0" y="12953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2084067" y="4566920"/>
            <a:ext cx="1363345" cy="616585"/>
          </a:xfrm>
          <a:custGeom>
            <a:avLst/>
            <a:gdLst/>
            <a:ahLst/>
            <a:cxnLst/>
            <a:rect l="l" t="t" r="r" b="b"/>
            <a:pathLst>
              <a:path w="1363345" h="616585">
                <a:moveTo>
                  <a:pt x="1363217" y="616458"/>
                </a:moveTo>
                <a:lnTo>
                  <a:pt x="1363217" y="0"/>
                </a:lnTo>
                <a:lnTo>
                  <a:pt x="0" y="0"/>
                </a:lnTo>
                <a:lnTo>
                  <a:pt x="0" y="616458"/>
                </a:lnTo>
                <a:lnTo>
                  <a:pt x="1363217" y="616458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3447284" y="4566920"/>
            <a:ext cx="0" cy="616585"/>
          </a:xfrm>
          <a:custGeom>
            <a:avLst/>
            <a:gdLst/>
            <a:ahLst/>
            <a:cxnLst/>
            <a:rect l="l" t="t" r="r" b="b"/>
            <a:pathLst>
              <a:path h="616585">
                <a:moveTo>
                  <a:pt x="0" y="616458"/>
                </a:moveTo>
                <a:lnTo>
                  <a:pt x="0" y="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2084067" y="4566920"/>
            <a:ext cx="1363345" cy="616585"/>
          </a:xfrm>
          <a:custGeom>
            <a:avLst/>
            <a:gdLst/>
            <a:ahLst/>
            <a:cxnLst/>
            <a:rect l="l" t="t" r="r" b="b"/>
            <a:pathLst>
              <a:path w="1363345" h="616585">
                <a:moveTo>
                  <a:pt x="0" y="0"/>
                </a:moveTo>
                <a:lnTo>
                  <a:pt x="0" y="616458"/>
                </a:lnTo>
                <a:lnTo>
                  <a:pt x="1363217" y="616458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8"/>
          <p:cNvSpPr txBox="1"/>
          <p:nvPr/>
        </p:nvSpPr>
        <p:spPr>
          <a:xfrm>
            <a:off x="2266449" y="4616952"/>
            <a:ext cx="100901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spc="-15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u</a:t>
            </a:r>
            <a:r>
              <a:rPr sz="950" spc="-10" dirty="0">
                <a:latin typeface="Arial"/>
                <a:cs typeface="Arial"/>
              </a:rPr>
              <a:t>f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t</a:t>
            </a:r>
            <a:r>
              <a:rPr sz="950" spc="-16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dirty="0">
                <a:latin typeface="Arial"/>
                <a:cs typeface="Arial"/>
              </a:rPr>
              <a:t>a</a:t>
            </a:r>
            <a:r>
              <a:rPr sz="950" spc="-5" dirty="0">
                <a:latin typeface="Arial"/>
                <a:cs typeface="Arial"/>
              </a:rPr>
              <a:t>g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dirty="0">
                <a:latin typeface="Arial"/>
                <a:cs typeface="Arial"/>
              </a:rPr>
              <a:t>ann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h</a:t>
            </a:r>
            <a:r>
              <a:rPr sz="950" spc="-85" dirty="0">
                <a:latin typeface="Arial"/>
                <a:cs typeface="Arial"/>
              </a:rPr>
              <a:t>m</a:t>
            </a:r>
            <a:r>
              <a:rPr sz="950" spc="-15" dirty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9"/>
          <p:cNvSpPr/>
          <p:nvPr/>
        </p:nvSpPr>
        <p:spPr>
          <a:xfrm>
            <a:off x="4823457" y="4566920"/>
            <a:ext cx="1363980" cy="616585"/>
          </a:xfrm>
          <a:custGeom>
            <a:avLst/>
            <a:gdLst/>
            <a:ahLst/>
            <a:cxnLst/>
            <a:rect l="l" t="t" r="r" b="b"/>
            <a:pathLst>
              <a:path w="1363979" h="616585">
                <a:moveTo>
                  <a:pt x="1363979" y="616458"/>
                </a:moveTo>
                <a:lnTo>
                  <a:pt x="1363979" y="0"/>
                </a:lnTo>
                <a:lnTo>
                  <a:pt x="0" y="0"/>
                </a:lnTo>
                <a:lnTo>
                  <a:pt x="0" y="616458"/>
                </a:lnTo>
                <a:lnTo>
                  <a:pt x="1363979" y="616458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6187436" y="4566920"/>
            <a:ext cx="0" cy="616585"/>
          </a:xfrm>
          <a:custGeom>
            <a:avLst/>
            <a:gdLst/>
            <a:ahLst/>
            <a:cxnLst/>
            <a:rect l="l" t="t" r="r" b="b"/>
            <a:pathLst>
              <a:path h="616585">
                <a:moveTo>
                  <a:pt x="0" y="616458"/>
                </a:moveTo>
                <a:lnTo>
                  <a:pt x="0" y="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4823457" y="4566920"/>
            <a:ext cx="1363980" cy="616585"/>
          </a:xfrm>
          <a:custGeom>
            <a:avLst/>
            <a:gdLst/>
            <a:ahLst/>
            <a:cxnLst/>
            <a:rect l="l" t="t" r="r" b="b"/>
            <a:pathLst>
              <a:path w="1363979" h="616585">
                <a:moveTo>
                  <a:pt x="0" y="0"/>
                </a:moveTo>
                <a:lnTo>
                  <a:pt x="0" y="616458"/>
                </a:lnTo>
                <a:lnTo>
                  <a:pt x="1363979" y="616458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2"/>
          <p:cNvSpPr txBox="1"/>
          <p:nvPr/>
        </p:nvSpPr>
        <p:spPr>
          <a:xfrm>
            <a:off x="5098043" y="4616952"/>
            <a:ext cx="8255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spc="-10" dirty="0">
                <a:latin typeface="Arial"/>
                <a:cs typeface="Arial"/>
              </a:rPr>
              <a:t>W</a:t>
            </a:r>
            <a:r>
              <a:rPr sz="950" dirty="0">
                <a:latin typeface="Arial"/>
                <a:cs typeface="Arial"/>
              </a:rPr>
              <a:t>a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dirty="0">
                <a:latin typeface="Arial"/>
                <a:cs typeface="Arial"/>
              </a:rPr>
              <a:t>ne</a:t>
            </a:r>
            <a:r>
              <a:rPr sz="950" spc="-35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5" dirty="0">
                <a:latin typeface="Arial"/>
                <a:cs typeface="Arial"/>
              </a:rPr>
              <a:t>g</a:t>
            </a:r>
            <a:r>
              <a:rPr sz="950" dirty="0">
                <a:latin typeface="Arial"/>
                <a:cs typeface="Arial"/>
              </a:rPr>
              <a:t>an</a:t>
            </a:r>
            <a:r>
              <a:rPr sz="950" spc="-15" dirty="0">
                <a:latin typeface="Arial"/>
                <a:cs typeface="Arial"/>
              </a:rPr>
              <a:t>g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3"/>
          <p:cNvSpPr/>
          <p:nvPr/>
        </p:nvSpPr>
        <p:spPr>
          <a:xfrm>
            <a:off x="5500112" y="518414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3448047" y="5126990"/>
            <a:ext cx="594360" cy="297180"/>
          </a:xfrm>
          <a:custGeom>
            <a:avLst/>
            <a:gdLst/>
            <a:ahLst/>
            <a:cxnLst/>
            <a:rect l="l" t="t" r="r" b="b"/>
            <a:pathLst>
              <a:path w="594360" h="297179">
                <a:moveTo>
                  <a:pt x="0" y="0"/>
                </a:moveTo>
                <a:lnTo>
                  <a:pt x="594030" y="297179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4823457" y="5769356"/>
            <a:ext cx="539115" cy="170815"/>
          </a:xfrm>
          <a:custGeom>
            <a:avLst/>
            <a:gdLst/>
            <a:ahLst/>
            <a:cxnLst/>
            <a:rect l="l" t="t" r="r" b="b"/>
            <a:pathLst>
              <a:path w="539114" h="170814">
                <a:moveTo>
                  <a:pt x="538733" y="170687"/>
                </a:moveTo>
                <a:lnTo>
                  <a:pt x="538733" y="0"/>
                </a:lnTo>
                <a:lnTo>
                  <a:pt x="0" y="0"/>
                </a:lnTo>
                <a:lnTo>
                  <a:pt x="0" y="170687"/>
                </a:lnTo>
                <a:lnTo>
                  <a:pt x="538733" y="170687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4823457" y="5769356"/>
            <a:ext cx="539115" cy="170815"/>
          </a:xfrm>
          <a:custGeom>
            <a:avLst/>
            <a:gdLst/>
            <a:ahLst/>
            <a:cxnLst/>
            <a:rect l="l" t="t" r="r" b="b"/>
            <a:pathLst>
              <a:path w="539114" h="170814">
                <a:moveTo>
                  <a:pt x="538733" y="170687"/>
                </a:moveTo>
                <a:lnTo>
                  <a:pt x="538733" y="0"/>
                </a:lnTo>
                <a:lnTo>
                  <a:pt x="0" y="0"/>
                </a:lnTo>
                <a:lnTo>
                  <a:pt x="0" y="170687"/>
                </a:lnTo>
                <a:lnTo>
                  <a:pt x="538733" y="170687"/>
                </a:lnTo>
                <a:close/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4823457" y="5929376"/>
            <a:ext cx="1363980" cy="352425"/>
          </a:xfrm>
          <a:custGeom>
            <a:avLst/>
            <a:gdLst/>
            <a:ahLst/>
            <a:cxnLst/>
            <a:rect l="l" t="t" r="r" b="b"/>
            <a:pathLst>
              <a:path w="1363979" h="352425">
                <a:moveTo>
                  <a:pt x="1363979" y="352043"/>
                </a:moveTo>
                <a:lnTo>
                  <a:pt x="1363979" y="0"/>
                </a:lnTo>
                <a:lnTo>
                  <a:pt x="0" y="0"/>
                </a:lnTo>
                <a:lnTo>
                  <a:pt x="0" y="352043"/>
                </a:lnTo>
                <a:lnTo>
                  <a:pt x="1363979" y="352043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4823457" y="5929376"/>
            <a:ext cx="1363980" cy="352425"/>
          </a:xfrm>
          <a:custGeom>
            <a:avLst/>
            <a:gdLst/>
            <a:ahLst/>
            <a:cxnLst/>
            <a:rect l="l" t="t" r="r" b="b"/>
            <a:pathLst>
              <a:path w="1363979" h="352425">
                <a:moveTo>
                  <a:pt x="1363979" y="352043"/>
                </a:moveTo>
                <a:lnTo>
                  <a:pt x="1363979" y="0"/>
                </a:lnTo>
                <a:lnTo>
                  <a:pt x="0" y="0"/>
                </a:lnTo>
                <a:lnTo>
                  <a:pt x="0" y="352043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30"/>
          <p:cNvSpPr/>
          <p:nvPr/>
        </p:nvSpPr>
        <p:spPr>
          <a:xfrm>
            <a:off x="5454393" y="5654294"/>
            <a:ext cx="91440" cy="115570"/>
          </a:xfrm>
          <a:custGeom>
            <a:avLst/>
            <a:gdLst/>
            <a:ahLst/>
            <a:cxnLst/>
            <a:rect l="l" t="t" r="r" b="b"/>
            <a:pathLst>
              <a:path w="91440" h="115570">
                <a:moveTo>
                  <a:pt x="0" y="0"/>
                </a:moveTo>
                <a:lnTo>
                  <a:pt x="45719" y="115061"/>
                </a:lnTo>
                <a:lnTo>
                  <a:pt x="91439" y="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31"/>
          <p:cNvSpPr txBox="1"/>
          <p:nvPr/>
        </p:nvSpPr>
        <p:spPr>
          <a:xfrm>
            <a:off x="3894082" y="5109966"/>
            <a:ext cx="239966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spc="-15" dirty="0">
                <a:latin typeface="Arial"/>
                <a:cs typeface="Arial"/>
              </a:rPr>
              <a:t>&lt;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&lt;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i</a:t>
            </a:r>
            <a:r>
              <a:rPr sz="950" spc="-85" dirty="0">
                <a:latin typeface="Arial"/>
                <a:cs typeface="Arial"/>
              </a:rPr>
              <a:t>m</a:t>
            </a:r>
            <a:r>
              <a:rPr sz="950" dirty="0">
                <a:latin typeface="Arial"/>
                <a:cs typeface="Arial"/>
              </a:rPr>
              <a:t>p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5" dirty="0">
                <a:latin typeface="Arial"/>
                <a:cs typeface="Arial"/>
              </a:rPr>
              <a:t>r</a:t>
            </a:r>
            <a:r>
              <a:rPr sz="950" spc="-10" dirty="0">
                <a:latin typeface="Arial"/>
                <a:cs typeface="Arial"/>
              </a:rPr>
              <a:t>t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&gt;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&gt;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16"/>
              </a:spcBef>
            </a:pPr>
            <a:endParaRPr sz="1100" dirty="0"/>
          </a:p>
          <a:p>
            <a:pPr marR="6350" algn="r">
              <a:lnSpc>
                <a:spcPct val="100000"/>
              </a:lnSpc>
            </a:pPr>
            <a:r>
              <a:rPr lang="de-DE" sz="950" spc="-15" dirty="0" smtClean="0">
                <a:latin typeface="Arial"/>
                <a:cs typeface="Arial"/>
              </a:rPr>
              <a:t> </a:t>
            </a:r>
            <a:r>
              <a:rPr sz="950" spc="-15" dirty="0" smtClean="0">
                <a:latin typeface="Arial"/>
                <a:cs typeface="Arial"/>
              </a:rPr>
              <a:t>&lt;</a:t>
            </a:r>
            <a:r>
              <a:rPr sz="950" spc="-90" dirty="0" smtClean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&lt;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i</a:t>
            </a:r>
            <a:r>
              <a:rPr sz="950" spc="-80" dirty="0">
                <a:latin typeface="Arial"/>
                <a:cs typeface="Arial"/>
              </a:rPr>
              <a:t>m</a:t>
            </a:r>
            <a:r>
              <a:rPr sz="950" dirty="0">
                <a:latin typeface="Arial"/>
                <a:cs typeface="Arial"/>
              </a:rPr>
              <a:t>po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-10" dirty="0">
                <a:latin typeface="Arial"/>
                <a:cs typeface="Arial"/>
              </a:rPr>
              <a:t>t</a:t>
            </a:r>
            <a:r>
              <a:rPr sz="950" spc="-16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&gt;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&gt;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0" name="object 32"/>
          <p:cNvSpPr txBox="1"/>
          <p:nvPr/>
        </p:nvSpPr>
        <p:spPr>
          <a:xfrm>
            <a:off x="5017271" y="5993125"/>
            <a:ext cx="986790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spc="-10" dirty="0">
                <a:latin typeface="Arial"/>
                <a:cs typeface="Arial"/>
              </a:rPr>
              <a:t>A</a:t>
            </a:r>
            <a:r>
              <a:rPr sz="950" spc="30" dirty="0">
                <a:latin typeface="Arial"/>
                <a:cs typeface="Arial"/>
              </a:rPr>
              <a:t>r</a:t>
            </a:r>
            <a:r>
              <a:rPr sz="950" spc="-10" dirty="0">
                <a:latin typeface="Arial"/>
                <a:cs typeface="Arial"/>
              </a:rPr>
              <a:t>t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35" dirty="0" err="1" smtClean="0">
                <a:latin typeface="Arial"/>
                <a:cs typeface="Arial"/>
              </a:rPr>
              <a:t>ik</a:t>
            </a:r>
            <a:r>
              <a:rPr sz="950" spc="0" dirty="0" err="1" smtClean="0">
                <a:latin typeface="Arial"/>
                <a:cs typeface="Arial"/>
              </a:rPr>
              <a:t>e</a:t>
            </a:r>
            <a:r>
              <a:rPr sz="950" spc="-35" dirty="0" err="1" smtClean="0">
                <a:latin typeface="Arial"/>
                <a:cs typeface="Arial"/>
              </a:rPr>
              <a:t>l</a:t>
            </a:r>
            <a:r>
              <a:rPr sz="950" spc="50" dirty="0" err="1" smtClean="0">
                <a:latin typeface="Arial"/>
                <a:cs typeface="Arial"/>
              </a:rPr>
              <a:t>v</a:t>
            </a:r>
            <a:r>
              <a:rPr sz="950" dirty="0" err="1" smtClean="0">
                <a:latin typeface="Arial"/>
                <a:cs typeface="Arial"/>
              </a:rPr>
              <a:t>e</a:t>
            </a:r>
            <a:r>
              <a:rPr sz="950" spc="30" dirty="0" err="1" smtClean="0">
                <a:latin typeface="Arial"/>
                <a:cs typeface="Arial"/>
              </a:rPr>
              <a:t>rw</a:t>
            </a:r>
            <a:r>
              <a:rPr sz="950" dirty="0" err="1" smtClean="0">
                <a:latin typeface="Arial"/>
                <a:cs typeface="Arial"/>
              </a:rPr>
              <a:t>a</a:t>
            </a:r>
            <a:r>
              <a:rPr sz="950" spc="-35" dirty="0" err="1" smtClean="0">
                <a:latin typeface="Arial"/>
                <a:cs typeface="Arial"/>
              </a:rPr>
              <a:t>l</a:t>
            </a:r>
            <a:r>
              <a:rPr sz="950" spc="-10" dirty="0" err="1" smtClean="0">
                <a:latin typeface="Arial"/>
                <a:cs typeface="Arial"/>
              </a:rPr>
              <a:t>t</a:t>
            </a:r>
            <a:r>
              <a:rPr sz="950" dirty="0" err="1" smtClean="0">
                <a:latin typeface="Arial"/>
                <a:cs typeface="Arial"/>
              </a:rPr>
              <a:t>u</a:t>
            </a:r>
            <a:r>
              <a:rPr sz="950" spc="0" dirty="0" err="1" smtClean="0">
                <a:latin typeface="Arial"/>
                <a:cs typeface="Arial"/>
              </a:rPr>
              <a:t>n</a:t>
            </a:r>
            <a:r>
              <a:rPr sz="950" spc="-15" dirty="0" err="1" smtClean="0">
                <a:latin typeface="Arial"/>
                <a:cs typeface="Arial"/>
              </a:rPr>
              <a:t>g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1" name="object 33"/>
          <p:cNvSpPr/>
          <p:nvPr/>
        </p:nvSpPr>
        <p:spPr>
          <a:xfrm>
            <a:off x="2118357" y="5769356"/>
            <a:ext cx="538480" cy="170815"/>
          </a:xfrm>
          <a:custGeom>
            <a:avLst/>
            <a:gdLst/>
            <a:ahLst/>
            <a:cxnLst/>
            <a:rect l="l" t="t" r="r" b="b"/>
            <a:pathLst>
              <a:path w="538479" h="170814">
                <a:moveTo>
                  <a:pt x="537971" y="170687"/>
                </a:moveTo>
                <a:lnTo>
                  <a:pt x="537971" y="0"/>
                </a:lnTo>
                <a:lnTo>
                  <a:pt x="0" y="0"/>
                </a:lnTo>
                <a:lnTo>
                  <a:pt x="0" y="170687"/>
                </a:lnTo>
                <a:lnTo>
                  <a:pt x="537971" y="170687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4"/>
          <p:cNvSpPr/>
          <p:nvPr/>
        </p:nvSpPr>
        <p:spPr>
          <a:xfrm>
            <a:off x="2118357" y="5769356"/>
            <a:ext cx="538480" cy="170815"/>
          </a:xfrm>
          <a:custGeom>
            <a:avLst/>
            <a:gdLst/>
            <a:ahLst/>
            <a:cxnLst/>
            <a:rect l="l" t="t" r="r" b="b"/>
            <a:pathLst>
              <a:path w="538479" h="170814">
                <a:moveTo>
                  <a:pt x="537971" y="170687"/>
                </a:moveTo>
                <a:lnTo>
                  <a:pt x="537971" y="0"/>
                </a:lnTo>
                <a:lnTo>
                  <a:pt x="0" y="0"/>
                </a:lnTo>
                <a:lnTo>
                  <a:pt x="0" y="170687"/>
                </a:lnTo>
                <a:lnTo>
                  <a:pt x="537971" y="170687"/>
                </a:lnTo>
                <a:close/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35"/>
          <p:cNvSpPr/>
          <p:nvPr/>
        </p:nvSpPr>
        <p:spPr>
          <a:xfrm>
            <a:off x="2118357" y="5929376"/>
            <a:ext cx="1363345" cy="352425"/>
          </a:xfrm>
          <a:custGeom>
            <a:avLst/>
            <a:gdLst/>
            <a:ahLst/>
            <a:cxnLst/>
            <a:rect l="l" t="t" r="r" b="b"/>
            <a:pathLst>
              <a:path w="1363345" h="352425">
                <a:moveTo>
                  <a:pt x="1363217" y="352043"/>
                </a:moveTo>
                <a:lnTo>
                  <a:pt x="1363217" y="0"/>
                </a:lnTo>
                <a:lnTo>
                  <a:pt x="0" y="0"/>
                </a:lnTo>
                <a:lnTo>
                  <a:pt x="0" y="352043"/>
                </a:lnTo>
                <a:lnTo>
                  <a:pt x="1363217" y="352043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36"/>
          <p:cNvSpPr/>
          <p:nvPr/>
        </p:nvSpPr>
        <p:spPr>
          <a:xfrm>
            <a:off x="2118357" y="5929376"/>
            <a:ext cx="1363345" cy="352425"/>
          </a:xfrm>
          <a:custGeom>
            <a:avLst/>
            <a:gdLst/>
            <a:ahLst/>
            <a:cxnLst/>
            <a:rect l="l" t="t" r="r" b="b"/>
            <a:pathLst>
              <a:path w="1363345" h="352425">
                <a:moveTo>
                  <a:pt x="1363217" y="352043"/>
                </a:moveTo>
                <a:lnTo>
                  <a:pt x="1363217" y="0"/>
                </a:lnTo>
                <a:lnTo>
                  <a:pt x="0" y="0"/>
                </a:lnTo>
                <a:lnTo>
                  <a:pt x="0" y="352043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7"/>
          <p:cNvSpPr txBox="1"/>
          <p:nvPr/>
        </p:nvSpPr>
        <p:spPr>
          <a:xfrm>
            <a:off x="2403609" y="5993125"/>
            <a:ext cx="791210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spc="-105" dirty="0" err="1" smtClean="0">
                <a:latin typeface="Arial"/>
                <a:cs typeface="Arial"/>
              </a:rPr>
              <a:t>S</a:t>
            </a:r>
            <a:r>
              <a:rPr sz="950" spc="0" dirty="0" err="1" smtClean="0">
                <a:latin typeface="Arial"/>
                <a:cs typeface="Arial"/>
              </a:rPr>
              <a:t>on</a:t>
            </a:r>
            <a:r>
              <a:rPr sz="950" dirty="0" err="1" smtClean="0">
                <a:latin typeface="Arial"/>
                <a:cs typeface="Arial"/>
              </a:rPr>
              <a:t>d</a:t>
            </a:r>
            <a:r>
              <a:rPr sz="950" spc="0" dirty="0" err="1" smtClean="0">
                <a:latin typeface="Arial"/>
                <a:cs typeface="Arial"/>
              </a:rPr>
              <a:t>e</a:t>
            </a:r>
            <a:r>
              <a:rPr sz="950" spc="30" dirty="0" err="1" smtClean="0">
                <a:latin typeface="Arial"/>
                <a:cs typeface="Arial"/>
              </a:rPr>
              <a:t>r</a:t>
            </a:r>
            <a:r>
              <a:rPr sz="950" dirty="0" err="1" smtClean="0">
                <a:latin typeface="Arial"/>
                <a:cs typeface="Arial"/>
              </a:rPr>
              <a:t>po</a:t>
            </a:r>
            <a:r>
              <a:rPr sz="950" spc="-35" dirty="0" err="1" smtClean="0">
                <a:latin typeface="Arial"/>
                <a:cs typeface="Arial"/>
              </a:rPr>
              <a:t>s</a:t>
            </a:r>
            <a:r>
              <a:rPr sz="950" spc="-10" dirty="0" err="1" smtClean="0">
                <a:latin typeface="Arial"/>
                <a:cs typeface="Arial"/>
              </a:rPr>
              <a:t>t</a:t>
            </a:r>
            <a:r>
              <a:rPr sz="950" dirty="0" err="1" smtClean="0">
                <a:latin typeface="Arial"/>
                <a:cs typeface="Arial"/>
              </a:rPr>
              <a:t>e</a:t>
            </a:r>
            <a:r>
              <a:rPr sz="950" spc="-15" dirty="0" err="1" smtClean="0">
                <a:latin typeface="Arial"/>
                <a:cs typeface="Arial"/>
              </a:rPr>
              <a:t>n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4042077" y="5424170"/>
            <a:ext cx="781685" cy="391160"/>
          </a:xfrm>
          <a:custGeom>
            <a:avLst/>
            <a:gdLst/>
            <a:ahLst/>
            <a:cxnLst/>
            <a:rect l="l" t="t" r="r" b="b"/>
            <a:pathLst>
              <a:path w="781685" h="391160">
                <a:moveTo>
                  <a:pt x="0" y="0"/>
                </a:moveTo>
                <a:lnTo>
                  <a:pt x="781379" y="390906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9"/>
          <p:cNvSpPr/>
          <p:nvPr/>
        </p:nvSpPr>
        <p:spPr>
          <a:xfrm>
            <a:off x="4709157" y="5723636"/>
            <a:ext cx="114300" cy="91440"/>
          </a:xfrm>
          <a:custGeom>
            <a:avLst/>
            <a:gdLst/>
            <a:ahLst/>
            <a:cxnLst/>
            <a:rect l="l" t="t" r="r" b="b"/>
            <a:pathLst>
              <a:path w="114300" h="91439">
                <a:moveTo>
                  <a:pt x="0" y="91439"/>
                </a:moveTo>
                <a:lnTo>
                  <a:pt x="114299" y="91439"/>
                </a:lnTo>
                <a:lnTo>
                  <a:pt x="34289" y="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40"/>
          <p:cNvSpPr/>
          <p:nvPr/>
        </p:nvSpPr>
        <p:spPr>
          <a:xfrm>
            <a:off x="3482336" y="6158738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41"/>
          <p:cNvSpPr/>
          <p:nvPr/>
        </p:nvSpPr>
        <p:spPr>
          <a:xfrm>
            <a:off x="4709157" y="6113018"/>
            <a:ext cx="114300" cy="92710"/>
          </a:xfrm>
          <a:custGeom>
            <a:avLst/>
            <a:gdLst/>
            <a:ahLst/>
            <a:cxnLst/>
            <a:rect l="l" t="t" r="r" b="b"/>
            <a:pathLst>
              <a:path w="114300" h="92710">
                <a:moveTo>
                  <a:pt x="0" y="92201"/>
                </a:moveTo>
                <a:lnTo>
                  <a:pt x="114299" y="45719"/>
                </a:lnTo>
                <a:lnTo>
                  <a:pt x="0" y="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42"/>
          <p:cNvSpPr txBox="1"/>
          <p:nvPr/>
        </p:nvSpPr>
        <p:spPr>
          <a:xfrm>
            <a:off x="3779782" y="5993125"/>
            <a:ext cx="714375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spc="-15" dirty="0">
                <a:latin typeface="Arial"/>
                <a:cs typeface="Arial"/>
              </a:rPr>
              <a:t>&lt;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&lt;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lang="de-DE" sz="950" spc="-95" dirty="0" err="1" smtClean="0">
                <a:latin typeface="Arial"/>
                <a:cs typeface="Arial"/>
              </a:rPr>
              <a:t>import</a:t>
            </a:r>
            <a:r>
              <a:rPr sz="950" spc="-15" dirty="0" smtClean="0">
                <a:latin typeface="Arial"/>
                <a:cs typeface="Arial"/>
              </a:rPr>
              <a:t>&gt;</a:t>
            </a:r>
            <a:r>
              <a:rPr sz="950" spc="-95" dirty="0" smtClean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&gt;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2" name="object 45"/>
          <p:cNvSpPr/>
          <p:nvPr/>
        </p:nvSpPr>
        <p:spPr>
          <a:xfrm>
            <a:off x="4823457" y="6281420"/>
            <a:ext cx="1363980" cy="278130"/>
          </a:xfrm>
          <a:custGeom>
            <a:avLst/>
            <a:gdLst/>
            <a:ahLst/>
            <a:cxnLst/>
            <a:rect l="l" t="t" r="r" b="b"/>
            <a:pathLst>
              <a:path w="1363979" h="278129">
                <a:moveTo>
                  <a:pt x="1363979" y="278130"/>
                </a:moveTo>
                <a:lnTo>
                  <a:pt x="1363979" y="0"/>
                </a:lnTo>
                <a:lnTo>
                  <a:pt x="0" y="0"/>
                </a:lnTo>
                <a:lnTo>
                  <a:pt x="0" y="278130"/>
                </a:lnTo>
                <a:lnTo>
                  <a:pt x="1363979" y="27813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46"/>
          <p:cNvSpPr/>
          <p:nvPr/>
        </p:nvSpPr>
        <p:spPr>
          <a:xfrm>
            <a:off x="6187436" y="6281420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278130"/>
                </a:moveTo>
                <a:lnTo>
                  <a:pt x="0" y="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47"/>
          <p:cNvSpPr/>
          <p:nvPr/>
        </p:nvSpPr>
        <p:spPr>
          <a:xfrm>
            <a:off x="4823457" y="6281420"/>
            <a:ext cx="1363980" cy="278130"/>
          </a:xfrm>
          <a:custGeom>
            <a:avLst/>
            <a:gdLst/>
            <a:ahLst/>
            <a:cxnLst/>
            <a:rect l="l" t="t" r="r" b="b"/>
            <a:pathLst>
              <a:path w="1363979" h="278129">
                <a:moveTo>
                  <a:pt x="0" y="0"/>
                </a:moveTo>
                <a:lnTo>
                  <a:pt x="0" y="278130"/>
                </a:lnTo>
                <a:lnTo>
                  <a:pt x="1363979" y="27813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48"/>
          <p:cNvSpPr/>
          <p:nvPr/>
        </p:nvSpPr>
        <p:spPr>
          <a:xfrm>
            <a:off x="2118357" y="6281420"/>
            <a:ext cx="1363345" cy="278130"/>
          </a:xfrm>
          <a:custGeom>
            <a:avLst/>
            <a:gdLst/>
            <a:ahLst/>
            <a:cxnLst/>
            <a:rect l="l" t="t" r="r" b="b"/>
            <a:pathLst>
              <a:path w="1363345" h="278129">
                <a:moveTo>
                  <a:pt x="1363217" y="278130"/>
                </a:moveTo>
                <a:lnTo>
                  <a:pt x="1363217" y="0"/>
                </a:lnTo>
                <a:lnTo>
                  <a:pt x="0" y="0"/>
                </a:lnTo>
                <a:lnTo>
                  <a:pt x="0" y="278130"/>
                </a:lnTo>
                <a:lnTo>
                  <a:pt x="1363217" y="27813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49"/>
          <p:cNvSpPr/>
          <p:nvPr/>
        </p:nvSpPr>
        <p:spPr>
          <a:xfrm>
            <a:off x="3481574" y="6281420"/>
            <a:ext cx="0" cy="278130"/>
          </a:xfrm>
          <a:custGeom>
            <a:avLst/>
            <a:gdLst/>
            <a:ahLst/>
            <a:cxnLst/>
            <a:rect l="l" t="t" r="r" b="b"/>
            <a:pathLst>
              <a:path h="278129">
                <a:moveTo>
                  <a:pt x="0" y="278130"/>
                </a:moveTo>
                <a:lnTo>
                  <a:pt x="0" y="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50"/>
          <p:cNvSpPr/>
          <p:nvPr/>
        </p:nvSpPr>
        <p:spPr>
          <a:xfrm>
            <a:off x="2118357" y="6281420"/>
            <a:ext cx="1363345" cy="278130"/>
          </a:xfrm>
          <a:custGeom>
            <a:avLst/>
            <a:gdLst/>
            <a:ahLst/>
            <a:cxnLst/>
            <a:rect l="l" t="t" r="r" b="b"/>
            <a:pathLst>
              <a:path w="1363345" h="278129">
                <a:moveTo>
                  <a:pt x="0" y="0"/>
                </a:moveTo>
                <a:lnTo>
                  <a:pt x="0" y="278130"/>
                </a:lnTo>
                <a:lnTo>
                  <a:pt x="1363217" y="278130"/>
                </a:lnTo>
              </a:path>
            </a:pathLst>
          </a:custGeom>
          <a:ln w="1146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7"/>
          <p:cNvSpPr/>
          <p:nvPr/>
        </p:nvSpPr>
        <p:spPr>
          <a:xfrm>
            <a:off x="779142" y="471890"/>
            <a:ext cx="727710" cy="231775"/>
          </a:xfrm>
          <a:custGeom>
            <a:avLst/>
            <a:gdLst/>
            <a:ahLst/>
            <a:cxnLst/>
            <a:rect l="l" t="t" r="r" b="b"/>
            <a:pathLst>
              <a:path w="727710" h="231775">
                <a:moveTo>
                  <a:pt x="727709" y="231647"/>
                </a:moveTo>
                <a:lnTo>
                  <a:pt x="727709" y="0"/>
                </a:lnTo>
                <a:lnTo>
                  <a:pt x="0" y="0"/>
                </a:lnTo>
                <a:lnTo>
                  <a:pt x="0" y="231647"/>
                </a:lnTo>
                <a:lnTo>
                  <a:pt x="727709" y="231647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8"/>
          <p:cNvSpPr/>
          <p:nvPr/>
        </p:nvSpPr>
        <p:spPr>
          <a:xfrm>
            <a:off x="779142" y="471890"/>
            <a:ext cx="727710" cy="231775"/>
          </a:xfrm>
          <a:custGeom>
            <a:avLst/>
            <a:gdLst/>
            <a:ahLst/>
            <a:cxnLst/>
            <a:rect l="l" t="t" r="r" b="b"/>
            <a:pathLst>
              <a:path w="727710" h="231775">
                <a:moveTo>
                  <a:pt x="727709" y="231647"/>
                </a:moveTo>
                <a:lnTo>
                  <a:pt x="727709" y="0"/>
                </a:lnTo>
                <a:lnTo>
                  <a:pt x="0" y="0"/>
                </a:lnTo>
                <a:lnTo>
                  <a:pt x="0" y="231647"/>
                </a:lnTo>
                <a:lnTo>
                  <a:pt x="727709" y="231647"/>
                </a:lnTo>
                <a:close/>
              </a:path>
            </a:pathLst>
          </a:custGeom>
          <a:ln w="15493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9"/>
          <p:cNvSpPr/>
          <p:nvPr/>
        </p:nvSpPr>
        <p:spPr>
          <a:xfrm>
            <a:off x="779142" y="689060"/>
            <a:ext cx="1843405" cy="598170"/>
          </a:xfrm>
          <a:custGeom>
            <a:avLst/>
            <a:gdLst/>
            <a:ahLst/>
            <a:cxnLst/>
            <a:rect l="l" t="t" r="r" b="b"/>
            <a:pathLst>
              <a:path w="1843405" h="598169">
                <a:moveTo>
                  <a:pt x="1843277" y="598169"/>
                </a:moveTo>
                <a:lnTo>
                  <a:pt x="1843277" y="0"/>
                </a:lnTo>
                <a:lnTo>
                  <a:pt x="0" y="0"/>
                </a:lnTo>
                <a:lnTo>
                  <a:pt x="0" y="598169"/>
                </a:lnTo>
                <a:lnTo>
                  <a:pt x="1843277" y="59816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object 10"/>
          <p:cNvSpPr/>
          <p:nvPr/>
        </p:nvSpPr>
        <p:spPr>
          <a:xfrm>
            <a:off x="779142" y="689060"/>
            <a:ext cx="1843405" cy="598170"/>
          </a:xfrm>
          <a:custGeom>
            <a:avLst/>
            <a:gdLst/>
            <a:ahLst/>
            <a:cxnLst/>
            <a:rect l="l" t="t" r="r" b="b"/>
            <a:pathLst>
              <a:path w="1843405" h="598169">
                <a:moveTo>
                  <a:pt x="1843277" y="598169"/>
                </a:moveTo>
                <a:lnTo>
                  <a:pt x="1843277" y="0"/>
                </a:lnTo>
                <a:lnTo>
                  <a:pt x="0" y="0"/>
                </a:lnTo>
                <a:lnTo>
                  <a:pt x="0" y="598169"/>
                </a:lnTo>
              </a:path>
            </a:pathLst>
          </a:custGeom>
          <a:ln w="15493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11"/>
          <p:cNvSpPr txBox="1"/>
          <p:nvPr/>
        </p:nvSpPr>
        <p:spPr>
          <a:xfrm>
            <a:off x="1355474" y="777946"/>
            <a:ext cx="66230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50" spc="-60" dirty="0" smtClean="0">
                <a:latin typeface="Arial"/>
                <a:cs typeface="Arial"/>
              </a:rPr>
              <a:t>N</a:t>
            </a:r>
            <a:r>
              <a:rPr sz="1250" spc="30" dirty="0" smtClean="0">
                <a:latin typeface="Arial"/>
                <a:cs typeface="Arial"/>
              </a:rPr>
              <a:t>a</a:t>
            </a:r>
            <a:r>
              <a:rPr sz="1250" spc="-75" dirty="0" smtClean="0">
                <a:latin typeface="Arial"/>
                <a:cs typeface="Arial"/>
              </a:rPr>
              <a:t>m</a:t>
            </a:r>
            <a:r>
              <a:rPr sz="1250" spc="25" dirty="0" smtClean="0">
                <a:latin typeface="Arial"/>
                <a:cs typeface="Arial"/>
              </a:rPr>
              <a:t>e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3" name="object 12"/>
          <p:cNvSpPr/>
          <p:nvPr/>
        </p:nvSpPr>
        <p:spPr>
          <a:xfrm>
            <a:off x="3279739" y="1240215"/>
            <a:ext cx="0" cy="858519"/>
          </a:xfrm>
          <a:custGeom>
            <a:avLst/>
            <a:gdLst/>
            <a:ahLst/>
            <a:cxnLst/>
            <a:rect l="l" t="t" r="r" b="b"/>
            <a:pathLst>
              <a:path h="858519">
                <a:moveTo>
                  <a:pt x="0" y="858011"/>
                </a:move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17"/>
          <p:cNvSpPr/>
          <p:nvPr/>
        </p:nvSpPr>
        <p:spPr>
          <a:xfrm>
            <a:off x="779142" y="1287230"/>
            <a:ext cx="1843405" cy="253365"/>
          </a:xfrm>
          <a:custGeom>
            <a:avLst/>
            <a:gdLst/>
            <a:ahLst/>
            <a:cxnLst/>
            <a:rect l="l" t="t" r="r" b="b"/>
            <a:pathLst>
              <a:path w="1843405" h="253364">
                <a:moveTo>
                  <a:pt x="1843277" y="252984"/>
                </a:moveTo>
                <a:lnTo>
                  <a:pt x="1843277" y="0"/>
                </a:lnTo>
                <a:lnTo>
                  <a:pt x="0" y="0"/>
                </a:lnTo>
                <a:lnTo>
                  <a:pt x="0" y="252984"/>
                </a:lnTo>
                <a:lnTo>
                  <a:pt x="1843277" y="252984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18"/>
          <p:cNvSpPr/>
          <p:nvPr/>
        </p:nvSpPr>
        <p:spPr>
          <a:xfrm>
            <a:off x="2622420" y="1287230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252984"/>
                </a:moveTo>
                <a:lnTo>
                  <a:pt x="0" y="0"/>
                </a:lnTo>
              </a:path>
            </a:pathLst>
          </a:custGeom>
          <a:ln w="15493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19"/>
          <p:cNvSpPr/>
          <p:nvPr/>
        </p:nvSpPr>
        <p:spPr>
          <a:xfrm>
            <a:off x="779142" y="1287230"/>
            <a:ext cx="1843405" cy="253365"/>
          </a:xfrm>
          <a:custGeom>
            <a:avLst/>
            <a:gdLst/>
            <a:ahLst/>
            <a:cxnLst/>
            <a:rect l="l" t="t" r="r" b="b"/>
            <a:pathLst>
              <a:path w="1843405" h="253364">
                <a:moveTo>
                  <a:pt x="0" y="0"/>
                </a:moveTo>
                <a:lnTo>
                  <a:pt x="0" y="252984"/>
                </a:lnTo>
                <a:lnTo>
                  <a:pt x="1843277" y="252984"/>
                </a:lnTo>
              </a:path>
            </a:pathLst>
          </a:custGeom>
          <a:ln w="15493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20"/>
          <p:cNvSpPr/>
          <p:nvPr/>
        </p:nvSpPr>
        <p:spPr>
          <a:xfrm>
            <a:off x="3279739" y="209746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246887"/>
                </a:move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23"/>
          <p:cNvSpPr txBox="1"/>
          <p:nvPr/>
        </p:nvSpPr>
        <p:spPr>
          <a:xfrm>
            <a:off x="2786535" y="601317"/>
            <a:ext cx="54271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Paketname:</a:t>
            </a:r>
            <a:endParaRPr sz="1800" dirty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1800" dirty="0" smtClean="0">
                <a:latin typeface="Arial"/>
                <a:cs typeface="Arial"/>
              </a:rPr>
              <a:t>Muss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immer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angegeben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werden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9" name="object 24"/>
          <p:cNvSpPr/>
          <p:nvPr/>
        </p:nvSpPr>
        <p:spPr>
          <a:xfrm>
            <a:off x="1132807" y="2068890"/>
            <a:ext cx="1304925" cy="57150"/>
          </a:xfrm>
          <a:custGeom>
            <a:avLst/>
            <a:gdLst/>
            <a:ahLst/>
            <a:cxnLst/>
            <a:rect l="l" t="t" r="r" b="b"/>
            <a:pathLst>
              <a:path w="1304925" h="57150">
                <a:moveTo>
                  <a:pt x="28193" y="0"/>
                </a:moveTo>
                <a:lnTo>
                  <a:pt x="0" y="0"/>
                </a:lnTo>
                <a:lnTo>
                  <a:pt x="0" y="28955"/>
                </a:lnTo>
                <a:lnTo>
                  <a:pt x="28193" y="28955"/>
                </a:lnTo>
                <a:lnTo>
                  <a:pt x="28193" y="0"/>
                </a:lnTo>
                <a:close/>
              </a:path>
              <a:path w="1304925" h="57150">
                <a:moveTo>
                  <a:pt x="85343" y="0"/>
                </a:moveTo>
                <a:lnTo>
                  <a:pt x="57149" y="0"/>
                </a:lnTo>
                <a:lnTo>
                  <a:pt x="57149" y="28955"/>
                </a:lnTo>
                <a:lnTo>
                  <a:pt x="85343" y="28955"/>
                </a:lnTo>
                <a:lnTo>
                  <a:pt x="85343" y="0"/>
                </a:lnTo>
                <a:close/>
              </a:path>
              <a:path w="1304925" h="57150">
                <a:moveTo>
                  <a:pt x="142493" y="0"/>
                </a:moveTo>
                <a:lnTo>
                  <a:pt x="114299" y="0"/>
                </a:lnTo>
                <a:lnTo>
                  <a:pt x="114299" y="28955"/>
                </a:lnTo>
                <a:lnTo>
                  <a:pt x="142493" y="28955"/>
                </a:lnTo>
                <a:lnTo>
                  <a:pt x="142493" y="0"/>
                </a:lnTo>
                <a:close/>
              </a:path>
              <a:path w="1304925" h="57150">
                <a:moveTo>
                  <a:pt x="199643" y="0"/>
                </a:moveTo>
                <a:lnTo>
                  <a:pt x="171449" y="0"/>
                </a:lnTo>
                <a:lnTo>
                  <a:pt x="171449" y="28955"/>
                </a:lnTo>
                <a:lnTo>
                  <a:pt x="199643" y="28955"/>
                </a:lnTo>
                <a:lnTo>
                  <a:pt x="199643" y="0"/>
                </a:lnTo>
                <a:close/>
              </a:path>
              <a:path w="1304925" h="57150">
                <a:moveTo>
                  <a:pt x="256793" y="0"/>
                </a:moveTo>
                <a:lnTo>
                  <a:pt x="228599" y="0"/>
                </a:lnTo>
                <a:lnTo>
                  <a:pt x="228599" y="28955"/>
                </a:lnTo>
                <a:lnTo>
                  <a:pt x="256793" y="28955"/>
                </a:lnTo>
                <a:lnTo>
                  <a:pt x="256793" y="0"/>
                </a:lnTo>
                <a:close/>
              </a:path>
              <a:path w="1304925" h="57150">
                <a:moveTo>
                  <a:pt x="313943" y="0"/>
                </a:moveTo>
                <a:lnTo>
                  <a:pt x="285749" y="0"/>
                </a:lnTo>
                <a:lnTo>
                  <a:pt x="285749" y="28955"/>
                </a:lnTo>
                <a:lnTo>
                  <a:pt x="313943" y="28955"/>
                </a:lnTo>
                <a:lnTo>
                  <a:pt x="313943" y="0"/>
                </a:lnTo>
                <a:close/>
              </a:path>
              <a:path w="1304925" h="57150">
                <a:moveTo>
                  <a:pt x="371093" y="0"/>
                </a:moveTo>
                <a:lnTo>
                  <a:pt x="342899" y="0"/>
                </a:lnTo>
                <a:lnTo>
                  <a:pt x="342899" y="28955"/>
                </a:lnTo>
                <a:lnTo>
                  <a:pt x="371093" y="28955"/>
                </a:lnTo>
                <a:lnTo>
                  <a:pt x="371093" y="0"/>
                </a:lnTo>
                <a:close/>
              </a:path>
              <a:path w="1304925" h="57150">
                <a:moveTo>
                  <a:pt x="428243" y="0"/>
                </a:moveTo>
                <a:lnTo>
                  <a:pt x="400049" y="0"/>
                </a:lnTo>
                <a:lnTo>
                  <a:pt x="400049" y="28955"/>
                </a:lnTo>
                <a:lnTo>
                  <a:pt x="428243" y="28955"/>
                </a:lnTo>
                <a:lnTo>
                  <a:pt x="428243" y="0"/>
                </a:lnTo>
                <a:close/>
              </a:path>
              <a:path w="1304925" h="57150">
                <a:moveTo>
                  <a:pt x="485393" y="0"/>
                </a:moveTo>
                <a:lnTo>
                  <a:pt x="457199" y="0"/>
                </a:lnTo>
                <a:lnTo>
                  <a:pt x="457199" y="28955"/>
                </a:lnTo>
                <a:lnTo>
                  <a:pt x="485393" y="28955"/>
                </a:lnTo>
                <a:lnTo>
                  <a:pt x="485393" y="0"/>
                </a:lnTo>
                <a:close/>
              </a:path>
              <a:path w="1304925" h="57150">
                <a:moveTo>
                  <a:pt x="542543" y="0"/>
                </a:moveTo>
                <a:lnTo>
                  <a:pt x="514349" y="0"/>
                </a:lnTo>
                <a:lnTo>
                  <a:pt x="514349" y="28955"/>
                </a:lnTo>
                <a:lnTo>
                  <a:pt x="542543" y="28955"/>
                </a:lnTo>
                <a:lnTo>
                  <a:pt x="542543" y="0"/>
                </a:lnTo>
                <a:close/>
              </a:path>
              <a:path w="1304925" h="57150">
                <a:moveTo>
                  <a:pt x="599693" y="0"/>
                </a:moveTo>
                <a:lnTo>
                  <a:pt x="571499" y="0"/>
                </a:lnTo>
                <a:lnTo>
                  <a:pt x="571499" y="28955"/>
                </a:lnTo>
                <a:lnTo>
                  <a:pt x="599693" y="28955"/>
                </a:lnTo>
                <a:lnTo>
                  <a:pt x="599693" y="0"/>
                </a:lnTo>
                <a:close/>
              </a:path>
              <a:path w="1304925" h="57150">
                <a:moveTo>
                  <a:pt x="656843" y="0"/>
                </a:moveTo>
                <a:lnTo>
                  <a:pt x="628649" y="0"/>
                </a:lnTo>
                <a:lnTo>
                  <a:pt x="628649" y="28955"/>
                </a:lnTo>
                <a:lnTo>
                  <a:pt x="656843" y="28955"/>
                </a:lnTo>
                <a:lnTo>
                  <a:pt x="656843" y="0"/>
                </a:lnTo>
                <a:close/>
              </a:path>
              <a:path w="1304925" h="57150">
                <a:moveTo>
                  <a:pt x="713993" y="0"/>
                </a:moveTo>
                <a:lnTo>
                  <a:pt x="685799" y="0"/>
                </a:lnTo>
                <a:lnTo>
                  <a:pt x="685799" y="28955"/>
                </a:lnTo>
                <a:lnTo>
                  <a:pt x="713993" y="28955"/>
                </a:lnTo>
                <a:lnTo>
                  <a:pt x="713993" y="0"/>
                </a:lnTo>
                <a:close/>
              </a:path>
              <a:path w="1304925" h="57150">
                <a:moveTo>
                  <a:pt x="771143" y="0"/>
                </a:moveTo>
                <a:lnTo>
                  <a:pt x="742949" y="0"/>
                </a:lnTo>
                <a:lnTo>
                  <a:pt x="742949" y="28955"/>
                </a:lnTo>
                <a:lnTo>
                  <a:pt x="771143" y="28955"/>
                </a:lnTo>
                <a:lnTo>
                  <a:pt x="771143" y="0"/>
                </a:lnTo>
                <a:close/>
              </a:path>
              <a:path w="1304925" h="57150">
                <a:moveTo>
                  <a:pt x="828293" y="0"/>
                </a:moveTo>
                <a:lnTo>
                  <a:pt x="800099" y="0"/>
                </a:lnTo>
                <a:lnTo>
                  <a:pt x="800099" y="28955"/>
                </a:lnTo>
                <a:lnTo>
                  <a:pt x="828293" y="28955"/>
                </a:lnTo>
                <a:lnTo>
                  <a:pt x="828293" y="0"/>
                </a:lnTo>
                <a:close/>
              </a:path>
              <a:path w="1304925" h="57150">
                <a:moveTo>
                  <a:pt x="885443" y="0"/>
                </a:moveTo>
                <a:lnTo>
                  <a:pt x="857249" y="0"/>
                </a:lnTo>
                <a:lnTo>
                  <a:pt x="857249" y="28955"/>
                </a:lnTo>
                <a:lnTo>
                  <a:pt x="885443" y="28955"/>
                </a:lnTo>
                <a:lnTo>
                  <a:pt x="885443" y="0"/>
                </a:lnTo>
                <a:close/>
              </a:path>
              <a:path w="1304925" h="57150">
                <a:moveTo>
                  <a:pt x="942593" y="0"/>
                </a:moveTo>
                <a:lnTo>
                  <a:pt x="914399" y="0"/>
                </a:lnTo>
                <a:lnTo>
                  <a:pt x="914399" y="28955"/>
                </a:lnTo>
                <a:lnTo>
                  <a:pt x="942593" y="28955"/>
                </a:lnTo>
                <a:lnTo>
                  <a:pt x="942593" y="0"/>
                </a:lnTo>
                <a:close/>
              </a:path>
              <a:path w="1304925" h="57150">
                <a:moveTo>
                  <a:pt x="999743" y="0"/>
                </a:moveTo>
                <a:lnTo>
                  <a:pt x="971549" y="0"/>
                </a:lnTo>
                <a:lnTo>
                  <a:pt x="971549" y="28955"/>
                </a:lnTo>
                <a:lnTo>
                  <a:pt x="999743" y="28955"/>
                </a:lnTo>
                <a:lnTo>
                  <a:pt x="999743" y="0"/>
                </a:lnTo>
                <a:close/>
              </a:path>
              <a:path w="1304925" h="57150">
                <a:moveTo>
                  <a:pt x="1056893" y="0"/>
                </a:moveTo>
                <a:lnTo>
                  <a:pt x="1028699" y="0"/>
                </a:lnTo>
                <a:lnTo>
                  <a:pt x="1028699" y="28955"/>
                </a:lnTo>
                <a:lnTo>
                  <a:pt x="1056893" y="28955"/>
                </a:lnTo>
                <a:lnTo>
                  <a:pt x="1056893" y="0"/>
                </a:lnTo>
                <a:close/>
              </a:path>
              <a:path w="1304925" h="57150">
                <a:moveTo>
                  <a:pt x="1114043" y="0"/>
                </a:moveTo>
                <a:lnTo>
                  <a:pt x="1085849" y="0"/>
                </a:lnTo>
                <a:lnTo>
                  <a:pt x="1085849" y="28955"/>
                </a:lnTo>
                <a:lnTo>
                  <a:pt x="1114043" y="28955"/>
                </a:lnTo>
                <a:lnTo>
                  <a:pt x="1114043" y="0"/>
                </a:lnTo>
                <a:close/>
              </a:path>
              <a:path w="1304925" h="57150">
                <a:moveTo>
                  <a:pt x="1171193" y="0"/>
                </a:moveTo>
                <a:lnTo>
                  <a:pt x="1142999" y="0"/>
                </a:lnTo>
                <a:lnTo>
                  <a:pt x="1142999" y="28955"/>
                </a:lnTo>
                <a:lnTo>
                  <a:pt x="1171193" y="28955"/>
                </a:lnTo>
                <a:lnTo>
                  <a:pt x="1171193" y="0"/>
                </a:lnTo>
                <a:close/>
              </a:path>
              <a:path w="1304925" h="57150">
                <a:moveTo>
                  <a:pt x="1219199" y="-28193"/>
                </a:moveTo>
                <a:lnTo>
                  <a:pt x="1219199" y="57149"/>
                </a:lnTo>
                <a:lnTo>
                  <a:pt x="1275587" y="28955"/>
                </a:lnTo>
                <a:lnTo>
                  <a:pt x="1228343" y="28955"/>
                </a:lnTo>
                <a:lnTo>
                  <a:pt x="1228343" y="0"/>
                </a:lnTo>
                <a:lnTo>
                  <a:pt x="1275587" y="0"/>
                </a:lnTo>
                <a:lnTo>
                  <a:pt x="1219199" y="-28193"/>
                </a:lnTo>
                <a:close/>
              </a:path>
              <a:path w="1304925" h="57150">
                <a:moveTo>
                  <a:pt x="1219199" y="0"/>
                </a:moveTo>
                <a:lnTo>
                  <a:pt x="1200149" y="0"/>
                </a:lnTo>
                <a:lnTo>
                  <a:pt x="1200149" y="28955"/>
                </a:lnTo>
                <a:lnTo>
                  <a:pt x="1219199" y="28955"/>
                </a:lnTo>
                <a:lnTo>
                  <a:pt x="1219199" y="0"/>
                </a:lnTo>
                <a:close/>
              </a:path>
              <a:path w="1304925" h="57150">
                <a:moveTo>
                  <a:pt x="1275587" y="0"/>
                </a:moveTo>
                <a:lnTo>
                  <a:pt x="1228343" y="0"/>
                </a:lnTo>
                <a:lnTo>
                  <a:pt x="1228343" y="28955"/>
                </a:lnTo>
                <a:lnTo>
                  <a:pt x="1275587" y="28955"/>
                </a:lnTo>
                <a:lnTo>
                  <a:pt x="1304543" y="14477"/>
                </a:lnTo>
                <a:lnTo>
                  <a:pt x="1275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34"/>
          <p:cNvSpPr txBox="1"/>
          <p:nvPr/>
        </p:nvSpPr>
        <p:spPr>
          <a:xfrm>
            <a:off x="2813039" y="1820466"/>
            <a:ext cx="581773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Relation</a:t>
            </a:r>
            <a:r>
              <a:rPr sz="1800" b="1" dirty="0" smtClean="0">
                <a:latin typeface="Arial"/>
                <a:cs typeface="Arial"/>
              </a:rPr>
              <a:t>:</a:t>
            </a:r>
            <a:endParaRPr sz="1800" b="1" dirty="0">
              <a:latin typeface="Arial"/>
              <a:cs typeface="Arial"/>
            </a:endParaRPr>
          </a:p>
          <a:p>
            <a:pPr marL="193675" marR="6350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iniert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Abhängigkeit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zwischen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zwei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Paketen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" y="2673350"/>
            <a:ext cx="8801101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object 34"/>
          <p:cNvSpPr txBox="1"/>
          <p:nvPr/>
        </p:nvSpPr>
        <p:spPr>
          <a:xfrm>
            <a:off x="152400" y="539750"/>
            <a:ext cx="88392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  <a:tabLst>
                <a:tab pos="194310" algn="l"/>
              </a:tabLst>
            </a:pPr>
            <a:r>
              <a:rPr lang="de-DE" sz="1800" b="1" dirty="0" smtClean="0">
                <a:latin typeface="Arial"/>
                <a:cs typeface="Arial"/>
              </a:rPr>
              <a:t>&lt;&lt;</a:t>
            </a:r>
            <a:r>
              <a:rPr lang="de-DE" sz="1800" b="1" dirty="0" err="1" smtClean="0">
                <a:latin typeface="Arial"/>
                <a:cs typeface="Arial"/>
              </a:rPr>
              <a:t>import</a:t>
            </a:r>
            <a:r>
              <a:rPr lang="de-DE" sz="1800" b="1" dirty="0" smtClean="0">
                <a:latin typeface="Arial"/>
                <a:cs typeface="Arial"/>
              </a:rPr>
              <a:t>&gt;&gt;</a:t>
            </a:r>
            <a:endParaRPr lang="de-DE" sz="1800" dirty="0" smtClean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193675" indent="-180975">
              <a:buFont typeface="Arial"/>
              <a:buChar char="•"/>
              <a:tabLst>
                <a:tab pos="194310" algn="l"/>
              </a:tabLst>
            </a:pPr>
            <a:r>
              <a:rPr lang="de-DE" dirty="0">
                <a:latin typeface="Arial"/>
                <a:cs typeface="Arial"/>
              </a:rPr>
              <a:t>Eine Beziehung, die alle Namen öffentlicher Elemente eines Pakets zum importierenden Paket als öffentlich hinzufügt</a:t>
            </a: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de-DE" dirty="0" smtClean="0">
                <a:latin typeface="Arial"/>
                <a:cs typeface="Arial"/>
              </a:rPr>
              <a:t>Der </a:t>
            </a:r>
            <a:r>
              <a:rPr lang="de-DE" dirty="0" smtClean="0">
                <a:latin typeface="Arial"/>
                <a:cs typeface="Arial"/>
              </a:rPr>
              <a:t>Import ist </a:t>
            </a:r>
            <a:r>
              <a:rPr lang="de-DE" dirty="0">
                <a:latin typeface="Arial"/>
                <a:cs typeface="Arial"/>
              </a:rPr>
              <a:t>transitiv </a:t>
            </a:r>
            <a:r>
              <a:rPr lang="de-DE" dirty="0" smtClean="0">
                <a:latin typeface="Arial"/>
                <a:cs typeface="Arial"/>
              </a:rPr>
              <a:t>= </a:t>
            </a:r>
            <a:r>
              <a:rPr lang="de-DE" dirty="0">
                <a:latin typeface="Arial"/>
                <a:cs typeface="Arial"/>
              </a:rPr>
              <a:t>Die importierten Namen sind öffentlich und finden somit bei </a:t>
            </a:r>
            <a:r>
              <a:rPr lang="de-DE" dirty="0" smtClean="0">
                <a:latin typeface="Arial"/>
                <a:cs typeface="Arial"/>
              </a:rPr>
              <a:t>einem erneuten Import von einem anderen Paket Berücksichtigung</a:t>
            </a:r>
          </a:p>
        </p:txBody>
      </p:sp>
    </p:spTree>
    <p:extLst>
      <p:ext uri="{BB962C8B-B14F-4D97-AF65-F5344CB8AC3E}">
        <p14:creationId xmlns:p14="http://schemas.microsoft.com/office/powerpoint/2010/main" val="40578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4"/>
          <p:cNvSpPr txBox="1"/>
          <p:nvPr/>
        </p:nvSpPr>
        <p:spPr>
          <a:xfrm>
            <a:off x="152400" y="844550"/>
            <a:ext cx="883920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193675" indent="-180975">
              <a:buFont typeface="Arial"/>
              <a:buChar char="•"/>
              <a:tabLst>
                <a:tab pos="194310" algn="l"/>
              </a:tabLst>
            </a:pPr>
            <a:r>
              <a:rPr lang="de-DE" dirty="0">
                <a:latin typeface="Arial"/>
                <a:cs typeface="Arial"/>
              </a:rPr>
              <a:t>Eine Beziehung, die alle Namen öffentlicher Elemente eines Pakets zum importierenden Paket als privat hinzufügt</a:t>
            </a: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de-DE" dirty="0" smtClean="0">
                <a:latin typeface="Arial"/>
                <a:cs typeface="Arial"/>
              </a:rPr>
              <a:t>Der Import ist nicht transitiv </a:t>
            </a:r>
            <a:r>
              <a:rPr lang="de-DE" dirty="0">
                <a:latin typeface="Arial"/>
                <a:cs typeface="Arial"/>
              </a:rPr>
              <a:t>= Änderung der Sichtbarkeit der importierten Elemente </a:t>
            </a:r>
            <a:r>
              <a:rPr lang="de-DE" dirty="0" smtClean="0">
                <a:latin typeface="Arial"/>
                <a:cs typeface="Arial"/>
              </a:rPr>
              <a:t>auf privat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35238"/>
            <a:ext cx="8112701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185057" y="539750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6350">
              <a:lnSpc>
                <a:spcPct val="100000"/>
              </a:lnSpc>
              <a:tabLst>
                <a:tab pos="194310" algn="l"/>
              </a:tabLst>
            </a:pPr>
            <a:r>
              <a:rPr lang="de-DE" b="1" dirty="0" smtClean="0">
                <a:latin typeface="Arial"/>
                <a:cs typeface="Arial"/>
              </a:rPr>
              <a:t>&lt;&lt;</a:t>
            </a:r>
            <a:r>
              <a:rPr lang="de-DE" b="1" dirty="0" err="1" smtClean="0">
                <a:latin typeface="Arial"/>
                <a:cs typeface="Arial"/>
              </a:rPr>
              <a:t>access</a:t>
            </a:r>
            <a:r>
              <a:rPr lang="de-DE" b="1" dirty="0" smtClean="0">
                <a:latin typeface="Arial"/>
                <a:cs typeface="Arial"/>
              </a:rPr>
              <a:t>&gt;&gt;</a:t>
            </a: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0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2" y="996950"/>
            <a:ext cx="794242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34"/>
          <p:cNvSpPr txBox="1"/>
          <p:nvPr/>
        </p:nvSpPr>
        <p:spPr>
          <a:xfrm>
            <a:off x="457200" y="581451"/>
            <a:ext cx="8839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de-DE" dirty="0" smtClean="0">
                <a:latin typeface="Arial"/>
                <a:cs typeface="Arial"/>
              </a:rPr>
              <a:t>Ein weiteres Beispiel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1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524000" y="2825750"/>
            <a:ext cx="60198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err="1" smtClean="0">
                <a:latin typeface="Arial"/>
                <a:cs typeface="Arial"/>
              </a:rPr>
              <a:t>Verteilungs</a:t>
            </a:r>
            <a:r>
              <a:rPr lang="de-DE" sz="3600" b="1" dirty="0" err="1" smtClean="0">
                <a:latin typeface="Arial"/>
                <a:cs typeface="Arial"/>
              </a:rPr>
              <a:t>d</a:t>
            </a:r>
            <a:r>
              <a:rPr lang="de-DE" sz="3600" b="1" spc="225" dirty="0" err="1" smtClean="0">
                <a:latin typeface="Arial"/>
                <a:cs typeface="Arial"/>
              </a:rPr>
              <a:t>iagr</a:t>
            </a:r>
            <a:r>
              <a:rPr sz="3600" b="1" dirty="0" err="1" smtClean="0">
                <a:latin typeface="Arial"/>
                <a:cs typeface="Arial"/>
              </a:rPr>
              <a:t>amme</a:t>
            </a:r>
            <a:endParaRPr lang="de-DE" sz="36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7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/>
        </p:nvSpPr>
        <p:spPr bwMode="auto">
          <a:xfrm>
            <a:off x="76200" y="-146050"/>
            <a:ext cx="9067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195263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243013" indent="-280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3pPr>
            <a:lvl4pPr marL="1868488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22129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6701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31273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5845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40417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ClrTx/>
              <a:buNone/>
            </a:pPr>
            <a:r>
              <a:rPr lang="de-DE" alt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Verteilungsdiagramme</a:t>
            </a:r>
            <a:endParaRPr lang="de-DE" alt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werden parallel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zu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Komponentendiagrammen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eingesetzt</a:t>
            </a:r>
            <a:endParaRPr lang="de-DE" alt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dient zur Modellierung der Laufzeitumgebung verteilter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Softwaresysteme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helfen zu entscheiden, welche Hardware anzuschaffen ist, so dass vor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der Implementierung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eine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Laufzeitumgebung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aufgebaut werden kann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eigen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Rechnerknoten und die darauf verteilten Softwarekomponenten zur Laufzeit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eigen Nodes (Rechnerknoten),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auf denen Prozesse laufen, und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Links (Kommunikationsbeziehungen) 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zwischen den Knoten</a:t>
            </a:r>
            <a:endParaRPr lang="de-DE" altLang="de-DE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959350"/>
            <a:ext cx="426720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6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/>
        </p:nvSpPr>
        <p:spPr bwMode="auto">
          <a:xfrm>
            <a:off x="0" y="463550"/>
            <a:ext cx="910510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195263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243013" indent="-280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3pPr>
            <a:lvl4pPr marL="1868488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22129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6701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31273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5845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4041775" indent="-153988" algn="l" defTabSz="690563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ClrTx/>
              <a:buNone/>
            </a:pPr>
            <a:r>
              <a:rPr lang="de-DE" alt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Knoten im V</a:t>
            </a:r>
            <a:r>
              <a:rPr lang="de-DE" alt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erteilungsdiagramm</a:t>
            </a:r>
            <a:endParaRPr lang="de-DE" alt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repräsentieren Geräte oder Ausführungsumgebungen, die Rechenleistung oder/und Speicher besitzen und auf die Artefakte verteilt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werden: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&gt;&gt; Ein Gerät, das Hardware repräsentiert und Rechenkapazität besitzt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&gt;&gt; Eine Ausführungsumgebung, die notwendige Software repräsentiert, um das Laufzeitsystem auszuführen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executable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&gt;&gt; Eine ausführbare Datei</a:t>
            </a:r>
          </a:p>
          <a:p>
            <a:pPr lvl="2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artifact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&gt;&gt; Ein Objekt der Verteilung, z.B. eine Datei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alt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1" y="615950"/>
            <a:ext cx="883421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7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5950"/>
            <a:ext cx="8305800" cy="598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5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150"/>
            <a:ext cx="894976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2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092" y="576066"/>
            <a:ext cx="36474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Inhalt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2" y="1301750"/>
            <a:ext cx="7908925" cy="293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r>
              <a:rPr lang="de-DE" sz="1800" dirty="0" smtClean="0">
                <a:latin typeface="Arial"/>
                <a:cs typeface="Arial"/>
              </a:rPr>
              <a:t>Objektdiagramme</a:t>
            </a:r>
          </a:p>
          <a:p>
            <a:pPr marL="330835" indent="-31813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r>
              <a:rPr lang="de-DE" spc="15" dirty="0" smtClean="0">
                <a:latin typeface="Arial"/>
                <a:cs typeface="Arial"/>
              </a:rPr>
              <a:t>Komponentendiagramme</a:t>
            </a:r>
          </a:p>
          <a:p>
            <a:pPr marL="330835" indent="-318135"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r>
              <a:rPr lang="de-DE" spc="15" dirty="0" smtClean="0">
                <a:latin typeface="Arial"/>
                <a:cs typeface="Arial"/>
              </a:rPr>
              <a:t>Paketdiagramme</a:t>
            </a:r>
          </a:p>
          <a:p>
            <a:pPr marL="330835" indent="-318135"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r>
              <a:rPr lang="de-DE" spc="15" dirty="0" smtClean="0">
                <a:latin typeface="Arial"/>
                <a:cs typeface="Arial"/>
              </a:rPr>
              <a:t>Verteilungsdiagramme</a:t>
            </a:r>
            <a:endParaRPr lang="de-DE" spc="15" dirty="0">
              <a:latin typeface="Arial"/>
              <a:cs typeface="Arial"/>
            </a:endParaRPr>
          </a:p>
          <a:p>
            <a:pPr marL="330835" indent="-31813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r>
              <a:rPr lang="de-DE" sz="1800" spc="15" dirty="0" smtClean="0">
                <a:latin typeface="Arial"/>
                <a:cs typeface="Arial"/>
              </a:rPr>
              <a:t>Zustandsdiagramme</a:t>
            </a:r>
          </a:p>
          <a:p>
            <a:pPr marL="330835" indent="-31813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endParaRPr lang="de-DE" sz="1800" spc="15" dirty="0" smtClean="0">
              <a:latin typeface="Arial"/>
              <a:cs typeface="Arial"/>
            </a:endParaRPr>
          </a:p>
          <a:p>
            <a:pPr marL="330835" indent="-31813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endParaRPr lang="de-DE" sz="1800" spc="15" dirty="0" smtClean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09092" y="95706"/>
            <a:ext cx="365810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5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9550"/>
            <a:ext cx="426720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35062"/>
            <a:ext cx="8776119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ap06UMLVerteilungsdiagramm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7086" b="5905"/>
          <a:stretch>
            <a:fillRect/>
          </a:stretch>
        </p:blipFill>
        <p:spPr bwMode="auto">
          <a:xfrm>
            <a:off x="76200" y="1047750"/>
            <a:ext cx="8979636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6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981200" y="2901950"/>
            <a:ext cx="5412422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Zustands</a:t>
            </a:r>
            <a:r>
              <a:rPr sz="3600" b="1" dirty="0" err="1" smtClean="0">
                <a:latin typeface="Arial"/>
                <a:cs typeface="Arial"/>
              </a:rPr>
              <a:t>d</a:t>
            </a:r>
            <a:r>
              <a:rPr sz="3600" b="1" spc="225" dirty="0" err="1" smtClean="0">
                <a:latin typeface="Arial"/>
                <a:cs typeface="Arial"/>
              </a:rPr>
              <a:t>i</a:t>
            </a:r>
            <a:r>
              <a:rPr sz="3600" b="1" dirty="0" err="1" smtClean="0">
                <a:latin typeface="Arial"/>
                <a:cs typeface="Arial"/>
              </a:rPr>
              <a:t>agramme</a:t>
            </a:r>
            <a:endParaRPr lang="de-DE" sz="36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096" y="3765206"/>
            <a:ext cx="8915400" cy="2418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ts val="2400"/>
              </a:lnSpc>
              <a:spcBef>
                <a:spcPts val="48"/>
              </a:spcBef>
            </a:pPr>
            <a:endParaRPr sz="2400" dirty="0"/>
          </a:p>
          <a:p>
            <a:pPr marL="327660" marR="291465" indent="-177165">
              <a:buFont typeface="Arial"/>
              <a:buChar char="•"/>
              <a:tabLst>
                <a:tab pos="328295" algn="l"/>
              </a:tabLst>
            </a:pPr>
            <a:r>
              <a:rPr sz="1800" dirty="0" err="1" smtClean="0">
                <a:latin typeface="Arial"/>
                <a:cs typeface="Arial"/>
              </a:rPr>
              <a:t>Dien</a:t>
            </a:r>
            <a:r>
              <a:rPr lang="de-DE" sz="1800" dirty="0" smtClean="0">
                <a:latin typeface="Arial"/>
                <a:cs typeface="Arial"/>
              </a:rPr>
              <a:t>en zur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Modellierung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des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lang="de-DE" sz="1800" spc="-10" dirty="0" err="1" smtClean="0">
                <a:latin typeface="Arial"/>
                <a:cs typeface="Arial"/>
              </a:rPr>
              <a:t>Klassenv</a:t>
            </a:r>
            <a:r>
              <a:rPr sz="1800" dirty="0" err="1" smtClean="0">
                <a:latin typeface="Arial"/>
                <a:cs typeface="Arial"/>
              </a:rPr>
              <a:t>erhalten</a:t>
            </a:r>
            <a:r>
              <a:rPr lang="de-DE" sz="1800" dirty="0" smtClean="0">
                <a:latin typeface="Arial"/>
                <a:cs typeface="Arial"/>
              </a:rPr>
              <a:t>s </a:t>
            </a:r>
            <a:r>
              <a:rPr lang="de-DE" dirty="0">
                <a:latin typeface="Arial"/>
                <a:cs typeface="Arial"/>
              </a:rPr>
              <a:t>durch Zustände und Übergänge zwischen Zuständen</a:t>
            </a:r>
          </a:p>
          <a:p>
            <a:pPr marL="327660" marR="291465" indent="-177165">
              <a:lnSpc>
                <a:spcPct val="100000"/>
              </a:lnSpc>
              <a:buFont typeface="Arial"/>
              <a:buChar char="•"/>
              <a:tabLst>
                <a:tab pos="328295" algn="l"/>
              </a:tabLst>
            </a:pPr>
            <a:r>
              <a:rPr lang="de-DE" spc="-10" dirty="0" smtClean="0">
                <a:latin typeface="Arial"/>
                <a:cs typeface="Arial"/>
              </a:rPr>
              <a:t>Das Verhalten hängt </a:t>
            </a:r>
            <a:r>
              <a:rPr lang="de-DE" sz="1800" spc="-10" dirty="0" smtClean="0">
                <a:latin typeface="Arial"/>
                <a:cs typeface="Arial"/>
              </a:rPr>
              <a:t>von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internen </a:t>
            </a:r>
            <a:r>
              <a:rPr sz="1800" dirty="0" err="1">
                <a:latin typeface="Arial"/>
                <a:cs typeface="Arial"/>
              </a:rPr>
              <a:t>Zustand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de</a:t>
            </a:r>
            <a:r>
              <a:rPr lang="de-DE" dirty="0" smtClean="0">
                <a:latin typeface="Arial"/>
                <a:cs typeface="Arial"/>
              </a:rPr>
              <a:t>r Klasse ab</a:t>
            </a:r>
          </a:p>
          <a:p>
            <a:pPr marL="327660" marR="291465" indent="-177165">
              <a:buFont typeface="Arial"/>
              <a:buChar char="•"/>
              <a:tabLst>
                <a:tab pos="328295" algn="l"/>
              </a:tabLst>
            </a:pPr>
            <a:r>
              <a:rPr sz="1800" spc="-5" dirty="0" err="1" smtClean="0">
                <a:latin typeface="Arial"/>
                <a:cs typeface="Arial"/>
              </a:rPr>
              <a:t>F</a:t>
            </a:r>
            <a:r>
              <a:rPr sz="1800" dirty="0" err="1" smtClean="0">
                <a:latin typeface="Arial"/>
                <a:cs typeface="Arial"/>
              </a:rPr>
              <a:t>olgende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Zustandsdiagramme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beantworte</a:t>
            </a:r>
            <a:r>
              <a:rPr lang="de-DE" sz="1800" dirty="0" smtClean="0">
                <a:latin typeface="Arial"/>
                <a:cs typeface="Arial"/>
              </a:rPr>
              <a:t>t</a:t>
            </a:r>
            <a:r>
              <a:rPr sz="1800" dirty="0" smtClean="0">
                <a:latin typeface="Arial"/>
                <a:cs typeface="Arial"/>
              </a:rPr>
              <a:t>: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„</a:t>
            </a:r>
            <a:r>
              <a:rPr sz="1800" dirty="0">
                <a:latin typeface="Arial"/>
                <a:cs typeface="Arial"/>
              </a:rPr>
              <a:t>Wie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verhält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bestimmten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Zustand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gewissen Ereignissen?“</a:t>
            </a:r>
          </a:p>
          <a:p>
            <a:pPr lvl="1">
              <a:lnSpc>
                <a:spcPts val="1650"/>
              </a:lnSpc>
              <a:spcBef>
                <a:spcPts val="6"/>
              </a:spcBef>
              <a:buFont typeface="Arial"/>
              <a:buChar char="•"/>
            </a:pPr>
            <a:endParaRPr sz="1650" dirty="0"/>
          </a:p>
          <a:p>
            <a:pPr lvl="1">
              <a:lnSpc>
                <a:spcPts val="1800"/>
              </a:lnSpc>
              <a:buFont typeface="Arial"/>
              <a:buChar char="•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366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"/>
            <a:ext cx="9067800" cy="550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17" y="1758950"/>
            <a:ext cx="9097617" cy="300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8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981200" y="2901950"/>
            <a:ext cx="5412422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Zustands</a:t>
            </a:r>
            <a:r>
              <a:rPr sz="3600" b="1" dirty="0" err="1" smtClean="0">
                <a:latin typeface="Arial"/>
                <a:cs typeface="Arial"/>
              </a:rPr>
              <a:t>d</a:t>
            </a:r>
            <a:r>
              <a:rPr sz="3600" b="1" spc="225" dirty="0" err="1" smtClean="0">
                <a:latin typeface="Arial"/>
                <a:cs typeface="Arial"/>
              </a:rPr>
              <a:t>i</a:t>
            </a:r>
            <a:r>
              <a:rPr sz="3600" b="1" dirty="0" err="1" smtClean="0">
                <a:latin typeface="Arial"/>
                <a:cs typeface="Arial"/>
              </a:rPr>
              <a:t>agramme</a:t>
            </a:r>
            <a:endParaRPr lang="de-DE" sz="36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de-DE" sz="3600" b="1" dirty="0" smtClean="0">
                <a:latin typeface="Arial"/>
                <a:cs typeface="Arial"/>
              </a:rPr>
              <a:t>Notationselemente</a:t>
            </a:r>
          </a:p>
          <a:p>
            <a:pPr marL="12700" algn="ctr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8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4635500"/>
            <a:ext cx="8915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2" y="2673350"/>
            <a:ext cx="80867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228600" y="6342618"/>
            <a:ext cx="8515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In der Vorlesung werden </a:t>
            </a:r>
            <a:r>
              <a:rPr lang="de-DE" dirty="0" err="1" smtClean="0">
                <a:solidFill>
                  <a:srgbClr val="FF0000"/>
                </a:solidFill>
              </a:rPr>
              <a:t>History</a:t>
            </a:r>
            <a:r>
              <a:rPr lang="de-DE" dirty="0" smtClean="0">
                <a:solidFill>
                  <a:srgbClr val="FF0000"/>
                </a:solidFill>
              </a:rPr>
              <a:t>-Zustände </a:t>
            </a:r>
            <a:r>
              <a:rPr lang="de-DE" dirty="0">
                <a:solidFill>
                  <a:srgbClr val="FF0000"/>
                </a:solidFill>
              </a:rPr>
              <a:t>nicht betrachtet.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559175"/>
            <a:ext cx="90678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0" y="31750"/>
            <a:ext cx="82486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3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096963"/>
            <a:ext cx="90392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39750"/>
            <a:ext cx="8280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ject 11"/>
          <p:cNvSpPr txBox="1"/>
          <p:nvPr/>
        </p:nvSpPr>
        <p:spPr>
          <a:xfrm>
            <a:off x="176467" y="3130550"/>
            <a:ext cx="8815133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190500" algn="l"/>
              </a:tabLst>
            </a:pPr>
            <a:r>
              <a:rPr lang="de-DE" sz="1800" b="1" spc="-5" dirty="0" smtClean="0">
                <a:latin typeface="Arial"/>
                <a:cs typeface="Arial"/>
              </a:rPr>
              <a:t>Transition</a:t>
            </a:r>
          </a:p>
          <a:p>
            <a:pPr marL="12700">
              <a:lnSpc>
                <a:spcPct val="100000"/>
              </a:lnSpc>
              <a:tabLst>
                <a:tab pos="190500" algn="l"/>
              </a:tabLst>
            </a:pPr>
            <a:endParaRPr lang="de-DE" sz="1800" spc="-5" dirty="0" smtClean="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5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cha</a:t>
            </a:r>
            <a:r>
              <a:rPr sz="1800" spc="-35" dirty="0" err="1" smtClean="0">
                <a:latin typeface="Arial"/>
                <a:cs typeface="Arial"/>
              </a:rPr>
              <a:t>f</a:t>
            </a:r>
            <a:r>
              <a:rPr sz="1800" dirty="0" err="1" smtClean="0">
                <a:latin typeface="Arial"/>
                <a:cs typeface="Arial"/>
              </a:rPr>
              <a:t>ft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lang="de-DE" sz="1800" spc="-5" dirty="0" smtClean="0">
                <a:latin typeface="Arial"/>
                <a:cs typeface="Arial"/>
              </a:rPr>
              <a:t>den </a:t>
            </a:r>
            <a:r>
              <a:rPr sz="1800" dirty="0" err="1" smtClean="0">
                <a:latin typeface="Arial"/>
                <a:cs typeface="Arial"/>
              </a:rPr>
              <a:t>Übergang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Ausgangs-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Zielzustand</a:t>
            </a: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enn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Ausgangs-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Zielzustand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gleich</a:t>
            </a:r>
            <a:r>
              <a:rPr lang="de-DE" sz="1800" dirty="0" smtClean="0">
                <a:latin typeface="Arial"/>
                <a:cs typeface="Arial"/>
              </a:rPr>
              <a:t> sind, </a:t>
            </a:r>
            <a:r>
              <a:rPr lang="de-DE" sz="1800" dirty="0" smtClean="0">
                <a:latin typeface="Arial"/>
                <a:cs typeface="Arial"/>
              </a:rPr>
              <a:t>dann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erfolgt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Selbsttransition</a:t>
            </a:r>
          </a:p>
          <a:p>
            <a:pPr marL="184150" marR="883919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de-DE" dirty="0" smtClean="0">
                <a:latin typeface="Arial"/>
                <a:cs typeface="Arial"/>
              </a:rPr>
              <a:t>Beschriftung </a:t>
            </a:r>
            <a:r>
              <a:rPr lang="de-DE" dirty="0" smtClean="0">
                <a:latin typeface="Arial"/>
                <a:cs typeface="Arial"/>
              </a:rPr>
              <a:t>an der Transition enthält</a:t>
            </a:r>
            <a:endParaRPr lang="de-DE" dirty="0">
              <a:latin typeface="Arial"/>
              <a:cs typeface="Arial"/>
            </a:endParaRPr>
          </a:p>
          <a:p>
            <a:pPr marL="641350" marR="883919" lvl="1" indent="-171450">
              <a:buFont typeface="Arial"/>
              <a:buChar char="•"/>
              <a:tabLst>
                <a:tab pos="184150" algn="l"/>
              </a:tabLst>
            </a:pPr>
            <a:r>
              <a:rPr lang="de-DE" dirty="0">
                <a:latin typeface="Arial"/>
                <a:cs typeface="Arial"/>
              </a:rPr>
              <a:t>Ereignis [Bedingung] / Aktivität</a:t>
            </a:r>
          </a:p>
          <a:p>
            <a:pPr marL="184150" marR="883919" indent="-171450">
              <a:buFont typeface="Arial"/>
              <a:buChar char="•"/>
              <a:tabLst>
                <a:tab pos="184150" algn="l"/>
              </a:tabLst>
            </a:pPr>
            <a:r>
              <a:rPr lang="de-DE" spc="-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ine</a:t>
            </a:r>
            <a:r>
              <a:rPr lang="de-DE" spc="-40" dirty="0" smtClean="0">
                <a:latin typeface="Arial"/>
                <a:cs typeface="Arial"/>
              </a:rPr>
              <a:t> </a:t>
            </a:r>
            <a:r>
              <a:rPr lang="de-DE" spc="-70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ransition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wird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durchlaufen,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wenn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das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zugehörige Ereignis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eintritt und die </a:t>
            </a:r>
            <a:r>
              <a:rPr lang="de-DE" dirty="0" smtClean="0">
                <a:latin typeface="Arial"/>
                <a:cs typeface="Arial"/>
              </a:rPr>
              <a:t>Bedingung </a:t>
            </a:r>
            <a:r>
              <a:rPr lang="de-DE" dirty="0">
                <a:latin typeface="Arial"/>
                <a:cs typeface="Arial"/>
              </a:rPr>
              <a:t>wahr ist. Dabei wird die Aktivität ausgeführt.</a:t>
            </a:r>
          </a:p>
        </p:txBody>
      </p:sp>
    </p:spTree>
    <p:extLst>
      <p:ext uri="{BB962C8B-B14F-4D97-AF65-F5344CB8AC3E}">
        <p14:creationId xmlns:p14="http://schemas.microsoft.com/office/powerpoint/2010/main" val="31484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" y="448450"/>
            <a:ext cx="9002678" cy="534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133600" y="1530350"/>
            <a:ext cx="5033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Objekt</a:t>
            </a:r>
            <a:r>
              <a:rPr sz="3600" b="1" dirty="0" err="1" smtClean="0">
                <a:latin typeface="Arial"/>
                <a:cs typeface="Arial"/>
              </a:rPr>
              <a:t>d</a:t>
            </a:r>
            <a:r>
              <a:rPr sz="3600" b="1" spc="225" dirty="0" err="1" smtClean="0">
                <a:latin typeface="Arial"/>
                <a:cs typeface="Arial"/>
              </a:rPr>
              <a:t>i</a:t>
            </a:r>
            <a:r>
              <a:rPr sz="3600" b="1" dirty="0" err="1" smtClean="0">
                <a:latin typeface="Arial"/>
                <a:cs typeface="Arial"/>
              </a:rPr>
              <a:t>agramme</a:t>
            </a:r>
            <a:endParaRPr lang="de-DE" sz="3600" b="1" dirty="0" smtClean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2139950"/>
            <a:ext cx="8986284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76"/>
              </a:spcBef>
            </a:pPr>
            <a:endParaRPr sz="2000" dirty="0"/>
          </a:p>
          <a:p>
            <a:pPr marL="337820" marR="74295" indent="-177800">
              <a:lnSpc>
                <a:spcPct val="100000"/>
              </a:lnSpc>
              <a:buFont typeface="Arial"/>
              <a:buChar char="•"/>
              <a:tabLst>
                <a:tab pos="338455" algn="l"/>
              </a:tabLst>
            </a:pPr>
            <a:r>
              <a:rPr sz="1800" dirty="0" err="1" smtClean="0">
                <a:latin typeface="Arial"/>
                <a:cs typeface="Arial"/>
              </a:rPr>
              <a:t>Objektdiagramme</a:t>
            </a:r>
            <a:r>
              <a:rPr lang="de-DE" sz="1800" dirty="0" smtClean="0">
                <a:latin typeface="Arial"/>
                <a:cs typeface="Arial"/>
              </a:rPr>
              <a:t> zeigen </a:t>
            </a:r>
            <a:r>
              <a:rPr sz="1800" dirty="0" err="1" smtClean="0">
                <a:latin typeface="Arial"/>
                <a:cs typeface="Arial"/>
              </a:rPr>
              <a:t>eine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Momentaufnahme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 </a:t>
            </a:r>
            <a:r>
              <a:rPr sz="1800" dirty="0" err="1" smtClean="0">
                <a:latin typeface="Arial"/>
                <a:cs typeface="Arial"/>
              </a:rPr>
              <a:t>Systemzustands</a:t>
            </a:r>
            <a:r>
              <a:rPr lang="de-DE" sz="1800" dirty="0" smtClean="0">
                <a:latin typeface="Arial"/>
                <a:cs typeface="Arial"/>
              </a:rPr>
              <a:t> zur Laufzeit</a:t>
            </a:r>
            <a:r>
              <a:rPr sz="1800" spc="-15" dirty="0" smtClean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337820" marR="635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38455" algn="l"/>
              </a:tabLst>
            </a:pPr>
            <a:r>
              <a:rPr sz="1800" dirty="0" err="1">
                <a:latin typeface="Arial"/>
                <a:cs typeface="Arial"/>
              </a:rPr>
              <a:t>Hierzu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w</a:t>
            </a:r>
            <a:r>
              <a:rPr lang="de-DE" sz="1800" dirty="0" err="1" smtClean="0">
                <a:latin typeface="Arial"/>
                <a:cs typeface="Arial"/>
              </a:rPr>
              <a:t>ird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 </a:t>
            </a:r>
            <a:r>
              <a:rPr lang="de-DE" dirty="0" smtClean="0">
                <a:latin typeface="Arial"/>
                <a:cs typeface="Arial"/>
              </a:rPr>
              <a:t>Instanziierung der Klassen eines Klassendiagramms </a:t>
            </a:r>
            <a:r>
              <a:rPr lang="de-DE" dirty="0">
                <a:latin typeface="Arial"/>
                <a:cs typeface="Arial"/>
              </a:rPr>
              <a:t>und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zugehörige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Belegung der Attribute</a:t>
            </a:r>
            <a:r>
              <a:rPr lang="de-DE" spc="-20" dirty="0" smtClean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dargestellt</a:t>
            </a:r>
          </a:p>
          <a:p>
            <a:pPr marL="337820" marR="6350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38455" algn="l"/>
              </a:tabLst>
            </a:pPr>
            <a:r>
              <a:rPr lang="de-DE" dirty="0" smtClean="0">
                <a:latin typeface="Arial"/>
                <a:cs typeface="Arial"/>
              </a:rPr>
              <a:t>Ein Objektdiagramm zeigt die Ausprägungen </a:t>
            </a:r>
            <a:r>
              <a:rPr lang="de-DE" dirty="0">
                <a:latin typeface="Arial"/>
                <a:cs typeface="Arial"/>
              </a:rPr>
              <a:t>von Klassen, Assoziationen und </a:t>
            </a:r>
            <a:r>
              <a:rPr lang="de-DE" dirty="0" smtClean="0">
                <a:latin typeface="Arial"/>
                <a:cs typeface="Arial"/>
              </a:rPr>
              <a:t>Attributen</a:t>
            </a:r>
            <a:endParaRPr lang="de-DE" dirty="0">
              <a:latin typeface="Arial"/>
              <a:cs typeface="Arial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92515"/>
              </p:ext>
            </p:extLst>
          </p:nvPr>
        </p:nvGraphicFramePr>
        <p:xfrm>
          <a:off x="1524000" y="450215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199221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2603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Klassendiagramm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Objektdiagramm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4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Klasse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Objekt</a:t>
                      </a:r>
                      <a:r>
                        <a:rPr lang="de-DE" baseline="0" dirty="0" smtClean="0"/>
                        <a:t> (=Instanz)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5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Assoziation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30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Attribut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Wert (=Slot)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5" y="768350"/>
            <a:ext cx="866208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0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" y="615950"/>
            <a:ext cx="8977264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152400" y="0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/>
            <a:r>
              <a:rPr lang="de-DE" sz="2000" b="1" dirty="0" smtClean="0">
                <a:latin typeface="Arial"/>
                <a:cs typeface="Arial"/>
              </a:rPr>
              <a:t>Zwei Beispiele für komplexe Zustände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16150"/>
            <a:ext cx="6791325" cy="4076700"/>
          </a:xfrm>
          <a:prstGeom prst="rect">
            <a:avLst/>
          </a:prstGeom>
        </p:spPr>
      </p:pic>
      <p:sp>
        <p:nvSpPr>
          <p:cNvPr id="8" name="object 2"/>
          <p:cNvSpPr txBox="1"/>
          <p:nvPr/>
        </p:nvSpPr>
        <p:spPr>
          <a:xfrm>
            <a:off x="0" y="1213972"/>
            <a:ext cx="5943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r"/>
            <a:r>
              <a:rPr lang="de-DE" sz="1600" b="1" dirty="0" smtClean="0">
                <a:latin typeface="Arial"/>
                <a:cs typeface="Arial"/>
              </a:rPr>
              <a:t>Komplexer Zustand besteht aus Subzuständen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847142"/>
            <a:ext cx="24669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13358"/>
            <a:ext cx="9144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Zustandsdiagramme</a:t>
            </a:r>
          </a:p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8058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8350"/>
            <a:ext cx="770695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9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16" y="1758949"/>
            <a:ext cx="9491823" cy="30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2"/>
          <p:cNvSpPr txBox="1"/>
          <p:nvPr/>
        </p:nvSpPr>
        <p:spPr>
          <a:xfrm>
            <a:off x="152400" y="692150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Sparschwein</a:t>
            </a:r>
          </a:p>
        </p:txBody>
      </p:sp>
    </p:spTree>
    <p:extLst>
      <p:ext uri="{BB962C8B-B14F-4D97-AF65-F5344CB8AC3E}">
        <p14:creationId xmlns:p14="http://schemas.microsoft.com/office/powerpoint/2010/main" val="1446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163"/>
            <a:ext cx="9152617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5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4" y="615950"/>
            <a:ext cx="8386206" cy="583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6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50826" y="1073152"/>
            <a:ext cx="4187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5" tIns="45392" rIns="90785" bIns="45392"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None/>
            </a:pPr>
            <a:endParaRPr lang="de-DE" alt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75" y="468055"/>
            <a:ext cx="3895225" cy="61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7" y="2978150"/>
            <a:ext cx="798558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5950"/>
            <a:ext cx="8458200" cy="1733550"/>
          </a:xfrm>
          <a:prstGeom prst="rect">
            <a:avLst/>
          </a:prstGeom>
        </p:spPr>
      </p:pic>
      <p:cxnSp>
        <p:nvCxnSpPr>
          <p:cNvPr id="4" name="Gerader Verbinder 3"/>
          <p:cNvCxnSpPr/>
          <p:nvPr/>
        </p:nvCxnSpPr>
        <p:spPr>
          <a:xfrm>
            <a:off x="0" y="2673350"/>
            <a:ext cx="937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496" y="438234"/>
            <a:ext cx="9258874" cy="61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7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25750"/>
            <a:ext cx="91440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Komponenten</a:t>
            </a:r>
            <a:endParaRPr lang="de-DE" sz="36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9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/>
          <p:cNvSpPr txBox="1"/>
          <p:nvPr/>
        </p:nvSpPr>
        <p:spPr>
          <a:xfrm>
            <a:off x="228600" y="387350"/>
            <a:ext cx="8686800" cy="5267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endParaRPr sz="1800" dirty="0"/>
          </a:p>
          <a:p>
            <a:pPr marL="226695" algn="ctr">
              <a:lnSpc>
                <a:spcPct val="100000"/>
              </a:lnSpc>
            </a:pPr>
            <a:r>
              <a:rPr lang="de-DE" sz="1800" b="1" spc="-5" dirty="0" smtClean="0">
                <a:latin typeface="Arial"/>
                <a:cs typeface="Arial"/>
              </a:rPr>
              <a:t>Software-</a:t>
            </a:r>
            <a:r>
              <a:rPr sz="1800" b="1" spc="-5" dirty="0" err="1" smtClean="0">
                <a:latin typeface="Arial"/>
                <a:cs typeface="Arial"/>
              </a:rPr>
              <a:t>Komponente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2000"/>
              </a:lnSpc>
              <a:spcBef>
                <a:spcPts val="88"/>
              </a:spcBef>
            </a:pPr>
            <a:endParaRPr sz="2000" dirty="0"/>
          </a:p>
          <a:p>
            <a:pPr marL="407670" indent="-180975">
              <a:lnSpc>
                <a:spcPct val="100000"/>
              </a:lnSpc>
              <a:buFont typeface="Arial"/>
              <a:buChar char="•"/>
              <a:tabLst>
                <a:tab pos="408305" algn="l"/>
              </a:tabLst>
            </a:pPr>
            <a:r>
              <a:rPr sz="1800" spc="-20" dirty="0" err="1">
                <a:latin typeface="Arial"/>
                <a:cs typeface="Arial"/>
              </a:rPr>
              <a:t>K</a:t>
            </a:r>
            <a:r>
              <a:rPr sz="1800" dirty="0" err="1">
                <a:latin typeface="Arial"/>
                <a:cs typeface="Arial"/>
              </a:rPr>
              <a:t>omponenten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gliedern </a:t>
            </a:r>
            <a:r>
              <a:rPr lang="de-DE" dirty="0" smtClean="0">
                <a:latin typeface="Arial"/>
                <a:cs typeface="Arial"/>
              </a:rPr>
              <a:t>das Softwaresystem </a:t>
            </a:r>
            <a:r>
              <a:rPr lang="de-DE" sz="1800" dirty="0" smtClean="0">
                <a:latin typeface="Arial"/>
                <a:cs typeface="Arial"/>
              </a:rPr>
              <a:t>in </a:t>
            </a:r>
            <a:r>
              <a:rPr lang="de-DE" sz="1800" dirty="0" smtClean="0">
                <a:latin typeface="Arial"/>
                <a:cs typeface="Arial"/>
              </a:rPr>
              <a:t>funktionale Bausteine zur Wiederverwendung und Wartbarkeit</a:t>
            </a:r>
            <a:endParaRPr sz="1800" dirty="0">
              <a:latin typeface="Arial"/>
              <a:cs typeface="Arial"/>
            </a:endParaRPr>
          </a:p>
          <a:p>
            <a:pPr marL="407670" indent="-180975">
              <a:spcBef>
                <a:spcPts val="865"/>
              </a:spcBef>
              <a:buFont typeface="Arial"/>
              <a:buChar char="•"/>
              <a:tabLst>
                <a:tab pos="408305" algn="l"/>
              </a:tabLst>
            </a:pPr>
            <a:r>
              <a:rPr sz="1800" spc="-20" dirty="0" err="1" smtClean="0">
                <a:latin typeface="Arial"/>
                <a:cs typeface="Arial"/>
              </a:rPr>
              <a:t>K</a:t>
            </a:r>
            <a:r>
              <a:rPr sz="1800" spc="-5" dirty="0" err="1" smtClean="0">
                <a:latin typeface="Arial"/>
                <a:cs typeface="Arial"/>
              </a:rPr>
              <a:t>omponente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40" dirty="0" smtClean="0">
                <a:latin typeface="Times New Roman"/>
                <a:cs typeface="Times New Roman"/>
              </a:rPr>
              <a:t> </a:t>
            </a:r>
            <a:r>
              <a:rPr sz="1800" spc="-5" dirty="0" err="1">
                <a:latin typeface="Arial"/>
                <a:cs typeface="Arial"/>
              </a:rPr>
              <a:t>werde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im</a:t>
            </a:r>
            <a:r>
              <a:rPr sz="1800" dirty="0" err="1" smtClean="0">
                <a:latin typeface="Arial"/>
                <a:cs typeface="Arial"/>
              </a:rPr>
              <a:t>plementierungsunabhängig</a:t>
            </a:r>
            <a:r>
              <a:rPr sz="1800" spc="10" dirty="0" smtClean="0">
                <a:latin typeface="Times New Roman"/>
                <a:cs typeface="Times New Roman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definiert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zwecks Portabilität</a:t>
            </a:r>
            <a:endParaRPr lang="de-DE" dirty="0">
              <a:latin typeface="Arial"/>
              <a:cs typeface="Arial"/>
            </a:endParaRPr>
          </a:p>
          <a:p>
            <a:pPr marL="407670" marR="155575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spc="-20" dirty="0" smtClean="0">
                <a:latin typeface="Arial"/>
                <a:cs typeface="Arial"/>
              </a:rPr>
              <a:t>P</a:t>
            </a:r>
            <a:r>
              <a:rPr lang="de-DE" dirty="0" smtClean="0">
                <a:latin typeface="Arial"/>
                <a:cs typeface="Arial"/>
              </a:rPr>
              <a:t>arallelisierung</a:t>
            </a:r>
            <a:r>
              <a:rPr lang="de-DE" spc="35" dirty="0" smtClean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bei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Entwicklung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(die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einzelnen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Komponenten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können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parallel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verfeinert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und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entwickelt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werden)</a:t>
            </a:r>
          </a:p>
          <a:p>
            <a:pPr marL="407670" marR="116839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spc="-20" dirty="0">
                <a:latin typeface="Arial"/>
                <a:cs typeface="Arial"/>
              </a:rPr>
              <a:t>K</a:t>
            </a:r>
            <a:r>
              <a:rPr lang="de-DE" spc="-5" dirty="0">
                <a:latin typeface="Arial"/>
                <a:cs typeface="Arial"/>
              </a:rPr>
              <a:t>omponente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können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von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Zulieferern</a:t>
            </a:r>
            <a:r>
              <a:rPr lang="de-DE" spc="3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entwickel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werden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di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Spezialisten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45" dirty="0">
                <a:latin typeface="Times New Roman"/>
                <a:cs typeface="Times New Roman"/>
              </a:rPr>
              <a:t> </a:t>
            </a:r>
            <a:r>
              <a:rPr lang="de-DE" dirty="0" smtClean="0">
                <a:latin typeface="Arial"/>
                <a:cs typeface="Arial"/>
              </a:rPr>
              <a:t>Aufgabenbereich</a:t>
            </a:r>
            <a:r>
              <a:rPr lang="de-DE" spc="40" dirty="0" smtClean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sind</a:t>
            </a:r>
          </a:p>
          <a:p>
            <a:pPr marL="407670" marR="253365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dirty="0" smtClean="0">
                <a:latin typeface="Arial"/>
                <a:cs typeface="Arial"/>
              </a:rPr>
              <a:t>Komponenten</a:t>
            </a:r>
            <a:r>
              <a:rPr lang="de-DE" spc="35" dirty="0" smtClean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sollen</a:t>
            </a:r>
            <a:r>
              <a:rPr lang="de-DE" spc="35" dirty="0">
                <a:latin typeface="Times New Roman"/>
                <a:cs typeface="Times New Roman"/>
              </a:rPr>
              <a:t> </a:t>
            </a:r>
            <a:r>
              <a:rPr lang="de-DE" spc="-5" dirty="0">
                <a:latin typeface="Arial"/>
                <a:cs typeface="Arial"/>
              </a:rPr>
              <a:t>leicht</a:t>
            </a:r>
            <a:r>
              <a:rPr lang="de-DE" spc="-5" dirty="0">
                <a:latin typeface="Times New Roman"/>
                <a:cs typeface="Times New Roman"/>
              </a:rPr>
              <a:t> </a:t>
            </a:r>
            <a:r>
              <a:rPr lang="de-DE" dirty="0">
                <a:latin typeface="Arial"/>
                <a:cs typeface="Arial"/>
              </a:rPr>
              <a:t>austauschbar</a:t>
            </a:r>
            <a:r>
              <a:rPr lang="de-DE" spc="40" dirty="0">
                <a:latin typeface="Times New Roman"/>
                <a:cs typeface="Times New Roman"/>
              </a:rPr>
              <a:t> </a:t>
            </a:r>
            <a:r>
              <a:rPr lang="de-DE" dirty="0" smtClean="0">
                <a:latin typeface="Arial"/>
                <a:cs typeface="Arial"/>
              </a:rPr>
              <a:t>sein</a:t>
            </a:r>
          </a:p>
          <a:p>
            <a:pPr marL="407670" marR="253365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r>
              <a:rPr lang="de-DE" dirty="0" smtClean="0">
                <a:latin typeface="Arial"/>
                <a:cs typeface="Arial"/>
              </a:rPr>
              <a:t>Abgrenzung zu einem Modul: „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14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l</a:t>
            </a:r>
            <a:r>
              <a:rPr lang="de-DE" spc="14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16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14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ss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14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5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15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O</a:t>
            </a:r>
            <a:r>
              <a:rPr lang="de-DE" spc="-10" dirty="0">
                <a:latin typeface="Arial"/>
                <a:cs typeface="Arial"/>
              </a:rPr>
              <a:t>pe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140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14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14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ur 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li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ge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en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10" dirty="0" smtClean="0">
                <a:latin typeface="Arial"/>
                <a:cs typeface="Arial"/>
              </a:rPr>
              <a:t>g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be“</a:t>
            </a:r>
            <a:endParaRPr lang="de-DE" spc="-10" dirty="0">
              <a:latin typeface="Arial"/>
              <a:cs typeface="Arial"/>
            </a:endParaRPr>
          </a:p>
          <a:p>
            <a:pPr marL="407670" marR="253365" indent="-180975">
              <a:lnSpc>
                <a:spcPct val="120000"/>
              </a:lnSpc>
              <a:spcBef>
                <a:spcPts val="430"/>
              </a:spcBef>
              <a:buFont typeface="Arial"/>
              <a:buChar char="•"/>
              <a:tabLst>
                <a:tab pos="408305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407670" indent="-18097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0830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8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06575"/>
            <a:ext cx="7467600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6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1120</Words>
  <Application>Microsoft Office PowerPoint</Application>
  <PresentationFormat>Benutzerdefiniert</PresentationFormat>
  <Paragraphs>183</Paragraphs>
  <Slides>48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3" baseType="lpstr">
      <vt:lpstr>Arial</vt:lpstr>
      <vt:lpstr>Calibri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joerg</cp:lastModifiedBy>
  <cp:revision>199</cp:revision>
  <dcterms:created xsi:type="dcterms:W3CDTF">2013-10-11T12:59:11Z</dcterms:created>
  <dcterms:modified xsi:type="dcterms:W3CDTF">2017-12-13T11:43:55Z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2013-10-11T00:00:00Z</vt:filetime>
  </property>
  <property fmtid="{D5CDD505-2E9C-101B-9397-08002B2CF9AE}" pid="3" name="LastSaved">
    <vt:filetime>2013-10-11T00:00:00Z</vt:filetime>
  </property>
</Properties>
</file>