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26" r:id="rId2"/>
    <p:sldId id="256" r:id="rId3"/>
    <p:sldId id="554" r:id="rId4"/>
    <p:sldId id="555" r:id="rId5"/>
    <p:sldId id="556" r:id="rId6"/>
    <p:sldId id="465" r:id="rId7"/>
    <p:sldId id="426" r:id="rId8"/>
    <p:sldId id="366" r:id="rId9"/>
    <p:sldId id="548" r:id="rId10"/>
    <p:sldId id="521" r:id="rId11"/>
    <p:sldId id="433" r:id="rId12"/>
    <p:sldId id="546" r:id="rId13"/>
    <p:sldId id="547" r:id="rId14"/>
    <p:sldId id="550" r:id="rId15"/>
    <p:sldId id="549" r:id="rId16"/>
    <p:sldId id="558" r:id="rId17"/>
    <p:sldId id="469" r:id="rId18"/>
    <p:sldId id="557" r:id="rId19"/>
    <p:sldId id="476" r:id="rId20"/>
    <p:sldId id="382" r:id="rId21"/>
    <p:sldId id="384" r:id="rId22"/>
    <p:sldId id="540" r:id="rId23"/>
    <p:sldId id="526" r:id="rId24"/>
    <p:sldId id="527" r:id="rId25"/>
    <p:sldId id="528" r:id="rId26"/>
    <p:sldId id="529" r:id="rId27"/>
    <p:sldId id="453" r:id="rId28"/>
    <p:sldId id="320" r:id="rId29"/>
    <p:sldId id="325" r:id="rId30"/>
  </p:sldIdLst>
  <p:sldSz cx="9144000" cy="6870700"/>
  <p:notesSz cx="9144000" cy="6870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64" d="100"/>
          <a:sy n="64" d="100"/>
        </p:scale>
        <p:origin x="130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4BA06-0EBD-4220-B4AE-229F102A5D98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8838"/>
            <a:ext cx="3086100" cy="2319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6763"/>
            <a:ext cx="7315200" cy="2705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262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262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2F44-94EA-425B-ADFF-ED79C298A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08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31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E1B5275-0D10-4112-AFED-056D57D75AE1}" type="slidenum">
              <a:rPr lang="de-DE" altLang="de-DE" sz="1100"/>
              <a:pPr eaLnBrk="1" hangingPunct="1">
                <a:spcBef>
                  <a:spcPct val="0"/>
                </a:spcBef>
              </a:pPr>
              <a:t>22</a:t>
            </a:fld>
            <a:endParaRPr lang="de-DE" altLang="de-DE" sz="11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>
                <a:latin typeface="Calibri"/>
                <a:cs typeface="Calibri"/>
              </a:defRPr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89751"/>
            <a:ext cx="2926079" cy="34353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426221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732587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676708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9071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Textfeld 5"/>
          <p:cNvSpPr txBox="1"/>
          <p:nvPr userDrawn="1"/>
        </p:nvSpPr>
        <p:spPr>
          <a:xfrm>
            <a:off x="0" y="6732587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7" name="object 2"/>
          <p:cNvSpPr/>
          <p:nvPr userDrawn="1"/>
        </p:nvSpPr>
        <p:spPr>
          <a:xfrm>
            <a:off x="454031" y="6676708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06862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092" y="322574"/>
            <a:ext cx="7925814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267" y="1303015"/>
            <a:ext cx="7903465" cy="3743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711950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635750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20650" y="3290573"/>
            <a:ext cx="4313555" cy="4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>
              <a:tabLst>
                <a:tab pos="1931660" algn="l"/>
              </a:tabLst>
            </a:pPr>
            <a:r>
              <a:rPr sz="2800" b="1" spc="105" dirty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2800" b="1" spc="105" dirty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2800" b="1" spc="-25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2800" b="1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2800" b="1" spc="-20" dirty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2800" b="1" spc="-20" dirty="0" err="1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676400" y="1279834"/>
            <a:ext cx="5029200" cy="105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 marR="6317" indent="454806" algn="ctr"/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hho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d </a:t>
            </a:r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r>
              <a:rPr sz="1400" b="1" dirty="0" err="1">
                <a:latin typeface="Arial"/>
                <a:cs typeface="Arial"/>
              </a:rPr>
              <a:t>S</a:t>
            </a:r>
            <a:r>
              <a:rPr sz="1400" b="1" spc="-10" dirty="0" err="1">
                <a:latin typeface="Arial"/>
                <a:cs typeface="Arial"/>
              </a:rPr>
              <a:t>o</a:t>
            </a:r>
            <a:r>
              <a:rPr sz="1400" b="1" dirty="0" err="1">
                <a:latin typeface="Arial"/>
                <a:cs typeface="Arial"/>
              </a:rPr>
              <a:t>f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20" dirty="0" err="1">
                <a:latin typeface="Arial"/>
                <a:cs typeface="Arial"/>
              </a:rPr>
              <a:t>w</a:t>
            </a:r>
            <a:r>
              <a:rPr sz="1400" b="1" spc="-15" dirty="0" err="1">
                <a:latin typeface="Arial"/>
                <a:cs typeface="Arial"/>
              </a:rPr>
              <a:t>a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e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-5" dirty="0" err="1">
                <a:latin typeface="Arial"/>
                <a:cs typeface="Arial"/>
              </a:rPr>
              <a:t>e</a:t>
            </a:r>
            <a:r>
              <a:rPr sz="1400" b="1" dirty="0" err="1">
                <a:latin typeface="Arial"/>
                <a:cs typeface="Arial"/>
              </a:rPr>
              <a:t>c</a:t>
            </a:r>
            <a:r>
              <a:rPr sz="1400" b="1" spc="-10" dirty="0" err="1">
                <a:latin typeface="Arial"/>
                <a:cs typeface="Arial"/>
              </a:rPr>
              <a:t>hn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dirty="0" err="1">
                <a:latin typeface="Arial"/>
                <a:cs typeface="Arial"/>
              </a:rPr>
              <a:t>k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dirty="0" err="1">
                <a:latin typeface="Arial"/>
                <a:cs typeface="Arial"/>
              </a:rPr>
              <a:t>P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10" dirty="0" err="1">
                <a:latin typeface="Arial"/>
                <a:cs typeface="Arial"/>
              </a:rPr>
              <a:t>og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am</a:t>
            </a:r>
            <a:r>
              <a:rPr sz="1400" b="1" spc="-15" dirty="0" err="1">
                <a:latin typeface="Arial"/>
                <a:cs typeface="Arial"/>
              </a:rPr>
              <a:t>m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spc="-15" dirty="0" err="1">
                <a:latin typeface="Arial"/>
                <a:cs typeface="Arial"/>
              </a:rPr>
              <a:t>e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20" dirty="0" err="1">
                <a:latin typeface="Arial"/>
                <a:cs typeface="Arial"/>
              </a:rPr>
              <a:t>u</a:t>
            </a:r>
            <a:r>
              <a:rPr sz="1400" b="1" spc="-10" dirty="0" err="1">
                <a:latin typeface="Arial"/>
                <a:cs typeface="Arial"/>
              </a:rPr>
              <a:t>n</a:t>
            </a:r>
            <a:r>
              <a:rPr sz="1400" b="1" dirty="0" err="1">
                <a:latin typeface="Arial"/>
                <a:cs typeface="Arial"/>
              </a:rPr>
              <a:t>g</a:t>
            </a:r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endParaRPr sz="1400" dirty="0">
              <a:latin typeface="Arial"/>
              <a:cs typeface="Arial"/>
            </a:endParaRPr>
          </a:p>
          <a:p>
            <a:pPr marL="562822" algn="ctr">
              <a:spcBef>
                <a:spcPts val="15"/>
              </a:spcBef>
            </a:pP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f. </a:t>
            </a:r>
            <a:r>
              <a:rPr sz="1300" spc="-10" dirty="0">
                <a:latin typeface="Arial"/>
                <a:cs typeface="Arial"/>
              </a:rPr>
              <a:t>Dr.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ö</a:t>
            </a:r>
            <a:r>
              <a:rPr sz="1300" spc="-10" dirty="0">
                <a:latin typeface="Arial"/>
                <a:cs typeface="Arial"/>
              </a:rPr>
              <a:t>rg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Bru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mann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" y="4044952"/>
            <a:ext cx="91440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 algn="ctr">
              <a:tabLst>
                <a:tab pos="1931660" algn="l"/>
              </a:tabLst>
            </a:pPr>
            <a:r>
              <a:rPr lang="de-DE" sz="2200" b="1" spc="105" dirty="0">
                <a:solidFill>
                  <a:srgbClr val="000082"/>
                </a:solidFill>
                <a:latin typeface="Arial"/>
                <a:cs typeface="Arial"/>
              </a:rPr>
              <a:t> Kapitel </a:t>
            </a: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11: Softwareentwurf und Softwarearchitektur 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8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-228600" y="2825750"/>
            <a:ext cx="4572000" cy="50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Softwarearchitektur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64" y="435008"/>
            <a:ext cx="5004136" cy="62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0"/>
            <a:ext cx="38425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493263"/>
            <a:ext cx="914400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500" b="1" spc="-20" dirty="0" err="1" smtClean="0">
                <a:latin typeface="Arial"/>
                <a:cs typeface="Arial"/>
              </a:rPr>
              <a:t>S</a:t>
            </a:r>
            <a:r>
              <a:rPr sz="2500" b="1" spc="-10" dirty="0" err="1" smtClean="0">
                <a:latin typeface="Arial"/>
                <a:cs typeface="Arial"/>
              </a:rPr>
              <a:t>oft</a:t>
            </a:r>
            <a:r>
              <a:rPr sz="2500" b="1" spc="-25" dirty="0" err="1" smtClean="0">
                <a:latin typeface="Arial"/>
                <a:cs typeface="Arial"/>
              </a:rPr>
              <a:t>w</a:t>
            </a:r>
            <a:r>
              <a:rPr sz="2500" b="1" spc="-10" dirty="0" err="1" smtClean="0">
                <a:latin typeface="Arial"/>
                <a:cs typeface="Arial"/>
              </a:rPr>
              <a:t>a</a:t>
            </a:r>
            <a:r>
              <a:rPr sz="2500" b="1" spc="-15" dirty="0" err="1" smtClean="0">
                <a:latin typeface="Arial"/>
                <a:cs typeface="Arial"/>
              </a:rPr>
              <a:t>r</a:t>
            </a:r>
            <a:r>
              <a:rPr sz="2500" b="1" spc="-10" dirty="0" err="1" smtClean="0">
                <a:latin typeface="Arial"/>
                <a:cs typeface="Arial"/>
              </a:rPr>
              <a:t>ea</a:t>
            </a:r>
            <a:r>
              <a:rPr sz="2500" b="1" spc="-15" dirty="0" err="1" smtClean="0">
                <a:latin typeface="Arial"/>
                <a:cs typeface="Arial"/>
              </a:rPr>
              <a:t>rc</a:t>
            </a:r>
            <a:r>
              <a:rPr sz="2500" b="1" spc="-10" dirty="0" err="1" smtClean="0">
                <a:latin typeface="Arial"/>
                <a:cs typeface="Arial"/>
              </a:rPr>
              <a:t>h</a:t>
            </a:r>
            <a:r>
              <a:rPr sz="2500" b="1" spc="-15" dirty="0" err="1" smtClean="0">
                <a:latin typeface="Arial"/>
                <a:cs typeface="Arial"/>
              </a:rPr>
              <a:t>i</a:t>
            </a:r>
            <a:r>
              <a:rPr sz="2500" b="1" spc="-10" dirty="0" err="1" smtClean="0">
                <a:latin typeface="Arial"/>
                <a:cs typeface="Arial"/>
              </a:rPr>
              <a:t>tektur</a:t>
            </a:r>
            <a:endParaRPr sz="2500" b="1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76200" y="996950"/>
            <a:ext cx="906780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350" indent="-228600">
              <a:lnSpc>
                <a:spcPct val="95800"/>
              </a:lnSpc>
              <a:buFont typeface="Times New Roman"/>
              <a:buChar char="•"/>
              <a:tabLst>
                <a:tab pos="241300" algn="l"/>
              </a:tabLst>
            </a:pPr>
            <a:endParaRPr lang="de-DE" sz="2000" dirty="0">
              <a:latin typeface="Arial"/>
              <a:cs typeface="Arial"/>
            </a:endParaRPr>
          </a:p>
          <a:p>
            <a:pPr marL="241300" marR="6350" indent="-228600">
              <a:lnSpc>
                <a:spcPct val="95800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dirty="0" smtClean="0">
                <a:latin typeface="Arial"/>
                <a:cs typeface="Arial"/>
              </a:rPr>
              <a:t>Eine Softwarearchitektur zeigt die Strukturen </a:t>
            </a:r>
            <a:r>
              <a:rPr lang="de-DE" sz="2000" dirty="0">
                <a:latin typeface="Arial"/>
                <a:cs typeface="Arial"/>
              </a:rPr>
              <a:t>eines </a:t>
            </a:r>
            <a:r>
              <a:rPr lang="de-DE" sz="2000" dirty="0" smtClean="0">
                <a:latin typeface="Arial"/>
                <a:cs typeface="Arial"/>
              </a:rPr>
              <a:t>Softwaresystems auf, also Softwareteile und </a:t>
            </a:r>
            <a:r>
              <a:rPr lang="de-DE" sz="2000" dirty="0">
                <a:latin typeface="Arial"/>
                <a:cs typeface="Arial"/>
              </a:rPr>
              <a:t>die Beziehungen zwischen </a:t>
            </a:r>
            <a:r>
              <a:rPr lang="de-DE" sz="2000" dirty="0" smtClean="0">
                <a:latin typeface="Arial"/>
                <a:cs typeface="Arial"/>
              </a:rPr>
              <a:t>diesen Softwareteilen</a:t>
            </a:r>
          </a:p>
          <a:p>
            <a:pPr marL="241300" marR="6350" indent="-228600">
              <a:lnSpc>
                <a:spcPct val="95800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dirty="0">
                <a:latin typeface="Arial"/>
                <a:cs typeface="Arial"/>
              </a:rPr>
              <a:t>Abstraktion der Lösung mit Berücksichtigung der Technik, die bei der Systemanalyse nicht berücksichtigt wurde</a:t>
            </a:r>
          </a:p>
          <a:p>
            <a:pPr marL="241300" marR="6350" indent="-228600">
              <a:lnSpc>
                <a:spcPct val="95800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dirty="0" smtClean="0">
                <a:latin typeface="Arial"/>
                <a:cs typeface="Arial"/>
              </a:rPr>
              <a:t>Z</a:t>
            </a:r>
            <a:r>
              <a:rPr lang="de-DE" sz="2000" spc="-5" dirty="0" smtClean="0">
                <a:latin typeface="Arial"/>
                <a:cs typeface="Arial"/>
              </a:rPr>
              <a:t>i</a:t>
            </a:r>
            <a:r>
              <a:rPr lang="de-DE" sz="2000" dirty="0" smtClean="0">
                <a:latin typeface="Arial"/>
                <a:cs typeface="Arial"/>
              </a:rPr>
              <a:t>el</a:t>
            </a:r>
            <a:r>
              <a:rPr lang="de-DE" sz="2000" spc="-5" dirty="0" smtClean="0">
                <a:latin typeface="Arial"/>
                <a:cs typeface="Arial"/>
              </a:rPr>
              <a:t> </a:t>
            </a:r>
            <a:r>
              <a:rPr lang="de-DE" sz="2000" dirty="0" smtClean="0">
                <a:latin typeface="Arial"/>
                <a:cs typeface="Arial"/>
              </a:rPr>
              <a:t>der Softwarearchitektur ist,</a:t>
            </a:r>
            <a:r>
              <a:rPr lang="de-DE" sz="2000" spc="-15" dirty="0" smtClean="0">
                <a:latin typeface="Arial"/>
                <a:cs typeface="Arial"/>
              </a:rPr>
              <a:t> </a:t>
            </a:r>
            <a:r>
              <a:rPr lang="de-DE" sz="2000" spc="5" dirty="0" smtClean="0">
                <a:latin typeface="Arial"/>
                <a:cs typeface="Arial"/>
              </a:rPr>
              <a:t>dass </a:t>
            </a:r>
            <a:r>
              <a:rPr lang="de-DE" sz="2000" dirty="0">
                <a:latin typeface="Arial"/>
                <a:cs typeface="Arial"/>
              </a:rPr>
              <a:t>das </a:t>
            </a:r>
            <a:r>
              <a:rPr lang="de-DE" sz="2000" spc="-5" dirty="0">
                <a:latin typeface="Arial"/>
                <a:cs typeface="Arial"/>
              </a:rPr>
              <a:t>A</a:t>
            </a:r>
            <a:r>
              <a:rPr lang="de-DE" sz="2000" dirty="0">
                <a:latin typeface="Arial"/>
                <a:cs typeface="Arial"/>
              </a:rPr>
              <a:t>nal</a:t>
            </a:r>
            <a:r>
              <a:rPr lang="de-DE" sz="2000" spc="-20" dirty="0">
                <a:latin typeface="Arial"/>
                <a:cs typeface="Arial"/>
              </a:rPr>
              <a:t>y</a:t>
            </a:r>
            <a:r>
              <a:rPr lang="de-DE" sz="2000" spc="5" dirty="0">
                <a:latin typeface="Arial"/>
                <a:cs typeface="Arial"/>
              </a:rPr>
              <a:t>s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m</a:t>
            </a:r>
            <a:r>
              <a:rPr lang="de-DE" sz="2000" dirty="0">
                <a:latin typeface="Arial"/>
                <a:cs typeface="Arial"/>
              </a:rPr>
              <a:t>odell </a:t>
            </a:r>
            <a:r>
              <a:rPr lang="de-DE" sz="2000" spc="-10" dirty="0">
                <a:latin typeface="Arial"/>
                <a:cs typeface="Arial"/>
              </a:rPr>
              <a:t>v</a:t>
            </a:r>
            <a:r>
              <a:rPr lang="de-DE" sz="2000" dirty="0">
                <a:latin typeface="Arial"/>
                <a:cs typeface="Arial"/>
              </a:rPr>
              <a:t>o</a:t>
            </a:r>
            <a:r>
              <a:rPr lang="de-DE" sz="2000" spc="-5" dirty="0">
                <a:latin typeface="Arial"/>
                <a:cs typeface="Arial"/>
              </a:rPr>
              <a:t>l</a:t>
            </a:r>
            <a:r>
              <a:rPr lang="de-DE" sz="2000" dirty="0">
                <a:latin typeface="Arial"/>
                <a:cs typeface="Arial"/>
              </a:rPr>
              <a:t>l</a:t>
            </a:r>
            <a:r>
              <a:rPr lang="de-DE" sz="2000" spc="5" dirty="0">
                <a:latin typeface="Arial"/>
                <a:cs typeface="Arial"/>
              </a:rPr>
              <a:t>s</a:t>
            </a:r>
            <a:r>
              <a:rPr lang="de-DE" sz="2000" spc="-10" dirty="0">
                <a:latin typeface="Arial"/>
                <a:cs typeface="Arial"/>
              </a:rPr>
              <a:t>t</a:t>
            </a:r>
            <a:r>
              <a:rPr lang="de-DE" sz="2000" dirty="0">
                <a:latin typeface="Arial"/>
                <a:cs typeface="Arial"/>
              </a:rPr>
              <a:t>ändig</a:t>
            </a:r>
            <a:r>
              <a:rPr lang="de-DE" sz="2000" spc="-5" dirty="0">
                <a:latin typeface="Arial"/>
                <a:cs typeface="Arial"/>
              </a:rPr>
              <a:t> </a:t>
            </a:r>
            <a:r>
              <a:rPr lang="de-DE" sz="2000" spc="-10" dirty="0">
                <a:latin typeface="Arial"/>
                <a:cs typeface="Arial"/>
              </a:rPr>
              <a:t>unt</a:t>
            </a:r>
            <a:r>
              <a:rPr lang="de-DE" sz="2000" dirty="0">
                <a:latin typeface="Arial"/>
                <a:cs typeface="Arial"/>
              </a:rPr>
              <a:t>er</a:t>
            </a:r>
            <a:r>
              <a:rPr lang="de-DE" sz="2000" spc="-5" dirty="0">
                <a:latin typeface="Arial"/>
                <a:cs typeface="Arial"/>
              </a:rPr>
              <a:t> B</a:t>
            </a:r>
            <a:r>
              <a:rPr lang="de-DE" sz="2000" dirty="0">
                <a:latin typeface="Arial"/>
                <a:cs typeface="Arial"/>
              </a:rPr>
              <a:t>er</a:t>
            </a:r>
            <a:r>
              <a:rPr lang="de-DE" sz="2000" spc="-10" dirty="0">
                <a:latin typeface="Arial"/>
                <a:cs typeface="Arial"/>
              </a:rPr>
              <a:t>ü</a:t>
            </a:r>
            <a:r>
              <a:rPr lang="de-DE" sz="2000" spc="5" dirty="0">
                <a:latin typeface="Arial"/>
                <a:cs typeface="Arial"/>
              </a:rPr>
              <a:t>c</a:t>
            </a:r>
            <a:r>
              <a:rPr lang="de-DE" sz="2000" spc="-10" dirty="0">
                <a:latin typeface="Arial"/>
                <a:cs typeface="Arial"/>
              </a:rPr>
              <a:t>k</a:t>
            </a:r>
            <a:r>
              <a:rPr lang="de-DE" sz="2000" spc="5" dirty="0">
                <a:latin typeface="Arial"/>
                <a:cs typeface="Arial"/>
              </a:rPr>
              <a:t>s</a:t>
            </a:r>
            <a:r>
              <a:rPr lang="de-DE" sz="2000" spc="-15" dirty="0">
                <a:latin typeface="Arial"/>
                <a:cs typeface="Arial"/>
              </a:rPr>
              <a:t>i</a:t>
            </a:r>
            <a:r>
              <a:rPr lang="de-DE" sz="2000" spc="-10" dirty="0">
                <a:latin typeface="Arial"/>
                <a:cs typeface="Arial"/>
              </a:rPr>
              <a:t>c</a:t>
            </a:r>
            <a:r>
              <a:rPr lang="de-DE" sz="2000" dirty="0">
                <a:latin typeface="Arial"/>
                <a:cs typeface="Arial"/>
              </a:rPr>
              <a:t>h</a:t>
            </a:r>
            <a:r>
              <a:rPr lang="de-DE" sz="2000" spc="-10" dirty="0">
                <a:latin typeface="Arial"/>
                <a:cs typeface="Arial"/>
              </a:rPr>
              <a:t>t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gung</a:t>
            </a:r>
            <a:r>
              <a:rPr lang="de-DE" sz="2000" spc="-5" dirty="0">
                <a:latin typeface="Arial"/>
                <a:cs typeface="Arial"/>
              </a:rPr>
              <a:t> im</a:t>
            </a:r>
            <a:r>
              <a:rPr lang="de-DE" sz="2000" dirty="0">
                <a:latin typeface="Arial"/>
                <a:cs typeface="Arial"/>
              </a:rPr>
              <a:t>p</a:t>
            </a:r>
            <a:r>
              <a:rPr lang="de-DE" sz="2000" spc="-15" dirty="0">
                <a:latin typeface="Arial"/>
                <a:cs typeface="Arial"/>
              </a:rPr>
              <a:t>l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m</a:t>
            </a:r>
            <a:r>
              <a:rPr lang="de-DE" sz="2000" dirty="0">
                <a:latin typeface="Arial"/>
                <a:cs typeface="Arial"/>
              </a:rPr>
              <a:t>en</a:t>
            </a:r>
            <a:r>
              <a:rPr lang="de-DE" sz="2000" spc="-10" dirty="0">
                <a:latin typeface="Arial"/>
                <a:cs typeface="Arial"/>
              </a:rPr>
              <a:t>t</a:t>
            </a:r>
            <a:r>
              <a:rPr lang="de-DE" sz="2000" dirty="0">
                <a:latin typeface="Arial"/>
                <a:cs typeface="Arial"/>
              </a:rPr>
              <a:t>ie</a:t>
            </a:r>
            <a:r>
              <a:rPr lang="de-DE" sz="2000" spc="-10" dirty="0">
                <a:latin typeface="Arial"/>
                <a:cs typeface="Arial"/>
              </a:rPr>
              <a:t>r</a:t>
            </a:r>
            <a:r>
              <a:rPr lang="de-DE" sz="2000" dirty="0">
                <a:latin typeface="Arial"/>
                <a:cs typeface="Arial"/>
              </a:rPr>
              <a:t>un</a:t>
            </a:r>
            <a:r>
              <a:rPr lang="de-DE" sz="2000" spc="-10" dirty="0">
                <a:latin typeface="Arial"/>
                <a:cs typeface="Arial"/>
              </a:rPr>
              <a:t>g</a:t>
            </a:r>
            <a:r>
              <a:rPr lang="de-DE" sz="2000" spc="5" dirty="0">
                <a:latin typeface="Arial"/>
                <a:cs typeface="Arial"/>
              </a:rPr>
              <a:t>s</a:t>
            </a:r>
            <a:r>
              <a:rPr lang="de-DE" sz="2000" spc="-10" dirty="0">
                <a:latin typeface="Arial"/>
                <a:cs typeface="Arial"/>
              </a:rPr>
              <a:t>s</a:t>
            </a:r>
            <a:r>
              <a:rPr lang="de-DE" sz="2000" dirty="0">
                <a:latin typeface="Arial"/>
                <a:cs typeface="Arial"/>
              </a:rPr>
              <a:t>pe</a:t>
            </a:r>
            <a:r>
              <a:rPr lang="de-DE" sz="2000" spc="5" dirty="0">
                <a:latin typeface="Arial"/>
                <a:cs typeface="Arial"/>
              </a:rPr>
              <a:t>z</a:t>
            </a:r>
            <a:r>
              <a:rPr lang="de-DE" sz="2000" dirty="0">
                <a:latin typeface="Arial"/>
                <a:cs typeface="Arial"/>
              </a:rPr>
              <a:t>i</a:t>
            </a:r>
            <a:r>
              <a:rPr lang="de-DE" sz="2000" spc="-10" dirty="0">
                <a:latin typeface="Arial"/>
                <a:cs typeface="Arial"/>
              </a:rPr>
              <a:t>f</a:t>
            </a:r>
            <a:r>
              <a:rPr lang="de-DE" sz="2000" spc="-15" dirty="0">
                <a:latin typeface="Arial"/>
                <a:cs typeface="Arial"/>
              </a:rPr>
              <a:t>i</a:t>
            </a:r>
            <a:r>
              <a:rPr lang="de-DE" sz="2000" spc="5" dirty="0">
                <a:latin typeface="Arial"/>
                <a:cs typeface="Arial"/>
              </a:rPr>
              <a:t>s</a:t>
            </a:r>
            <a:r>
              <a:rPr lang="de-DE" sz="2000" spc="-10" dirty="0">
                <a:latin typeface="Arial"/>
                <a:cs typeface="Arial"/>
              </a:rPr>
              <a:t>c</a:t>
            </a:r>
            <a:r>
              <a:rPr lang="de-DE" sz="2000" dirty="0">
                <a:latin typeface="Arial"/>
                <a:cs typeface="Arial"/>
              </a:rPr>
              <a:t>her Ra</a:t>
            </a:r>
            <a:r>
              <a:rPr lang="de-DE" sz="2000" spc="-10" dirty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dbed</a:t>
            </a:r>
            <a:r>
              <a:rPr lang="de-DE" sz="2000" spc="-15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ng</a:t>
            </a:r>
            <a:r>
              <a:rPr lang="de-DE" sz="2000" spc="-10" dirty="0">
                <a:latin typeface="Arial"/>
                <a:cs typeface="Arial"/>
              </a:rPr>
              <a:t>u</a:t>
            </a:r>
            <a:r>
              <a:rPr lang="de-DE" sz="2000" dirty="0">
                <a:latin typeface="Arial"/>
                <a:cs typeface="Arial"/>
              </a:rPr>
              <a:t>ngen</a:t>
            </a:r>
            <a:r>
              <a:rPr lang="de-DE" sz="2000" spc="-5" dirty="0">
                <a:latin typeface="Arial"/>
                <a:cs typeface="Arial"/>
              </a:rPr>
              <a:t> </a:t>
            </a:r>
            <a:r>
              <a:rPr lang="de-DE" sz="2000" dirty="0" smtClean="0">
                <a:latin typeface="Arial"/>
                <a:cs typeface="Arial"/>
              </a:rPr>
              <a:t>u</a:t>
            </a:r>
            <a:r>
              <a:rPr lang="de-DE" sz="2000" spc="-15" dirty="0" smtClean="0">
                <a:latin typeface="Arial"/>
                <a:cs typeface="Arial"/>
              </a:rPr>
              <a:t>mge</a:t>
            </a:r>
            <a:r>
              <a:rPr lang="de-DE" sz="2000" spc="5" dirty="0" smtClean="0">
                <a:latin typeface="Arial"/>
                <a:cs typeface="Arial"/>
              </a:rPr>
              <a:t>s</a:t>
            </a:r>
            <a:r>
              <a:rPr lang="de-DE" sz="2000" dirty="0" smtClean="0">
                <a:latin typeface="Arial"/>
                <a:cs typeface="Arial"/>
              </a:rPr>
              <a:t>e</a:t>
            </a:r>
            <a:r>
              <a:rPr lang="de-DE" sz="2000" spc="-20" dirty="0" smtClean="0">
                <a:latin typeface="Arial"/>
                <a:cs typeface="Arial"/>
              </a:rPr>
              <a:t>t</a:t>
            </a:r>
            <a:r>
              <a:rPr lang="de-DE" sz="2000" spc="5" dirty="0" smtClean="0">
                <a:latin typeface="Arial"/>
                <a:cs typeface="Arial"/>
              </a:rPr>
              <a:t>z</a:t>
            </a:r>
            <a:r>
              <a:rPr lang="de-DE" sz="2000" dirty="0" smtClean="0">
                <a:latin typeface="Arial"/>
                <a:cs typeface="Arial"/>
              </a:rPr>
              <a:t>t wird</a:t>
            </a:r>
          </a:p>
          <a:p>
            <a:pPr marL="241300" marR="6350" indent="-228600">
              <a:lnSpc>
                <a:spcPct val="95800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dirty="0" smtClean="0">
                <a:latin typeface="Arial"/>
                <a:cs typeface="Arial"/>
              </a:rPr>
              <a:t>Häufig werden bei der Darstellung einer Softwarearchitektur Schichten verwendet</a:t>
            </a:r>
          </a:p>
        </p:txBody>
      </p:sp>
    </p:spTree>
    <p:extLst>
      <p:ext uri="{BB962C8B-B14F-4D97-AF65-F5344CB8AC3E}">
        <p14:creationId xmlns:p14="http://schemas.microsoft.com/office/powerpoint/2010/main" val="20357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/>
          <p:nvPr/>
        </p:nvSpPr>
        <p:spPr>
          <a:xfrm>
            <a:off x="1032775" y="1627519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1"/>
          <p:cNvSpPr txBox="1"/>
          <p:nvPr/>
        </p:nvSpPr>
        <p:spPr>
          <a:xfrm>
            <a:off x="530135" y="82550"/>
            <a:ext cx="77590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sz="950" dirty="0"/>
          </a:p>
          <a:p>
            <a:pPr>
              <a:lnSpc>
                <a:spcPts val="1400"/>
              </a:lnSpc>
            </a:pPr>
            <a:endParaRPr sz="1400" dirty="0"/>
          </a:p>
        </p:txBody>
      </p:sp>
      <p:sp>
        <p:nvSpPr>
          <p:cNvPr id="13" name="object 5"/>
          <p:cNvSpPr/>
          <p:nvPr/>
        </p:nvSpPr>
        <p:spPr>
          <a:xfrm>
            <a:off x="2138172" y="3121859"/>
            <a:ext cx="4305300" cy="314960"/>
          </a:xfrm>
          <a:custGeom>
            <a:avLst/>
            <a:gdLst/>
            <a:ahLst/>
            <a:cxnLst/>
            <a:rect l="l" t="t" r="r" b="b"/>
            <a:pathLst>
              <a:path w="4305300" h="314960">
                <a:moveTo>
                  <a:pt x="4305299" y="0"/>
                </a:moveTo>
                <a:lnTo>
                  <a:pt x="0" y="0"/>
                </a:lnTo>
                <a:lnTo>
                  <a:pt x="0" y="314705"/>
                </a:lnTo>
                <a:lnTo>
                  <a:pt x="0" y="5"/>
                </a:lnTo>
                <a:lnTo>
                  <a:pt x="430529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6"/>
          <p:cNvSpPr/>
          <p:nvPr/>
        </p:nvSpPr>
        <p:spPr>
          <a:xfrm>
            <a:off x="2133600" y="3439101"/>
            <a:ext cx="4314825" cy="0"/>
          </a:xfrm>
          <a:custGeom>
            <a:avLst/>
            <a:gdLst/>
            <a:ahLst/>
            <a:cxnLst/>
            <a:rect l="l" t="t" r="r" b="b"/>
            <a:pathLst>
              <a:path w="4314825">
                <a:moveTo>
                  <a:pt x="0" y="0"/>
                </a:moveTo>
                <a:lnTo>
                  <a:pt x="43144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7"/>
          <p:cNvSpPr/>
          <p:nvPr/>
        </p:nvSpPr>
        <p:spPr>
          <a:xfrm>
            <a:off x="2135887" y="3121601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95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8"/>
          <p:cNvSpPr/>
          <p:nvPr/>
        </p:nvSpPr>
        <p:spPr>
          <a:xfrm>
            <a:off x="2133600" y="3119696"/>
            <a:ext cx="4314825" cy="0"/>
          </a:xfrm>
          <a:custGeom>
            <a:avLst/>
            <a:gdLst/>
            <a:ahLst/>
            <a:cxnLst/>
            <a:rect l="l" t="t" r="r" b="b"/>
            <a:pathLst>
              <a:path w="4314825">
                <a:moveTo>
                  <a:pt x="0" y="0"/>
                </a:moveTo>
                <a:lnTo>
                  <a:pt x="431444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9"/>
          <p:cNvSpPr/>
          <p:nvPr/>
        </p:nvSpPr>
        <p:spPr>
          <a:xfrm>
            <a:off x="6445756" y="3121865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699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0"/>
          <p:cNvSpPr/>
          <p:nvPr/>
        </p:nvSpPr>
        <p:spPr>
          <a:xfrm>
            <a:off x="2138172" y="3121859"/>
            <a:ext cx="4305300" cy="314960"/>
          </a:xfrm>
          <a:custGeom>
            <a:avLst/>
            <a:gdLst/>
            <a:ahLst/>
            <a:cxnLst/>
            <a:rect l="l" t="t" r="r" b="b"/>
            <a:pathLst>
              <a:path w="4305300" h="314960">
                <a:moveTo>
                  <a:pt x="0" y="314705"/>
                </a:moveTo>
                <a:lnTo>
                  <a:pt x="4305299" y="314705"/>
                </a:lnTo>
                <a:lnTo>
                  <a:pt x="4305299" y="0"/>
                </a:lnTo>
                <a:lnTo>
                  <a:pt x="0" y="0"/>
                </a:lnTo>
                <a:lnTo>
                  <a:pt x="0" y="31470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2133600" y="3117293"/>
            <a:ext cx="4314825" cy="323850"/>
          </a:xfrm>
          <a:custGeom>
            <a:avLst/>
            <a:gdLst/>
            <a:ahLst/>
            <a:cxnLst/>
            <a:rect l="l" t="t" r="r" b="b"/>
            <a:pathLst>
              <a:path w="4314825" h="323850">
                <a:moveTo>
                  <a:pt x="4314440" y="0"/>
                </a:moveTo>
                <a:lnTo>
                  <a:pt x="0" y="0"/>
                </a:lnTo>
                <a:lnTo>
                  <a:pt x="0" y="323843"/>
                </a:lnTo>
                <a:lnTo>
                  <a:pt x="4314440" y="323843"/>
                </a:lnTo>
                <a:lnTo>
                  <a:pt x="4314440" y="319271"/>
                </a:lnTo>
                <a:lnTo>
                  <a:pt x="9143" y="319271"/>
                </a:lnTo>
                <a:lnTo>
                  <a:pt x="4571" y="314699"/>
                </a:lnTo>
                <a:lnTo>
                  <a:pt x="9143" y="314699"/>
                </a:lnTo>
                <a:lnTo>
                  <a:pt x="9143" y="9905"/>
                </a:lnTo>
                <a:lnTo>
                  <a:pt x="4571" y="9905"/>
                </a:lnTo>
                <a:lnTo>
                  <a:pt x="9143" y="4571"/>
                </a:lnTo>
                <a:lnTo>
                  <a:pt x="4314440" y="4571"/>
                </a:lnTo>
                <a:lnTo>
                  <a:pt x="4314440" y="0"/>
                </a:lnTo>
                <a:close/>
              </a:path>
              <a:path w="4314825" h="323850">
                <a:moveTo>
                  <a:pt x="9143" y="314699"/>
                </a:moveTo>
                <a:lnTo>
                  <a:pt x="4571" y="314699"/>
                </a:lnTo>
                <a:lnTo>
                  <a:pt x="9143" y="319271"/>
                </a:lnTo>
                <a:lnTo>
                  <a:pt x="9143" y="314699"/>
                </a:lnTo>
                <a:close/>
              </a:path>
              <a:path w="4314825" h="323850">
                <a:moveTo>
                  <a:pt x="4305296" y="314699"/>
                </a:moveTo>
                <a:lnTo>
                  <a:pt x="9143" y="314699"/>
                </a:lnTo>
                <a:lnTo>
                  <a:pt x="9143" y="319271"/>
                </a:lnTo>
                <a:lnTo>
                  <a:pt x="4305296" y="319271"/>
                </a:lnTo>
                <a:lnTo>
                  <a:pt x="4305296" y="314699"/>
                </a:lnTo>
                <a:close/>
              </a:path>
              <a:path w="4314825" h="323850">
                <a:moveTo>
                  <a:pt x="4305296" y="4571"/>
                </a:moveTo>
                <a:lnTo>
                  <a:pt x="4305296" y="319271"/>
                </a:lnTo>
                <a:lnTo>
                  <a:pt x="4309868" y="314699"/>
                </a:lnTo>
                <a:lnTo>
                  <a:pt x="4314440" y="314699"/>
                </a:lnTo>
                <a:lnTo>
                  <a:pt x="4314440" y="9905"/>
                </a:lnTo>
                <a:lnTo>
                  <a:pt x="4309868" y="9905"/>
                </a:lnTo>
                <a:lnTo>
                  <a:pt x="4305296" y="4571"/>
                </a:lnTo>
                <a:close/>
              </a:path>
              <a:path w="4314825" h="323850">
                <a:moveTo>
                  <a:pt x="4314440" y="314699"/>
                </a:moveTo>
                <a:lnTo>
                  <a:pt x="4309868" y="314699"/>
                </a:lnTo>
                <a:lnTo>
                  <a:pt x="4305296" y="319271"/>
                </a:lnTo>
                <a:lnTo>
                  <a:pt x="4314440" y="319271"/>
                </a:lnTo>
                <a:lnTo>
                  <a:pt x="4314440" y="314699"/>
                </a:lnTo>
                <a:close/>
              </a:path>
              <a:path w="4314825" h="323850">
                <a:moveTo>
                  <a:pt x="9143" y="4571"/>
                </a:moveTo>
                <a:lnTo>
                  <a:pt x="4571" y="9905"/>
                </a:lnTo>
                <a:lnTo>
                  <a:pt x="9143" y="9905"/>
                </a:lnTo>
                <a:lnTo>
                  <a:pt x="9143" y="4571"/>
                </a:lnTo>
                <a:close/>
              </a:path>
              <a:path w="4314825" h="323850">
                <a:moveTo>
                  <a:pt x="4305296" y="4571"/>
                </a:moveTo>
                <a:lnTo>
                  <a:pt x="9143" y="4571"/>
                </a:lnTo>
                <a:lnTo>
                  <a:pt x="9143" y="9905"/>
                </a:lnTo>
                <a:lnTo>
                  <a:pt x="4305296" y="9905"/>
                </a:lnTo>
                <a:lnTo>
                  <a:pt x="4305296" y="4571"/>
                </a:lnTo>
                <a:close/>
              </a:path>
              <a:path w="4314825" h="323850">
                <a:moveTo>
                  <a:pt x="4314440" y="4571"/>
                </a:moveTo>
                <a:lnTo>
                  <a:pt x="4305296" y="4571"/>
                </a:lnTo>
                <a:lnTo>
                  <a:pt x="4309868" y="9905"/>
                </a:lnTo>
                <a:lnTo>
                  <a:pt x="4314440" y="9905"/>
                </a:lnTo>
                <a:lnTo>
                  <a:pt x="431444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2"/>
          <p:cNvSpPr/>
          <p:nvPr/>
        </p:nvSpPr>
        <p:spPr>
          <a:xfrm>
            <a:off x="2139697" y="4236026"/>
            <a:ext cx="4314825" cy="0"/>
          </a:xfrm>
          <a:custGeom>
            <a:avLst/>
            <a:gdLst/>
            <a:ahLst/>
            <a:cxnLst/>
            <a:rect l="l" t="t" r="r" b="b"/>
            <a:pathLst>
              <a:path w="4314825">
                <a:moveTo>
                  <a:pt x="0" y="0"/>
                </a:moveTo>
                <a:lnTo>
                  <a:pt x="431444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13"/>
          <p:cNvSpPr/>
          <p:nvPr/>
        </p:nvSpPr>
        <p:spPr>
          <a:xfrm>
            <a:off x="2141983" y="3823911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1021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14"/>
          <p:cNvSpPr/>
          <p:nvPr/>
        </p:nvSpPr>
        <p:spPr>
          <a:xfrm>
            <a:off x="2139697" y="3821371"/>
            <a:ext cx="4314825" cy="0"/>
          </a:xfrm>
          <a:custGeom>
            <a:avLst/>
            <a:gdLst/>
            <a:ahLst/>
            <a:cxnLst/>
            <a:rect l="l" t="t" r="r" b="b"/>
            <a:pathLst>
              <a:path w="4314825">
                <a:moveTo>
                  <a:pt x="0" y="0"/>
                </a:moveTo>
                <a:lnTo>
                  <a:pt x="43144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15"/>
          <p:cNvSpPr/>
          <p:nvPr/>
        </p:nvSpPr>
        <p:spPr>
          <a:xfrm>
            <a:off x="6451851" y="3823661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16"/>
          <p:cNvSpPr/>
          <p:nvPr/>
        </p:nvSpPr>
        <p:spPr>
          <a:xfrm>
            <a:off x="2144269" y="3823661"/>
            <a:ext cx="4305300" cy="410209"/>
          </a:xfrm>
          <a:custGeom>
            <a:avLst/>
            <a:gdLst/>
            <a:ahLst/>
            <a:cxnLst/>
            <a:rect l="l" t="t" r="r" b="b"/>
            <a:pathLst>
              <a:path w="4305300" h="410210">
                <a:moveTo>
                  <a:pt x="0" y="409955"/>
                </a:moveTo>
                <a:lnTo>
                  <a:pt x="4305299" y="409955"/>
                </a:lnTo>
                <a:lnTo>
                  <a:pt x="4305299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17"/>
          <p:cNvSpPr/>
          <p:nvPr/>
        </p:nvSpPr>
        <p:spPr>
          <a:xfrm>
            <a:off x="2139697" y="3819089"/>
            <a:ext cx="4314825" cy="419100"/>
          </a:xfrm>
          <a:custGeom>
            <a:avLst/>
            <a:gdLst/>
            <a:ahLst/>
            <a:cxnLst/>
            <a:rect l="l" t="t" r="r" b="b"/>
            <a:pathLst>
              <a:path w="4314825" h="419100">
                <a:moveTo>
                  <a:pt x="4314440" y="0"/>
                </a:moveTo>
                <a:lnTo>
                  <a:pt x="0" y="0"/>
                </a:lnTo>
                <a:lnTo>
                  <a:pt x="0" y="419099"/>
                </a:lnTo>
                <a:lnTo>
                  <a:pt x="4314440" y="419099"/>
                </a:lnTo>
                <a:lnTo>
                  <a:pt x="4314440" y="414527"/>
                </a:lnTo>
                <a:lnTo>
                  <a:pt x="9143" y="414527"/>
                </a:lnTo>
                <a:lnTo>
                  <a:pt x="4571" y="409193"/>
                </a:lnTo>
                <a:lnTo>
                  <a:pt x="9143" y="40919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4314440" y="4571"/>
                </a:lnTo>
                <a:lnTo>
                  <a:pt x="4314440" y="0"/>
                </a:lnTo>
                <a:close/>
              </a:path>
              <a:path w="4314825" h="419100">
                <a:moveTo>
                  <a:pt x="9143" y="409193"/>
                </a:moveTo>
                <a:lnTo>
                  <a:pt x="4571" y="409193"/>
                </a:lnTo>
                <a:lnTo>
                  <a:pt x="9143" y="414527"/>
                </a:lnTo>
                <a:lnTo>
                  <a:pt x="9143" y="409193"/>
                </a:lnTo>
                <a:close/>
              </a:path>
              <a:path w="4314825" h="419100">
                <a:moveTo>
                  <a:pt x="4305296" y="409193"/>
                </a:moveTo>
                <a:lnTo>
                  <a:pt x="9143" y="409193"/>
                </a:lnTo>
                <a:lnTo>
                  <a:pt x="9143" y="414527"/>
                </a:lnTo>
                <a:lnTo>
                  <a:pt x="4305296" y="414527"/>
                </a:lnTo>
                <a:lnTo>
                  <a:pt x="4305296" y="409193"/>
                </a:lnTo>
                <a:close/>
              </a:path>
              <a:path w="4314825" h="419100">
                <a:moveTo>
                  <a:pt x="4305296" y="4571"/>
                </a:moveTo>
                <a:lnTo>
                  <a:pt x="4305296" y="414527"/>
                </a:lnTo>
                <a:lnTo>
                  <a:pt x="4309868" y="409193"/>
                </a:lnTo>
                <a:lnTo>
                  <a:pt x="4314440" y="409193"/>
                </a:lnTo>
                <a:lnTo>
                  <a:pt x="4314440" y="9143"/>
                </a:lnTo>
                <a:lnTo>
                  <a:pt x="4309868" y="9143"/>
                </a:lnTo>
                <a:lnTo>
                  <a:pt x="4305296" y="4571"/>
                </a:lnTo>
                <a:close/>
              </a:path>
              <a:path w="4314825" h="419100">
                <a:moveTo>
                  <a:pt x="4314440" y="409193"/>
                </a:moveTo>
                <a:lnTo>
                  <a:pt x="4309868" y="409193"/>
                </a:lnTo>
                <a:lnTo>
                  <a:pt x="4305296" y="414527"/>
                </a:lnTo>
                <a:lnTo>
                  <a:pt x="4314440" y="414527"/>
                </a:lnTo>
                <a:lnTo>
                  <a:pt x="4314440" y="409193"/>
                </a:lnTo>
                <a:close/>
              </a:path>
              <a:path w="4314825" h="41910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4314825" h="419100">
                <a:moveTo>
                  <a:pt x="4305296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4305296" y="9143"/>
                </a:lnTo>
                <a:lnTo>
                  <a:pt x="4305296" y="4571"/>
                </a:lnTo>
                <a:close/>
              </a:path>
              <a:path w="4314825" h="419100">
                <a:moveTo>
                  <a:pt x="4314440" y="4571"/>
                </a:moveTo>
                <a:lnTo>
                  <a:pt x="4305296" y="4571"/>
                </a:lnTo>
                <a:lnTo>
                  <a:pt x="4309868" y="9143"/>
                </a:lnTo>
                <a:lnTo>
                  <a:pt x="4314440" y="9143"/>
                </a:lnTo>
                <a:lnTo>
                  <a:pt x="431444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18"/>
          <p:cNvSpPr/>
          <p:nvPr/>
        </p:nvSpPr>
        <p:spPr>
          <a:xfrm>
            <a:off x="4221477" y="3442661"/>
            <a:ext cx="132715" cy="394335"/>
          </a:xfrm>
          <a:custGeom>
            <a:avLst/>
            <a:gdLst/>
            <a:ahLst/>
            <a:cxnLst/>
            <a:rect l="l" t="t" r="r" b="b"/>
            <a:pathLst>
              <a:path w="132714" h="394335">
                <a:moveTo>
                  <a:pt x="16001" y="263651"/>
                </a:moveTo>
                <a:lnTo>
                  <a:pt x="2285" y="271271"/>
                </a:lnTo>
                <a:lnTo>
                  <a:pt x="0" y="280415"/>
                </a:lnTo>
                <a:lnTo>
                  <a:pt x="3809" y="287273"/>
                </a:lnTo>
                <a:lnTo>
                  <a:pt x="66293" y="393953"/>
                </a:lnTo>
                <a:lnTo>
                  <a:pt x="82606" y="365759"/>
                </a:lnTo>
                <a:lnTo>
                  <a:pt x="51815" y="365759"/>
                </a:lnTo>
                <a:lnTo>
                  <a:pt x="51815" y="312881"/>
                </a:lnTo>
                <a:lnTo>
                  <a:pt x="28193" y="272795"/>
                </a:lnTo>
                <a:lnTo>
                  <a:pt x="24383" y="265937"/>
                </a:lnTo>
                <a:lnTo>
                  <a:pt x="16001" y="263651"/>
                </a:lnTo>
                <a:close/>
              </a:path>
              <a:path w="132714" h="394335">
                <a:moveTo>
                  <a:pt x="51815" y="312881"/>
                </a:moveTo>
                <a:lnTo>
                  <a:pt x="51815" y="365759"/>
                </a:lnTo>
                <a:lnTo>
                  <a:pt x="80009" y="365759"/>
                </a:lnTo>
                <a:lnTo>
                  <a:pt x="80009" y="358139"/>
                </a:lnTo>
                <a:lnTo>
                  <a:pt x="53339" y="358139"/>
                </a:lnTo>
                <a:lnTo>
                  <a:pt x="65912" y="336803"/>
                </a:lnTo>
                <a:lnTo>
                  <a:pt x="51815" y="312881"/>
                </a:lnTo>
                <a:close/>
              </a:path>
              <a:path w="132714" h="394335">
                <a:moveTo>
                  <a:pt x="116585" y="263651"/>
                </a:moveTo>
                <a:lnTo>
                  <a:pt x="107441" y="265937"/>
                </a:lnTo>
                <a:lnTo>
                  <a:pt x="103631" y="272795"/>
                </a:lnTo>
                <a:lnTo>
                  <a:pt x="80009" y="312881"/>
                </a:lnTo>
                <a:lnTo>
                  <a:pt x="80009" y="365759"/>
                </a:lnTo>
                <a:lnTo>
                  <a:pt x="82606" y="365759"/>
                </a:lnTo>
                <a:lnTo>
                  <a:pt x="128015" y="287273"/>
                </a:lnTo>
                <a:lnTo>
                  <a:pt x="132587" y="280415"/>
                </a:lnTo>
                <a:lnTo>
                  <a:pt x="130301" y="271271"/>
                </a:lnTo>
                <a:lnTo>
                  <a:pt x="116585" y="263651"/>
                </a:lnTo>
                <a:close/>
              </a:path>
              <a:path w="132714" h="394335">
                <a:moveTo>
                  <a:pt x="65912" y="336803"/>
                </a:moveTo>
                <a:lnTo>
                  <a:pt x="53339" y="358139"/>
                </a:lnTo>
                <a:lnTo>
                  <a:pt x="78485" y="358139"/>
                </a:lnTo>
                <a:lnTo>
                  <a:pt x="65912" y="336803"/>
                </a:lnTo>
                <a:close/>
              </a:path>
              <a:path w="132714" h="394335">
                <a:moveTo>
                  <a:pt x="80009" y="312881"/>
                </a:moveTo>
                <a:lnTo>
                  <a:pt x="65912" y="336803"/>
                </a:lnTo>
                <a:lnTo>
                  <a:pt x="78485" y="358139"/>
                </a:lnTo>
                <a:lnTo>
                  <a:pt x="80009" y="358139"/>
                </a:lnTo>
                <a:lnTo>
                  <a:pt x="80009" y="312881"/>
                </a:lnTo>
                <a:close/>
              </a:path>
              <a:path w="132714" h="394335">
                <a:moveTo>
                  <a:pt x="80009" y="0"/>
                </a:moveTo>
                <a:lnTo>
                  <a:pt x="51815" y="0"/>
                </a:lnTo>
                <a:lnTo>
                  <a:pt x="51815" y="312881"/>
                </a:lnTo>
                <a:lnTo>
                  <a:pt x="65912" y="336803"/>
                </a:lnTo>
                <a:lnTo>
                  <a:pt x="80009" y="312881"/>
                </a:lnTo>
                <a:lnTo>
                  <a:pt x="80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19"/>
          <p:cNvSpPr/>
          <p:nvPr/>
        </p:nvSpPr>
        <p:spPr>
          <a:xfrm>
            <a:off x="2164839" y="5096451"/>
            <a:ext cx="4315460" cy="0"/>
          </a:xfrm>
          <a:custGeom>
            <a:avLst/>
            <a:gdLst/>
            <a:ahLst/>
            <a:cxnLst/>
            <a:rect l="l" t="t" r="r" b="b"/>
            <a:pathLst>
              <a:path w="4315459">
                <a:moveTo>
                  <a:pt x="0" y="0"/>
                </a:moveTo>
                <a:lnTo>
                  <a:pt x="431520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0"/>
          <p:cNvSpPr/>
          <p:nvPr/>
        </p:nvSpPr>
        <p:spPr>
          <a:xfrm>
            <a:off x="2167126" y="4683701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1020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1"/>
          <p:cNvSpPr/>
          <p:nvPr/>
        </p:nvSpPr>
        <p:spPr>
          <a:xfrm>
            <a:off x="2164839" y="4681796"/>
            <a:ext cx="4315460" cy="0"/>
          </a:xfrm>
          <a:custGeom>
            <a:avLst/>
            <a:gdLst/>
            <a:ahLst/>
            <a:cxnLst/>
            <a:rect l="l" t="t" r="r" b="b"/>
            <a:pathLst>
              <a:path w="4315459">
                <a:moveTo>
                  <a:pt x="0" y="0"/>
                </a:moveTo>
                <a:lnTo>
                  <a:pt x="4315205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2"/>
          <p:cNvSpPr/>
          <p:nvPr/>
        </p:nvSpPr>
        <p:spPr>
          <a:xfrm>
            <a:off x="6477379" y="4683959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3"/>
          <p:cNvSpPr/>
          <p:nvPr/>
        </p:nvSpPr>
        <p:spPr>
          <a:xfrm>
            <a:off x="2169411" y="4683959"/>
            <a:ext cx="4305300" cy="410209"/>
          </a:xfrm>
          <a:custGeom>
            <a:avLst/>
            <a:gdLst/>
            <a:ahLst/>
            <a:cxnLst/>
            <a:rect l="l" t="t" r="r" b="b"/>
            <a:pathLst>
              <a:path w="4305300" h="410210">
                <a:moveTo>
                  <a:pt x="0" y="409955"/>
                </a:moveTo>
                <a:lnTo>
                  <a:pt x="4305299" y="409955"/>
                </a:lnTo>
                <a:lnTo>
                  <a:pt x="4305299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24"/>
          <p:cNvSpPr/>
          <p:nvPr/>
        </p:nvSpPr>
        <p:spPr>
          <a:xfrm>
            <a:off x="2164839" y="4679387"/>
            <a:ext cx="4315460" cy="419100"/>
          </a:xfrm>
          <a:custGeom>
            <a:avLst/>
            <a:gdLst/>
            <a:ahLst/>
            <a:cxnLst/>
            <a:rect l="l" t="t" r="r" b="b"/>
            <a:pathLst>
              <a:path w="4315459" h="419100">
                <a:moveTo>
                  <a:pt x="4315205" y="0"/>
                </a:moveTo>
                <a:lnTo>
                  <a:pt x="0" y="0"/>
                </a:lnTo>
                <a:lnTo>
                  <a:pt x="0" y="419099"/>
                </a:lnTo>
                <a:lnTo>
                  <a:pt x="4315205" y="419099"/>
                </a:lnTo>
                <a:lnTo>
                  <a:pt x="4315205" y="414527"/>
                </a:lnTo>
                <a:lnTo>
                  <a:pt x="9905" y="414527"/>
                </a:lnTo>
                <a:lnTo>
                  <a:pt x="4571" y="409955"/>
                </a:lnTo>
                <a:lnTo>
                  <a:pt x="9905" y="4099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315205" y="4571"/>
                </a:lnTo>
                <a:lnTo>
                  <a:pt x="4315205" y="0"/>
                </a:lnTo>
                <a:close/>
              </a:path>
              <a:path w="4315459" h="419100">
                <a:moveTo>
                  <a:pt x="9905" y="409955"/>
                </a:moveTo>
                <a:lnTo>
                  <a:pt x="4571" y="409955"/>
                </a:lnTo>
                <a:lnTo>
                  <a:pt x="9905" y="414527"/>
                </a:lnTo>
                <a:lnTo>
                  <a:pt x="9905" y="409955"/>
                </a:lnTo>
                <a:close/>
              </a:path>
              <a:path w="4315459" h="419100">
                <a:moveTo>
                  <a:pt x="4305299" y="409955"/>
                </a:moveTo>
                <a:lnTo>
                  <a:pt x="9905" y="409955"/>
                </a:lnTo>
                <a:lnTo>
                  <a:pt x="9905" y="414527"/>
                </a:lnTo>
                <a:lnTo>
                  <a:pt x="4305299" y="414527"/>
                </a:lnTo>
                <a:lnTo>
                  <a:pt x="4305299" y="409955"/>
                </a:lnTo>
                <a:close/>
              </a:path>
              <a:path w="4315459" h="419100">
                <a:moveTo>
                  <a:pt x="4305299" y="4571"/>
                </a:moveTo>
                <a:lnTo>
                  <a:pt x="4305299" y="414527"/>
                </a:lnTo>
                <a:lnTo>
                  <a:pt x="4309871" y="409955"/>
                </a:lnTo>
                <a:lnTo>
                  <a:pt x="4315205" y="409955"/>
                </a:lnTo>
                <a:lnTo>
                  <a:pt x="4315205" y="9905"/>
                </a:lnTo>
                <a:lnTo>
                  <a:pt x="4309871" y="9905"/>
                </a:lnTo>
                <a:lnTo>
                  <a:pt x="4305299" y="4571"/>
                </a:lnTo>
                <a:close/>
              </a:path>
              <a:path w="4315459" h="419100">
                <a:moveTo>
                  <a:pt x="4315205" y="409955"/>
                </a:moveTo>
                <a:lnTo>
                  <a:pt x="4309871" y="409955"/>
                </a:lnTo>
                <a:lnTo>
                  <a:pt x="4305299" y="414527"/>
                </a:lnTo>
                <a:lnTo>
                  <a:pt x="4315205" y="414527"/>
                </a:lnTo>
                <a:lnTo>
                  <a:pt x="4315205" y="409955"/>
                </a:lnTo>
                <a:close/>
              </a:path>
              <a:path w="4315459" h="419100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315459" h="419100">
                <a:moveTo>
                  <a:pt x="4305299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305299" y="9905"/>
                </a:lnTo>
                <a:lnTo>
                  <a:pt x="4305299" y="4571"/>
                </a:lnTo>
                <a:close/>
              </a:path>
              <a:path w="4315459" h="419100">
                <a:moveTo>
                  <a:pt x="4315205" y="4571"/>
                </a:moveTo>
                <a:lnTo>
                  <a:pt x="4305299" y="4571"/>
                </a:lnTo>
                <a:lnTo>
                  <a:pt x="4309871" y="9905"/>
                </a:lnTo>
                <a:lnTo>
                  <a:pt x="4315205" y="9905"/>
                </a:lnTo>
                <a:lnTo>
                  <a:pt x="431520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25"/>
          <p:cNvSpPr txBox="1"/>
          <p:nvPr/>
        </p:nvSpPr>
        <p:spPr>
          <a:xfrm>
            <a:off x="61436" y="462194"/>
            <a:ext cx="8585512" cy="2498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sz="1800" b="1" spc="-5" dirty="0" err="1" smtClean="0">
                <a:latin typeface="Arial"/>
                <a:cs typeface="Arial"/>
              </a:rPr>
              <a:t>Schichtenarchitektur</a:t>
            </a:r>
            <a:endParaRPr lang="de-DE" sz="1800" b="1" spc="-5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lang="de-DE" sz="1800" spc="-20" dirty="0" smtClean="0">
              <a:latin typeface="Arial"/>
              <a:cs typeface="Arial"/>
            </a:endParaRPr>
          </a:p>
          <a:p>
            <a:pPr marL="407670" marR="638810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spc="-10" dirty="0">
                <a:latin typeface="Arial"/>
                <a:cs typeface="Arial"/>
              </a:rPr>
              <a:t>System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wir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mehreren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Schichten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aufgeteilt</a:t>
            </a:r>
            <a:endParaRPr lang="de-DE" sz="1800" spc="-20" dirty="0" smtClean="0">
              <a:latin typeface="Arial"/>
              <a:cs typeface="Arial"/>
            </a:endParaRPr>
          </a:p>
          <a:p>
            <a:pPr marL="407670" marR="638810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r>
              <a:rPr sz="1800" spc="-2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in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45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Schicht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fasst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logisc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 err="1">
                <a:latin typeface="Arial"/>
                <a:cs typeface="Arial"/>
              </a:rPr>
              <a:t>zusammengehörende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Teile</a:t>
            </a:r>
            <a:r>
              <a:rPr sz="1800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zusammen</a:t>
            </a:r>
          </a:p>
          <a:p>
            <a:pPr marL="407670" indent="-18097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08305" algn="l"/>
              </a:tabLst>
            </a:pP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Schicht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stellt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Dienstleistunge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übe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Schnittstellen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zur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erfügung</a:t>
            </a:r>
          </a:p>
          <a:p>
            <a:pPr marL="407670" indent="-18097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08305" algn="l"/>
              </a:tabLst>
            </a:pP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Schicht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dar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direkt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20" dirty="0" err="1">
                <a:latin typeface="Arial"/>
                <a:cs typeface="Arial"/>
              </a:rPr>
              <a:t>V</a:t>
            </a:r>
            <a:r>
              <a:rPr sz="1800" dirty="0" err="1">
                <a:latin typeface="Arial"/>
                <a:cs typeface="Arial"/>
              </a:rPr>
              <a:t>orgängerschicht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zugreifen</a:t>
            </a:r>
            <a:endParaRPr lang="de-DE" sz="1800" dirty="0" smtClean="0">
              <a:latin typeface="Arial"/>
              <a:cs typeface="Arial"/>
            </a:endParaRPr>
          </a:p>
          <a:p>
            <a:pPr marL="407670" indent="-18097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08305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26"/>
          <p:cNvSpPr/>
          <p:nvPr/>
        </p:nvSpPr>
        <p:spPr>
          <a:xfrm>
            <a:off x="4198618" y="4252667"/>
            <a:ext cx="133350" cy="393700"/>
          </a:xfrm>
          <a:custGeom>
            <a:avLst/>
            <a:gdLst/>
            <a:ahLst/>
            <a:cxnLst/>
            <a:rect l="l" t="t" r="r" b="b"/>
            <a:pathLst>
              <a:path w="133350" h="393700">
                <a:moveTo>
                  <a:pt x="16001" y="262889"/>
                </a:moveTo>
                <a:lnTo>
                  <a:pt x="9143" y="266699"/>
                </a:lnTo>
                <a:lnTo>
                  <a:pt x="2285" y="271271"/>
                </a:lnTo>
                <a:lnTo>
                  <a:pt x="0" y="279653"/>
                </a:lnTo>
                <a:lnTo>
                  <a:pt x="4571" y="286511"/>
                </a:lnTo>
                <a:lnTo>
                  <a:pt x="66293" y="393191"/>
                </a:lnTo>
                <a:lnTo>
                  <a:pt x="82807" y="364997"/>
                </a:lnTo>
                <a:lnTo>
                  <a:pt x="52577" y="364997"/>
                </a:lnTo>
                <a:lnTo>
                  <a:pt x="52577" y="312477"/>
                </a:lnTo>
                <a:lnTo>
                  <a:pt x="28955" y="272033"/>
                </a:lnTo>
                <a:lnTo>
                  <a:pt x="25145" y="265175"/>
                </a:lnTo>
                <a:lnTo>
                  <a:pt x="16001" y="262889"/>
                </a:lnTo>
                <a:close/>
              </a:path>
              <a:path w="133350" h="393700">
                <a:moveTo>
                  <a:pt x="52577" y="312477"/>
                </a:moveTo>
                <a:lnTo>
                  <a:pt x="52577" y="364997"/>
                </a:lnTo>
                <a:lnTo>
                  <a:pt x="80771" y="364997"/>
                </a:lnTo>
                <a:lnTo>
                  <a:pt x="80771" y="358139"/>
                </a:lnTo>
                <a:lnTo>
                  <a:pt x="54101" y="358139"/>
                </a:lnTo>
                <a:lnTo>
                  <a:pt x="66674" y="336613"/>
                </a:lnTo>
                <a:lnTo>
                  <a:pt x="52577" y="312477"/>
                </a:lnTo>
                <a:close/>
              </a:path>
              <a:path w="133350" h="393700">
                <a:moveTo>
                  <a:pt x="117347" y="262889"/>
                </a:moveTo>
                <a:lnTo>
                  <a:pt x="108203" y="265175"/>
                </a:lnTo>
                <a:lnTo>
                  <a:pt x="104393" y="272033"/>
                </a:lnTo>
                <a:lnTo>
                  <a:pt x="80771" y="312477"/>
                </a:lnTo>
                <a:lnTo>
                  <a:pt x="80771" y="364997"/>
                </a:lnTo>
                <a:lnTo>
                  <a:pt x="82807" y="364997"/>
                </a:lnTo>
                <a:lnTo>
                  <a:pt x="128777" y="286511"/>
                </a:lnTo>
                <a:lnTo>
                  <a:pt x="133349" y="279653"/>
                </a:lnTo>
                <a:lnTo>
                  <a:pt x="130301" y="271271"/>
                </a:lnTo>
                <a:lnTo>
                  <a:pt x="124205" y="266699"/>
                </a:lnTo>
                <a:lnTo>
                  <a:pt x="117347" y="262889"/>
                </a:lnTo>
                <a:close/>
              </a:path>
              <a:path w="133350" h="393700">
                <a:moveTo>
                  <a:pt x="66674" y="336613"/>
                </a:moveTo>
                <a:lnTo>
                  <a:pt x="54101" y="358139"/>
                </a:lnTo>
                <a:lnTo>
                  <a:pt x="79247" y="358139"/>
                </a:lnTo>
                <a:lnTo>
                  <a:pt x="66674" y="336613"/>
                </a:lnTo>
                <a:close/>
              </a:path>
              <a:path w="133350" h="393700">
                <a:moveTo>
                  <a:pt x="80771" y="312477"/>
                </a:moveTo>
                <a:lnTo>
                  <a:pt x="66674" y="336613"/>
                </a:lnTo>
                <a:lnTo>
                  <a:pt x="79247" y="358139"/>
                </a:lnTo>
                <a:lnTo>
                  <a:pt x="80771" y="358139"/>
                </a:lnTo>
                <a:lnTo>
                  <a:pt x="80771" y="312477"/>
                </a:lnTo>
                <a:close/>
              </a:path>
              <a:path w="133350" h="393700">
                <a:moveTo>
                  <a:pt x="80771" y="0"/>
                </a:moveTo>
                <a:lnTo>
                  <a:pt x="52577" y="0"/>
                </a:lnTo>
                <a:lnTo>
                  <a:pt x="52577" y="312477"/>
                </a:lnTo>
                <a:lnTo>
                  <a:pt x="66674" y="336613"/>
                </a:lnTo>
                <a:lnTo>
                  <a:pt x="80771" y="312477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Textfeld 2"/>
          <p:cNvSpPr txBox="1"/>
          <p:nvPr/>
        </p:nvSpPr>
        <p:spPr>
          <a:xfrm>
            <a:off x="3657600" y="3080425"/>
            <a:ext cx="12196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Schicht n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Schicht n-1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Schicht n-2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6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1"/>
          <p:cNvSpPr txBox="1"/>
          <p:nvPr/>
        </p:nvSpPr>
        <p:spPr>
          <a:xfrm>
            <a:off x="530135" y="82550"/>
            <a:ext cx="77590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sz="950" dirty="0"/>
          </a:p>
          <a:p>
            <a:pPr>
              <a:lnSpc>
                <a:spcPts val="1400"/>
              </a:lnSpc>
            </a:pPr>
            <a:endParaRPr sz="1400" dirty="0"/>
          </a:p>
        </p:txBody>
      </p:sp>
      <p:sp>
        <p:nvSpPr>
          <p:cNvPr id="28" name="object 25"/>
          <p:cNvSpPr txBox="1"/>
          <p:nvPr/>
        </p:nvSpPr>
        <p:spPr>
          <a:xfrm>
            <a:off x="-76200" y="540670"/>
            <a:ext cx="9220200" cy="17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Schichtenarchitektur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27"/>
              </a:spcBef>
            </a:pPr>
            <a:endParaRPr sz="14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5124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spc="-5" dirty="0">
                <a:latin typeface="Arial"/>
                <a:cs typeface="Arial"/>
              </a:rPr>
              <a:t>Di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 err="1">
                <a:latin typeface="Arial"/>
                <a:cs typeface="Arial"/>
              </a:rPr>
              <a:t>klassische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Arial"/>
                <a:cs typeface="Arial"/>
              </a:rPr>
              <a:t>3-Schichten-Architektur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wird häufig für betriebliche Software eingesetzt</a:t>
            </a:r>
            <a:endParaRPr sz="1800" dirty="0">
              <a:latin typeface="Arial"/>
              <a:cs typeface="Arial"/>
            </a:endParaRPr>
          </a:p>
          <a:p>
            <a:pPr marL="512445" indent="-285750">
              <a:spcBef>
                <a:spcPts val="865"/>
              </a:spcBef>
              <a:buFont typeface="Arial" panose="020B0604020202020204" pitchFamily="34" charset="0"/>
              <a:buChar char="•"/>
              <a:tabLst>
                <a:tab pos="408305" algn="l"/>
              </a:tabLst>
            </a:pPr>
            <a:r>
              <a:rPr lang="de-DE" dirty="0">
                <a:latin typeface="Arial"/>
                <a:cs typeface="Arial"/>
              </a:rPr>
              <a:t>Die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Schichten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können auch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über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verschiedene</a:t>
            </a:r>
            <a:r>
              <a:rPr lang="de-DE" spc="2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Rechnerknoten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verteilt</a:t>
            </a:r>
            <a:r>
              <a:rPr lang="de-DE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werden</a:t>
            </a:r>
          </a:p>
          <a:p>
            <a:pPr marL="226695">
              <a:lnSpc>
                <a:spcPct val="100000"/>
              </a:lnSpc>
              <a:spcBef>
                <a:spcPts val="865"/>
              </a:spcBef>
              <a:tabLst>
                <a:tab pos="408305" algn="l"/>
              </a:tabLst>
            </a:pPr>
            <a:endParaRPr sz="1800" dirty="0" smtClean="0">
              <a:latin typeface="Arial"/>
              <a:cs typeface="Arial"/>
            </a:endParaRPr>
          </a:p>
        </p:txBody>
      </p:sp>
      <p:sp>
        <p:nvSpPr>
          <p:cNvPr id="30" name="object 5"/>
          <p:cNvSpPr/>
          <p:nvPr/>
        </p:nvSpPr>
        <p:spPr>
          <a:xfrm>
            <a:off x="2138172" y="3121859"/>
            <a:ext cx="4305300" cy="314960"/>
          </a:xfrm>
          <a:custGeom>
            <a:avLst/>
            <a:gdLst/>
            <a:ahLst/>
            <a:cxnLst/>
            <a:rect l="l" t="t" r="r" b="b"/>
            <a:pathLst>
              <a:path w="4305300" h="314960">
                <a:moveTo>
                  <a:pt x="4305299" y="0"/>
                </a:moveTo>
                <a:lnTo>
                  <a:pt x="0" y="0"/>
                </a:lnTo>
                <a:lnTo>
                  <a:pt x="0" y="314705"/>
                </a:lnTo>
                <a:lnTo>
                  <a:pt x="0" y="5"/>
                </a:lnTo>
                <a:lnTo>
                  <a:pt x="430529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6"/>
          <p:cNvSpPr/>
          <p:nvPr/>
        </p:nvSpPr>
        <p:spPr>
          <a:xfrm>
            <a:off x="2133600" y="3439101"/>
            <a:ext cx="4314825" cy="0"/>
          </a:xfrm>
          <a:custGeom>
            <a:avLst/>
            <a:gdLst/>
            <a:ahLst/>
            <a:cxnLst/>
            <a:rect l="l" t="t" r="r" b="b"/>
            <a:pathLst>
              <a:path w="4314825">
                <a:moveTo>
                  <a:pt x="0" y="0"/>
                </a:moveTo>
                <a:lnTo>
                  <a:pt x="43144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7"/>
          <p:cNvSpPr/>
          <p:nvPr/>
        </p:nvSpPr>
        <p:spPr>
          <a:xfrm>
            <a:off x="2135887" y="3121601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95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8"/>
          <p:cNvSpPr/>
          <p:nvPr/>
        </p:nvSpPr>
        <p:spPr>
          <a:xfrm>
            <a:off x="2133600" y="3119696"/>
            <a:ext cx="4314825" cy="0"/>
          </a:xfrm>
          <a:custGeom>
            <a:avLst/>
            <a:gdLst/>
            <a:ahLst/>
            <a:cxnLst/>
            <a:rect l="l" t="t" r="r" b="b"/>
            <a:pathLst>
              <a:path w="4314825">
                <a:moveTo>
                  <a:pt x="0" y="0"/>
                </a:moveTo>
                <a:lnTo>
                  <a:pt x="431444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9"/>
          <p:cNvSpPr/>
          <p:nvPr/>
        </p:nvSpPr>
        <p:spPr>
          <a:xfrm>
            <a:off x="6445756" y="3121865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699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10"/>
          <p:cNvSpPr/>
          <p:nvPr/>
        </p:nvSpPr>
        <p:spPr>
          <a:xfrm>
            <a:off x="2138172" y="3121859"/>
            <a:ext cx="4305300" cy="314960"/>
          </a:xfrm>
          <a:custGeom>
            <a:avLst/>
            <a:gdLst/>
            <a:ahLst/>
            <a:cxnLst/>
            <a:rect l="l" t="t" r="r" b="b"/>
            <a:pathLst>
              <a:path w="4305300" h="314960">
                <a:moveTo>
                  <a:pt x="0" y="314705"/>
                </a:moveTo>
                <a:lnTo>
                  <a:pt x="4305299" y="314705"/>
                </a:lnTo>
                <a:lnTo>
                  <a:pt x="4305299" y="0"/>
                </a:lnTo>
                <a:lnTo>
                  <a:pt x="0" y="0"/>
                </a:lnTo>
                <a:lnTo>
                  <a:pt x="0" y="31470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11"/>
          <p:cNvSpPr/>
          <p:nvPr/>
        </p:nvSpPr>
        <p:spPr>
          <a:xfrm>
            <a:off x="2133600" y="3117293"/>
            <a:ext cx="4314825" cy="323850"/>
          </a:xfrm>
          <a:custGeom>
            <a:avLst/>
            <a:gdLst/>
            <a:ahLst/>
            <a:cxnLst/>
            <a:rect l="l" t="t" r="r" b="b"/>
            <a:pathLst>
              <a:path w="4314825" h="323850">
                <a:moveTo>
                  <a:pt x="4314440" y="0"/>
                </a:moveTo>
                <a:lnTo>
                  <a:pt x="0" y="0"/>
                </a:lnTo>
                <a:lnTo>
                  <a:pt x="0" y="323843"/>
                </a:lnTo>
                <a:lnTo>
                  <a:pt x="4314440" y="323843"/>
                </a:lnTo>
                <a:lnTo>
                  <a:pt x="4314440" y="319271"/>
                </a:lnTo>
                <a:lnTo>
                  <a:pt x="9143" y="319271"/>
                </a:lnTo>
                <a:lnTo>
                  <a:pt x="4571" y="314699"/>
                </a:lnTo>
                <a:lnTo>
                  <a:pt x="9143" y="314699"/>
                </a:lnTo>
                <a:lnTo>
                  <a:pt x="9143" y="9905"/>
                </a:lnTo>
                <a:lnTo>
                  <a:pt x="4571" y="9905"/>
                </a:lnTo>
                <a:lnTo>
                  <a:pt x="9143" y="4571"/>
                </a:lnTo>
                <a:lnTo>
                  <a:pt x="4314440" y="4571"/>
                </a:lnTo>
                <a:lnTo>
                  <a:pt x="4314440" y="0"/>
                </a:lnTo>
                <a:close/>
              </a:path>
              <a:path w="4314825" h="323850">
                <a:moveTo>
                  <a:pt x="9143" y="314699"/>
                </a:moveTo>
                <a:lnTo>
                  <a:pt x="4571" y="314699"/>
                </a:lnTo>
                <a:lnTo>
                  <a:pt x="9143" y="319271"/>
                </a:lnTo>
                <a:lnTo>
                  <a:pt x="9143" y="314699"/>
                </a:lnTo>
                <a:close/>
              </a:path>
              <a:path w="4314825" h="323850">
                <a:moveTo>
                  <a:pt x="4305296" y="314699"/>
                </a:moveTo>
                <a:lnTo>
                  <a:pt x="9143" y="314699"/>
                </a:lnTo>
                <a:lnTo>
                  <a:pt x="9143" y="319271"/>
                </a:lnTo>
                <a:lnTo>
                  <a:pt x="4305296" y="319271"/>
                </a:lnTo>
                <a:lnTo>
                  <a:pt x="4305296" y="314699"/>
                </a:lnTo>
                <a:close/>
              </a:path>
              <a:path w="4314825" h="323850">
                <a:moveTo>
                  <a:pt x="4305296" y="4571"/>
                </a:moveTo>
                <a:lnTo>
                  <a:pt x="4305296" y="319271"/>
                </a:lnTo>
                <a:lnTo>
                  <a:pt x="4309868" y="314699"/>
                </a:lnTo>
                <a:lnTo>
                  <a:pt x="4314440" y="314699"/>
                </a:lnTo>
                <a:lnTo>
                  <a:pt x="4314440" y="9905"/>
                </a:lnTo>
                <a:lnTo>
                  <a:pt x="4309868" y="9905"/>
                </a:lnTo>
                <a:lnTo>
                  <a:pt x="4305296" y="4571"/>
                </a:lnTo>
                <a:close/>
              </a:path>
              <a:path w="4314825" h="323850">
                <a:moveTo>
                  <a:pt x="4314440" y="314699"/>
                </a:moveTo>
                <a:lnTo>
                  <a:pt x="4309868" y="314699"/>
                </a:lnTo>
                <a:lnTo>
                  <a:pt x="4305296" y="319271"/>
                </a:lnTo>
                <a:lnTo>
                  <a:pt x="4314440" y="319271"/>
                </a:lnTo>
                <a:lnTo>
                  <a:pt x="4314440" y="314699"/>
                </a:lnTo>
                <a:close/>
              </a:path>
              <a:path w="4314825" h="323850">
                <a:moveTo>
                  <a:pt x="9143" y="4571"/>
                </a:moveTo>
                <a:lnTo>
                  <a:pt x="4571" y="9905"/>
                </a:lnTo>
                <a:lnTo>
                  <a:pt x="9143" y="9905"/>
                </a:lnTo>
                <a:lnTo>
                  <a:pt x="9143" y="4571"/>
                </a:lnTo>
                <a:close/>
              </a:path>
              <a:path w="4314825" h="323850">
                <a:moveTo>
                  <a:pt x="4305296" y="4571"/>
                </a:moveTo>
                <a:lnTo>
                  <a:pt x="9143" y="4571"/>
                </a:lnTo>
                <a:lnTo>
                  <a:pt x="9143" y="9905"/>
                </a:lnTo>
                <a:lnTo>
                  <a:pt x="4305296" y="9905"/>
                </a:lnTo>
                <a:lnTo>
                  <a:pt x="4305296" y="4571"/>
                </a:lnTo>
                <a:close/>
              </a:path>
              <a:path w="4314825" h="323850">
                <a:moveTo>
                  <a:pt x="4314440" y="4571"/>
                </a:moveTo>
                <a:lnTo>
                  <a:pt x="4305296" y="4571"/>
                </a:lnTo>
                <a:lnTo>
                  <a:pt x="4309868" y="9905"/>
                </a:lnTo>
                <a:lnTo>
                  <a:pt x="4314440" y="9905"/>
                </a:lnTo>
                <a:lnTo>
                  <a:pt x="431444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12"/>
          <p:cNvSpPr/>
          <p:nvPr/>
        </p:nvSpPr>
        <p:spPr>
          <a:xfrm>
            <a:off x="2139697" y="4236026"/>
            <a:ext cx="4314825" cy="0"/>
          </a:xfrm>
          <a:custGeom>
            <a:avLst/>
            <a:gdLst/>
            <a:ahLst/>
            <a:cxnLst/>
            <a:rect l="l" t="t" r="r" b="b"/>
            <a:pathLst>
              <a:path w="4314825">
                <a:moveTo>
                  <a:pt x="0" y="0"/>
                </a:moveTo>
                <a:lnTo>
                  <a:pt x="431444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13"/>
          <p:cNvSpPr/>
          <p:nvPr/>
        </p:nvSpPr>
        <p:spPr>
          <a:xfrm>
            <a:off x="2141983" y="3823911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1021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14"/>
          <p:cNvSpPr/>
          <p:nvPr/>
        </p:nvSpPr>
        <p:spPr>
          <a:xfrm>
            <a:off x="2139697" y="3821371"/>
            <a:ext cx="4314825" cy="0"/>
          </a:xfrm>
          <a:custGeom>
            <a:avLst/>
            <a:gdLst/>
            <a:ahLst/>
            <a:cxnLst/>
            <a:rect l="l" t="t" r="r" b="b"/>
            <a:pathLst>
              <a:path w="4314825">
                <a:moveTo>
                  <a:pt x="0" y="0"/>
                </a:moveTo>
                <a:lnTo>
                  <a:pt x="43144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15"/>
          <p:cNvSpPr/>
          <p:nvPr/>
        </p:nvSpPr>
        <p:spPr>
          <a:xfrm>
            <a:off x="6451851" y="3823661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16"/>
          <p:cNvSpPr/>
          <p:nvPr/>
        </p:nvSpPr>
        <p:spPr>
          <a:xfrm>
            <a:off x="2144269" y="3823661"/>
            <a:ext cx="4305300" cy="410209"/>
          </a:xfrm>
          <a:custGeom>
            <a:avLst/>
            <a:gdLst/>
            <a:ahLst/>
            <a:cxnLst/>
            <a:rect l="l" t="t" r="r" b="b"/>
            <a:pathLst>
              <a:path w="4305300" h="410210">
                <a:moveTo>
                  <a:pt x="0" y="409955"/>
                </a:moveTo>
                <a:lnTo>
                  <a:pt x="4305299" y="409955"/>
                </a:lnTo>
                <a:lnTo>
                  <a:pt x="4305299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17"/>
          <p:cNvSpPr/>
          <p:nvPr/>
        </p:nvSpPr>
        <p:spPr>
          <a:xfrm>
            <a:off x="2139697" y="3819089"/>
            <a:ext cx="4314825" cy="419100"/>
          </a:xfrm>
          <a:custGeom>
            <a:avLst/>
            <a:gdLst/>
            <a:ahLst/>
            <a:cxnLst/>
            <a:rect l="l" t="t" r="r" b="b"/>
            <a:pathLst>
              <a:path w="4314825" h="419100">
                <a:moveTo>
                  <a:pt x="4314440" y="0"/>
                </a:moveTo>
                <a:lnTo>
                  <a:pt x="0" y="0"/>
                </a:lnTo>
                <a:lnTo>
                  <a:pt x="0" y="419099"/>
                </a:lnTo>
                <a:lnTo>
                  <a:pt x="4314440" y="419099"/>
                </a:lnTo>
                <a:lnTo>
                  <a:pt x="4314440" y="414527"/>
                </a:lnTo>
                <a:lnTo>
                  <a:pt x="9143" y="414527"/>
                </a:lnTo>
                <a:lnTo>
                  <a:pt x="4571" y="409193"/>
                </a:lnTo>
                <a:lnTo>
                  <a:pt x="9143" y="40919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4314440" y="4571"/>
                </a:lnTo>
                <a:lnTo>
                  <a:pt x="4314440" y="0"/>
                </a:lnTo>
                <a:close/>
              </a:path>
              <a:path w="4314825" h="419100">
                <a:moveTo>
                  <a:pt x="9143" y="409193"/>
                </a:moveTo>
                <a:lnTo>
                  <a:pt x="4571" y="409193"/>
                </a:lnTo>
                <a:lnTo>
                  <a:pt x="9143" y="414527"/>
                </a:lnTo>
                <a:lnTo>
                  <a:pt x="9143" y="409193"/>
                </a:lnTo>
                <a:close/>
              </a:path>
              <a:path w="4314825" h="419100">
                <a:moveTo>
                  <a:pt x="4305296" y="409193"/>
                </a:moveTo>
                <a:lnTo>
                  <a:pt x="9143" y="409193"/>
                </a:lnTo>
                <a:lnTo>
                  <a:pt x="9143" y="414527"/>
                </a:lnTo>
                <a:lnTo>
                  <a:pt x="4305296" y="414527"/>
                </a:lnTo>
                <a:lnTo>
                  <a:pt x="4305296" y="409193"/>
                </a:lnTo>
                <a:close/>
              </a:path>
              <a:path w="4314825" h="419100">
                <a:moveTo>
                  <a:pt x="4305296" y="4571"/>
                </a:moveTo>
                <a:lnTo>
                  <a:pt x="4305296" y="414527"/>
                </a:lnTo>
                <a:lnTo>
                  <a:pt x="4309868" y="409193"/>
                </a:lnTo>
                <a:lnTo>
                  <a:pt x="4314440" y="409193"/>
                </a:lnTo>
                <a:lnTo>
                  <a:pt x="4314440" y="9143"/>
                </a:lnTo>
                <a:lnTo>
                  <a:pt x="4309868" y="9143"/>
                </a:lnTo>
                <a:lnTo>
                  <a:pt x="4305296" y="4571"/>
                </a:lnTo>
                <a:close/>
              </a:path>
              <a:path w="4314825" h="419100">
                <a:moveTo>
                  <a:pt x="4314440" y="409193"/>
                </a:moveTo>
                <a:lnTo>
                  <a:pt x="4309868" y="409193"/>
                </a:lnTo>
                <a:lnTo>
                  <a:pt x="4305296" y="414527"/>
                </a:lnTo>
                <a:lnTo>
                  <a:pt x="4314440" y="414527"/>
                </a:lnTo>
                <a:lnTo>
                  <a:pt x="4314440" y="409193"/>
                </a:lnTo>
                <a:close/>
              </a:path>
              <a:path w="4314825" h="41910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4314825" h="419100">
                <a:moveTo>
                  <a:pt x="4305296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4305296" y="9143"/>
                </a:lnTo>
                <a:lnTo>
                  <a:pt x="4305296" y="4571"/>
                </a:lnTo>
                <a:close/>
              </a:path>
              <a:path w="4314825" h="419100">
                <a:moveTo>
                  <a:pt x="4314440" y="4571"/>
                </a:moveTo>
                <a:lnTo>
                  <a:pt x="4305296" y="4571"/>
                </a:lnTo>
                <a:lnTo>
                  <a:pt x="4309868" y="9143"/>
                </a:lnTo>
                <a:lnTo>
                  <a:pt x="4314440" y="9143"/>
                </a:lnTo>
                <a:lnTo>
                  <a:pt x="431444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18"/>
          <p:cNvSpPr/>
          <p:nvPr/>
        </p:nvSpPr>
        <p:spPr>
          <a:xfrm>
            <a:off x="4221477" y="3442661"/>
            <a:ext cx="132715" cy="394335"/>
          </a:xfrm>
          <a:custGeom>
            <a:avLst/>
            <a:gdLst/>
            <a:ahLst/>
            <a:cxnLst/>
            <a:rect l="l" t="t" r="r" b="b"/>
            <a:pathLst>
              <a:path w="132714" h="394335">
                <a:moveTo>
                  <a:pt x="16001" y="263651"/>
                </a:moveTo>
                <a:lnTo>
                  <a:pt x="2285" y="271271"/>
                </a:lnTo>
                <a:lnTo>
                  <a:pt x="0" y="280415"/>
                </a:lnTo>
                <a:lnTo>
                  <a:pt x="3809" y="287273"/>
                </a:lnTo>
                <a:lnTo>
                  <a:pt x="66293" y="393953"/>
                </a:lnTo>
                <a:lnTo>
                  <a:pt x="82606" y="365759"/>
                </a:lnTo>
                <a:lnTo>
                  <a:pt x="51815" y="365759"/>
                </a:lnTo>
                <a:lnTo>
                  <a:pt x="51815" y="312881"/>
                </a:lnTo>
                <a:lnTo>
                  <a:pt x="28193" y="272795"/>
                </a:lnTo>
                <a:lnTo>
                  <a:pt x="24383" y="265937"/>
                </a:lnTo>
                <a:lnTo>
                  <a:pt x="16001" y="263651"/>
                </a:lnTo>
                <a:close/>
              </a:path>
              <a:path w="132714" h="394335">
                <a:moveTo>
                  <a:pt x="51815" y="312881"/>
                </a:moveTo>
                <a:lnTo>
                  <a:pt x="51815" y="365759"/>
                </a:lnTo>
                <a:lnTo>
                  <a:pt x="80009" y="365759"/>
                </a:lnTo>
                <a:lnTo>
                  <a:pt x="80009" y="358139"/>
                </a:lnTo>
                <a:lnTo>
                  <a:pt x="53339" y="358139"/>
                </a:lnTo>
                <a:lnTo>
                  <a:pt x="65912" y="336803"/>
                </a:lnTo>
                <a:lnTo>
                  <a:pt x="51815" y="312881"/>
                </a:lnTo>
                <a:close/>
              </a:path>
              <a:path w="132714" h="394335">
                <a:moveTo>
                  <a:pt x="116585" y="263651"/>
                </a:moveTo>
                <a:lnTo>
                  <a:pt x="107441" y="265937"/>
                </a:lnTo>
                <a:lnTo>
                  <a:pt x="103631" y="272795"/>
                </a:lnTo>
                <a:lnTo>
                  <a:pt x="80009" y="312881"/>
                </a:lnTo>
                <a:lnTo>
                  <a:pt x="80009" y="365759"/>
                </a:lnTo>
                <a:lnTo>
                  <a:pt x="82606" y="365759"/>
                </a:lnTo>
                <a:lnTo>
                  <a:pt x="128015" y="287273"/>
                </a:lnTo>
                <a:lnTo>
                  <a:pt x="132587" y="280415"/>
                </a:lnTo>
                <a:lnTo>
                  <a:pt x="130301" y="271271"/>
                </a:lnTo>
                <a:lnTo>
                  <a:pt x="116585" y="263651"/>
                </a:lnTo>
                <a:close/>
              </a:path>
              <a:path w="132714" h="394335">
                <a:moveTo>
                  <a:pt x="65912" y="336803"/>
                </a:moveTo>
                <a:lnTo>
                  <a:pt x="53339" y="358139"/>
                </a:lnTo>
                <a:lnTo>
                  <a:pt x="78485" y="358139"/>
                </a:lnTo>
                <a:lnTo>
                  <a:pt x="65912" y="336803"/>
                </a:lnTo>
                <a:close/>
              </a:path>
              <a:path w="132714" h="394335">
                <a:moveTo>
                  <a:pt x="80009" y="312881"/>
                </a:moveTo>
                <a:lnTo>
                  <a:pt x="65912" y="336803"/>
                </a:lnTo>
                <a:lnTo>
                  <a:pt x="78485" y="358139"/>
                </a:lnTo>
                <a:lnTo>
                  <a:pt x="80009" y="358139"/>
                </a:lnTo>
                <a:lnTo>
                  <a:pt x="80009" y="312881"/>
                </a:lnTo>
                <a:close/>
              </a:path>
              <a:path w="132714" h="394335">
                <a:moveTo>
                  <a:pt x="80009" y="0"/>
                </a:moveTo>
                <a:lnTo>
                  <a:pt x="51815" y="0"/>
                </a:lnTo>
                <a:lnTo>
                  <a:pt x="51815" y="312881"/>
                </a:lnTo>
                <a:lnTo>
                  <a:pt x="65912" y="336803"/>
                </a:lnTo>
                <a:lnTo>
                  <a:pt x="80009" y="312881"/>
                </a:lnTo>
                <a:lnTo>
                  <a:pt x="80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19"/>
          <p:cNvSpPr/>
          <p:nvPr/>
        </p:nvSpPr>
        <p:spPr>
          <a:xfrm>
            <a:off x="2164839" y="5096451"/>
            <a:ext cx="4315460" cy="0"/>
          </a:xfrm>
          <a:custGeom>
            <a:avLst/>
            <a:gdLst/>
            <a:ahLst/>
            <a:cxnLst/>
            <a:rect l="l" t="t" r="r" b="b"/>
            <a:pathLst>
              <a:path w="4315459">
                <a:moveTo>
                  <a:pt x="0" y="0"/>
                </a:moveTo>
                <a:lnTo>
                  <a:pt x="431520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20"/>
          <p:cNvSpPr/>
          <p:nvPr/>
        </p:nvSpPr>
        <p:spPr>
          <a:xfrm>
            <a:off x="2167126" y="4683701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1020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21"/>
          <p:cNvSpPr/>
          <p:nvPr/>
        </p:nvSpPr>
        <p:spPr>
          <a:xfrm>
            <a:off x="2164839" y="4681796"/>
            <a:ext cx="4315460" cy="0"/>
          </a:xfrm>
          <a:custGeom>
            <a:avLst/>
            <a:gdLst/>
            <a:ahLst/>
            <a:cxnLst/>
            <a:rect l="l" t="t" r="r" b="b"/>
            <a:pathLst>
              <a:path w="4315459">
                <a:moveTo>
                  <a:pt x="0" y="0"/>
                </a:moveTo>
                <a:lnTo>
                  <a:pt x="4315205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22"/>
          <p:cNvSpPr/>
          <p:nvPr/>
        </p:nvSpPr>
        <p:spPr>
          <a:xfrm>
            <a:off x="6477379" y="4683959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23"/>
          <p:cNvSpPr/>
          <p:nvPr/>
        </p:nvSpPr>
        <p:spPr>
          <a:xfrm>
            <a:off x="2169411" y="4683959"/>
            <a:ext cx="4305300" cy="410209"/>
          </a:xfrm>
          <a:custGeom>
            <a:avLst/>
            <a:gdLst/>
            <a:ahLst/>
            <a:cxnLst/>
            <a:rect l="l" t="t" r="r" b="b"/>
            <a:pathLst>
              <a:path w="4305300" h="410210">
                <a:moveTo>
                  <a:pt x="0" y="409955"/>
                </a:moveTo>
                <a:lnTo>
                  <a:pt x="4305299" y="409955"/>
                </a:lnTo>
                <a:lnTo>
                  <a:pt x="4305299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24"/>
          <p:cNvSpPr/>
          <p:nvPr/>
        </p:nvSpPr>
        <p:spPr>
          <a:xfrm>
            <a:off x="2164839" y="4679387"/>
            <a:ext cx="4315460" cy="419100"/>
          </a:xfrm>
          <a:custGeom>
            <a:avLst/>
            <a:gdLst/>
            <a:ahLst/>
            <a:cxnLst/>
            <a:rect l="l" t="t" r="r" b="b"/>
            <a:pathLst>
              <a:path w="4315459" h="419100">
                <a:moveTo>
                  <a:pt x="4315205" y="0"/>
                </a:moveTo>
                <a:lnTo>
                  <a:pt x="0" y="0"/>
                </a:lnTo>
                <a:lnTo>
                  <a:pt x="0" y="419099"/>
                </a:lnTo>
                <a:lnTo>
                  <a:pt x="4315205" y="419099"/>
                </a:lnTo>
                <a:lnTo>
                  <a:pt x="4315205" y="414527"/>
                </a:lnTo>
                <a:lnTo>
                  <a:pt x="9905" y="414527"/>
                </a:lnTo>
                <a:lnTo>
                  <a:pt x="4571" y="409955"/>
                </a:lnTo>
                <a:lnTo>
                  <a:pt x="9905" y="4099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315205" y="4571"/>
                </a:lnTo>
                <a:lnTo>
                  <a:pt x="4315205" y="0"/>
                </a:lnTo>
                <a:close/>
              </a:path>
              <a:path w="4315459" h="419100">
                <a:moveTo>
                  <a:pt x="9905" y="409955"/>
                </a:moveTo>
                <a:lnTo>
                  <a:pt x="4571" y="409955"/>
                </a:lnTo>
                <a:lnTo>
                  <a:pt x="9905" y="414527"/>
                </a:lnTo>
                <a:lnTo>
                  <a:pt x="9905" y="409955"/>
                </a:lnTo>
                <a:close/>
              </a:path>
              <a:path w="4315459" h="419100">
                <a:moveTo>
                  <a:pt x="4305299" y="409955"/>
                </a:moveTo>
                <a:lnTo>
                  <a:pt x="9905" y="409955"/>
                </a:lnTo>
                <a:lnTo>
                  <a:pt x="9905" y="414527"/>
                </a:lnTo>
                <a:lnTo>
                  <a:pt x="4305299" y="414527"/>
                </a:lnTo>
                <a:lnTo>
                  <a:pt x="4305299" y="409955"/>
                </a:lnTo>
                <a:close/>
              </a:path>
              <a:path w="4315459" h="419100">
                <a:moveTo>
                  <a:pt x="4305299" y="4571"/>
                </a:moveTo>
                <a:lnTo>
                  <a:pt x="4305299" y="414527"/>
                </a:lnTo>
                <a:lnTo>
                  <a:pt x="4309871" y="409955"/>
                </a:lnTo>
                <a:lnTo>
                  <a:pt x="4315205" y="409955"/>
                </a:lnTo>
                <a:lnTo>
                  <a:pt x="4315205" y="9905"/>
                </a:lnTo>
                <a:lnTo>
                  <a:pt x="4309871" y="9905"/>
                </a:lnTo>
                <a:lnTo>
                  <a:pt x="4305299" y="4571"/>
                </a:lnTo>
                <a:close/>
              </a:path>
              <a:path w="4315459" h="419100">
                <a:moveTo>
                  <a:pt x="4315205" y="409955"/>
                </a:moveTo>
                <a:lnTo>
                  <a:pt x="4309871" y="409955"/>
                </a:lnTo>
                <a:lnTo>
                  <a:pt x="4305299" y="414527"/>
                </a:lnTo>
                <a:lnTo>
                  <a:pt x="4315205" y="414527"/>
                </a:lnTo>
                <a:lnTo>
                  <a:pt x="4315205" y="409955"/>
                </a:lnTo>
                <a:close/>
              </a:path>
              <a:path w="4315459" h="419100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315459" h="419100">
                <a:moveTo>
                  <a:pt x="4305299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305299" y="9905"/>
                </a:lnTo>
                <a:lnTo>
                  <a:pt x="4305299" y="4571"/>
                </a:lnTo>
                <a:close/>
              </a:path>
              <a:path w="4315459" h="419100">
                <a:moveTo>
                  <a:pt x="4315205" y="4571"/>
                </a:moveTo>
                <a:lnTo>
                  <a:pt x="4305299" y="4571"/>
                </a:lnTo>
                <a:lnTo>
                  <a:pt x="4309871" y="9905"/>
                </a:lnTo>
                <a:lnTo>
                  <a:pt x="4315205" y="9905"/>
                </a:lnTo>
                <a:lnTo>
                  <a:pt x="431520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26"/>
          <p:cNvSpPr/>
          <p:nvPr/>
        </p:nvSpPr>
        <p:spPr>
          <a:xfrm>
            <a:off x="4198618" y="4252667"/>
            <a:ext cx="133350" cy="393700"/>
          </a:xfrm>
          <a:custGeom>
            <a:avLst/>
            <a:gdLst/>
            <a:ahLst/>
            <a:cxnLst/>
            <a:rect l="l" t="t" r="r" b="b"/>
            <a:pathLst>
              <a:path w="133350" h="393700">
                <a:moveTo>
                  <a:pt x="16001" y="262889"/>
                </a:moveTo>
                <a:lnTo>
                  <a:pt x="9143" y="266699"/>
                </a:lnTo>
                <a:lnTo>
                  <a:pt x="2285" y="271271"/>
                </a:lnTo>
                <a:lnTo>
                  <a:pt x="0" y="279653"/>
                </a:lnTo>
                <a:lnTo>
                  <a:pt x="4571" y="286511"/>
                </a:lnTo>
                <a:lnTo>
                  <a:pt x="66293" y="393191"/>
                </a:lnTo>
                <a:lnTo>
                  <a:pt x="82807" y="364997"/>
                </a:lnTo>
                <a:lnTo>
                  <a:pt x="52577" y="364997"/>
                </a:lnTo>
                <a:lnTo>
                  <a:pt x="52577" y="312477"/>
                </a:lnTo>
                <a:lnTo>
                  <a:pt x="28955" y="272033"/>
                </a:lnTo>
                <a:lnTo>
                  <a:pt x="25145" y="265175"/>
                </a:lnTo>
                <a:lnTo>
                  <a:pt x="16001" y="262889"/>
                </a:lnTo>
                <a:close/>
              </a:path>
              <a:path w="133350" h="393700">
                <a:moveTo>
                  <a:pt x="52577" y="312477"/>
                </a:moveTo>
                <a:lnTo>
                  <a:pt x="52577" y="364997"/>
                </a:lnTo>
                <a:lnTo>
                  <a:pt x="80771" y="364997"/>
                </a:lnTo>
                <a:lnTo>
                  <a:pt x="80771" y="358139"/>
                </a:lnTo>
                <a:lnTo>
                  <a:pt x="54101" y="358139"/>
                </a:lnTo>
                <a:lnTo>
                  <a:pt x="66674" y="336613"/>
                </a:lnTo>
                <a:lnTo>
                  <a:pt x="52577" y="312477"/>
                </a:lnTo>
                <a:close/>
              </a:path>
              <a:path w="133350" h="393700">
                <a:moveTo>
                  <a:pt x="117347" y="262889"/>
                </a:moveTo>
                <a:lnTo>
                  <a:pt x="108203" y="265175"/>
                </a:lnTo>
                <a:lnTo>
                  <a:pt x="104393" y="272033"/>
                </a:lnTo>
                <a:lnTo>
                  <a:pt x="80771" y="312477"/>
                </a:lnTo>
                <a:lnTo>
                  <a:pt x="80771" y="364997"/>
                </a:lnTo>
                <a:lnTo>
                  <a:pt x="82807" y="364997"/>
                </a:lnTo>
                <a:lnTo>
                  <a:pt x="128777" y="286511"/>
                </a:lnTo>
                <a:lnTo>
                  <a:pt x="133349" y="279653"/>
                </a:lnTo>
                <a:lnTo>
                  <a:pt x="130301" y="271271"/>
                </a:lnTo>
                <a:lnTo>
                  <a:pt x="124205" y="266699"/>
                </a:lnTo>
                <a:lnTo>
                  <a:pt x="117347" y="262889"/>
                </a:lnTo>
                <a:close/>
              </a:path>
              <a:path w="133350" h="393700">
                <a:moveTo>
                  <a:pt x="66674" y="336613"/>
                </a:moveTo>
                <a:lnTo>
                  <a:pt x="54101" y="358139"/>
                </a:lnTo>
                <a:lnTo>
                  <a:pt x="79247" y="358139"/>
                </a:lnTo>
                <a:lnTo>
                  <a:pt x="66674" y="336613"/>
                </a:lnTo>
                <a:close/>
              </a:path>
              <a:path w="133350" h="393700">
                <a:moveTo>
                  <a:pt x="80771" y="312477"/>
                </a:moveTo>
                <a:lnTo>
                  <a:pt x="66674" y="336613"/>
                </a:lnTo>
                <a:lnTo>
                  <a:pt x="79247" y="358139"/>
                </a:lnTo>
                <a:lnTo>
                  <a:pt x="80771" y="358139"/>
                </a:lnTo>
                <a:lnTo>
                  <a:pt x="80771" y="312477"/>
                </a:lnTo>
                <a:close/>
              </a:path>
              <a:path w="133350" h="393700">
                <a:moveTo>
                  <a:pt x="80771" y="0"/>
                </a:moveTo>
                <a:lnTo>
                  <a:pt x="52577" y="0"/>
                </a:lnTo>
                <a:lnTo>
                  <a:pt x="52577" y="312477"/>
                </a:lnTo>
                <a:lnTo>
                  <a:pt x="66674" y="336613"/>
                </a:lnTo>
                <a:lnTo>
                  <a:pt x="80771" y="312477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1" name="Textfeld 50"/>
          <p:cNvSpPr txBox="1"/>
          <p:nvPr/>
        </p:nvSpPr>
        <p:spPr>
          <a:xfrm>
            <a:off x="3356860" y="3085804"/>
            <a:ext cx="19307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smtClean="0"/>
              <a:t>Layer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  <a:endParaRPr lang="de-DE" dirty="0"/>
          </a:p>
          <a:p>
            <a:r>
              <a:rPr lang="de-DE" dirty="0" err="1"/>
              <a:t>Application</a:t>
            </a:r>
            <a:r>
              <a:rPr lang="de-DE" dirty="0"/>
              <a:t> Layer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6880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2" y="117850"/>
            <a:ext cx="403910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92" y="613659"/>
            <a:ext cx="8077708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de-DE" sz="2500" b="1" spc="-15" dirty="0" smtClean="0">
                <a:latin typeface="Arial"/>
                <a:cs typeface="Arial"/>
              </a:rPr>
              <a:t>Wichtig: a</a:t>
            </a:r>
            <a:r>
              <a:rPr sz="2500" b="1" spc="-15" dirty="0" err="1" smtClean="0">
                <a:latin typeface="Arial"/>
                <a:cs typeface="Arial"/>
              </a:rPr>
              <a:t>zyklisc</a:t>
            </a:r>
            <a:r>
              <a:rPr sz="2500" b="1" spc="-10" dirty="0" err="1" smtClean="0">
                <a:latin typeface="Arial"/>
                <a:cs typeface="Arial"/>
              </a:rPr>
              <a:t>h</a:t>
            </a:r>
            <a:r>
              <a:rPr sz="2500" b="1" spc="-15" dirty="0" err="1" smtClean="0">
                <a:latin typeface="Arial"/>
                <a:cs typeface="Arial"/>
              </a:rPr>
              <a:t>e</a:t>
            </a:r>
            <a:r>
              <a:rPr sz="2500" b="1" spc="15" dirty="0" smtClean="0">
                <a:latin typeface="Arial"/>
                <a:cs typeface="Arial"/>
              </a:rPr>
              <a:t> </a:t>
            </a:r>
            <a:r>
              <a:rPr sz="2500" b="1" spc="-20" dirty="0">
                <a:latin typeface="Arial"/>
                <a:cs typeface="Arial"/>
              </a:rPr>
              <a:t>A</a:t>
            </a:r>
            <a:r>
              <a:rPr sz="2500" b="1" spc="-10" dirty="0">
                <a:latin typeface="Arial"/>
                <a:cs typeface="Arial"/>
              </a:rPr>
              <a:t>bhäng</a:t>
            </a:r>
            <a:r>
              <a:rPr sz="2500" b="1" spc="-15" dirty="0">
                <a:latin typeface="Arial"/>
                <a:cs typeface="Arial"/>
              </a:rPr>
              <a:t>i</a:t>
            </a:r>
            <a:r>
              <a:rPr sz="2500" b="1" spc="-25" dirty="0">
                <a:latin typeface="Arial"/>
                <a:cs typeface="Arial"/>
              </a:rPr>
              <a:t>g</a:t>
            </a:r>
            <a:r>
              <a:rPr sz="2500" b="1" spc="-15" dirty="0">
                <a:latin typeface="Arial"/>
                <a:cs typeface="Arial"/>
              </a:rPr>
              <a:t>k</a:t>
            </a:r>
            <a:r>
              <a:rPr sz="2500" b="1" spc="-10" dirty="0">
                <a:latin typeface="Arial"/>
                <a:cs typeface="Arial"/>
              </a:rPr>
              <a:t>e</a:t>
            </a:r>
            <a:r>
              <a:rPr sz="2500" b="1" spc="-15" dirty="0">
                <a:latin typeface="Arial"/>
                <a:cs typeface="Arial"/>
              </a:rPr>
              <a:t>i</a:t>
            </a:r>
            <a:r>
              <a:rPr sz="2500" b="1" spc="-10" dirty="0">
                <a:latin typeface="Arial"/>
                <a:cs typeface="Arial"/>
              </a:rPr>
              <a:t>tsst</a:t>
            </a:r>
            <a:r>
              <a:rPr sz="2500" b="1" spc="-15" dirty="0">
                <a:latin typeface="Arial"/>
                <a:cs typeface="Arial"/>
              </a:rPr>
              <a:t>r</a:t>
            </a:r>
            <a:r>
              <a:rPr sz="2500" b="1" spc="-10" dirty="0">
                <a:latin typeface="Arial"/>
                <a:cs typeface="Arial"/>
              </a:rPr>
              <a:t>u</a:t>
            </a:r>
            <a:r>
              <a:rPr sz="2500" b="1" spc="-15" dirty="0">
                <a:latin typeface="Arial"/>
                <a:cs typeface="Arial"/>
              </a:rPr>
              <a:t>k</a:t>
            </a:r>
            <a:r>
              <a:rPr sz="2500" b="1" spc="0" dirty="0">
                <a:latin typeface="Arial"/>
                <a:cs typeface="Arial"/>
              </a:rPr>
              <a:t>t</a:t>
            </a:r>
            <a:r>
              <a:rPr sz="2500" b="1" spc="-10" dirty="0">
                <a:latin typeface="Arial"/>
                <a:cs typeface="Arial"/>
              </a:rPr>
              <a:t>ur</a:t>
            </a:r>
            <a:endParaRPr sz="25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005454"/>
            <a:ext cx="8534400" cy="5477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65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813358"/>
            <a:ext cx="9144000" cy="50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Entwurfsprinzipien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4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/>
          <p:cNvSpPr txBox="1"/>
          <p:nvPr/>
        </p:nvSpPr>
        <p:spPr>
          <a:xfrm>
            <a:off x="111699" y="1149350"/>
            <a:ext cx="8839200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00"/>
              </a:lnSpc>
              <a:spcBef>
                <a:spcPts val="98"/>
              </a:spcBef>
            </a:pPr>
            <a:r>
              <a:rPr lang="de-DE" sz="2000" b="1" spc="-5" dirty="0" smtClean="0">
                <a:latin typeface="Arial"/>
                <a:cs typeface="Arial"/>
              </a:rPr>
              <a:t>Grundsätzliche Merkmale </a:t>
            </a:r>
            <a:r>
              <a:rPr lang="de-DE" sz="2000" b="1" spc="-5" dirty="0">
                <a:latin typeface="Arial"/>
                <a:cs typeface="Arial"/>
              </a:rPr>
              <a:t>fü</a:t>
            </a:r>
            <a:r>
              <a:rPr lang="de-DE" sz="2000" b="1" dirty="0">
                <a:latin typeface="Arial"/>
                <a:cs typeface="Arial"/>
              </a:rPr>
              <a:t>r</a:t>
            </a:r>
            <a:r>
              <a:rPr lang="de-DE" sz="2000" b="1" spc="-5" dirty="0">
                <a:latin typeface="Arial"/>
                <a:cs typeface="Arial"/>
              </a:rPr>
              <a:t> "guten</a:t>
            </a:r>
            <a:r>
              <a:rPr lang="de-DE" sz="2000" b="1" dirty="0">
                <a:latin typeface="Arial"/>
                <a:cs typeface="Arial"/>
              </a:rPr>
              <a:t>"</a:t>
            </a:r>
            <a:r>
              <a:rPr lang="de-DE" sz="2000" b="1" spc="-5" dirty="0">
                <a:latin typeface="Arial"/>
                <a:cs typeface="Arial"/>
              </a:rPr>
              <a:t> </a:t>
            </a:r>
            <a:r>
              <a:rPr lang="de-DE" sz="2000" b="1" spc="-5" dirty="0" smtClean="0">
                <a:latin typeface="Arial"/>
                <a:cs typeface="Arial"/>
              </a:rPr>
              <a:t>Entwurf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23361"/>
              </p:ext>
            </p:extLst>
          </p:nvPr>
        </p:nvGraphicFramePr>
        <p:xfrm>
          <a:off x="80055" y="1530350"/>
          <a:ext cx="8928992" cy="488643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645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5">
                <a:tc>
                  <a:txBody>
                    <a:bodyPr/>
                    <a:lstStyle/>
                    <a:p>
                      <a:pPr algn="ctr"/>
                      <a:r>
                        <a:rPr kumimoji="0" lang="de-DE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Merkmal</a:t>
                      </a:r>
                      <a:endParaRPr lang="de-DE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636">
                <a:tc>
                  <a:txBody>
                    <a:bodyPr/>
                    <a:lstStyle/>
                    <a:p>
                      <a:pPr algn="ctr"/>
                      <a:r>
                        <a:rPr kumimoji="0" lang="de-DE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Flexibilität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Softwarebausteine sind nicht starr auf ein vorliegendes Problem angepasst, so dass Änderungen problemlos möglich sind.</a:t>
                      </a: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746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Wiederverwendbarkeit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Softwarebausteine können in neuen Anwendungen weiterverwendet werden, sodass die Kosten für die Neuentwicklung sinken.</a:t>
                      </a: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636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Erweiterbarkeit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kann gut um neue Funktionalität erweitert werden, um beispielsweise neue Bibliotheksklassen optimal hinzuzufügen. </a:t>
                      </a: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4185696048"/>
                  </a:ext>
                </a:extLst>
              </a:tr>
              <a:tr h="619980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Veränderbarkeit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Veränderungen an einer bestimmten Stelle wirken sich nicht auf andere Teile des Systems aus. </a:t>
                      </a: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896465787"/>
                  </a:ext>
                </a:extLst>
              </a:tr>
              <a:tr h="619980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Wartbarkeit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 Softwarebausteine</a:t>
                      </a:r>
                      <a:r>
                        <a:rPr lang="de-DE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sind untereinander nicht stark a</a:t>
                      </a: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bhängig voneinander, so dass es kostengünstig weiterentwickelbar ist. </a:t>
                      </a: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2322857193"/>
                  </a:ext>
                </a:extLst>
              </a:tr>
              <a:tr h="36597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Redundanzfreiheit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 mehrfache Verwendung von identischem Code. </a:t>
                      </a: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1786801609"/>
                  </a:ext>
                </a:extLst>
              </a:tr>
              <a:tr h="805965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Verständlichkeit</a:t>
                      </a:r>
                      <a:endParaRPr lang="de-D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4" marR="91444" marT="45743" marB="45743"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ist logisch durch gut lesbaren Code aufgebaut, damit Änderungen schnell und sicher umgesetzt werden können. </a:t>
                      </a:r>
                    </a:p>
                  </a:txBody>
                  <a:tcPr marL="91444" marR="91444"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4951" y="452941"/>
            <a:ext cx="883920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180975">
              <a:lnSpc>
                <a:spcPct val="100000"/>
              </a:lnSpc>
              <a:buFont typeface="Arial"/>
              <a:buChar char="•"/>
              <a:tabLst>
                <a:tab pos="397510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Neben </a:t>
            </a:r>
            <a:r>
              <a:rPr sz="1800" spc="-5" dirty="0" err="1" smtClean="0">
                <a:latin typeface="Arial"/>
                <a:cs typeface="Arial"/>
              </a:rPr>
              <a:t>K</a:t>
            </a:r>
            <a:r>
              <a:rPr sz="1800" dirty="0" err="1" smtClean="0">
                <a:latin typeface="Arial"/>
                <a:cs typeface="Arial"/>
              </a:rPr>
              <a:t>orrektheit</a:t>
            </a:r>
            <a:r>
              <a:rPr lang="de-DE" sz="1800" dirty="0" smtClean="0">
                <a:latin typeface="Arial"/>
                <a:cs typeface="Arial"/>
              </a:rPr>
              <a:t> und Vollständigkeit (=</a:t>
            </a:r>
            <a:r>
              <a:rPr sz="1800" spc="-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rfüllung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der</a:t>
            </a:r>
            <a:r>
              <a:rPr lang="de-DE" sz="1800" dirty="0" smtClean="0">
                <a:latin typeface="Arial"/>
                <a:cs typeface="Arial"/>
              </a:rPr>
              <a:t> funktionalen und nicht-funktionalen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Anforderungen</a:t>
            </a:r>
            <a:r>
              <a:rPr lang="de-DE" sz="1800" dirty="0" smtClean="0">
                <a:latin typeface="Arial"/>
                <a:cs typeface="Arial"/>
              </a:rPr>
              <a:t>) gibt es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ts val="1800"/>
              </a:lnSpc>
              <a:buFont typeface="Arial"/>
              <a:buChar char="•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429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463550"/>
            <a:ext cx="8991600" cy="606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de-DE" b="1" dirty="0" smtClean="0">
                <a:latin typeface="Arial"/>
                <a:cs typeface="Arial"/>
              </a:rPr>
              <a:t>Entwurfsprinzipien</a:t>
            </a:r>
            <a:endParaRPr sz="1800" b="1" dirty="0">
              <a:latin typeface="Arial"/>
              <a:cs typeface="Arial"/>
            </a:endParaRPr>
          </a:p>
          <a:p>
            <a:pPr>
              <a:lnSpc>
                <a:spcPts val="2200"/>
              </a:lnSpc>
              <a:spcBef>
                <a:spcPts val="4"/>
              </a:spcBef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2000" kern="0" dirty="0">
                <a:solidFill>
                  <a:srgbClr val="000000"/>
                </a:solidFill>
                <a:latin typeface="Arial"/>
              </a:rPr>
              <a:t>Es herrscht die Einsicht, dass man vor dem Programmieren der Software über eine gute Struktur der Software </a:t>
            </a:r>
            <a:r>
              <a:rPr lang="de-DE" altLang="de-DE" sz="2000" kern="0" dirty="0" smtClean="0">
                <a:solidFill>
                  <a:srgbClr val="000000"/>
                </a:solidFill>
                <a:latin typeface="Arial"/>
              </a:rPr>
              <a:t>nachdenkt, um </a:t>
            </a:r>
            <a:r>
              <a:rPr lang="de-DE" altLang="de-DE" sz="2000" kern="0" dirty="0" err="1">
                <a:solidFill>
                  <a:srgbClr val="000000"/>
                </a:solidFill>
                <a:latin typeface="Arial"/>
              </a:rPr>
              <a:t>wartbare</a:t>
            </a:r>
            <a:r>
              <a:rPr lang="de-DE" altLang="de-DE" sz="2000" kern="0" dirty="0">
                <a:solidFill>
                  <a:srgbClr val="000000"/>
                </a:solidFill>
                <a:latin typeface="Arial"/>
              </a:rPr>
              <a:t>, erweiterbare Softwarebausteine zu </a:t>
            </a:r>
            <a:r>
              <a:rPr lang="de-DE" altLang="de-DE" sz="2000" kern="0" dirty="0" smtClean="0">
                <a:solidFill>
                  <a:srgbClr val="000000"/>
                </a:solidFill>
                <a:latin typeface="Arial"/>
              </a:rPr>
              <a:t>erzeugen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endParaRPr lang="de-DE" altLang="de-DE" sz="2000" kern="0" dirty="0">
              <a:solidFill>
                <a:srgbClr val="000000"/>
              </a:solidFill>
              <a:latin typeface="Arial"/>
            </a:endParaRP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sz="2000" spc="-5" dirty="0" smtClean="0">
                <a:latin typeface="Arial"/>
                <a:cs typeface="Arial"/>
              </a:rPr>
              <a:t>E</a:t>
            </a:r>
            <a:r>
              <a:rPr lang="de-DE" sz="2000" dirty="0" smtClean="0">
                <a:latin typeface="Arial"/>
                <a:cs typeface="Arial"/>
              </a:rPr>
              <a:t>s </a:t>
            </a:r>
            <a:r>
              <a:rPr lang="de-DE" sz="2000" dirty="0">
                <a:latin typeface="Arial"/>
                <a:cs typeface="Arial"/>
              </a:rPr>
              <a:t>g</a:t>
            </a:r>
            <a:r>
              <a:rPr lang="de-DE" sz="2000" spc="-5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bt</a:t>
            </a:r>
            <a:r>
              <a:rPr lang="de-DE" sz="2000" spc="-15" dirty="0">
                <a:latin typeface="Arial"/>
                <a:cs typeface="Arial"/>
              </a:rPr>
              <a:t> </a:t>
            </a:r>
            <a:r>
              <a:rPr lang="de-DE" sz="2000" spc="-5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10" dirty="0">
                <a:latin typeface="Arial"/>
                <a:cs typeface="Arial"/>
              </a:rPr>
              <a:t>f</a:t>
            </a:r>
            <a:r>
              <a:rPr lang="de-DE" sz="2000" dirty="0">
                <a:latin typeface="Arial"/>
                <a:cs typeface="Arial"/>
              </a:rPr>
              <a:t>ahr</a:t>
            </a:r>
            <a:r>
              <a:rPr lang="de-DE" sz="2000" spc="-10" dirty="0">
                <a:latin typeface="Arial"/>
                <a:cs typeface="Arial"/>
              </a:rPr>
              <a:t>u</a:t>
            </a:r>
            <a:r>
              <a:rPr lang="de-DE" sz="2000" dirty="0">
                <a:latin typeface="Arial"/>
                <a:cs typeface="Arial"/>
              </a:rPr>
              <a:t>ng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n</a:t>
            </a:r>
            <a:r>
              <a:rPr lang="de-DE" sz="2000" spc="-5" dirty="0">
                <a:latin typeface="Arial"/>
                <a:cs typeface="Arial"/>
              </a:rPr>
              <a:t> </a:t>
            </a:r>
            <a:r>
              <a:rPr lang="de-DE" sz="2000" spc="5" dirty="0">
                <a:latin typeface="Arial"/>
                <a:cs typeface="Arial"/>
              </a:rPr>
              <a:t>z</a:t>
            </a:r>
            <a:r>
              <a:rPr lang="de-DE" sz="2000" dirty="0">
                <a:latin typeface="Arial"/>
                <a:cs typeface="Arial"/>
              </a:rPr>
              <a:t>um</a:t>
            </a:r>
            <a:r>
              <a:rPr lang="de-DE" sz="2000" spc="-10" dirty="0">
                <a:latin typeface="Arial"/>
                <a:cs typeface="Arial"/>
              </a:rPr>
              <a:t> </a:t>
            </a:r>
            <a:r>
              <a:rPr lang="de-DE" sz="2000" spc="-5" dirty="0" smtClean="0">
                <a:latin typeface="Arial"/>
                <a:cs typeface="Arial"/>
              </a:rPr>
              <a:t>A</a:t>
            </a:r>
            <a:r>
              <a:rPr lang="de-DE" sz="2000" dirty="0" smtClean="0">
                <a:latin typeface="Arial"/>
                <a:cs typeface="Arial"/>
              </a:rPr>
              <a:t>u</a:t>
            </a:r>
            <a:r>
              <a:rPr lang="de-DE" sz="2000" spc="-10" dirty="0" smtClean="0">
                <a:latin typeface="Arial"/>
                <a:cs typeface="Arial"/>
              </a:rPr>
              <a:t>f</a:t>
            </a:r>
            <a:r>
              <a:rPr lang="de-DE" sz="2000" dirty="0" smtClean="0">
                <a:latin typeface="Arial"/>
                <a:cs typeface="Arial"/>
              </a:rPr>
              <a:t>bau</a:t>
            </a:r>
            <a:r>
              <a:rPr lang="de-DE" sz="2000" spc="-5" dirty="0" smtClean="0">
                <a:latin typeface="Arial"/>
                <a:cs typeface="Arial"/>
              </a:rPr>
              <a:t> </a:t>
            </a:r>
            <a:r>
              <a:rPr lang="de-DE" sz="2000" dirty="0" smtClean="0">
                <a:latin typeface="Arial"/>
                <a:cs typeface="Arial"/>
              </a:rPr>
              <a:t>ein</a:t>
            </a:r>
            <a:r>
              <a:rPr lang="de-DE" sz="2000" spc="-10" dirty="0" smtClean="0">
                <a:latin typeface="Arial"/>
                <a:cs typeface="Arial"/>
              </a:rPr>
              <a:t>e</a:t>
            </a:r>
            <a:r>
              <a:rPr lang="de-DE" sz="2000" dirty="0" smtClean="0">
                <a:latin typeface="Arial"/>
                <a:cs typeface="Arial"/>
              </a:rPr>
              <a:t>r „guten“ Architektur:</a:t>
            </a:r>
          </a:p>
          <a:p>
            <a:pPr marL="1018540" marR="6350" lvl="3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KI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de-DE" sz="20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DE"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de-DE" sz="2000" spc="-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75740" marR="6350" lvl="4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Möglichst einfache 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ali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de-DE"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2000" spc="-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de-DE"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de-DE" sz="2000" spc="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2000" spc="5" dirty="0"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gu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llzi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8540" marR="1148080" lvl="3" indent="-228600">
              <a:lnSpc>
                <a:spcPct val="101499"/>
              </a:lnSpc>
              <a:spcBef>
                <a:spcPts val="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2000" spc="-2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de-DE"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DE"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’t</a:t>
            </a:r>
            <a:r>
              <a:rPr lang="de-DE"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25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2000" spc="-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75740" marR="1148080" lvl="4" indent="-228600">
              <a:lnSpc>
                <a:spcPct val="101499"/>
              </a:lnSpc>
              <a:spcBef>
                <a:spcPts val="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Nichts entwerfen,</a:t>
            </a:r>
            <a:r>
              <a:rPr lang="de-DE" sz="20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0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fü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r t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eoret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de-DE"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 unter Umständen</a:t>
            </a:r>
            <a:r>
              <a:rPr lang="de-DE" sz="20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üns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spc="-15" dirty="0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de-DE" sz="2000" spc="-2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2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1018540" marR="1148080" lvl="3" indent="-228600">
              <a:lnSpc>
                <a:spcPct val="101499"/>
              </a:lnSpc>
              <a:spcBef>
                <a:spcPts val="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DRY =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Don‘t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Keine Redundanz.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endParaRPr lang="de-DE" sz="2000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sz="24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Außerdem gilt das Prinzip „</a:t>
            </a:r>
            <a:r>
              <a:rPr lang="de-DE"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Separations</a:t>
            </a:r>
            <a:r>
              <a:rPr lang="de-DE"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r>
              <a:rPr lang="de-DE" sz="24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“, mit dem man die Ziele niedrige Kopplung und hohe Kohäsion erreicht</a:t>
            </a:r>
            <a:endParaRPr lang="de-DE" sz="2400" spc="-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endParaRPr lang="de-DE" sz="2400" spc="-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9506"/>
            <a:ext cx="38425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-105298" y="555334"/>
            <a:ext cx="9220200" cy="2481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020">
              <a:lnSpc>
                <a:spcPct val="100000"/>
              </a:lnSpc>
            </a:pPr>
            <a:r>
              <a:rPr sz="1800" b="1" i="1" spc="-5" dirty="0" err="1" smtClean="0">
                <a:latin typeface="Arial"/>
                <a:cs typeface="Arial"/>
              </a:rPr>
              <a:t>Seperation</a:t>
            </a:r>
            <a:r>
              <a:rPr sz="1800" b="1" i="1" spc="-5" dirty="0" smtClean="0">
                <a:latin typeface="Arial"/>
                <a:cs typeface="Arial"/>
              </a:rPr>
              <a:t>-Of-Concern</a:t>
            </a:r>
            <a:r>
              <a:rPr sz="1800" b="1" i="1" dirty="0" smtClean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(=Trennung von Belangen)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3"/>
              </a:spcBef>
            </a:pPr>
            <a:endParaRPr sz="2500" dirty="0"/>
          </a:p>
          <a:p>
            <a:pPr marL="722630" indent="-181610">
              <a:lnSpc>
                <a:spcPct val="100000"/>
              </a:lnSpc>
              <a:buFont typeface="Arial"/>
              <a:buChar char="•"/>
              <a:tabLst>
                <a:tab pos="723265" algn="l"/>
              </a:tabLst>
            </a:pPr>
            <a:r>
              <a:rPr sz="1800" dirty="0" smtClean="0">
                <a:latin typeface="Arial"/>
                <a:cs typeface="Arial"/>
              </a:rPr>
              <a:t>Concern:</a:t>
            </a:r>
            <a:r>
              <a:rPr lang="de-DE" dirty="0">
                <a:latin typeface="Arial"/>
                <a:cs typeface="Arial"/>
              </a:rPr>
              <a:t> Gesichtspunkt,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der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einem Software-System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behandelt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werden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muss, um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übergreifenden Systemziele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zu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erreichen</a:t>
            </a:r>
            <a:endParaRPr sz="1800" dirty="0">
              <a:latin typeface="Arial"/>
              <a:cs typeface="Arial"/>
            </a:endParaRPr>
          </a:p>
          <a:p>
            <a:pPr marL="722630" marR="285115" indent="-181610">
              <a:lnSpc>
                <a:spcPct val="120000"/>
              </a:lnSpc>
              <a:buFont typeface="Arial"/>
              <a:buChar char="•"/>
              <a:tabLst>
                <a:tab pos="723265" algn="l"/>
              </a:tabLst>
            </a:pPr>
            <a:r>
              <a:rPr sz="1800" dirty="0" err="1" smtClean="0">
                <a:latin typeface="Arial"/>
                <a:cs typeface="Arial"/>
              </a:rPr>
              <a:t>Unterschiedliche</a:t>
            </a:r>
            <a:r>
              <a:rPr sz="1800" spc="-20" dirty="0" smtClean="0">
                <a:latin typeface="Arial"/>
                <a:cs typeface="Arial"/>
              </a:rPr>
              <a:t> </a:t>
            </a:r>
            <a:r>
              <a:rPr lang="de-DE" sz="1800" spc="-20" dirty="0" smtClean="0">
                <a:latin typeface="Arial"/>
                <a:cs typeface="Arial"/>
              </a:rPr>
              <a:t>Belange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sollen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unterschiedliche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Systemteile realisiert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</a:t>
            </a:r>
          </a:p>
          <a:p>
            <a:pPr marL="722630" marR="171450" indent="-181610">
              <a:lnSpc>
                <a:spcPct val="120000"/>
              </a:lnSpc>
              <a:buFont typeface="Arial"/>
              <a:buChar char="•"/>
              <a:tabLst>
                <a:tab pos="723265" algn="l"/>
              </a:tabLst>
            </a:pPr>
            <a:r>
              <a:rPr sz="1800" spc="-105" dirty="0" err="1" smtClean="0">
                <a:latin typeface="Arial"/>
                <a:cs typeface="Arial"/>
              </a:rPr>
              <a:t>V</a:t>
            </a:r>
            <a:r>
              <a:rPr sz="1800" dirty="0" err="1" smtClean="0">
                <a:latin typeface="Arial"/>
                <a:cs typeface="Arial"/>
              </a:rPr>
              <a:t>erschiedene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Elemente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Aufgabe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sollten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möglichst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verschiedenen Elementen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Lösung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repräsentiert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werden.</a:t>
            </a:r>
          </a:p>
        </p:txBody>
      </p:sp>
      <p:sp>
        <p:nvSpPr>
          <p:cNvPr id="4" name="object 3"/>
          <p:cNvSpPr/>
          <p:nvPr/>
        </p:nvSpPr>
        <p:spPr>
          <a:xfrm>
            <a:off x="1271016" y="3459238"/>
            <a:ext cx="972819" cy="155575"/>
          </a:xfrm>
          <a:custGeom>
            <a:avLst/>
            <a:gdLst/>
            <a:ahLst/>
            <a:cxnLst/>
            <a:rect l="l" t="t" r="r" b="b"/>
            <a:pathLst>
              <a:path w="972819" h="155575">
                <a:moveTo>
                  <a:pt x="972311" y="155447"/>
                </a:moveTo>
                <a:lnTo>
                  <a:pt x="972311" y="0"/>
                </a:lnTo>
                <a:lnTo>
                  <a:pt x="0" y="0"/>
                </a:lnTo>
                <a:lnTo>
                  <a:pt x="0" y="155447"/>
                </a:lnTo>
                <a:lnTo>
                  <a:pt x="972311" y="155447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1271016" y="3459238"/>
            <a:ext cx="972819" cy="155575"/>
          </a:xfrm>
          <a:custGeom>
            <a:avLst/>
            <a:gdLst/>
            <a:ahLst/>
            <a:cxnLst/>
            <a:rect l="l" t="t" r="r" b="b"/>
            <a:pathLst>
              <a:path w="972819" h="155575">
                <a:moveTo>
                  <a:pt x="972311" y="155447"/>
                </a:moveTo>
                <a:lnTo>
                  <a:pt x="972311" y="0"/>
                </a:lnTo>
                <a:lnTo>
                  <a:pt x="0" y="0"/>
                </a:lnTo>
                <a:lnTo>
                  <a:pt x="0" y="155447"/>
                </a:lnTo>
                <a:lnTo>
                  <a:pt x="972311" y="155447"/>
                </a:lnTo>
                <a:close/>
              </a:path>
            </a:pathLst>
          </a:custGeom>
          <a:ln w="1045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271016" y="3605542"/>
            <a:ext cx="2436495" cy="1035050"/>
          </a:xfrm>
          <a:custGeom>
            <a:avLst/>
            <a:gdLst/>
            <a:ahLst/>
            <a:cxnLst/>
            <a:rect l="l" t="t" r="r" b="b"/>
            <a:pathLst>
              <a:path w="2436495" h="1035050">
                <a:moveTo>
                  <a:pt x="2436110" y="1034789"/>
                </a:moveTo>
                <a:lnTo>
                  <a:pt x="2436110" y="0"/>
                </a:lnTo>
                <a:lnTo>
                  <a:pt x="0" y="0"/>
                </a:lnTo>
                <a:lnTo>
                  <a:pt x="0" y="1034789"/>
                </a:lnTo>
                <a:lnTo>
                  <a:pt x="2436110" y="103478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1271016" y="3605542"/>
            <a:ext cx="2436495" cy="1035050"/>
          </a:xfrm>
          <a:custGeom>
            <a:avLst/>
            <a:gdLst/>
            <a:ahLst/>
            <a:cxnLst/>
            <a:rect l="l" t="t" r="r" b="b"/>
            <a:pathLst>
              <a:path w="2436495" h="1035050">
                <a:moveTo>
                  <a:pt x="2436110" y="1034789"/>
                </a:moveTo>
                <a:lnTo>
                  <a:pt x="2436110" y="0"/>
                </a:lnTo>
                <a:lnTo>
                  <a:pt x="0" y="0"/>
                </a:lnTo>
                <a:lnTo>
                  <a:pt x="0" y="1034789"/>
                </a:lnTo>
                <a:lnTo>
                  <a:pt x="2436110" y="1034789"/>
                </a:lnTo>
                <a:close/>
              </a:path>
            </a:pathLst>
          </a:custGeom>
          <a:ln w="1045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491234" y="4097032"/>
            <a:ext cx="940435" cy="438150"/>
          </a:xfrm>
          <a:custGeom>
            <a:avLst/>
            <a:gdLst/>
            <a:ahLst/>
            <a:cxnLst/>
            <a:rect l="l" t="t" r="r" b="b"/>
            <a:pathLst>
              <a:path w="940435" h="438150">
                <a:moveTo>
                  <a:pt x="940307" y="438149"/>
                </a:moveTo>
                <a:lnTo>
                  <a:pt x="940307" y="0"/>
                </a:lnTo>
                <a:lnTo>
                  <a:pt x="0" y="0"/>
                </a:lnTo>
                <a:lnTo>
                  <a:pt x="0" y="438149"/>
                </a:lnTo>
                <a:lnTo>
                  <a:pt x="940307" y="43814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2526027" y="4097032"/>
            <a:ext cx="887730" cy="438150"/>
          </a:xfrm>
          <a:custGeom>
            <a:avLst/>
            <a:gdLst/>
            <a:ahLst/>
            <a:cxnLst/>
            <a:rect l="l" t="t" r="r" b="b"/>
            <a:pathLst>
              <a:path w="887729" h="438150">
                <a:moveTo>
                  <a:pt x="887729" y="438149"/>
                </a:moveTo>
                <a:lnTo>
                  <a:pt x="887729" y="0"/>
                </a:lnTo>
                <a:lnTo>
                  <a:pt x="0" y="0"/>
                </a:lnTo>
                <a:lnTo>
                  <a:pt x="0" y="438149"/>
                </a:lnTo>
                <a:lnTo>
                  <a:pt x="887729" y="43814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6506715" y="3258832"/>
            <a:ext cx="516890" cy="165100"/>
          </a:xfrm>
          <a:custGeom>
            <a:avLst/>
            <a:gdLst/>
            <a:ahLst/>
            <a:cxnLst/>
            <a:rect l="l" t="t" r="r" b="b"/>
            <a:pathLst>
              <a:path w="516890" h="165100">
                <a:moveTo>
                  <a:pt x="516635" y="164591"/>
                </a:moveTo>
                <a:lnTo>
                  <a:pt x="516635" y="0"/>
                </a:lnTo>
                <a:lnTo>
                  <a:pt x="0" y="0"/>
                </a:lnTo>
                <a:lnTo>
                  <a:pt x="0" y="164591"/>
                </a:lnTo>
                <a:lnTo>
                  <a:pt x="516635" y="164591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6506715" y="3258832"/>
            <a:ext cx="516890" cy="165100"/>
          </a:xfrm>
          <a:custGeom>
            <a:avLst/>
            <a:gdLst/>
            <a:ahLst/>
            <a:cxnLst/>
            <a:rect l="l" t="t" r="r" b="b"/>
            <a:pathLst>
              <a:path w="516890" h="165100">
                <a:moveTo>
                  <a:pt x="516635" y="164591"/>
                </a:moveTo>
                <a:lnTo>
                  <a:pt x="516635" y="0"/>
                </a:lnTo>
                <a:lnTo>
                  <a:pt x="0" y="0"/>
                </a:lnTo>
                <a:lnTo>
                  <a:pt x="0" y="164591"/>
                </a:lnTo>
                <a:lnTo>
                  <a:pt x="516635" y="164591"/>
                </a:lnTo>
                <a:close/>
              </a:path>
            </a:pathLst>
          </a:custGeom>
          <a:ln w="1101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6506715" y="3413518"/>
            <a:ext cx="1310005" cy="1199515"/>
          </a:xfrm>
          <a:custGeom>
            <a:avLst/>
            <a:gdLst/>
            <a:ahLst/>
            <a:cxnLst/>
            <a:rect l="l" t="t" r="r" b="b"/>
            <a:pathLst>
              <a:path w="1310004" h="1199514">
                <a:moveTo>
                  <a:pt x="1309877" y="1199381"/>
                </a:moveTo>
                <a:lnTo>
                  <a:pt x="1309877" y="0"/>
                </a:lnTo>
                <a:lnTo>
                  <a:pt x="0" y="0"/>
                </a:lnTo>
                <a:lnTo>
                  <a:pt x="0" y="1199381"/>
                </a:lnTo>
                <a:lnTo>
                  <a:pt x="1309877" y="1199381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6506715" y="3413518"/>
            <a:ext cx="1310005" cy="1199515"/>
          </a:xfrm>
          <a:custGeom>
            <a:avLst/>
            <a:gdLst/>
            <a:ahLst/>
            <a:cxnLst/>
            <a:rect l="l" t="t" r="r" b="b"/>
            <a:pathLst>
              <a:path w="1310004" h="1199514">
                <a:moveTo>
                  <a:pt x="1309877" y="1199381"/>
                </a:moveTo>
                <a:lnTo>
                  <a:pt x="1309877" y="0"/>
                </a:lnTo>
                <a:lnTo>
                  <a:pt x="0" y="0"/>
                </a:lnTo>
                <a:lnTo>
                  <a:pt x="0" y="1199381"/>
                </a:lnTo>
                <a:lnTo>
                  <a:pt x="1309877" y="1199381"/>
                </a:lnTo>
                <a:close/>
              </a:path>
            </a:pathLst>
          </a:custGeom>
          <a:ln w="1101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5019290" y="3280930"/>
            <a:ext cx="517525" cy="165100"/>
          </a:xfrm>
          <a:custGeom>
            <a:avLst/>
            <a:gdLst/>
            <a:ahLst/>
            <a:cxnLst/>
            <a:rect l="l" t="t" r="r" b="b"/>
            <a:pathLst>
              <a:path w="517525" h="165100">
                <a:moveTo>
                  <a:pt x="517397" y="164591"/>
                </a:moveTo>
                <a:lnTo>
                  <a:pt x="517397" y="0"/>
                </a:lnTo>
                <a:lnTo>
                  <a:pt x="0" y="0"/>
                </a:lnTo>
                <a:lnTo>
                  <a:pt x="0" y="164591"/>
                </a:lnTo>
                <a:lnTo>
                  <a:pt x="517397" y="164591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5019290" y="3280930"/>
            <a:ext cx="517525" cy="165100"/>
          </a:xfrm>
          <a:custGeom>
            <a:avLst/>
            <a:gdLst/>
            <a:ahLst/>
            <a:cxnLst/>
            <a:rect l="l" t="t" r="r" b="b"/>
            <a:pathLst>
              <a:path w="517525" h="165100">
                <a:moveTo>
                  <a:pt x="517397" y="164591"/>
                </a:moveTo>
                <a:lnTo>
                  <a:pt x="517397" y="0"/>
                </a:lnTo>
                <a:lnTo>
                  <a:pt x="0" y="0"/>
                </a:lnTo>
                <a:lnTo>
                  <a:pt x="0" y="164591"/>
                </a:lnTo>
                <a:lnTo>
                  <a:pt x="517397" y="164591"/>
                </a:lnTo>
                <a:close/>
              </a:path>
            </a:pathLst>
          </a:custGeom>
          <a:ln w="1101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5019290" y="3434854"/>
            <a:ext cx="1310005" cy="1189990"/>
          </a:xfrm>
          <a:custGeom>
            <a:avLst/>
            <a:gdLst/>
            <a:ahLst/>
            <a:cxnLst/>
            <a:rect l="l" t="t" r="r" b="b"/>
            <a:pathLst>
              <a:path w="1310004" h="1189989">
                <a:moveTo>
                  <a:pt x="1309877" y="1189475"/>
                </a:moveTo>
                <a:lnTo>
                  <a:pt x="1309877" y="0"/>
                </a:lnTo>
                <a:lnTo>
                  <a:pt x="0" y="0"/>
                </a:lnTo>
                <a:lnTo>
                  <a:pt x="0" y="1189475"/>
                </a:lnTo>
                <a:lnTo>
                  <a:pt x="1309877" y="1189475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86008" y="3664457"/>
            <a:ext cx="218785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00" spc="-85" dirty="0" err="1" smtClean="0">
                <a:latin typeface="Arial"/>
                <a:cs typeface="Arial"/>
              </a:rPr>
              <a:t>P</a:t>
            </a:r>
            <a:r>
              <a:rPr sz="1100" spc="15" dirty="0" err="1" smtClean="0">
                <a:latin typeface="Arial"/>
                <a:cs typeface="Arial"/>
              </a:rPr>
              <a:t>e</a:t>
            </a:r>
            <a:r>
              <a:rPr sz="1100" spc="35" dirty="0" err="1" smtClean="0">
                <a:latin typeface="Arial"/>
                <a:cs typeface="Arial"/>
              </a:rPr>
              <a:t>r</a:t>
            </a:r>
            <a:r>
              <a:rPr sz="1100" spc="-20" dirty="0" err="1" smtClean="0">
                <a:latin typeface="Arial"/>
                <a:cs typeface="Arial"/>
              </a:rPr>
              <a:t>s</a:t>
            </a:r>
            <a:r>
              <a:rPr sz="1100" spc="10" dirty="0" err="1" smtClean="0">
                <a:latin typeface="Arial"/>
                <a:cs typeface="Arial"/>
              </a:rPr>
              <a:t>o</a:t>
            </a:r>
            <a:r>
              <a:rPr sz="1100" spc="15" dirty="0" err="1" smtClean="0">
                <a:latin typeface="Arial"/>
                <a:cs typeface="Arial"/>
              </a:rPr>
              <a:t>n</a:t>
            </a:r>
            <a:r>
              <a:rPr sz="1100" spc="10" dirty="0" err="1" smtClean="0">
                <a:latin typeface="Arial"/>
                <a:cs typeface="Arial"/>
              </a:rPr>
              <a:t>a</a:t>
            </a:r>
            <a:r>
              <a:rPr sz="1100" spc="-30" dirty="0" err="1" smtClean="0">
                <a:latin typeface="Arial"/>
                <a:cs typeface="Arial"/>
              </a:rPr>
              <a:t>l</a:t>
            </a:r>
            <a:r>
              <a:rPr sz="1100" dirty="0" err="1" smtClean="0">
                <a:latin typeface="Arial"/>
                <a:cs typeface="Arial"/>
              </a:rPr>
              <a:t>A</a:t>
            </a:r>
            <a:r>
              <a:rPr sz="1100" spc="15" dirty="0" err="1" smtClean="0">
                <a:latin typeface="Arial"/>
                <a:cs typeface="Arial"/>
              </a:rPr>
              <a:t>n</a:t>
            </a:r>
            <a:r>
              <a:rPr sz="1100" spc="10" dirty="0" err="1" smtClean="0">
                <a:latin typeface="Arial"/>
                <a:cs typeface="Arial"/>
              </a:rPr>
              <a:t>ge</a:t>
            </a:r>
            <a:r>
              <a:rPr sz="1100" spc="15" dirty="0" err="1" smtClean="0">
                <a:latin typeface="Arial"/>
                <a:cs typeface="Arial"/>
              </a:rPr>
              <a:t>b</a:t>
            </a:r>
            <a:r>
              <a:rPr sz="1100" spc="10" dirty="0" err="1" smtClean="0">
                <a:latin typeface="Arial"/>
                <a:cs typeface="Arial"/>
              </a:rPr>
              <a:t>o</a:t>
            </a:r>
            <a:r>
              <a:rPr sz="1100" dirty="0" err="1" smtClean="0">
                <a:latin typeface="Arial"/>
                <a:cs typeface="Arial"/>
              </a:rPr>
              <a:t>t</a:t>
            </a:r>
            <a:r>
              <a:rPr lang="de-DE" sz="1100" spc="-150" dirty="0" smtClean="0">
                <a:latin typeface="Arial"/>
                <a:cs typeface="Arial"/>
              </a:rPr>
              <a:t>V</a:t>
            </a:r>
            <a:r>
              <a:rPr sz="1100" spc="15" dirty="0" err="1" smtClean="0">
                <a:latin typeface="Arial"/>
                <a:cs typeface="Arial"/>
              </a:rPr>
              <a:t>e</a:t>
            </a:r>
            <a:r>
              <a:rPr sz="1100" spc="40" dirty="0" err="1" smtClean="0">
                <a:latin typeface="Arial"/>
                <a:cs typeface="Arial"/>
              </a:rPr>
              <a:t>r</a:t>
            </a:r>
            <a:r>
              <a:rPr sz="1100" spc="30" dirty="0" err="1" smtClean="0">
                <a:latin typeface="Arial"/>
                <a:cs typeface="Arial"/>
              </a:rPr>
              <a:t>w</a:t>
            </a:r>
            <a:r>
              <a:rPr sz="1100" spc="15" dirty="0" err="1" smtClean="0">
                <a:latin typeface="Arial"/>
                <a:cs typeface="Arial"/>
              </a:rPr>
              <a:t>a</a:t>
            </a:r>
            <a:r>
              <a:rPr sz="1100" spc="-30" dirty="0" err="1" smtClean="0">
                <a:latin typeface="Arial"/>
                <a:cs typeface="Arial"/>
              </a:rPr>
              <a:t>l</a:t>
            </a:r>
            <a:r>
              <a:rPr sz="1100" dirty="0" err="1" smtClean="0">
                <a:latin typeface="Arial"/>
                <a:cs typeface="Arial"/>
              </a:rPr>
              <a:t>t</a:t>
            </a:r>
            <a:r>
              <a:rPr sz="1100" spc="10" dirty="0" err="1" smtClean="0">
                <a:latin typeface="Arial"/>
                <a:cs typeface="Arial"/>
              </a:rPr>
              <a:t>u</a:t>
            </a:r>
            <a:r>
              <a:rPr sz="1100" spc="15" dirty="0" err="1" smtClean="0">
                <a:latin typeface="Arial"/>
                <a:cs typeface="Arial"/>
              </a:rPr>
              <a:t>n</a:t>
            </a:r>
            <a:r>
              <a:rPr sz="1100" dirty="0" err="1" smtClean="0">
                <a:latin typeface="Arial"/>
                <a:cs typeface="Arial"/>
              </a:rPr>
              <a:t>g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20"/>
          <p:cNvSpPr txBox="1"/>
          <p:nvPr/>
        </p:nvSpPr>
        <p:spPr>
          <a:xfrm>
            <a:off x="593470" y="4900771"/>
            <a:ext cx="3080392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Schlechte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Struktur</a:t>
            </a:r>
            <a:endParaRPr sz="1600" dirty="0">
              <a:latin typeface="Arial"/>
              <a:cs typeface="Arial"/>
            </a:endParaRPr>
          </a:p>
          <a:p>
            <a:pPr marL="193675" marR="635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Die Wissensbereiche Personal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und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Angebot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sind miteinander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einem Subsystem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vermischt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21"/>
          <p:cNvSpPr txBox="1"/>
          <p:nvPr/>
        </p:nvSpPr>
        <p:spPr>
          <a:xfrm>
            <a:off x="6553200" y="3475227"/>
            <a:ext cx="12635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000" dirty="0" err="1" smtClean="0">
                <a:latin typeface="Arial"/>
                <a:cs typeface="Arial"/>
              </a:rPr>
              <a:t>A</a:t>
            </a:r>
            <a:r>
              <a:rPr sz="1000" spc="20" dirty="0" err="1" smtClean="0">
                <a:latin typeface="Arial"/>
                <a:cs typeface="Arial"/>
              </a:rPr>
              <a:t>n</a:t>
            </a:r>
            <a:r>
              <a:rPr sz="1000" spc="15" dirty="0" err="1" smtClean="0">
                <a:latin typeface="Arial"/>
                <a:cs typeface="Arial"/>
              </a:rPr>
              <a:t>g</a:t>
            </a:r>
            <a:r>
              <a:rPr lang="de-DE" sz="1000" spc="15" dirty="0" smtClean="0">
                <a:latin typeface="Arial"/>
                <a:cs typeface="Arial"/>
              </a:rPr>
              <a:t>e</a:t>
            </a:r>
            <a:r>
              <a:rPr sz="1000" spc="15" dirty="0" err="1" smtClean="0">
                <a:latin typeface="Arial"/>
                <a:cs typeface="Arial"/>
              </a:rPr>
              <a:t>bo</a:t>
            </a:r>
            <a:r>
              <a:rPr sz="1000" dirty="0" err="1" smtClean="0">
                <a:latin typeface="Arial"/>
                <a:cs typeface="Arial"/>
              </a:rPr>
              <a:t>t</a:t>
            </a:r>
            <a:r>
              <a:rPr sz="1000" spc="-25" dirty="0" err="1" smtClean="0">
                <a:latin typeface="Arial"/>
                <a:cs typeface="Arial"/>
              </a:rPr>
              <a:t>s</a:t>
            </a:r>
            <a:r>
              <a:rPr sz="1000" spc="-85" dirty="0" err="1" smtClean="0">
                <a:latin typeface="Arial"/>
                <a:cs typeface="Arial"/>
              </a:rPr>
              <a:t>V</a:t>
            </a:r>
            <a:r>
              <a:rPr sz="1000" spc="10" dirty="0" err="1" smtClean="0">
                <a:latin typeface="Arial"/>
                <a:cs typeface="Arial"/>
              </a:rPr>
              <a:t>e</a:t>
            </a:r>
            <a:r>
              <a:rPr sz="1000" spc="40" dirty="0" err="1" smtClean="0">
                <a:latin typeface="Arial"/>
                <a:cs typeface="Arial"/>
              </a:rPr>
              <a:t>rw</a:t>
            </a:r>
            <a:r>
              <a:rPr sz="1000" spc="10" dirty="0" err="1" smtClean="0">
                <a:latin typeface="Arial"/>
                <a:cs typeface="Arial"/>
              </a:rPr>
              <a:t>a</a:t>
            </a:r>
            <a:r>
              <a:rPr sz="1000" spc="-30" dirty="0" err="1" smtClean="0">
                <a:latin typeface="Arial"/>
                <a:cs typeface="Arial"/>
              </a:rPr>
              <a:t>l</a:t>
            </a:r>
            <a:r>
              <a:rPr sz="1000" dirty="0" err="1" smtClean="0">
                <a:latin typeface="Arial"/>
                <a:cs typeface="Arial"/>
              </a:rPr>
              <a:t>t</a:t>
            </a:r>
            <a:r>
              <a:rPr sz="1000" spc="20" dirty="0" err="1" smtClean="0">
                <a:latin typeface="Arial"/>
                <a:cs typeface="Arial"/>
              </a:rPr>
              <a:t>un</a:t>
            </a:r>
            <a:r>
              <a:rPr sz="1000" spc="5" dirty="0" err="1" smtClean="0">
                <a:latin typeface="Arial"/>
                <a:cs typeface="Arial"/>
              </a:rPr>
              <a:t>g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5019290" y="3434854"/>
            <a:ext cx="1310005" cy="1189990"/>
          </a:xfrm>
          <a:custGeom>
            <a:avLst/>
            <a:gdLst/>
            <a:ahLst/>
            <a:cxnLst/>
            <a:rect l="l" t="t" r="r" b="b"/>
            <a:pathLst>
              <a:path w="1310004" h="1189989">
                <a:moveTo>
                  <a:pt x="1309877" y="1189475"/>
                </a:moveTo>
                <a:lnTo>
                  <a:pt x="1309877" y="0"/>
                </a:lnTo>
                <a:lnTo>
                  <a:pt x="0" y="0"/>
                </a:lnTo>
                <a:lnTo>
                  <a:pt x="0" y="1189475"/>
                </a:lnTo>
                <a:lnTo>
                  <a:pt x="1309877" y="1189475"/>
                </a:lnTo>
                <a:close/>
              </a:path>
            </a:pathLst>
          </a:custGeom>
          <a:ln w="1101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3"/>
          <p:cNvSpPr txBox="1"/>
          <p:nvPr/>
        </p:nvSpPr>
        <p:spPr>
          <a:xfrm>
            <a:off x="5019290" y="3497325"/>
            <a:ext cx="131000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sz="1000" spc="-90" dirty="0" err="1" smtClean="0">
                <a:latin typeface="Arial"/>
                <a:cs typeface="Arial"/>
              </a:rPr>
              <a:t>P</a:t>
            </a:r>
            <a:r>
              <a:rPr sz="1000" spc="15" dirty="0" err="1" smtClean="0">
                <a:latin typeface="Arial"/>
                <a:cs typeface="Arial"/>
              </a:rPr>
              <a:t>e</a:t>
            </a:r>
            <a:r>
              <a:rPr sz="1000" spc="40" dirty="0" err="1" smtClean="0">
                <a:latin typeface="Arial"/>
                <a:cs typeface="Arial"/>
              </a:rPr>
              <a:t>r</a:t>
            </a:r>
            <a:r>
              <a:rPr sz="1000" spc="-30" dirty="0" err="1" smtClean="0">
                <a:latin typeface="Arial"/>
                <a:cs typeface="Arial"/>
              </a:rPr>
              <a:t>s</a:t>
            </a:r>
            <a:r>
              <a:rPr sz="1000" spc="20" dirty="0" err="1" smtClean="0">
                <a:latin typeface="Arial"/>
                <a:cs typeface="Arial"/>
              </a:rPr>
              <a:t>on</a:t>
            </a:r>
            <a:r>
              <a:rPr sz="1000" spc="10" dirty="0" err="1" smtClean="0">
                <a:latin typeface="Arial"/>
                <a:cs typeface="Arial"/>
              </a:rPr>
              <a:t>a</a:t>
            </a:r>
            <a:r>
              <a:rPr sz="1000" spc="-30" dirty="0" err="1" smtClean="0">
                <a:latin typeface="Arial"/>
                <a:cs typeface="Arial"/>
              </a:rPr>
              <a:t>l</a:t>
            </a:r>
            <a:r>
              <a:rPr sz="1000" spc="-85" dirty="0" err="1" smtClean="0">
                <a:latin typeface="Arial"/>
                <a:cs typeface="Arial"/>
              </a:rPr>
              <a:t>V</a:t>
            </a:r>
            <a:r>
              <a:rPr sz="1000" spc="15" dirty="0" err="1" smtClean="0">
                <a:latin typeface="Arial"/>
                <a:cs typeface="Arial"/>
              </a:rPr>
              <a:t>e</a:t>
            </a:r>
            <a:r>
              <a:rPr sz="1000" spc="40" dirty="0" err="1" smtClean="0">
                <a:latin typeface="Arial"/>
                <a:cs typeface="Arial"/>
              </a:rPr>
              <a:t>r</a:t>
            </a:r>
            <a:r>
              <a:rPr sz="1000" spc="35" dirty="0" err="1" smtClean="0">
                <a:latin typeface="Arial"/>
                <a:cs typeface="Arial"/>
              </a:rPr>
              <a:t>w</a:t>
            </a:r>
            <a:r>
              <a:rPr sz="1000" spc="15" dirty="0" err="1" smtClean="0">
                <a:latin typeface="Arial"/>
                <a:cs typeface="Arial"/>
              </a:rPr>
              <a:t>a</a:t>
            </a:r>
            <a:r>
              <a:rPr sz="1000" spc="-30" dirty="0" err="1" smtClean="0">
                <a:latin typeface="Arial"/>
                <a:cs typeface="Arial"/>
              </a:rPr>
              <a:t>l</a:t>
            </a:r>
            <a:r>
              <a:rPr sz="1000" dirty="0" err="1" smtClean="0">
                <a:latin typeface="Arial"/>
                <a:cs typeface="Arial"/>
              </a:rPr>
              <a:t>t</a:t>
            </a:r>
            <a:r>
              <a:rPr lang="de-DE" sz="1000" spc="-160" dirty="0">
                <a:latin typeface="Arial"/>
                <a:cs typeface="Arial"/>
              </a:rPr>
              <a:t>u</a:t>
            </a:r>
            <a:r>
              <a:rPr sz="1000" spc="20" dirty="0" smtClean="0">
                <a:latin typeface="Arial"/>
                <a:cs typeface="Arial"/>
              </a:rPr>
              <a:t>n</a:t>
            </a:r>
            <a:r>
              <a:rPr sz="1000" spc="5" dirty="0" smtClean="0">
                <a:latin typeface="Arial"/>
                <a:cs typeface="Arial"/>
              </a:rPr>
              <a:t>g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2" name="object 24"/>
          <p:cNvSpPr/>
          <p:nvPr/>
        </p:nvSpPr>
        <p:spPr>
          <a:xfrm>
            <a:off x="5184645" y="3985780"/>
            <a:ext cx="990600" cy="462915"/>
          </a:xfrm>
          <a:custGeom>
            <a:avLst/>
            <a:gdLst/>
            <a:ahLst/>
            <a:cxnLst/>
            <a:rect l="l" t="t" r="r" b="b"/>
            <a:pathLst>
              <a:path w="990600" h="462914">
                <a:moveTo>
                  <a:pt x="990599" y="462533"/>
                </a:moveTo>
                <a:lnTo>
                  <a:pt x="990599" y="0"/>
                </a:lnTo>
                <a:lnTo>
                  <a:pt x="0" y="0"/>
                </a:lnTo>
                <a:lnTo>
                  <a:pt x="0" y="462533"/>
                </a:lnTo>
                <a:lnTo>
                  <a:pt x="990599" y="462533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6"/>
          <p:cNvSpPr/>
          <p:nvPr/>
        </p:nvSpPr>
        <p:spPr>
          <a:xfrm>
            <a:off x="6737601" y="4007878"/>
            <a:ext cx="935990" cy="462280"/>
          </a:xfrm>
          <a:custGeom>
            <a:avLst/>
            <a:gdLst/>
            <a:ahLst/>
            <a:cxnLst/>
            <a:rect l="l" t="t" r="r" b="b"/>
            <a:pathLst>
              <a:path w="935990" h="462279">
                <a:moveTo>
                  <a:pt x="935735" y="461771"/>
                </a:moveTo>
                <a:lnTo>
                  <a:pt x="935735" y="0"/>
                </a:lnTo>
                <a:lnTo>
                  <a:pt x="0" y="0"/>
                </a:lnTo>
                <a:lnTo>
                  <a:pt x="0" y="461771"/>
                </a:lnTo>
                <a:lnTo>
                  <a:pt x="935735" y="461771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8"/>
          <p:cNvSpPr txBox="1"/>
          <p:nvPr/>
        </p:nvSpPr>
        <p:spPr>
          <a:xfrm>
            <a:off x="4838700" y="4882898"/>
            <a:ext cx="34290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Gute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Struktur</a:t>
            </a:r>
            <a:endParaRPr sz="1600" dirty="0">
              <a:latin typeface="Arial"/>
              <a:cs typeface="Arial"/>
            </a:endParaRPr>
          </a:p>
          <a:p>
            <a:pPr marL="193675" marR="635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Die Wissensbereiche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Personal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und Angebot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sind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separiert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können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somit unabhängig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voneinander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entwickelt werden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2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08" y="4091806"/>
            <a:ext cx="940307" cy="504443"/>
          </a:xfrm>
          <a:prstGeom prst="rect">
            <a:avLst/>
          </a:prstGeom>
        </p:spPr>
      </p:pic>
      <p:pic>
        <p:nvPicPr>
          <p:cNvPr id="2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801" y="4091806"/>
            <a:ext cx="887729" cy="504443"/>
          </a:xfrm>
          <a:prstGeom prst="rect">
            <a:avLst/>
          </a:prstGeom>
        </p:spPr>
      </p:pic>
      <p:pic>
        <p:nvPicPr>
          <p:cNvPr id="27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39" y="3980275"/>
            <a:ext cx="990599" cy="531875"/>
          </a:xfrm>
          <a:prstGeom prst="rect">
            <a:avLst/>
          </a:prstGeom>
        </p:spPr>
      </p:pic>
      <p:pic>
        <p:nvPicPr>
          <p:cNvPr id="28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095" y="4002373"/>
            <a:ext cx="935735" cy="5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9506"/>
            <a:ext cx="38425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76200" y="387350"/>
            <a:ext cx="8868229" cy="581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Kohäsion und Kopplung</a:t>
            </a:r>
            <a:endParaRPr sz="1800" b="1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21"/>
              </a:spcBef>
            </a:pPr>
            <a:endParaRPr sz="11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492759" marR="376555" indent="-181610">
              <a:lnSpc>
                <a:spcPct val="120000"/>
              </a:lnSpc>
              <a:buFont typeface="Arial"/>
              <a:buChar char="•"/>
              <a:tabLst>
                <a:tab pos="492759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Eine hohe </a:t>
            </a:r>
            <a:r>
              <a:rPr sz="1800" dirty="0" err="1" smtClean="0">
                <a:latin typeface="Arial"/>
                <a:cs typeface="Arial"/>
              </a:rPr>
              <a:t>Kohäsion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niedrige </a:t>
            </a:r>
            <a:r>
              <a:rPr sz="1800" dirty="0" err="1">
                <a:latin typeface="Arial"/>
                <a:cs typeface="Arial"/>
              </a:rPr>
              <a:t>Kopplung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lang="de-DE" sz="1800" spc="-15" dirty="0" smtClean="0">
                <a:latin typeface="Arial"/>
                <a:cs typeface="Arial"/>
              </a:rPr>
              <a:t>ist </a:t>
            </a:r>
            <a:r>
              <a:rPr lang="de-DE" sz="1800" dirty="0" smtClean="0">
                <a:latin typeface="Arial"/>
                <a:cs typeface="Arial"/>
              </a:rPr>
              <a:t>anzustreben</a:t>
            </a:r>
            <a:r>
              <a:rPr sz="1800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492759" marR="631825" indent="-181610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92759" algn="l"/>
              </a:tabLst>
            </a:pPr>
            <a:r>
              <a:rPr sz="1800" dirty="0">
                <a:latin typeface="Arial"/>
                <a:cs typeface="Arial"/>
              </a:rPr>
              <a:t>Dadurch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können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Subsystem</a:t>
            </a:r>
            <a:r>
              <a:rPr lang="de-DE" sz="1800" dirty="0" smtClean="0">
                <a:latin typeface="Arial"/>
                <a:cs typeface="Arial"/>
              </a:rPr>
              <a:t>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ausgetauscht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bz</a:t>
            </a:r>
            <a:r>
              <a:rPr sz="1800" spc="-10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verändert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werden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de-DE" sz="1800" spc="-10" dirty="0" smtClean="0">
                <a:latin typeface="Arial"/>
                <a:cs typeface="Arial"/>
              </a:rPr>
              <a:t>und </a:t>
            </a:r>
            <a:r>
              <a:rPr sz="1800" dirty="0" smtClean="0">
                <a:latin typeface="Arial"/>
                <a:cs typeface="Arial"/>
              </a:rPr>
              <a:t>die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Auswirkungen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de-DE" sz="1800" spc="-10" dirty="0" smtClean="0">
                <a:latin typeface="Arial"/>
                <a:cs typeface="Arial"/>
              </a:rPr>
              <a:t>werden </a:t>
            </a:r>
            <a:r>
              <a:rPr sz="1800" dirty="0" err="1" smtClean="0">
                <a:latin typeface="Arial"/>
                <a:cs typeface="Arial"/>
              </a:rPr>
              <a:t>lokal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begrenz</a:t>
            </a:r>
            <a:r>
              <a:rPr lang="de-DE" dirty="0" smtClean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200"/>
              </a:lnSpc>
              <a:spcBef>
                <a:spcPts val="55"/>
              </a:spcBef>
              <a:buFont typeface="Arial"/>
              <a:buChar char="•"/>
            </a:pPr>
            <a:endParaRPr sz="2200" dirty="0"/>
          </a:p>
          <a:p>
            <a:pPr marL="541020">
              <a:lnSpc>
                <a:spcPct val="100000"/>
              </a:lnSpc>
            </a:pPr>
            <a:r>
              <a:rPr sz="1800" b="1" i="1" spc="-5" dirty="0" err="1">
                <a:latin typeface="Arial"/>
                <a:cs typeface="Arial"/>
              </a:rPr>
              <a:t>Hoh</a:t>
            </a:r>
            <a:r>
              <a:rPr sz="1800" b="1" i="1" dirty="0" err="1">
                <a:latin typeface="Arial"/>
                <a:cs typeface="Arial"/>
              </a:rPr>
              <a:t>e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spc="-5" dirty="0" err="1" smtClean="0">
                <a:latin typeface="Arial"/>
                <a:cs typeface="Arial"/>
              </a:rPr>
              <a:t>Kohäsio</a:t>
            </a:r>
            <a:r>
              <a:rPr sz="1800" b="1" i="1" dirty="0" err="1" smtClean="0">
                <a:latin typeface="Arial"/>
                <a:cs typeface="Arial"/>
              </a:rPr>
              <a:t>n</a:t>
            </a:r>
            <a:r>
              <a:rPr lang="de-DE" sz="1800" b="1" i="1" dirty="0" smtClean="0">
                <a:latin typeface="Arial"/>
                <a:cs typeface="Arial"/>
              </a:rPr>
              <a:t> (Zusammenhalt)</a:t>
            </a:r>
            <a:r>
              <a:rPr sz="1800" dirty="0" smtClean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722630" marR="567055" lvl="1" indent="-181610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723265" algn="l"/>
              </a:tabLst>
            </a:pPr>
            <a:r>
              <a:rPr sz="1800" dirty="0" smtClean="0">
                <a:latin typeface="Arial"/>
                <a:cs typeface="Arial"/>
              </a:rPr>
              <a:t>Die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Dinge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sollen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Struktureinheiten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zusammengefasst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 inhaltlich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zusammengehören</a:t>
            </a:r>
            <a:r>
              <a:rPr sz="1800" dirty="0" smtClean="0">
                <a:latin typeface="Arial"/>
                <a:cs typeface="Arial"/>
              </a:rPr>
              <a:t>.</a:t>
            </a:r>
            <a:endParaRPr lang="de-DE" sz="1800" dirty="0" smtClean="0">
              <a:latin typeface="Arial"/>
              <a:cs typeface="Arial"/>
            </a:endParaRPr>
          </a:p>
          <a:p>
            <a:pPr marL="722630" marR="567055" lvl="1" indent="-181610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723265" algn="l"/>
              </a:tabLst>
            </a:pPr>
            <a:r>
              <a:rPr lang="de-DE" dirty="0" smtClean="0">
                <a:latin typeface="Arial"/>
                <a:cs typeface="Arial"/>
              </a:rPr>
              <a:t>Die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internen Klassen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haben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intern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hohe</a:t>
            </a:r>
            <a:r>
              <a:rPr lang="de-DE" spc="-1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Abhängigkeit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und bearbeiten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gemeinsam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</a:t>
            </a:r>
            <a:r>
              <a:rPr lang="de-DE" spc="-4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Thema.</a:t>
            </a:r>
          </a:p>
          <a:p>
            <a:pPr lvl="1">
              <a:lnSpc>
                <a:spcPts val="1150"/>
              </a:lnSpc>
              <a:spcBef>
                <a:spcPts val="2"/>
              </a:spcBef>
              <a:buFont typeface="Arial"/>
              <a:buChar char="•"/>
            </a:pPr>
            <a:endParaRPr sz="1150" dirty="0"/>
          </a:p>
          <a:p>
            <a:pPr lvl="1">
              <a:lnSpc>
                <a:spcPts val="1800"/>
              </a:lnSpc>
              <a:buFont typeface="Arial"/>
              <a:buChar char="•"/>
            </a:pPr>
            <a:endParaRPr sz="1800" dirty="0"/>
          </a:p>
          <a:p>
            <a:pPr marL="541020">
              <a:lnSpc>
                <a:spcPct val="100000"/>
              </a:lnSpc>
            </a:pPr>
            <a:r>
              <a:rPr sz="1800" b="1" i="1" spc="-5" dirty="0" err="1">
                <a:latin typeface="Arial"/>
                <a:cs typeface="Arial"/>
              </a:rPr>
              <a:t>Niedrig</a:t>
            </a:r>
            <a:r>
              <a:rPr sz="1800" b="1" i="1" dirty="0" err="1">
                <a:latin typeface="Arial"/>
                <a:cs typeface="Arial"/>
              </a:rPr>
              <a:t>e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spc="-5" dirty="0" err="1" smtClean="0">
                <a:latin typeface="Arial"/>
                <a:cs typeface="Arial"/>
              </a:rPr>
              <a:t>Kopplung</a:t>
            </a:r>
            <a:r>
              <a:rPr lang="de-DE" sz="1800" b="1" i="1" spc="-5" dirty="0" smtClean="0">
                <a:latin typeface="Arial"/>
                <a:cs typeface="Arial"/>
              </a:rPr>
              <a:t> (Abhängigkeiten)</a:t>
            </a:r>
            <a:r>
              <a:rPr sz="1800" dirty="0" smtClean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722630" lvl="1" indent="-18161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723265" algn="l"/>
              </a:tabLst>
            </a:pPr>
            <a:r>
              <a:rPr sz="1800" spc="-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inzelne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Struktureinheiten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sollen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möglichst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unabhängig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voneinander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sein</a:t>
            </a:r>
            <a:endParaRPr lang="de-DE" sz="1800" dirty="0" smtClean="0">
              <a:latin typeface="Arial"/>
              <a:cs typeface="Arial"/>
            </a:endParaRPr>
          </a:p>
          <a:p>
            <a:pPr marL="722630" lvl="1" indent="-18161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723265" algn="l"/>
              </a:tabLst>
            </a:pPr>
            <a:r>
              <a:rPr lang="de-DE" dirty="0" smtClean="0">
                <a:latin typeface="Arial"/>
                <a:cs typeface="Arial"/>
              </a:rPr>
              <a:t>Änderungen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von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Komponente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sollten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nur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möglichst einfache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Änderungen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Komponente</a:t>
            </a:r>
            <a:r>
              <a:rPr lang="de-DE" spc="-1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nach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sich ziehen.</a:t>
            </a:r>
            <a:endParaRPr lang="de-DE" sz="1800" dirty="0" smtClean="0">
              <a:latin typeface="Arial"/>
              <a:cs typeface="Arial"/>
            </a:endParaRPr>
          </a:p>
          <a:p>
            <a:pPr marL="541020" lvl="1">
              <a:lnSpc>
                <a:spcPct val="100000"/>
              </a:lnSpc>
              <a:spcBef>
                <a:spcPts val="865"/>
              </a:spcBef>
              <a:tabLst>
                <a:tab pos="72326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4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89" y="117850"/>
            <a:ext cx="6997700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>
              <a:lnSpc>
                <a:spcPts val="2500"/>
              </a:lnSpc>
              <a:spcBef>
                <a:spcPts val="92"/>
              </a:spcBef>
            </a:pPr>
            <a:endParaRPr sz="2500" dirty="0"/>
          </a:p>
          <a:p>
            <a:pPr marL="12700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L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spc="-5" dirty="0" err="1" smtClean="0">
                <a:latin typeface="Arial"/>
                <a:cs typeface="Arial"/>
              </a:rPr>
              <a:t>r</a:t>
            </a:r>
            <a:r>
              <a:rPr sz="1800" b="1" dirty="0" err="1" smtClean="0">
                <a:latin typeface="Arial"/>
                <a:cs typeface="Arial"/>
              </a:rPr>
              <a:t>nzi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dirty="0" err="1" smtClean="0">
                <a:latin typeface="Arial"/>
                <a:cs typeface="Arial"/>
              </a:rPr>
              <a:t>le</a:t>
            </a:r>
            <a:endParaRPr lang="de-DE" sz="18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l</a:t>
            </a:r>
            <a:r>
              <a:rPr lang="de-DE" sz="1800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 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rfs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ö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nen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dirty="0" err="1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Softwarearchitektur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st</a:t>
            </a:r>
            <a:endParaRPr lang="de-DE" sz="1800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Bestandteile einer „guten“ Softwarearchitektur kennen</a:t>
            </a:r>
            <a:endParaRPr lang="de-DE" sz="18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6350"/>
            <a:ext cx="38425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-457200" y="539750"/>
            <a:ext cx="9982200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  <a:spcBef>
                <a:spcPts val="98"/>
              </a:spcBef>
            </a:pPr>
            <a:endParaRPr sz="1900" dirty="0"/>
          </a:p>
          <a:p>
            <a:pPr marL="479425" marR="80645">
              <a:lnSpc>
                <a:spcPct val="100000"/>
              </a:lnSpc>
              <a:spcBef>
                <a:spcPts val="430"/>
              </a:spcBef>
              <a:tabLst>
                <a:tab pos="661670" algn="l"/>
              </a:tabLst>
            </a:pPr>
            <a:r>
              <a:rPr sz="1800" b="1" dirty="0" err="1" smtClean="0">
                <a:latin typeface="Arial"/>
                <a:cs typeface="Arial"/>
              </a:rPr>
              <a:t>Hohe</a:t>
            </a:r>
            <a:r>
              <a:rPr sz="1800" b="1" spc="-10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Kohäsion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einer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Komponente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erleichtert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erständnis,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artung und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 err="1" smtClean="0">
                <a:latin typeface="Arial"/>
                <a:cs typeface="Arial"/>
              </a:rPr>
              <a:t>Anpassung</a:t>
            </a:r>
            <a:endParaRPr sz="1800" b="1" dirty="0">
              <a:latin typeface="Arial"/>
              <a:cs typeface="Arial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1066800" y="3867398"/>
            <a:ext cx="0" cy="923925"/>
          </a:xfrm>
          <a:custGeom>
            <a:avLst/>
            <a:gdLst/>
            <a:ahLst/>
            <a:cxnLst/>
            <a:rect l="l" t="t" r="r" b="b"/>
            <a:pathLst>
              <a:path h="923925">
                <a:moveTo>
                  <a:pt x="0" y="923543"/>
                </a:moveTo>
                <a:lnTo>
                  <a:pt x="0" y="0"/>
                </a:lnTo>
                <a:lnTo>
                  <a:pt x="0" y="9235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1066800" y="3907017"/>
            <a:ext cx="3121660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795" marR="13208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Schlechte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Kohäsion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sehr geringe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Abhängigkeiten innerhalb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Komponente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1066800" y="3867398"/>
            <a:ext cx="3121660" cy="923925"/>
          </a:xfrm>
          <a:custGeom>
            <a:avLst/>
            <a:gdLst/>
            <a:ahLst/>
            <a:cxnLst/>
            <a:rect l="l" t="t" r="r" b="b"/>
            <a:pathLst>
              <a:path w="3121660" h="923925">
                <a:moveTo>
                  <a:pt x="0" y="923543"/>
                </a:moveTo>
                <a:lnTo>
                  <a:pt x="3121151" y="923543"/>
                </a:lnTo>
                <a:lnTo>
                  <a:pt x="3121151" y="0"/>
                </a:lnTo>
                <a:lnTo>
                  <a:pt x="0" y="0"/>
                </a:lnTo>
                <a:lnTo>
                  <a:pt x="0" y="9235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1071372" y="3907017"/>
            <a:ext cx="3155944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algn="ctr">
              <a:lnSpc>
                <a:spcPct val="100000"/>
              </a:lnSpc>
            </a:pPr>
            <a:r>
              <a:rPr sz="1800" dirty="0" err="1">
                <a:latin typeface="Arial"/>
                <a:cs typeface="Arial"/>
              </a:rPr>
              <a:t>Schlechte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Kohäsion</a:t>
            </a:r>
            <a:r>
              <a:rPr lang="de-DE" sz="1800" dirty="0" smtClean="0">
                <a:latin typeface="Arial"/>
                <a:cs typeface="Arial"/>
              </a:rPr>
              <a:t>,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sehr </a:t>
            </a:r>
            <a:r>
              <a:rPr sz="1800" dirty="0" err="1">
                <a:latin typeface="Arial"/>
                <a:cs typeface="Arial"/>
              </a:rPr>
              <a:t>geringe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Abhängigkeiten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innerhalb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Komponente</a:t>
            </a:r>
          </a:p>
        </p:txBody>
      </p:sp>
      <p:sp>
        <p:nvSpPr>
          <p:cNvPr id="11" name="object 10"/>
          <p:cNvSpPr/>
          <p:nvPr/>
        </p:nvSpPr>
        <p:spPr>
          <a:xfrm>
            <a:off x="1222248" y="2159000"/>
            <a:ext cx="2810510" cy="1508760"/>
          </a:xfrm>
          <a:custGeom>
            <a:avLst/>
            <a:gdLst/>
            <a:ahLst/>
            <a:cxnLst/>
            <a:rect l="l" t="t" r="r" b="b"/>
            <a:pathLst>
              <a:path w="2810510" h="1508760">
                <a:moveTo>
                  <a:pt x="2556506" y="0"/>
                </a:moveTo>
                <a:lnTo>
                  <a:pt x="253745" y="0"/>
                </a:lnTo>
                <a:lnTo>
                  <a:pt x="232925" y="840"/>
                </a:lnTo>
                <a:lnTo>
                  <a:pt x="192745" y="7370"/>
                </a:lnTo>
                <a:lnTo>
                  <a:pt x="154947" y="19931"/>
                </a:lnTo>
                <a:lnTo>
                  <a:pt x="120053" y="38000"/>
                </a:lnTo>
                <a:lnTo>
                  <a:pt x="88583" y="61058"/>
                </a:lnTo>
                <a:lnTo>
                  <a:pt x="61058" y="88583"/>
                </a:lnTo>
                <a:lnTo>
                  <a:pt x="38000" y="120053"/>
                </a:lnTo>
                <a:lnTo>
                  <a:pt x="19931" y="154947"/>
                </a:lnTo>
                <a:lnTo>
                  <a:pt x="7370" y="192745"/>
                </a:lnTo>
                <a:lnTo>
                  <a:pt x="840" y="232925"/>
                </a:lnTo>
                <a:lnTo>
                  <a:pt x="0" y="253745"/>
                </a:lnTo>
                <a:lnTo>
                  <a:pt x="0" y="1267199"/>
                </a:lnTo>
                <a:lnTo>
                  <a:pt x="0" y="263391"/>
                </a:lnTo>
                <a:lnTo>
                  <a:pt x="753" y="237991"/>
                </a:lnTo>
                <a:lnTo>
                  <a:pt x="3009" y="225291"/>
                </a:lnTo>
                <a:lnTo>
                  <a:pt x="6709" y="199891"/>
                </a:lnTo>
                <a:lnTo>
                  <a:pt x="11796" y="187191"/>
                </a:lnTo>
                <a:lnTo>
                  <a:pt x="18210" y="161791"/>
                </a:lnTo>
                <a:lnTo>
                  <a:pt x="25892" y="149091"/>
                </a:lnTo>
                <a:lnTo>
                  <a:pt x="34786" y="136391"/>
                </a:lnTo>
                <a:lnTo>
                  <a:pt x="44831" y="110991"/>
                </a:lnTo>
                <a:lnTo>
                  <a:pt x="81293" y="72891"/>
                </a:lnTo>
                <a:lnTo>
                  <a:pt x="110289" y="47491"/>
                </a:lnTo>
                <a:lnTo>
                  <a:pt x="126018" y="34791"/>
                </a:lnTo>
                <a:lnTo>
                  <a:pt x="142489" y="34791"/>
                </a:lnTo>
                <a:lnTo>
                  <a:pt x="159644" y="22091"/>
                </a:lnTo>
                <a:lnTo>
                  <a:pt x="177424" y="22091"/>
                </a:lnTo>
                <a:lnTo>
                  <a:pt x="195772" y="9391"/>
                </a:lnTo>
                <a:lnTo>
                  <a:pt x="2624498" y="9391"/>
                </a:lnTo>
                <a:lnTo>
                  <a:pt x="2617507" y="7370"/>
                </a:lnTo>
                <a:lnTo>
                  <a:pt x="2597682" y="3319"/>
                </a:lnTo>
                <a:lnTo>
                  <a:pt x="2577327" y="840"/>
                </a:lnTo>
                <a:lnTo>
                  <a:pt x="2556506" y="0"/>
                </a:lnTo>
                <a:close/>
              </a:path>
              <a:path w="2810510" h="1508760">
                <a:moveTo>
                  <a:pt x="41910" y="1406391"/>
                </a:moveTo>
                <a:lnTo>
                  <a:pt x="41714" y="1406391"/>
                </a:lnTo>
                <a:lnTo>
                  <a:pt x="41910" y="1406681"/>
                </a:lnTo>
                <a:lnTo>
                  <a:pt x="41910" y="1406391"/>
                </a:lnTo>
                <a:close/>
              </a:path>
              <a:path w="2810510" h="1508760">
                <a:moveTo>
                  <a:pt x="27432" y="1380991"/>
                </a:moveTo>
                <a:lnTo>
                  <a:pt x="26971" y="1380991"/>
                </a:lnTo>
                <a:lnTo>
                  <a:pt x="27432" y="1381971"/>
                </a:lnTo>
                <a:lnTo>
                  <a:pt x="27432" y="1380991"/>
                </a:lnTo>
                <a:close/>
              </a:path>
              <a:path w="2810510" h="1508760">
                <a:moveTo>
                  <a:pt x="21336" y="1368291"/>
                </a:moveTo>
                <a:lnTo>
                  <a:pt x="21008" y="1368291"/>
                </a:lnTo>
                <a:lnTo>
                  <a:pt x="21336" y="1368990"/>
                </a:lnTo>
                <a:lnTo>
                  <a:pt x="21336" y="1368291"/>
                </a:lnTo>
                <a:close/>
              </a:path>
              <a:path w="2810510" h="1508760">
                <a:moveTo>
                  <a:pt x="8382" y="1330191"/>
                </a:moveTo>
                <a:lnTo>
                  <a:pt x="7946" y="1330191"/>
                </a:lnTo>
                <a:lnTo>
                  <a:pt x="8382" y="1331698"/>
                </a:lnTo>
                <a:lnTo>
                  <a:pt x="8382" y="1330191"/>
                </a:lnTo>
                <a:close/>
              </a:path>
              <a:path w="2810510" h="1508760">
                <a:moveTo>
                  <a:pt x="5334" y="1317491"/>
                </a:moveTo>
                <a:lnTo>
                  <a:pt x="5182" y="1317491"/>
                </a:lnTo>
                <a:lnTo>
                  <a:pt x="5334" y="1318234"/>
                </a:lnTo>
                <a:lnTo>
                  <a:pt x="5334" y="1317491"/>
                </a:lnTo>
                <a:close/>
              </a:path>
              <a:path w="2810510" h="1508760">
                <a:moveTo>
                  <a:pt x="3048" y="1304791"/>
                </a:moveTo>
                <a:lnTo>
                  <a:pt x="2882" y="1304791"/>
                </a:lnTo>
                <a:lnTo>
                  <a:pt x="3048" y="1306148"/>
                </a:lnTo>
                <a:lnTo>
                  <a:pt x="3048" y="1304791"/>
                </a:lnTo>
                <a:close/>
              </a:path>
              <a:path w="2810510" h="1508760">
                <a:moveTo>
                  <a:pt x="1524" y="1292091"/>
                </a:moveTo>
                <a:lnTo>
                  <a:pt x="1336" y="1292091"/>
                </a:lnTo>
                <a:lnTo>
                  <a:pt x="1524" y="1293632"/>
                </a:lnTo>
                <a:lnTo>
                  <a:pt x="1524" y="1292091"/>
                </a:lnTo>
                <a:close/>
              </a:path>
              <a:path w="2810510" h="1508760">
                <a:moveTo>
                  <a:pt x="762" y="1279391"/>
                </a:moveTo>
                <a:lnTo>
                  <a:pt x="492" y="1279391"/>
                </a:lnTo>
                <a:lnTo>
                  <a:pt x="762" y="1286074"/>
                </a:lnTo>
                <a:lnTo>
                  <a:pt x="762" y="1279391"/>
                </a:lnTo>
                <a:close/>
              </a:path>
              <a:path w="2810510" h="1508760">
                <a:moveTo>
                  <a:pt x="2625292" y="9621"/>
                </a:moveTo>
                <a:lnTo>
                  <a:pt x="2637465" y="22091"/>
                </a:lnTo>
                <a:lnTo>
                  <a:pt x="2649599" y="22091"/>
                </a:lnTo>
                <a:lnTo>
                  <a:pt x="2661456" y="34791"/>
                </a:lnTo>
                <a:lnTo>
                  <a:pt x="2684288" y="34791"/>
                </a:lnTo>
                <a:lnTo>
                  <a:pt x="2695234" y="47491"/>
                </a:lnTo>
                <a:lnTo>
                  <a:pt x="2705849" y="60191"/>
                </a:lnTo>
                <a:lnTo>
                  <a:pt x="2716119" y="60191"/>
                </a:lnTo>
                <a:lnTo>
                  <a:pt x="2726030" y="72891"/>
                </a:lnTo>
                <a:lnTo>
                  <a:pt x="2735568" y="85591"/>
                </a:lnTo>
                <a:lnTo>
                  <a:pt x="2745483" y="85591"/>
                </a:lnTo>
                <a:lnTo>
                  <a:pt x="2750055" y="98291"/>
                </a:lnTo>
                <a:lnTo>
                  <a:pt x="2756897" y="98291"/>
                </a:lnTo>
                <a:lnTo>
                  <a:pt x="2721669" y="61058"/>
                </a:lnTo>
                <a:lnTo>
                  <a:pt x="2690199" y="38000"/>
                </a:lnTo>
                <a:lnTo>
                  <a:pt x="2655304" y="19931"/>
                </a:lnTo>
                <a:lnTo>
                  <a:pt x="2636736" y="12929"/>
                </a:lnTo>
                <a:lnTo>
                  <a:pt x="2625292" y="9621"/>
                </a:lnTo>
                <a:close/>
              </a:path>
              <a:path w="2810510" h="1508760">
                <a:moveTo>
                  <a:pt x="2756913" y="98310"/>
                </a:moveTo>
                <a:lnTo>
                  <a:pt x="2774319" y="123691"/>
                </a:lnTo>
                <a:lnTo>
                  <a:pt x="2772252" y="120053"/>
                </a:lnTo>
                <a:lnTo>
                  <a:pt x="2761314" y="103857"/>
                </a:lnTo>
                <a:lnTo>
                  <a:pt x="2756913" y="98310"/>
                </a:lnTo>
                <a:close/>
              </a:path>
              <a:path w="2810510" h="1508760">
                <a:moveTo>
                  <a:pt x="2774439" y="123901"/>
                </a:moveTo>
                <a:lnTo>
                  <a:pt x="2774439" y="136391"/>
                </a:lnTo>
                <a:lnTo>
                  <a:pt x="2781297" y="136391"/>
                </a:lnTo>
                <a:lnTo>
                  <a:pt x="2781297" y="149091"/>
                </a:lnTo>
                <a:lnTo>
                  <a:pt x="2787393" y="149091"/>
                </a:lnTo>
                <a:lnTo>
                  <a:pt x="2787393" y="161791"/>
                </a:lnTo>
                <a:lnTo>
                  <a:pt x="2792727" y="161791"/>
                </a:lnTo>
                <a:lnTo>
                  <a:pt x="2792727" y="174491"/>
                </a:lnTo>
                <a:lnTo>
                  <a:pt x="2797299" y="174491"/>
                </a:lnTo>
                <a:lnTo>
                  <a:pt x="2797299" y="187191"/>
                </a:lnTo>
                <a:lnTo>
                  <a:pt x="2801109" y="187191"/>
                </a:lnTo>
                <a:lnTo>
                  <a:pt x="2801109" y="199891"/>
                </a:lnTo>
                <a:lnTo>
                  <a:pt x="2804157" y="199891"/>
                </a:lnTo>
                <a:lnTo>
                  <a:pt x="2804157" y="212591"/>
                </a:lnTo>
                <a:lnTo>
                  <a:pt x="2806443" y="212591"/>
                </a:lnTo>
                <a:lnTo>
                  <a:pt x="2806443" y="225291"/>
                </a:lnTo>
                <a:lnTo>
                  <a:pt x="2808482" y="225291"/>
                </a:lnTo>
                <a:lnTo>
                  <a:pt x="2806933" y="212570"/>
                </a:lnTo>
                <a:lnTo>
                  <a:pt x="2802882" y="192745"/>
                </a:lnTo>
                <a:lnTo>
                  <a:pt x="2797323" y="173516"/>
                </a:lnTo>
                <a:lnTo>
                  <a:pt x="2790321" y="154947"/>
                </a:lnTo>
                <a:lnTo>
                  <a:pt x="2781943" y="137105"/>
                </a:lnTo>
                <a:lnTo>
                  <a:pt x="2774439" y="123901"/>
                </a:lnTo>
                <a:close/>
              </a:path>
              <a:path w="2810510" h="1508760">
                <a:moveTo>
                  <a:pt x="2808729" y="227316"/>
                </a:moveTo>
                <a:lnTo>
                  <a:pt x="2810129" y="250691"/>
                </a:lnTo>
                <a:lnTo>
                  <a:pt x="2809412" y="232925"/>
                </a:lnTo>
                <a:lnTo>
                  <a:pt x="2808729" y="227316"/>
                </a:lnTo>
                <a:close/>
              </a:path>
              <a:path w="2810510" h="1508760">
                <a:moveTo>
                  <a:pt x="2810250" y="253697"/>
                </a:moveTo>
                <a:lnTo>
                  <a:pt x="2809495" y="1285954"/>
                </a:lnTo>
                <a:lnTo>
                  <a:pt x="2810252" y="1267199"/>
                </a:lnTo>
                <a:lnTo>
                  <a:pt x="2810250" y="253697"/>
                </a:lnTo>
                <a:close/>
              </a:path>
              <a:path w="2810510" h="1508760">
                <a:moveTo>
                  <a:pt x="2636801" y="1507991"/>
                </a:moveTo>
                <a:lnTo>
                  <a:pt x="2636175" y="1507991"/>
                </a:lnTo>
                <a:lnTo>
                  <a:pt x="2635750" y="1508301"/>
                </a:lnTo>
                <a:lnTo>
                  <a:pt x="2636736" y="150801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1210056" y="2146808"/>
            <a:ext cx="2835910" cy="1546225"/>
          </a:xfrm>
          <a:custGeom>
            <a:avLst/>
            <a:gdLst/>
            <a:ahLst/>
            <a:cxnLst/>
            <a:rect l="l" t="t" r="r" b="b"/>
            <a:pathLst>
              <a:path w="2835910" h="1546225">
                <a:moveTo>
                  <a:pt x="2582414" y="0"/>
                </a:moveTo>
                <a:lnTo>
                  <a:pt x="265937" y="0"/>
                </a:lnTo>
                <a:lnTo>
                  <a:pt x="246533" y="551"/>
                </a:lnTo>
                <a:lnTo>
                  <a:pt x="208693" y="5905"/>
                </a:lnTo>
                <a:lnTo>
                  <a:pt x="155246" y="23802"/>
                </a:lnTo>
                <a:lnTo>
                  <a:pt x="107197" y="52318"/>
                </a:lnTo>
                <a:lnTo>
                  <a:pt x="66145" y="90082"/>
                </a:lnTo>
                <a:lnTo>
                  <a:pt x="33690" y="135719"/>
                </a:lnTo>
                <a:lnTo>
                  <a:pt x="11431" y="187858"/>
                </a:lnTo>
                <a:lnTo>
                  <a:pt x="3047" y="225551"/>
                </a:lnTo>
                <a:lnTo>
                  <a:pt x="0" y="252221"/>
                </a:lnTo>
                <a:lnTo>
                  <a:pt x="0" y="1293869"/>
                </a:lnTo>
                <a:lnTo>
                  <a:pt x="8112" y="1345835"/>
                </a:lnTo>
                <a:lnTo>
                  <a:pt x="20381" y="1382539"/>
                </a:lnTo>
                <a:lnTo>
                  <a:pt x="37927" y="1417042"/>
                </a:lnTo>
                <a:lnTo>
                  <a:pt x="60255" y="1448670"/>
                </a:lnTo>
                <a:lnTo>
                  <a:pt x="86867" y="1476749"/>
                </a:lnTo>
                <a:lnTo>
                  <a:pt x="120093" y="1502633"/>
                </a:lnTo>
                <a:lnTo>
                  <a:pt x="154049" y="1521452"/>
                </a:lnTo>
                <a:lnTo>
                  <a:pt x="201428" y="1538165"/>
                </a:lnTo>
                <a:lnTo>
                  <a:pt x="239280" y="1544610"/>
                </a:lnTo>
                <a:lnTo>
                  <a:pt x="265937" y="1546091"/>
                </a:lnTo>
                <a:lnTo>
                  <a:pt x="2569460" y="1546091"/>
                </a:lnTo>
                <a:lnTo>
                  <a:pt x="2579139" y="1545554"/>
                </a:lnTo>
                <a:lnTo>
                  <a:pt x="197523" y="1532883"/>
                </a:lnTo>
                <a:lnTo>
                  <a:pt x="185105" y="1520183"/>
                </a:lnTo>
                <a:lnTo>
                  <a:pt x="161027" y="1520183"/>
                </a:lnTo>
                <a:lnTo>
                  <a:pt x="149406" y="1507483"/>
                </a:lnTo>
                <a:lnTo>
                  <a:pt x="138090" y="1507483"/>
                </a:lnTo>
                <a:lnTo>
                  <a:pt x="127100" y="1494783"/>
                </a:lnTo>
                <a:lnTo>
                  <a:pt x="116454" y="1494783"/>
                </a:lnTo>
                <a:lnTo>
                  <a:pt x="106174" y="1482083"/>
                </a:lnTo>
                <a:lnTo>
                  <a:pt x="96279" y="1469383"/>
                </a:lnTo>
                <a:lnTo>
                  <a:pt x="86789" y="1469383"/>
                </a:lnTo>
                <a:lnTo>
                  <a:pt x="77724" y="1456683"/>
                </a:lnTo>
                <a:lnTo>
                  <a:pt x="76962" y="1456683"/>
                </a:lnTo>
                <a:lnTo>
                  <a:pt x="72390" y="1443983"/>
                </a:lnTo>
                <a:lnTo>
                  <a:pt x="62484" y="1443983"/>
                </a:lnTo>
                <a:lnTo>
                  <a:pt x="62484" y="1431283"/>
                </a:lnTo>
                <a:lnTo>
                  <a:pt x="54102" y="1431283"/>
                </a:lnTo>
                <a:lnTo>
                  <a:pt x="54102" y="1418583"/>
                </a:lnTo>
                <a:lnTo>
                  <a:pt x="45720" y="1418583"/>
                </a:lnTo>
                <a:lnTo>
                  <a:pt x="45720" y="1405883"/>
                </a:lnTo>
                <a:lnTo>
                  <a:pt x="39624" y="1405883"/>
                </a:lnTo>
                <a:lnTo>
                  <a:pt x="39624" y="1393183"/>
                </a:lnTo>
                <a:lnTo>
                  <a:pt x="33528" y="1393183"/>
                </a:lnTo>
                <a:lnTo>
                  <a:pt x="33528" y="1380483"/>
                </a:lnTo>
                <a:lnTo>
                  <a:pt x="28194" y="1380483"/>
                </a:lnTo>
                <a:lnTo>
                  <a:pt x="28194" y="1367783"/>
                </a:lnTo>
                <a:lnTo>
                  <a:pt x="23622" y="1367783"/>
                </a:lnTo>
                <a:lnTo>
                  <a:pt x="23622" y="1355083"/>
                </a:lnTo>
                <a:lnTo>
                  <a:pt x="20574" y="1355083"/>
                </a:lnTo>
                <a:lnTo>
                  <a:pt x="20574" y="1342383"/>
                </a:lnTo>
                <a:lnTo>
                  <a:pt x="17526" y="1342383"/>
                </a:lnTo>
                <a:lnTo>
                  <a:pt x="17526" y="1329683"/>
                </a:lnTo>
                <a:lnTo>
                  <a:pt x="15240" y="1329683"/>
                </a:lnTo>
                <a:lnTo>
                  <a:pt x="15240" y="1316983"/>
                </a:lnTo>
                <a:lnTo>
                  <a:pt x="13716" y="1316983"/>
                </a:lnTo>
                <a:lnTo>
                  <a:pt x="13716" y="1304283"/>
                </a:lnTo>
                <a:lnTo>
                  <a:pt x="12954" y="1304283"/>
                </a:lnTo>
                <a:lnTo>
                  <a:pt x="12954" y="1291583"/>
                </a:lnTo>
                <a:lnTo>
                  <a:pt x="12192" y="1291583"/>
                </a:lnTo>
                <a:lnTo>
                  <a:pt x="12192" y="275583"/>
                </a:lnTo>
                <a:lnTo>
                  <a:pt x="12945" y="250183"/>
                </a:lnTo>
                <a:lnTo>
                  <a:pt x="15201" y="237483"/>
                </a:lnTo>
                <a:lnTo>
                  <a:pt x="18901" y="212083"/>
                </a:lnTo>
                <a:lnTo>
                  <a:pt x="23988" y="199383"/>
                </a:lnTo>
                <a:lnTo>
                  <a:pt x="30402" y="173983"/>
                </a:lnTo>
                <a:lnTo>
                  <a:pt x="38084" y="161283"/>
                </a:lnTo>
                <a:lnTo>
                  <a:pt x="46978" y="148583"/>
                </a:lnTo>
                <a:lnTo>
                  <a:pt x="57023" y="123183"/>
                </a:lnTo>
                <a:lnTo>
                  <a:pt x="68162" y="110483"/>
                </a:lnTo>
                <a:lnTo>
                  <a:pt x="107554" y="72383"/>
                </a:lnTo>
                <a:lnTo>
                  <a:pt x="138210" y="46983"/>
                </a:lnTo>
                <a:lnTo>
                  <a:pt x="154681" y="46983"/>
                </a:lnTo>
                <a:lnTo>
                  <a:pt x="171836" y="34283"/>
                </a:lnTo>
                <a:lnTo>
                  <a:pt x="189616" y="34283"/>
                </a:lnTo>
                <a:lnTo>
                  <a:pt x="207964" y="21583"/>
                </a:lnTo>
                <a:lnTo>
                  <a:pt x="2674215" y="21583"/>
                </a:lnTo>
                <a:lnTo>
                  <a:pt x="2657882" y="15160"/>
                </a:lnTo>
                <a:lnTo>
                  <a:pt x="2639797" y="9474"/>
                </a:lnTo>
                <a:lnTo>
                  <a:pt x="2621159" y="5023"/>
                </a:lnTo>
                <a:lnTo>
                  <a:pt x="2602016" y="1850"/>
                </a:lnTo>
                <a:lnTo>
                  <a:pt x="2582414" y="0"/>
                </a:lnTo>
                <a:close/>
              </a:path>
              <a:path w="2835910" h="1546225">
                <a:moveTo>
                  <a:pt x="2674215" y="21583"/>
                </a:moveTo>
                <a:lnTo>
                  <a:pt x="2637260" y="21583"/>
                </a:lnTo>
                <a:lnTo>
                  <a:pt x="2649657" y="34283"/>
                </a:lnTo>
                <a:lnTo>
                  <a:pt x="2661791" y="34283"/>
                </a:lnTo>
                <a:lnTo>
                  <a:pt x="2673648" y="46983"/>
                </a:lnTo>
                <a:lnTo>
                  <a:pt x="2696480" y="46983"/>
                </a:lnTo>
                <a:lnTo>
                  <a:pt x="2707426" y="59683"/>
                </a:lnTo>
                <a:lnTo>
                  <a:pt x="2718041" y="72383"/>
                </a:lnTo>
                <a:lnTo>
                  <a:pt x="2728311" y="72383"/>
                </a:lnTo>
                <a:lnTo>
                  <a:pt x="2738222" y="85083"/>
                </a:lnTo>
                <a:lnTo>
                  <a:pt x="2747760" y="97783"/>
                </a:lnTo>
                <a:lnTo>
                  <a:pt x="2757675" y="97783"/>
                </a:lnTo>
                <a:lnTo>
                  <a:pt x="2762247" y="110483"/>
                </a:lnTo>
                <a:lnTo>
                  <a:pt x="2769105" y="110483"/>
                </a:lnTo>
                <a:lnTo>
                  <a:pt x="2769105" y="123183"/>
                </a:lnTo>
                <a:lnTo>
                  <a:pt x="2778249" y="123183"/>
                </a:lnTo>
                <a:lnTo>
                  <a:pt x="2779011" y="135883"/>
                </a:lnTo>
                <a:lnTo>
                  <a:pt x="2786631" y="135883"/>
                </a:lnTo>
                <a:lnTo>
                  <a:pt x="2786631" y="148583"/>
                </a:lnTo>
                <a:lnTo>
                  <a:pt x="2793489" y="148583"/>
                </a:lnTo>
                <a:lnTo>
                  <a:pt x="2793489" y="161283"/>
                </a:lnTo>
                <a:lnTo>
                  <a:pt x="2799585" y="161283"/>
                </a:lnTo>
                <a:lnTo>
                  <a:pt x="2799585" y="173983"/>
                </a:lnTo>
                <a:lnTo>
                  <a:pt x="2804919" y="173983"/>
                </a:lnTo>
                <a:lnTo>
                  <a:pt x="2804919" y="186683"/>
                </a:lnTo>
                <a:lnTo>
                  <a:pt x="2809491" y="186683"/>
                </a:lnTo>
                <a:lnTo>
                  <a:pt x="2809491" y="199383"/>
                </a:lnTo>
                <a:lnTo>
                  <a:pt x="2813301" y="199383"/>
                </a:lnTo>
                <a:lnTo>
                  <a:pt x="2813301" y="212083"/>
                </a:lnTo>
                <a:lnTo>
                  <a:pt x="2816349" y="212083"/>
                </a:lnTo>
                <a:lnTo>
                  <a:pt x="2816349" y="224783"/>
                </a:lnTo>
                <a:lnTo>
                  <a:pt x="2818635" y="224783"/>
                </a:lnTo>
                <a:lnTo>
                  <a:pt x="2818635" y="237483"/>
                </a:lnTo>
                <a:lnTo>
                  <a:pt x="2820921" y="237483"/>
                </a:lnTo>
                <a:lnTo>
                  <a:pt x="2820921" y="250183"/>
                </a:lnTo>
                <a:lnTo>
                  <a:pt x="2821683" y="250183"/>
                </a:lnTo>
                <a:lnTo>
                  <a:pt x="2821683" y="262883"/>
                </a:lnTo>
                <a:lnTo>
                  <a:pt x="2822445" y="262883"/>
                </a:lnTo>
                <a:lnTo>
                  <a:pt x="2821683" y="1304283"/>
                </a:lnTo>
                <a:lnTo>
                  <a:pt x="2820029" y="1316983"/>
                </a:lnTo>
                <a:lnTo>
                  <a:pt x="2817075" y="1342383"/>
                </a:lnTo>
                <a:lnTo>
                  <a:pt x="2812867" y="1355083"/>
                </a:lnTo>
                <a:lnTo>
                  <a:pt x="2807451" y="1367783"/>
                </a:lnTo>
                <a:lnTo>
                  <a:pt x="2800874" y="1393183"/>
                </a:lnTo>
                <a:lnTo>
                  <a:pt x="2793183" y="1405883"/>
                </a:lnTo>
                <a:lnTo>
                  <a:pt x="2763890" y="1443983"/>
                </a:lnTo>
                <a:lnTo>
                  <a:pt x="2726246" y="1482083"/>
                </a:lnTo>
                <a:lnTo>
                  <a:pt x="2697132" y="1507483"/>
                </a:lnTo>
                <a:lnTo>
                  <a:pt x="2681509" y="1507483"/>
                </a:lnTo>
                <a:lnTo>
                  <a:pt x="2665239" y="1520183"/>
                </a:lnTo>
                <a:lnTo>
                  <a:pt x="2648367" y="1520183"/>
                </a:lnTo>
                <a:lnTo>
                  <a:pt x="2630939" y="1532883"/>
                </a:lnTo>
                <a:lnTo>
                  <a:pt x="2584701" y="1532883"/>
                </a:lnTo>
                <a:lnTo>
                  <a:pt x="2584701" y="1545240"/>
                </a:lnTo>
                <a:lnTo>
                  <a:pt x="2596130" y="1544567"/>
                </a:lnTo>
                <a:lnTo>
                  <a:pt x="2634193" y="1537965"/>
                </a:lnTo>
                <a:lnTo>
                  <a:pt x="2687352" y="1518236"/>
                </a:lnTo>
                <a:lnTo>
                  <a:pt x="2734518" y="1488062"/>
                </a:lnTo>
                <a:lnTo>
                  <a:pt x="2774261" y="1448951"/>
                </a:lnTo>
                <a:lnTo>
                  <a:pt x="2805148" y="1402415"/>
                </a:lnTo>
                <a:lnTo>
                  <a:pt x="2825750" y="1349963"/>
                </a:lnTo>
                <a:lnTo>
                  <a:pt x="2833064" y="1312456"/>
                </a:lnTo>
                <a:lnTo>
                  <a:pt x="2835398" y="1280153"/>
                </a:lnTo>
                <a:lnTo>
                  <a:pt x="2835398" y="265937"/>
                </a:lnTo>
                <a:lnTo>
                  <a:pt x="2831004" y="218990"/>
                </a:lnTo>
                <a:lnTo>
                  <a:pt x="2821401" y="181616"/>
                </a:lnTo>
                <a:lnTo>
                  <a:pt x="2798047" y="130347"/>
                </a:lnTo>
                <a:lnTo>
                  <a:pt x="2765079" y="85876"/>
                </a:lnTo>
                <a:lnTo>
                  <a:pt x="2723765" y="49381"/>
                </a:lnTo>
                <a:lnTo>
                  <a:pt x="2675369" y="22037"/>
                </a:lnTo>
                <a:lnTo>
                  <a:pt x="2674215" y="2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1222248" y="2159000"/>
            <a:ext cx="2810510" cy="1521460"/>
          </a:xfrm>
          <a:custGeom>
            <a:avLst/>
            <a:gdLst/>
            <a:ahLst/>
            <a:cxnLst/>
            <a:rect l="l" t="t" r="r" b="b"/>
            <a:pathLst>
              <a:path w="2810510" h="1521460">
                <a:moveTo>
                  <a:pt x="2556506" y="0"/>
                </a:moveTo>
                <a:lnTo>
                  <a:pt x="253745" y="0"/>
                </a:lnTo>
                <a:lnTo>
                  <a:pt x="232925" y="840"/>
                </a:lnTo>
                <a:lnTo>
                  <a:pt x="192745" y="7370"/>
                </a:lnTo>
                <a:lnTo>
                  <a:pt x="154947" y="19931"/>
                </a:lnTo>
                <a:lnTo>
                  <a:pt x="120053" y="38000"/>
                </a:lnTo>
                <a:lnTo>
                  <a:pt x="88583" y="61058"/>
                </a:lnTo>
                <a:lnTo>
                  <a:pt x="61058" y="88583"/>
                </a:lnTo>
                <a:lnTo>
                  <a:pt x="38000" y="120053"/>
                </a:lnTo>
                <a:lnTo>
                  <a:pt x="19931" y="154947"/>
                </a:lnTo>
                <a:lnTo>
                  <a:pt x="7370" y="192745"/>
                </a:lnTo>
                <a:lnTo>
                  <a:pt x="840" y="232925"/>
                </a:lnTo>
                <a:lnTo>
                  <a:pt x="0" y="253745"/>
                </a:lnTo>
                <a:lnTo>
                  <a:pt x="0" y="1267199"/>
                </a:lnTo>
                <a:lnTo>
                  <a:pt x="3319" y="1308375"/>
                </a:lnTo>
                <a:lnTo>
                  <a:pt x="12929" y="1347429"/>
                </a:lnTo>
                <a:lnTo>
                  <a:pt x="28309" y="1383840"/>
                </a:lnTo>
                <a:lnTo>
                  <a:pt x="48938" y="1417088"/>
                </a:lnTo>
                <a:lnTo>
                  <a:pt x="74294" y="1446650"/>
                </a:lnTo>
                <a:lnTo>
                  <a:pt x="103857" y="1472007"/>
                </a:lnTo>
                <a:lnTo>
                  <a:pt x="137105" y="1492636"/>
                </a:lnTo>
                <a:lnTo>
                  <a:pt x="173516" y="1508016"/>
                </a:lnTo>
                <a:lnTo>
                  <a:pt x="212570" y="1517626"/>
                </a:lnTo>
                <a:lnTo>
                  <a:pt x="253745" y="1520945"/>
                </a:lnTo>
                <a:lnTo>
                  <a:pt x="2556506" y="1520945"/>
                </a:lnTo>
                <a:lnTo>
                  <a:pt x="2597682" y="1517626"/>
                </a:lnTo>
                <a:lnTo>
                  <a:pt x="2636736" y="1508016"/>
                </a:lnTo>
                <a:lnTo>
                  <a:pt x="2673147" y="1492636"/>
                </a:lnTo>
                <a:lnTo>
                  <a:pt x="2706395" y="1472007"/>
                </a:lnTo>
                <a:lnTo>
                  <a:pt x="2735957" y="1446650"/>
                </a:lnTo>
                <a:lnTo>
                  <a:pt x="2761314" y="1417088"/>
                </a:lnTo>
                <a:lnTo>
                  <a:pt x="2781943" y="1383840"/>
                </a:lnTo>
                <a:lnTo>
                  <a:pt x="2797323" y="1347429"/>
                </a:lnTo>
                <a:lnTo>
                  <a:pt x="2806933" y="1308375"/>
                </a:lnTo>
                <a:lnTo>
                  <a:pt x="2810252" y="1267199"/>
                </a:lnTo>
                <a:lnTo>
                  <a:pt x="2810252" y="253745"/>
                </a:lnTo>
                <a:lnTo>
                  <a:pt x="2806933" y="212570"/>
                </a:lnTo>
                <a:lnTo>
                  <a:pt x="2797323" y="173516"/>
                </a:lnTo>
                <a:lnTo>
                  <a:pt x="2781943" y="137105"/>
                </a:lnTo>
                <a:lnTo>
                  <a:pt x="2761314" y="103857"/>
                </a:lnTo>
                <a:lnTo>
                  <a:pt x="2735957" y="74294"/>
                </a:lnTo>
                <a:lnTo>
                  <a:pt x="2706395" y="48938"/>
                </a:lnTo>
                <a:lnTo>
                  <a:pt x="2673147" y="28309"/>
                </a:lnTo>
                <a:lnTo>
                  <a:pt x="2636736" y="12929"/>
                </a:lnTo>
                <a:lnTo>
                  <a:pt x="2597682" y="3319"/>
                </a:lnTo>
                <a:lnTo>
                  <a:pt x="255650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1210056" y="2146808"/>
            <a:ext cx="2835910" cy="1546225"/>
          </a:xfrm>
          <a:custGeom>
            <a:avLst/>
            <a:gdLst/>
            <a:ahLst/>
            <a:cxnLst/>
            <a:rect l="l" t="t" r="r" b="b"/>
            <a:pathLst>
              <a:path w="2835910" h="1546225">
                <a:moveTo>
                  <a:pt x="2582414" y="0"/>
                </a:moveTo>
                <a:lnTo>
                  <a:pt x="265937" y="0"/>
                </a:lnTo>
                <a:lnTo>
                  <a:pt x="246533" y="551"/>
                </a:lnTo>
                <a:lnTo>
                  <a:pt x="208693" y="5905"/>
                </a:lnTo>
                <a:lnTo>
                  <a:pt x="155246" y="23802"/>
                </a:lnTo>
                <a:lnTo>
                  <a:pt x="107197" y="52318"/>
                </a:lnTo>
                <a:lnTo>
                  <a:pt x="66145" y="90082"/>
                </a:lnTo>
                <a:lnTo>
                  <a:pt x="33690" y="135719"/>
                </a:lnTo>
                <a:lnTo>
                  <a:pt x="11431" y="187858"/>
                </a:lnTo>
                <a:lnTo>
                  <a:pt x="3047" y="225551"/>
                </a:lnTo>
                <a:lnTo>
                  <a:pt x="0" y="252221"/>
                </a:lnTo>
                <a:lnTo>
                  <a:pt x="0" y="1293869"/>
                </a:lnTo>
                <a:lnTo>
                  <a:pt x="8112" y="1345835"/>
                </a:lnTo>
                <a:lnTo>
                  <a:pt x="20381" y="1382539"/>
                </a:lnTo>
                <a:lnTo>
                  <a:pt x="37927" y="1417042"/>
                </a:lnTo>
                <a:lnTo>
                  <a:pt x="60255" y="1448670"/>
                </a:lnTo>
                <a:lnTo>
                  <a:pt x="86867" y="1476749"/>
                </a:lnTo>
                <a:lnTo>
                  <a:pt x="120093" y="1502633"/>
                </a:lnTo>
                <a:lnTo>
                  <a:pt x="154049" y="1521452"/>
                </a:lnTo>
                <a:lnTo>
                  <a:pt x="201428" y="1538165"/>
                </a:lnTo>
                <a:lnTo>
                  <a:pt x="239280" y="1544610"/>
                </a:lnTo>
                <a:lnTo>
                  <a:pt x="265937" y="1546091"/>
                </a:lnTo>
                <a:lnTo>
                  <a:pt x="2569460" y="1546091"/>
                </a:lnTo>
                <a:lnTo>
                  <a:pt x="2615389" y="1541958"/>
                </a:lnTo>
                <a:lnTo>
                  <a:pt x="2652490" y="1532642"/>
                </a:lnTo>
                <a:lnTo>
                  <a:pt x="2683084" y="1520183"/>
                </a:lnTo>
                <a:lnTo>
                  <a:pt x="265937" y="1520183"/>
                </a:lnTo>
                <a:lnTo>
                  <a:pt x="248453" y="1519774"/>
                </a:lnTo>
                <a:lnTo>
                  <a:pt x="197723" y="1510777"/>
                </a:lnTo>
                <a:lnTo>
                  <a:pt x="150765" y="1491161"/>
                </a:lnTo>
                <a:lnTo>
                  <a:pt x="109110" y="1462259"/>
                </a:lnTo>
                <a:lnTo>
                  <a:pt x="74287" y="1425404"/>
                </a:lnTo>
                <a:lnTo>
                  <a:pt x="47825" y="1381929"/>
                </a:lnTo>
                <a:lnTo>
                  <a:pt x="31254" y="1333166"/>
                </a:lnTo>
                <a:lnTo>
                  <a:pt x="25145" y="1291583"/>
                </a:lnTo>
                <a:lnTo>
                  <a:pt x="25145" y="265937"/>
                </a:lnTo>
                <a:lnTo>
                  <a:pt x="32252" y="208135"/>
                </a:lnTo>
                <a:lnTo>
                  <a:pt x="44235" y="171551"/>
                </a:lnTo>
                <a:lnTo>
                  <a:pt x="62827" y="136473"/>
                </a:lnTo>
                <a:lnTo>
                  <a:pt x="86517" y="105211"/>
                </a:lnTo>
                <a:lnTo>
                  <a:pt x="131949" y="65924"/>
                </a:lnTo>
                <a:lnTo>
                  <a:pt x="165699" y="46934"/>
                </a:lnTo>
                <a:lnTo>
                  <a:pt x="202092" y="33735"/>
                </a:lnTo>
                <a:lnTo>
                  <a:pt x="240139" y="26525"/>
                </a:lnTo>
                <a:lnTo>
                  <a:pt x="265937" y="25145"/>
                </a:lnTo>
                <a:lnTo>
                  <a:pt x="2681892" y="25145"/>
                </a:lnTo>
                <a:lnTo>
                  <a:pt x="2675369" y="22037"/>
                </a:lnTo>
                <a:lnTo>
                  <a:pt x="2657882" y="15160"/>
                </a:lnTo>
                <a:lnTo>
                  <a:pt x="2639797" y="9474"/>
                </a:lnTo>
                <a:lnTo>
                  <a:pt x="2621159" y="5023"/>
                </a:lnTo>
                <a:lnTo>
                  <a:pt x="2602016" y="1850"/>
                </a:lnTo>
                <a:lnTo>
                  <a:pt x="2582414" y="0"/>
                </a:lnTo>
                <a:close/>
              </a:path>
              <a:path w="2835910" h="1546225">
                <a:moveTo>
                  <a:pt x="2681892" y="25145"/>
                </a:moveTo>
                <a:lnTo>
                  <a:pt x="2581652" y="25145"/>
                </a:lnTo>
                <a:lnTo>
                  <a:pt x="2611254" y="28908"/>
                </a:lnTo>
                <a:lnTo>
                  <a:pt x="2628248" y="32424"/>
                </a:lnTo>
                <a:lnTo>
                  <a:pt x="2676265" y="50110"/>
                </a:lnTo>
                <a:lnTo>
                  <a:pt x="2718848" y="77386"/>
                </a:lnTo>
                <a:lnTo>
                  <a:pt x="2754730" y="112820"/>
                </a:lnTo>
                <a:lnTo>
                  <a:pt x="2782643" y="154980"/>
                </a:lnTo>
                <a:lnTo>
                  <a:pt x="2801319" y="202433"/>
                </a:lnTo>
                <a:lnTo>
                  <a:pt x="2809490" y="253745"/>
                </a:lnTo>
                <a:lnTo>
                  <a:pt x="2809490" y="1292345"/>
                </a:lnTo>
                <a:lnTo>
                  <a:pt x="2802440" y="1339087"/>
                </a:lnTo>
                <a:lnTo>
                  <a:pt x="2784432" y="1387207"/>
                </a:lnTo>
                <a:lnTo>
                  <a:pt x="2757221" y="1429789"/>
                </a:lnTo>
                <a:lnTo>
                  <a:pt x="2722035" y="1465606"/>
                </a:lnTo>
                <a:lnTo>
                  <a:pt x="2680101" y="1493429"/>
                </a:lnTo>
                <a:lnTo>
                  <a:pt x="2632644" y="1512031"/>
                </a:lnTo>
                <a:lnTo>
                  <a:pt x="2580890" y="1520183"/>
                </a:lnTo>
                <a:lnTo>
                  <a:pt x="2683084" y="1520183"/>
                </a:lnTo>
                <a:lnTo>
                  <a:pt x="2719551" y="1499187"/>
                </a:lnTo>
                <a:lnTo>
                  <a:pt x="2761926" y="1462887"/>
                </a:lnTo>
                <a:lnTo>
                  <a:pt x="2795924" y="1418659"/>
                </a:lnTo>
                <a:lnTo>
                  <a:pt x="2820114" y="1368011"/>
                </a:lnTo>
                <a:lnTo>
                  <a:pt x="2833064" y="1312456"/>
                </a:lnTo>
                <a:lnTo>
                  <a:pt x="2835398" y="1280153"/>
                </a:lnTo>
                <a:lnTo>
                  <a:pt x="2835398" y="265937"/>
                </a:lnTo>
                <a:lnTo>
                  <a:pt x="2831004" y="218990"/>
                </a:lnTo>
                <a:lnTo>
                  <a:pt x="2821401" y="181616"/>
                </a:lnTo>
                <a:lnTo>
                  <a:pt x="2798047" y="130347"/>
                </a:lnTo>
                <a:lnTo>
                  <a:pt x="2765079" y="85876"/>
                </a:lnTo>
                <a:lnTo>
                  <a:pt x="2723765" y="49381"/>
                </a:lnTo>
                <a:lnTo>
                  <a:pt x="2692209" y="30062"/>
                </a:lnTo>
                <a:lnTo>
                  <a:pt x="2681892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1462278" y="2353226"/>
            <a:ext cx="2513072" cy="1222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1786388" y="2420354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1786388" y="3220454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2937771" y="2841740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5068820" y="3861302"/>
            <a:ext cx="0" cy="923925"/>
          </a:xfrm>
          <a:custGeom>
            <a:avLst/>
            <a:gdLst/>
            <a:ahLst/>
            <a:cxnLst/>
            <a:rect l="l" t="t" r="r" b="b"/>
            <a:pathLst>
              <a:path h="923925">
                <a:moveTo>
                  <a:pt x="0" y="923543"/>
                </a:moveTo>
                <a:lnTo>
                  <a:pt x="0" y="0"/>
                </a:lnTo>
                <a:lnTo>
                  <a:pt x="0" y="9235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9"/>
          <p:cNvSpPr txBox="1"/>
          <p:nvPr/>
        </p:nvSpPr>
        <p:spPr>
          <a:xfrm>
            <a:off x="5068820" y="3900159"/>
            <a:ext cx="3121660" cy="88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marR="278130" indent="-63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Gute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Kohäsion,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 Klassen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gemeinsam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 Aufgabe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erfüllen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5068820" y="3861302"/>
            <a:ext cx="3121660" cy="923925"/>
          </a:xfrm>
          <a:custGeom>
            <a:avLst/>
            <a:gdLst/>
            <a:ahLst/>
            <a:cxnLst/>
            <a:rect l="l" t="t" r="r" b="b"/>
            <a:pathLst>
              <a:path w="3121659" h="923925">
                <a:moveTo>
                  <a:pt x="0" y="923543"/>
                </a:moveTo>
                <a:lnTo>
                  <a:pt x="3121151" y="923543"/>
                </a:lnTo>
                <a:lnTo>
                  <a:pt x="3121151" y="0"/>
                </a:lnTo>
                <a:lnTo>
                  <a:pt x="0" y="0"/>
                </a:lnTo>
                <a:lnTo>
                  <a:pt x="0" y="9235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5339597" y="3900159"/>
            <a:ext cx="257873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marR="6350" indent="-63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Gute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Kohäsion,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 Klassen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gemeinsam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 Aufgabe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erfüllen</a:t>
            </a:r>
          </a:p>
        </p:txBody>
      </p:sp>
      <p:sp>
        <p:nvSpPr>
          <p:cNvPr id="23" name="object 22"/>
          <p:cNvSpPr/>
          <p:nvPr/>
        </p:nvSpPr>
        <p:spPr>
          <a:xfrm>
            <a:off x="5224268" y="2152904"/>
            <a:ext cx="2810510" cy="1501775"/>
          </a:xfrm>
          <a:custGeom>
            <a:avLst/>
            <a:gdLst/>
            <a:ahLst/>
            <a:cxnLst/>
            <a:rect l="l" t="t" r="r" b="b"/>
            <a:pathLst>
              <a:path w="2810509" h="1501775">
                <a:moveTo>
                  <a:pt x="2557271" y="0"/>
                </a:moveTo>
                <a:lnTo>
                  <a:pt x="253745" y="0"/>
                </a:lnTo>
                <a:lnTo>
                  <a:pt x="232925" y="840"/>
                </a:lnTo>
                <a:lnTo>
                  <a:pt x="192745" y="7368"/>
                </a:lnTo>
                <a:lnTo>
                  <a:pt x="154947" y="19919"/>
                </a:lnTo>
                <a:lnTo>
                  <a:pt x="120053" y="37968"/>
                </a:lnTo>
                <a:lnTo>
                  <a:pt x="88583" y="60989"/>
                </a:lnTo>
                <a:lnTo>
                  <a:pt x="61058" y="88456"/>
                </a:lnTo>
                <a:lnTo>
                  <a:pt x="38000" y="119844"/>
                </a:lnTo>
                <a:lnTo>
                  <a:pt x="19931" y="154626"/>
                </a:lnTo>
                <a:lnTo>
                  <a:pt x="7370" y="192277"/>
                </a:lnTo>
                <a:lnTo>
                  <a:pt x="840" y="232272"/>
                </a:lnTo>
                <a:lnTo>
                  <a:pt x="0" y="252983"/>
                </a:lnTo>
                <a:lnTo>
                  <a:pt x="0" y="1265675"/>
                </a:lnTo>
                <a:lnTo>
                  <a:pt x="0" y="256787"/>
                </a:lnTo>
                <a:lnTo>
                  <a:pt x="764" y="244087"/>
                </a:lnTo>
                <a:lnTo>
                  <a:pt x="2969" y="218687"/>
                </a:lnTo>
                <a:lnTo>
                  <a:pt x="6561" y="205987"/>
                </a:lnTo>
                <a:lnTo>
                  <a:pt x="11488" y="180587"/>
                </a:lnTo>
                <a:lnTo>
                  <a:pt x="17698" y="167887"/>
                </a:lnTo>
                <a:lnTo>
                  <a:pt x="25140" y="155187"/>
                </a:lnTo>
                <a:lnTo>
                  <a:pt x="33760" y="129787"/>
                </a:lnTo>
                <a:lnTo>
                  <a:pt x="66172" y="91687"/>
                </a:lnTo>
                <a:lnTo>
                  <a:pt x="107316" y="53587"/>
                </a:lnTo>
                <a:lnTo>
                  <a:pt x="138900" y="28187"/>
                </a:lnTo>
                <a:lnTo>
                  <a:pt x="155782" y="28187"/>
                </a:lnTo>
                <a:lnTo>
                  <a:pt x="173322" y="15487"/>
                </a:lnTo>
                <a:lnTo>
                  <a:pt x="210164" y="15487"/>
                </a:lnTo>
                <a:lnTo>
                  <a:pt x="229362" y="2787"/>
                </a:lnTo>
                <a:lnTo>
                  <a:pt x="2593901" y="2787"/>
                </a:lnTo>
                <a:lnTo>
                  <a:pt x="2577983" y="840"/>
                </a:lnTo>
                <a:lnTo>
                  <a:pt x="2557271" y="0"/>
                </a:lnTo>
                <a:close/>
              </a:path>
              <a:path w="2810509" h="1501775">
                <a:moveTo>
                  <a:pt x="95039" y="1463287"/>
                </a:moveTo>
                <a:lnTo>
                  <a:pt x="94789" y="1463287"/>
                </a:lnTo>
                <a:lnTo>
                  <a:pt x="95494" y="1463847"/>
                </a:lnTo>
                <a:lnTo>
                  <a:pt x="95039" y="1463287"/>
                </a:lnTo>
                <a:close/>
              </a:path>
              <a:path w="2810509" h="1501775">
                <a:moveTo>
                  <a:pt x="57150" y="1425187"/>
                </a:moveTo>
                <a:lnTo>
                  <a:pt x="56574" y="1425187"/>
                </a:lnTo>
                <a:lnTo>
                  <a:pt x="57150" y="1425913"/>
                </a:lnTo>
                <a:lnTo>
                  <a:pt x="57150" y="1425187"/>
                </a:lnTo>
                <a:close/>
              </a:path>
              <a:path w="2810509" h="1501775">
                <a:moveTo>
                  <a:pt x="47244" y="1412487"/>
                </a:moveTo>
                <a:lnTo>
                  <a:pt x="46860" y="1412487"/>
                </a:lnTo>
                <a:lnTo>
                  <a:pt x="47244" y="1413055"/>
                </a:lnTo>
                <a:lnTo>
                  <a:pt x="47244" y="1412487"/>
                </a:lnTo>
                <a:close/>
              </a:path>
              <a:path w="2810509" h="1501775">
                <a:moveTo>
                  <a:pt x="31242" y="1387087"/>
                </a:moveTo>
                <a:lnTo>
                  <a:pt x="31021" y="1387087"/>
                </a:lnTo>
                <a:lnTo>
                  <a:pt x="31268" y="1387522"/>
                </a:lnTo>
                <a:lnTo>
                  <a:pt x="31242" y="1387087"/>
                </a:lnTo>
                <a:close/>
              </a:path>
              <a:path w="2810509" h="1501775">
                <a:moveTo>
                  <a:pt x="19050" y="1361687"/>
                </a:moveTo>
                <a:lnTo>
                  <a:pt x="18880" y="1361687"/>
                </a:lnTo>
                <a:lnTo>
                  <a:pt x="19050" y="1362138"/>
                </a:lnTo>
                <a:lnTo>
                  <a:pt x="19050" y="1361687"/>
                </a:lnTo>
                <a:close/>
              </a:path>
              <a:path w="2810509" h="1501775">
                <a:moveTo>
                  <a:pt x="14478" y="1348987"/>
                </a:moveTo>
                <a:lnTo>
                  <a:pt x="14091" y="1348987"/>
                </a:lnTo>
                <a:lnTo>
                  <a:pt x="14478" y="1350012"/>
                </a:lnTo>
                <a:lnTo>
                  <a:pt x="14478" y="1348987"/>
                </a:lnTo>
                <a:close/>
              </a:path>
              <a:path w="2810509" h="1501775">
                <a:moveTo>
                  <a:pt x="6858" y="1323587"/>
                </a:moveTo>
                <a:lnTo>
                  <a:pt x="6858" y="1324169"/>
                </a:lnTo>
                <a:lnTo>
                  <a:pt x="6858" y="1323587"/>
                </a:lnTo>
                <a:close/>
              </a:path>
              <a:path w="2810509" h="1501775">
                <a:moveTo>
                  <a:pt x="4572" y="1310887"/>
                </a:moveTo>
                <a:lnTo>
                  <a:pt x="4144" y="1310887"/>
                </a:lnTo>
                <a:lnTo>
                  <a:pt x="4572" y="1312982"/>
                </a:lnTo>
                <a:lnTo>
                  <a:pt x="4572" y="1310887"/>
                </a:lnTo>
                <a:close/>
              </a:path>
              <a:path w="2810509" h="1501775">
                <a:moveTo>
                  <a:pt x="1524" y="1285487"/>
                </a:moveTo>
                <a:lnTo>
                  <a:pt x="799" y="1285487"/>
                </a:lnTo>
                <a:lnTo>
                  <a:pt x="840" y="1286496"/>
                </a:lnTo>
                <a:lnTo>
                  <a:pt x="1524" y="1292110"/>
                </a:lnTo>
                <a:lnTo>
                  <a:pt x="1524" y="1285487"/>
                </a:lnTo>
                <a:close/>
              </a:path>
              <a:path w="2810509" h="1501775">
                <a:moveTo>
                  <a:pt x="762" y="1272787"/>
                </a:moveTo>
                <a:lnTo>
                  <a:pt x="287" y="1272787"/>
                </a:lnTo>
                <a:lnTo>
                  <a:pt x="762" y="1284555"/>
                </a:lnTo>
                <a:lnTo>
                  <a:pt x="762" y="1272787"/>
                </a:lnTo>
                <a:close/>
              </a:path>
              <a:path w="2810509" h="1501775">
                <a:moveTo>
                  <a:pt x="2595422" y="2973"/>
                </a:moveTo>
                <a:lnTo>
                  <a:pt x="2608185" y="15487"/>
                </a:lnTo>
                <a:lnTo>
                  <a:pt x="2633384" y="15487"/>
                </a:lnTo>
                <a:lnTo>
                  <a:pt x="2645603" y="28187"/>
                </a:lnTo>
                <a:lnTo>
                  <a:pt x="2669209" y="28187"/>
                </a:lnTo>
                <a:lnTo>
                  <a:pt x="2680570" y="40887"/>
                </a:lnTo>
                <a:lnTo>
                  <a:pt x="2691617" y="40887"/>
                </a:lnTo>
                <a:lnTo>
                  <a:pt x="2702337" y="53587"/>
                </a:lnTo>
                <a:lnTo>
                  <a:pt x="2712478" y="53587"/>
                </a:lnTo>
                <a:lnTo>
                  <a:pt x="2673412" y="28289"/>
                </a:lnTo>
                <a:lnTo>
                  <a:pt x="2637129" y="12923"/>
                </a:lnTo>
                <a:lnTo>
                  <a:pt x="2598240" y="3318"/>
                </a:lnTo>
                <a:lnTo>
                  <a:pt x="2595422" y="2973"/>
                </a:lnTo>
                <a:close/>
              </a:path>
              <a:path w="2810509" h="1501775">
                <a:moveTo>
                  <a:pt x="2713118" y="54095"/>
                </a:moveTo>
                <a:lnTo>
                  <a:pt x="2722743" y="66287"/>
                </a:lnTo>
                <a:lnTo>
                  <a:pt x="2732400" y="78987"/>
                </a:lnTo>
                <a:lnTo>
                  <a:pt x="2741676" y="91687"/>
                </a:lnTo>
                <a:lnTo>
                  <a:pt x="2749296" y="91687"/>
                </a:lnTo>
                <a:lnTo>
                  <a:pt x="2753106" y="104387"/>
                </a:lnTo>
                <a:lnTo>
                  <a:pt x="2761488" y="104387"/>
                </a:lnTo>
                <a:lnTo>
                  <a:pt x="2763012" y="117087"/>
                </a:lnTo>
                <a:lnTo>
                  <a:pt x="2770423" y="117087"/>
                </a:lnTo>
                <a:lnTo>
                  <a:pt x="2761366" y="103692"/>
                </a:lnTo>
                <a:lnTo>
                  <a:pt x="2749266" y="88456"/>
                </a:lnTo>
                <a:lnTo>
                  <a:pt x="2736056" y="74199"/>
                </a:lnTo>
                <a:lnTo>
                  <a:pt x="2721799" y="60989"/>
                </a:lnTo>
                <a:lnTo>
                  <a:pt x="2713118" y="54095"/>
                </a:lnTo>
                <a:close/>
              </a:path>
              <a:path w="2810509" h="1501775">
                <a:moveTo>
                  <a:pt x="2770632" y="117395"/>
                </a:moveTo>
                <a:lnTo>
                  <a:pt x="2777949" y="129787"/>
                </a:lnTo>
                <a:lnTo>
                  <a:pt x="2772287" y="119844"/>
                </a:lnTo>
                <a:lnTo>
                  <a:pt x="2770632" y="117395"/>
                </a:lnTo>
                <a:close/>
              </a:path>
              <a:path w="2810509" h="1501775">
                <a:moveTo>
                  <a:pt x="2778252" y="130320"/>
                </a:moveTo>
                <a:lnTo>
                  <a:pt x="2778252" y="142487"/>
                </a:lnTo>
                <a:lnTo>
                  <a:pt x="2784348" y="142487"/>
                </a:lnTo>
                <a:lnTo>
                  <a:pt x="2784348" y="155187"/>
                </a:lnTo>
                <a:lnTo>
                  <a:pt x="2790444" y="155187"/>
                </a:lnTo>
                <a:lnTo>
                  <a:pt x="2790444" y="167887"/>
                </a:lnTo>
                <a:lnTo>
                  <a:pt x="2795351" y="167887"/>
                </a:lnTo>
                <a:lnTo>
                  <a:pt x="2790336" y="154626"/>
                </a:lnTo>
                <a:lnTo>
                  <a:pt x="2781966" y="136843"/>
                </a:lnTo>
                <a:lnTo>
                  <a:pt x="2778252" y="130320"/>
                </a:lnTo>
                <a:close/>
              </a:path>
              <a:path w="2810509" h="1501775">
                <a:moveTo>
                  <a:pt x="2795778" y="169016"/>
                </a:moveTo>
                <a:lnTo>
                  <a:pt x="2795778" y="180587"/>
                </a:lnTo>
                <a:lnTo>
                  <a:pt x="2799496" y="180587"/>
                </a:lnTo>
                <a:lnTo>
                  <a:pt x="2797332" y="173126"/>
                </a:lnTo>
                <a:lnTo>
                  <a:pt x="2795778" y="169016"/>
                </a:lnTo>
                <a:close/>
              </a:path>
              <a:path w="2810509" h="1501775">
                <a:moveTo>
                  <a:pt x="2799588" y="180903"/>
                </a:moveTo>
                <a:lnTo>
                  <a:pt x="2799588" y="193287"/>
                </a:lnTo>
                <a:lnTo>
                  <a:pt x="2803095" y="193287"/>
                </a:lnTo>
                <a:lnTo>
                  <a:pt x="2802887" y="192277"/>
                </a:lnTo>
                <a:lnTo>
                  <a:pt x="2799588" y="180903"/>
                </a:lnTo>
                <a:close/>
              </a:path>
              <a:path w="2810509" h="1501775">
                <a:moveTo>
                  <a:pt x="2803398" y="194766"/>
                </a:moveTo>
                <a:lnTo>
                  <a:pt x="2803398" y="205987"/>
                </a:lnTo>
                <a:lnTo>
                  <a:pt x="2805684" y="205987"/>
                </a:lnTo>
                <a:lnTo>
                  <a:pt x="2805684" y="218687"/>
                </a:lnTo>
                <a:lnTo>
                  <a:pt x="2807753" y="218687"/>
                </a:lnTo>
                <a:lnTo>
                  <a:pt x="2806937" y="212015"/>
                </a:lnTo>
                <a:lnTo>
                  <a:pt x="2803398" y="194766"/>
                </a:lnTo>
                <a:close/>
              </a:path>
              <a:path w="2810509" h="1501775">
                <a:moveTo>
                  <a:pt x="2807970" y="220459"/>
                </a:moveTo>
                <a:lnTo>
                  <a:pt x="2807970" y="231387"/>
                </a:lnTo>
                <a:lnTo>
                  <a:pt x="2809307" y="231387"/>
                </a:lnTo>
                <a:lnTo>
                  <a:pt x="2807970" y="220459"/>
                </a:lnTo>
                <a:close/>
              </a:path>
              <a:path w="2810509" h="1501775">
                <a:moveTo>
                  <a:pt x="2809494" y="234220"/>
                </a:moveTo>
                <a:lnTo>
                  <a:pt x="2809494" y="244087"/>
                </a:lnTo>
                <a:lnTo>
                  <a:pt x="2809894" y="244087"/>
                </a:lnTo>
                <a:lnTo>
                  <a:pt x="2809494" y="234220"/>
                </a:lnTo>
                <a:close/>
              </a:path>
              <a:path w="2810509" h="1501775">
                <a:moveTo>
                  <a:pt x="2810250" y="252837"/>
                </a:moveTo>
                <a:lnTo>
                  <a:pt x="2809495" y="1284520"/>
                </a:lnTo>
                <a:lnTo>
                  <a:pt x="2810255" y="1265675"/>
                </a:lnTo>
                <a:lnTo>
                  <a:pt x="2810250" y="252837"/>
                </a:lnTo>
                <a:close/>
              </a:path>
              <a:path w="2810509" h="1501775">
                <a:moveTo>
                  <a:pt x="2809439" y="1285909"/>
                </a:moveTo>
                <a:lnTo>
                  <a:pt x="2807828" y="1298187"/>
                </a:lnTo>
                <a:lnTo>
                  <a:pt x="2806624" y="1308381"/>
                </a:lnTo>
                <a:lnTo>
                  <a:pt x="2806937" y="1306851"/>
                </a:lnTo>
                <a:lnTo>
                  <a:pt x="2809415" y="1286496"/>
                </a:lnTo>
                <a:lnTo>
                  <a:pt x="2809439" y="1285909"/>
                </a:lnTo>
                <a:close/>
              </a:path>
              <a:path w="2810509" h="1501775">
                <a:moveTo>
                  <a:pt x="2650617" y="1501387"/>
                </a:moveTo>
                <a:lnTo>
                  <a:pt x="2650236" y="1501387"/>
                </a:lnTo>
                <a:lnTo>
                  <a:pt x="2649839" y="1501681"/>
                </a:lnTo>
                <a:lnTo>
                  <a:pt x="2650617" y="150138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5212076" y="2139950"/>
            <a:ext cx="2835910" cy="1544955"/>
          </a:xfrm>
          <a:custGeom>
            <a:avLst/>
            <a:gdLst/>
            <a:ahLst/>
            <a:cxnLst/>
            <a:rect l="l" t="t" r="r" b="b"/>
            <a:pathLst>
              <a:path w="2835909" h="1544954">
                <a:moveTo>
                  <a:pt x="2569463" y="0"/>
                </a:moveTo>
                <a:lnTo>
                  <a:pt x="265175" y="0"/>
                </a:lnTo>
                <a:lnTo>
                  <a:pt x="245712" y="771"/>
                </a:lnTo>
                <a:lnTo>
                  <a:pt x="207832" y="6443"/>
                </a:lnTo>
                <a:lnTo>
                  <a:pt x="154476" y="24569"/>
                </a:lnTo>
                <a:lnTo>
                  <a:pt x="106633" y="53109"/>
                </a:lnTo>
                <a:lnTo>
                  <a:pt x="65830" y="90791"/>
                </a:lnTo>
                <a:lnTo>
                  <a:pt x="33594" y="136345"/>
                </a:lnTo>
                <a:lnTo>
                  <a:pt x="11450" y="188502"/>
                </a:lnTo>
                <a:lnTo>
                  <a:pt x="3047" y="226313"/>
                </a:lnTo>
                <a:lnTo>
                  <a:pt x="0" y="252983"/>
                </a:lnTo>
                <a:lnTo>
                  <a:pt x="0" y="1293107"/>
                </a:lnTo>
                <a:lnTo>
                  <a:pt x="8072" y="1345124"/>
                </a:lnTo>
                <a:lnTo>
                  <a:pt x="20333" y="1381821"/>
                </a:lnTo>
                <a:lnTo>
                  <a:pt x="37955" y="1416202"/>
                </a:lnTo>
                <a:lnTo>
                  <a:pt x="60335" y="1447760"/>
                </a:lnTo>
                <a:lnTo>
                  <a:pt x="86867" y="1475987"/>
                </a:lnTo>
                <a:lnTo>
                  <a:pt x="119954" y="1501244"/>
                </a:lnTo>
                <a:lnTo>
                  <a:pt x="153695" y="1520038"/>
                </a:lnTo>
                <a:lnTo>
                  <a:pt x="189757" y="1533826"/>
                </a:lnTo>
                <a:lnTo>
                  <a:pt x="227414" y="1542154"/>
                </a:lnTo>
                <a:lnTo>
                  <a:pt x="265937" y="1544567"/>
                </a:lnTo>
                <a:lnTo>
                  <a:pt x="2583179" y="1544567"/>
                </a:lnTo>
                <a:lnTo>
                  <a:pt x="2596895" y="1543805"/>
                </a:lnTo>
                <a:lnTo>
                  <a:pt x="2616232" y="1540960"/>
                </a:lnTo>
                <a:lnTo>
                  <a:pt x="2621738" y="1539741"/>
                </a:lnTo>
                <a:lnTo>
                  <a:pt x="224299" y="1539741"/>
                </a:lnTo>
                <a:lnTo>
                  <a:pt x="211418" y="1527041"/>
                </a:lnTo>
                <a:lnTo>
                  <a:pt x="174141" y="1527041"/>
                </a:lnTo>
                <a:lnTo>
                  <a:pt x="162227" y="1514341"/>
                </a:lnTo>
                <a:lnTo>
                  <a:pt x="150596" y="1514341"/>
                </a:lnTo>
                <a:lnTo>
                  <a:pt x="139264" y="1501641"/>
                </a:lnTo>
                <a:lnTo>
                  <a:pt x="128248" y="1501641"/>
                </a:lnTo>
                <a:lnTo>
                  <a:pt x="117565" y="1488941"/>
                </a:lnTo>
                <a:lnTo>
                  <a:pt x="107231" y="1476241"/>
                </a:lnTo>
                <a:lnTo>
                  <a:pt x="97262" y="1476241"/>
                </a:lnTo>
                <a:lnTo>
                  <a:pt x="87675" y="1463541"/>
                </a:lnTo>
                <a:lnTo>
                  <a:pt x="78486" y="1450841"/>
                </a:lnTo>
                <a:lnTo>
                  <a:pt x="69342" y="1450841"/>
                </a:lnTo>
                <a:lnTo>
                  <a:pt x="69342" y="1438141"/>
                </a:lnTo>
                <a:lnTo>
                  <a:pt x="59436" y="1438141"/>
                </a:lnTo>
                <a:lnTo>
                  <a:pt x="59436" y="1425441"/>
                </a:lnTo>
                <a:lnTo>
                  <a:pt x="50292" y="1425441"/>
                </a:lnTo>
                <a:lnTo>
                  <a:pt x="50292" y="1412741"/>
                </a:lnTo>
                <a:lnTo>
                  <a:pt x="44196" y="1412741"/>
                </a:lnTo>
                <a:lnTo>
                  <a:pt x="43434" y="1400041"/>
                </a:lnTo>
                <a:lnTo>
                  <a:pt x="36576" y="1400041"/>
                </a:lnTo>
                <a:lnTo>
                  <a:pt x="36576" y="1387341"/>
                </a:lnTo>
                <a:lnTo>
                  <a:pt x="31242" y="1387341"/>
                </a:lnTo>
                <a:lnTo>
                  <a:pt x="31242" y="1374641"/>
                </a:lnTo>
                <a:lnTo>
                  <a:pt x="26670" y="1374641"/>
                </a:lnTo>
                <a:lnTo>
                  <a:pt x="26670" y="1361941"/>
                </a:lnTo>
                <a:lnTo>
                  <a:pt x="22098" y="1361941"/>
                </a:lnTo>
                <a:lnTo>
                  <a:pt x="22098" y="1349241"/>
                </a:lnTo>
                <a:lnTo>
                  <a:pt x="19050" y="1349241"/>
                </a:lnTo>
                <a:lnTo>
                  <a:pt x="19050" y="1336541"/>
                </a:lnTo>
                <a:lnTo>
                  <a:pt x="16764" y="1336541"/>
                </a:lnTo>
                <a:lnTo>
                  <a:pt x="16764" y="1323841"/>
                </a:lnTo>
                <a:lnTo>
                  <a:pt x="14478" y="1323841"/>
                </a:lnTo>
                <a:lnTo>
                  <a:pt x="14478" y="1311141"/>
                </a:lnTo>
                <a:lnTo>
                  <a:pt x="13716" y="1311141"/>
                </a:lnTo>
                <a:lnTo>
                  <a:pt x="13716" y="1298441"/>
                </a:lnTo>
                <a:lnTo>
                  <a:pt x="12954" y="1298441"/>
                </a:lnTo>
                <a:lnTo>
                  <a:pt x="12954" y="1285741"/>
                </a:lnTo>
                <a:lnTo>
                  <a:pt x="12192" y="1285741"/>
                </a:lnTo>
                <a:lnTo>
                  <a:pt x="12192" y="269741"/>
                </a:lnTo>
                <a:lnTo>
                  <a:pt x="12956" y="257041"/>
                </a:lnTo>
                <a:lnTo>
                  <a:pt x="15161" y="231641"/>
                </a:lnTo>
                <a:lnTo>
                  <a:pt x="18753" y="218941"/>
                </a:lnTo>
                <a:lnTo>
                  <a:pt x="23680" y="193541"/>
                </a:lnTo>
                <a:lnTo>
                  <a:pt x="29890" y="180841"/>
                </a:lnTo>
                <a:lnTo>
                  <a:pt x="37332" y="168141"/>
                </a:lnTo>
                <a:lnTo>
                  <a:pt x="45952" y="142741"/>
                </a:lnTo>
                <a:lnTo>
                  <a:pt x="78364" y="104641"/>
                </a:lnTo>
                <a:lnTo>
                  <a:pt x="119508" y="66541"/>
                </a:lnTo>
                <a:lnTo>
                  <a:pt x="151092" y="41141"/>
                </a:lnTo>
                <a:lnTo>
                  <a:pt x="167974" y="41141"/>
                </a:lnTo>
                <a:lnTo>
                  <a:pt x="185514" y="28441"/>
                </a:lnTo>
                <a:lnTo>
                  <a:pt x="222356" y="28441"/>
                </a:lnTo>
                <a:lnTo>
                  <a:pt x="241554" y="15741"/>
                </a:lnTo>
                <a:lnTo>
                  <a:pt x="2658749" y="15741"/>
                </a:lnTo>
                <a:lnTo>
                  <a:pt x="2620807" y="5299"/>
                </a:lnTo>
                <a:lnTo>
                  <a:pt x="2582417" y="761"/>
                </a:lnTo>
                <a:lnTo>
                  <a:pt x="2569463" y="0"/>
                </a:lnTo>
                <a:close/>
              </a:path>
              <a:path w="2835909" h="1544954">
                <a:moveTo>
                  <a:pt x="2658749" y="15741"/>
                </a:moveTo>
                <a:lnTo>
                  <a:pt x="2607424" y="15741"/>
                </a:lnTo>
                <a:lnTo>
                  <a:pt x="2620377" y="28441"/>
                </a:lnTo>
                <a:lnTo>
                  <a:pt x="2645576" y="28441"/>
                </a:lnTo>
                <a:lnTo>
                  <a:pt x="2657795" y="41141"/>
                </a:lnTo>
                <a:lnTo>
                  <a:pt x="2681401" y="41141"/>
                </a:lnTo>
                <a:lnTo>
                  <a:pt x="2692762" y="53841"/>
                </a:lnTo>
                <a:lnTo>
                  <a:pt x="2703809" y="53841"/>
                </a:lnTo>
                <a:lnTo>
                  <a:pt x="2714529" y="66541"/>
                </a:lnTo>
                <a:lnTo>
                  <a:pt x="2724909" y="66541"/>
                </a:lnTo>
                <a:lnTo>
                  <a:pt x="2734935" y="79241"/>
                </a:lnTo>
                <a:lnTo>
                  <a:pt x="2744592" y="91941"/>
                </a:lnTo>
                <a:lnTo>
                  <a:pt x="2753868" y="104641"/>
                </a:lnTo>
                <a:lnTo>
                  <a:pt x="2761488" y="104641"/>
                </a:lnTo>
                <a:lnTo>
                  <a:pt x="2765298" y="117341"/>
                </a:lnTo>
                <a:lnTo>
                  <a:pt x="2773680" y="117341"/>
                </a:lnTo>
                <a:lnTo>
                  <a:pt x="2775204" y="130041"/>
                </a:lnTo>
                <a:lnTo>
                  <a:pt x="2782824" y="130041"/>
                </a:lnTo>
                <a:lnTo>
                  <a:pt x="2782824" y="142741"/>
                </a:lnTo>
                <a:lnTo>
                  <a:pt x="2790444" y="142741"/>
                </a:lnTo>
                <a:lnTo>
                  <a:pt x="2790444" y="155441"/>
                </a:lnTo>
                <a:lnTo>
                  <a:pt x="2796540" y="155441"/>
                </a:lnTo>
                <a:lnTo>
                  <a:pt x="2796540" y="168141"/>
                </a:lnTo>
                <a:lnTo>
                  <a:pt x="2802636" y="168141"/>
                </a:lnTo>
                <a:lnTo>
                  <a:pt x="2802636" y="180841"/>
                </a:lnTo>
                <a:lnTo>
                  <a:pt x="2807970" y="180841"/>
                </a:lnTo>
                <a:lnTo>
                  <a:pt x="2807970" y="193541"/>
                </a:lnTo>
                <a:lnTo>
                  <a:pt x="2811780" y="193541"/>
                </a:lnTo>
                <a:lnTo>
                  <a:pt x="2811780" y="206241"/>
                </a:lnTo>
                <a:lnTo>
                  <a:pt x="2815590" y="206241"/>
                </a:lnTo>
                <a:lnTo>
                  <a:pt x="2815590" y="218941"/>
                </a:lnTo>
                <a:lnTo>
                  <a:pt x="2817876" y="218941"/>
                </a:lnTo>
                <a:lnTo>
                  <a:pt x="2817876" y="231641"/>
                </a:lnTo>
                <a:lnTo>
                  <a:pt x="2820162" y="231641"/>
                </a:lnTo>
                <a:lnTo>
                  <a:pt x="2820162" y="244341"/>
                </a:lnTo>
                <a:lnTo>
                  <a:pt x="2821686" y="244341"/>
                </a:lnTo>
                <a:lnTo>
                  <a:pt x="2821686" y="257041"/>
                </a:lnTo>
                <a:lnTo>
                  <a:pt x="2822448" y="257041"/>
                </a:lnTo>
                <a:lnTo>
                  <a:pt x="2821686" y="1298441"/>
                </a:lnTo>
                <a:lnTo>
                  <a:pt x="2820020" y="1311141"/>
                </a:lnTo>
                <a:lnTo>
                  <a:pt x="2817021" y="1336541"/>
                </a:lnTo>
                <a:lnTo>
                  <a:pt x="2812737" y="1349241"/>
                </a:lnTo>
                <a:lnTo>
                  <a:pt x="2807219" y="1374641"/>
                </a:lnTo>
                <a:lnTo>
                  <a:pt x="2800513" y="1387341"/>
                </a:lnTo>
                <a:lnTo>
                  <a:pt x="2792670" y="1400041"/>
                </a:lnTo>
                <a:lnTo>
                  <a:pt x="2783739" y="1425441"/>
                </a:lnTo>
                <a:lnTo>
                  <a:pt x="2773767" y="1438141"/>
                </a:lnTo>
                <a:lnTo>
                  <a:pt x="2738102" y="1476241"/>
                </a:lnTo>
                <a:lnTo>
                  <a:pt x="2710023" y="1501641"/>
                </a:lnTo>
                <a:lnTo>
                  <a:pt x="2694839" y="1501641"/>
                </a:lnTo>
                <a:lnTo>
                  <a:pt x="2678958" y="1514341"/>
                </a:lnTo>
                <a:lnTo>
                  <a:pt x="2662428" y="1514341"/>
                </a:lnTo>
                <a:lnTo>
                  <a:pt x="2645298" y="1527041"/>
                </a:lnTo>
                <a:lnTo>
                  <a:pt x="2627618" y="1527041"/>
                </a:lnTo>
                <a:lnTo>
                  <a:pt x="2609435" y="1539741"/>
                </a:lnTo>
                <a:lnTo>
                  <a:pt x="2621738" y="1539741"/>
                </a:lnTo>
                <a:lnTo>
                  <a:pt x="2671118" y="1524661"/>
                </a:lnTo>
                <a:lnTo>
                  <a:pt x="2720283" y="1497778"/>
                </a:lnTo>
                <a:lnTo>
                  <a:pt x="2762390" y="1461680"/>
                </a:lnTo>
                <a:lnTo>
                  <a:pt x="2796106" y="1417733"/>
                </a:lnTo>
                <a:lnTo>
                  <a:pt x="2820094" y="1367304"/>
                </a:lnTo>
                <a:lnTo>
                  <a:pt x="2833020" y="1311760"/>
                </a:lnTo>
                <a:lnTo>
                  <a:pt x="2835401" y="1278629"/>
                </a:lnTo>
                <a:lnTo>
                  <a:pt x="2835401" y="265937"/>
                </a:lnTo>
                <a:lnTo>
                  <a:pt x="2831111" y="219216"/>
                </a:lnTo>
                <a:lnTo>
                  <a:pt x="2821592" y="182106"/>
                </a:lnTo>
                <a:lnTo>
                  <a:pt x="2798133" y="130880"/>
                </a:lnTo>
                <a:lnTo>
                  <a:pt x="2764912" y="86207"/>
                </a:lnTo>
                <a:lnTo>
                  <a:pt x="2723342" y="49466"/>
                </a:lnTo>
                <a:lnTo>
                  <a:pt x="2674836" y="22037"/>
                </a:lnTo>
                <a:lnTo>
                  <a:pt x="2658749" y="15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5224268" y="2152904"/>
            <a:ext cx="2810510" cy="1519555"/>
          </a:xfrm>
          <a:custGeom>
            <a:avLst/>
            <a:gdLst/>
            <a:ahLst/>
            <a:cxnLst/>
            <a:rect l="l" t="t" r="r" b="b"/>
            <a:pathLst>
              <a:path w="2810509" h="1519554">
                <a:moveTo>
                  <a:pt x="2557271" y="0"/>
                </a:moveTo>
                <a:lnTo>
                  <a:pt x="253745" y="0"/>
                </a:lnTo>
                <a:lnTo>
                  <a:pt x="232925" y="840"/>
                </a:lnTo>
                <a:lnTo>
                  <a:pt x="192745" y="7368"/>
                </a:lnTo>
                <a:lnTo>
                  <a:pt x="154947" y="19919"/>
                </a:lnTo>
                <a:lnTo>
                  <a:pt x="120053" y="37968"/>
                </a:lnTo>
                <a:lnTo>
                  <a:pt x="88583" y="60989"/>
                </a:lnTo>
                <a:lnTo>
                  <a:pt x="61058" y="88456"/>
                </a:lnTo>
                <a:lnTo>
                  <a:pt x="38000" y="119844"/>
                </a:lnTo>
                <a:lnTo>
                  <a:pt x="19931" y="154626"/>
                </a:lnTo>
                <a:lnTo>
                  <a:pt x="7370" y="192277"/>
                </a:lnTo>
                <a:lnTo>
                  <a:pt x="840" y="232272"/>
                </a:lnTo>
                <a:lnTo>
                  <a:pt x="0" y="252983"/>
                </a:lnTo>
                <a:lnTo>
                  <a:pt x="0" y="1265675"/>
                </a:lnTo>
                <a:lnTo>
                  <a:pt x="3319" y="1306851"/>
                </a:lnTo>
                <a:lnTo>
                  <a:pt x="12929" y="1345905"/>
                </a:lnTo>
                <a:lnTo>
                  <a:pt x="28309" y="1382316"/>
                </a:lnTo>
                <a:lnTo>
                  <a:pt x="48938" y="1415564"/>
                </a:lnTo>
                <a:lnTo>
                  <a:pt x="74294" y="1445126"/>
                </a:lnTo>
                <a:lnTo>
                  <a:pt x="103857" y="1470483"/>
                </a:lnTo>
                <a:lnTo>
                  <a:pt x="137105" y="1491112"/>
                </a:lnTo>
                <a:lnTo>
                  <a:pt x="173516" y="1506492"/>
                </a:lnTo>
                <a:lnTo>
                  <a:pt x="212570" y="1516102"/>
                </a:lnTo>
                <a:lnTo>
                  <a:pt x="253745" y="1519421"/>
                </a:lnTo>
                <a:lnTo>
                  <a:pt x="2557271" y="1519421"/>
                </a:lnTo>
                <a:lnTo>
                  <a:pt x="2598240" y="1516102"/>
                </a:lnTo>
                <a:lnTo>
                  <a:pt x="2637129" y="1506492"/>
                </a:lnTo>
                <a:lnTo>
                  <a:pt x="2673412" y="1491112"/>
                </a:lnTo>
                <a:lnTo>
                  <a:pt x="2706562" y="1470483"/>
                </a:lnTo>
                <a:lnTo>
                  <a:pt x="2736056" y="1445126"/>
                </a:lnTo>
                <a:lnTo>
                  <a:pt x="2761366" y="1415564"/>
                </a:lnTo>
                <a:lnTo>
                  <a:pt x="2781966" y="1382316"/>
                </a:lnTo>
                <a:lnTo>
                  <a:pt x="2797332" y="1345905"/>
                </a:lnTo>
                <a:lnTo>
                  <a:pt x="2806937" y="1306851"/>
                </a:lnTo>
                <a:lnTo>
                  <a:pt x="2810255" y="1265675"/>
                </a:lnTo>
                <a:lnTo>
                  <a:pt x="2810255" y="252983"/>
                </a:lnTo>
                <a:lnTo>
                  <a:pt x="2806937" y="212015"/>
                </a:lnTo>
                <a:lnTo>
                  <a:pt x="2797332" y="173126"/>
                </a:lnTo>
                <a:lnTo>
                  <a:pt x="2781966" y="136843"/>
                </a:lnTo>
                <a:lnTo>
                  <a:pt x="2761366" y="103692"/>
                </a:lnTo>
                <a:lnTo>
                  <a:pt x="2736056" y="74199"/>
                </a:lnTo>
                <a:lnTo>
                  <a:pt x="2706562" y="48889"/>
                </a:lnTo>
                <a:lnTo>
                  <a:pt x="2673412" y="28289"/>
                </a:lnTo>
                <a:lnTo>
                  <a:pt x="2637129" y="12923"/>
                </a:lnTo>
                <a:lnTo>
                  <a:pt x="2598240" y="3318"/>
                </a:lnTo>
                <a:lnTo>
                  <a:pt x="2557271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5212076" y="2139950"/>
            <a:ext cx="2835910" cy="1544955"/>
          </a:xfrm>
          <a:custGeom>
            <a:avLst/>
            <a:gdLst/>
            <a:ahLst/>
            <a:cxnLst/>
            <a:rect l="l" t="t" r="r" b="b"/>
            <a:pathLst>
              <a:path w="2835909" h="1544954">
                <a:moveTo>
                  <a:pt x="2569463" y="0"/>
                </a:moveTo>
                <a:lnTo>
                  <a:pt x="265175" y="0"/>
                </a:lnTo>
                <a:lnTo>
                  <a:pt x="245712" y="771"/>
                </a:lnTo>
                <a:lnTo>
                  <a:pt x="207832" y="6443"/>
                </a:lnTo>
                <a:lnTo>
                  <a:pt x="154476" y="24569"/>
                </a:lnTo>
                <a:lnTo>
                  <a:pt x="106633" y="53109"/>
                </a:lnTo>
                <a:lnTo>
                  <a:pt x="65830" y="90791"/>
                </a:lnTo>
                <a:lnTo>
                  <a:pt x="33594" y="136345"/>
                </a:lnTo>
                <a:lnTo>
                  <a:pt x="11450" y="188502"/>
                </a:lnTo>
                <a:lnTo>
                  <a:pt x="3047" y="226313"/>
                </a:lnTo>
                <a:lnTo>
                  <a:pt x="0" y="252983"/>
                </a:lnTo>
                <a:lnTo>
                  <a:pt x="0" y="1293107"/>
                </a:lnTo>
                <a:lnTo>
                  <a:pt x="8072" y="1345124"/>
                </a:lnTo>
                <a:lnTo>
                  <a:pt x="20333" y="1381821"/>
                </a:lnTo>
                <a:lnTo>
                  <a:pt x="37955" y="1416202"/>
                </a:lnTo>
                <a:lnTo>
                  <a:pt x="60335" y="1447760"/>
                </a:lnTo>
                <a:lnTo>
                  <a:pt x="86867" y="1475987"/>
                </a:lnTo>
                <a:lnTo>
                  <a:pt x="119954" y="1501244"/>
                </a:lnTo>
                <a:lnTo>
                  <a:pt x="153695" y="1520038"/>
                </a:lnTo>
                <a:lnTo>
                  <a:pt x="189757" y="1533826"/>
                </a:lnTo>
                <a:lnTo>
                  <a:pt x="227414" y="1542154"/>
                </a:lnTo>
                <a:lnTo>
                  <a:pt x="265937" y="1544567"/>
                </a:lnTo>
                <a:lnTo>
                  <a:pt x="2583179" y="1544567"/>
                </a:lnTo>
                <a:lnTo>
                  <a:pt x="2635081" y="1536787"/>
                </a:lnTo>
                <a:lnTo>
                  <a:pt x="2682521" y="1519421"/>
                </a:lnTo>
                <a:lnTo>
                  <a:pt x="265937" y="1519421"/>
                </a:lnTo>
                <a:lnTo>
                  <a:pt x="248526" y="1518979"/>
                </a:lnTo>
                <a:lnTo>
                  <a:pt x="197903" y="1509898"/>
                </a:lnTo>
                <a:lnTo>
                  <a:pt x="150928" y="1490224"/>
                </a:lnTo>
                <a:lnTo>
                  <a:pt x="109186" y="1461296"/>
                </a:lnTo>
                <a:lnTo>
                  <a:pt x="74263" y="1424451"/>
                </a:lnTo>
                <a:lnTo>
                  <a:pt x="47743" y="1381026"/>
                </a:lnTo>
                <a:lnTo>
                  <a:pt x="31211" y="1332361"/>
                </a:lnTo>
                <a:lnTo>
                  <a:pt x="25145" y="1278629"/>
                </a:lnTo>
                <a:lnTo>
                  <a:pt x="25145" y="265937"/>
                </a:lnTo>
                <a:lnTo>
                  <a:pt x="32415" y="207748"/>
                </a:lnTo>
                <a:lnTo>
                  <a:pt x="44487" y="170979"/>
                </a:lnTo>
                <a:lnTo>
                  <a:pt x="62724" y="136784"/>
                </a:lnTo>
                <a:lnTo>
                  <a:pt x="86233" y="105942"/>
                </a:lnTo>
                <a:lnTo>
                  <a:pt x="121925" y="73148"/>
                </a:lnTo>
                <a:lnTo>
                  <a:pt x="154675" y="52904"/>
                </a:lnTo>
                <a:lnTo>
                  <a:pt x="190148" y="37767"/>
                </a:lnTo>
                <a:lnTo>
                  <a:pt x="227513" y="28510"/>
                </a:lnTo>
                <a:lnTo>
                  <a:pt x="2682966" y="25907"/>
                </a:lnTo>
                <a:lnTo>
                  <a:pt x="2674836" y="22037"/>
                </a:lnTo>
                <a:lnTo>
                  <a:pt x="2620807" y="5299"/>
                </a:lnTo>
                <a:lnTo>
                  <a:pt x="2582417" y="761"/>
                </a:lnTo>
                <a:lnTo>
                  <a:pt x="2569463" y="0"/>
                </a:lnTo>
                <a:close/>
              </a:path>
              <a:path w="2835909" h="1544954">
                <a:moveTo>
                  <a:pt x="2682966" y="25907"/>
                </a:moveTo>
                <a:lnTo>
                  <a:pt x="2581655" y="25907"/>
                </a:lnTo>
                <a:lnTo>
                  <a:pt x="2593847" y="26669"/>
                </a:lnTo>
                <a:lnTo>
                  <a:pt x="2611351" y="29239"/>
                </a:lnTo>
                <a:lnTo>
                  <a:pt x="2661009" y="43892"/>
                </a:lnTo>
                <a:lnTo>
                  <a:pt x="2705474" y="68046"/>
                </a:lnTo>
                <a:lnTo>
                  <a:pt x="2743573" y="100523"/>
                </a:lnTo>
                <a:lnTo>
                  <a:pt x="2774129" y="140142"/>
                </a:lnTo>
                <a:lnTo>
                  <a:pt x="2795967" y="185726"/>
                </a:lnTo>
                <a:lnTo>
                  <a:pt x="2807913" y="236096"/>
                </a:lnTo>
                <a:lnTo>
                  <a:pt x="2809493" y="253745"/>
                </a:lnTo>
                <a:lnTo>
                  <a:pt x="2809493" y="1291583"/>
                </a:lnTo>
                <a:lnTo>
                  <a:pt x="2802292" y="1338423"/>
                </a:lnTo>
                <a:lnTo>
                  <a:pt x="2784296" y="1386459"/>
                </a:lnTo>
                <a:lnTo>
                  <a:pt x="2757295" y="1428804"/>
                </a:lnTo>
                <a:lnTo>
                  <a:pt x="2722408" y="1464364"/>
                </a:lnTo>
                <a:lnTo>
                  <a:pt x="2680759" y="1492048"/>
                </a:lnTo>
                <a:lnTo>
                  <a:pt x="2633467" y="1510765"/>
                </a:lnTo>
                <a:lnTo>
                  <a:pt x="2581655" y="1519421"/>
                </a:lnTo>
                <a:lnTo>
                  <a:pt x="2682521" y="1519421"/>
                </a:lnTo>
                <a:lnTo>
                  <a:pt x="2720283" y="1497778"/>
                </a:lnTo>
                <a:lnTo>
                  <a:pt x="2762390" y="1461680"/>
                </a:lnTo>
                <a:lnTo>
                  <a:pt x="2796106" y="1417733"/>
                </a:lnTo>
                <a:lnTo>
                  <a:pt x="2820094" y="1367304"/>
                </a:lnTo>
                <a:lnTo>
                  <a:pt x="2833020" y="1311760"/>
                </a:lnTo>
                <a:lnTo>
                  <a:pt x="2835401" y="1278629"/>
                </a:lnTo>
                <a:lnTo>
                  <a:pt x="2835401" y="265937"/>
                </a:lnTo>
                <a:lnTo>
                  <a:pt x="2831111" y="219216"/>
                </a:lnTo>
                <a:lnTo>
                  <a:pt x="2821592" y="182106"/>
                </a:lnTo>
                <a:lnTo>
                  <a:pt x="2798133" y="130880"/>
                </a:lnTo>
                <a:lnTo>
                  <a:pt x="2764912" y="86207"/>
                </a:lnTo>
                <a:lnTo>
                  <a:pt x="2723342" y="49466"/>
                </a:lnTo>
                <a:lnTo>
                  <a:pt x="2691688" y="30060"/>
                </a:lnTo>
                <a:lnTo>
                  <a:pt x="2682966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5464299" y="2347403"/>
            <a:ext cx="2511551" cy="122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7"/>
          <p:cNvSpPr txBox="1"/>
          <p:nvPr/>
        </p:nvSpPr>
        <p:spPr>
          <a:xfrm>
            <a:off x="5787653" y="2413496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8"/>
          <p:cNvSpPr txBox="1"/>
          <p:nvPr/>
        </p:nvSpPr>
        <p:spPr>
          <a:xfrm>
            <a:off x="5787653" y="3214359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9"/>
          <p:cNvSpPr txBox="1"/>
          <p:nvPr/>
        </p:nvSpPr>
        <p:spPr>
          <a:xfrm>
            <a:off x="6939036" y="2834882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63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 txBox="1"/>
          <p:nvPr/>
        </p:nvSpPr>
        <p:spPr>
          <a:xfrm>
            <a:off x="422102" y="3535910"/>
            <a:ext cx="791590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4" algn="ctr">
              <a:lnSpc>
                <a:spcPct val="100000"/>
              </a:lnSpc>
              <a:spcBef>
                <a:spcPts val="430"/>
              </a:spcBef>
              <a:tabLst>
                <a:tab pos="471170" algn="l"/>
              </a:tabLst>
            </a:pPr>
            <a:r>
              <a:rPr sz="1800" b="1" spc="-5" dirty="0" err="1" smtClean="0">
                <a:latin typeface="Arial"/>
                <a:cs typeface="Arial"/>
              </a:rPr>
              <a:t>G</a:t>
            </a:r>
            <a:r>
              <a:rPr sz="1800" b="1" dirty="0" err="1" smtClean="0">
                <a:latin typeface="Arial"/>
                <a:cs typeface="Arial"/>
              </a:rPr>
              <a:t>eringe</a:t>
            </a:r>
            <a:r>
              <a:rPr sz="1800" b="1" spc="-10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Kopplung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erleichtert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70" dirty="0" err="1" smtClean="0">
                <a:latin typeface="Arial"/>
                <a:cs typeface="Arial"/>
              </a:rPr>
              <a:t>W</a:t>
            </a:r>
            <a:r>
              <a:rPr sz="1800" b="1" dirty="0" err="1" smtClean="0">
                <a:latin typeface="Arial"/>
                <a:cs typeface="Arial"/>
              </a:rPr>
              <a:t>artbarkeit</a:t>
            </a:r>
            <a:endParaRPr sz="1800" b="1" dirty="0">
              <a:latin typeface="Arial"/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419481" y="2728952"/>
            <a:ext cx="8305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25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Hohe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Kopplung: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Sehr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Abhängigkeiten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zwischen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den </a:t>
            </a:r>
            <a:r>
              <a:rPr lang="de-DE" sz="1800" dirty="0" smtClean="0">
                <a:latin typeface="Arial"/>
                <a:cs typeface="Arial"/>
              </a:rPr>
              <a:t>Klassen</a:t>
            </a:r>
            <a:r>
              <a:rPr sz="1800" dirty="0" smtClean="0">
                <a:latin typeface="Arial"/>
                <a:cs typeface="Arial"/>
              </a:rPr>
              <a:t>.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Änderung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Modul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(ungewollte) Auswirkung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andere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Module</a:t>
            </a:r>
          </a:p>
        </p:txBody>
      </p:sp>
      <p:sp>
        <p:nvSpPr>
          <p:cNvPr id="10" name="object 9"/>
          <p:cNvSpPr/>
          <p:nvPr/>
        </p:nvSpPr>
        <p:spPr>
          <a:xfrm>
            <a:off x="1232917" y="1019596"/>
            <a:ext cx="2809240" cy="1459230"/>
          </a:xfrm>
          <a:custGeom>
            <a:avLst/>
            <a:gdLst/>
            <a:ahLst/>
            <a:cxnLst/>
            <a:rect l="l" t="t" r="r" b="b"/>
            <a:pathLst>
              <a:path w="2809240" h="1459229">
                <a:moveTo>
                  <a:pt x="3494" y="207309"/>
                </a:moveTo>
                <a:lnTo>
                  <a:pt x="2534" y="212015"/>
                </a:lnTo>
                <a:lnTo>
                  <a:pt x="72" y="232272"/>
                </a:lnTo>
                <a:lnTo>
                  <a:pt x="0" y="234060"/>
                </a:lnTo>
                <a:lnTo>
                  <a:pt x="1099" y="226561"/>
                </a:lnTo>
                <a:lnTo>
                  <a:pt x="3494" y="207309"/>
                </a:lnTo>
                <a:close/>
              </a:path>
              <a:path w="2809240" h="1459229">
                <a:moveTo>
                  <a:pt x="21023" y="150413"/>
                </a:moveTo>
                <a:lnTo>
                  <a:pt x="19048" y="154626"/>
                </a:lnTo>
                <a:lnTo>
                  <a:pt x="12087" y="173126"/>
                </a:lnTo>
                <a:lnTo>
                  <a:pt x="6561" y="192277"/>
                </a:lnTo>
                <a:lnTo>
                  <a:pt x="5446" y="197742"/>
                </a:lnTo>
                <a:lnTo>
                  <a:pt x="8667" y="188461"/>
                </a:lnTo>
                <a:lnTo>
                  <a:pt x="14276" y="175761"/>
                </a:lnTo>
                <a:lnTo>
                  <a:pt x="21023" y="150413"/>
                </a:lnTo>
                <a:close/>
              </a:path>
              <a:path w="2809240" h="1459229">
                <a:moveTo>
                  <a:pt x="2555743" y="0"/>
                </a:moveTo>
                <a:lnTo>
                  <a:pt x="252220" y="0"/>
                </a:lnTo>
                <a:lnTo>
                  <a:pt x="231406" y="840"/>
                </a:lnTo>
                <a:lnTo>
                  <a:pt x="191267" y="7368"/>
                </a:lnTo>
                <a:lnTo>
                  <a:pt x="153541" y="19919"/>
                </a:lnTo>
                <a:lnTo>
                  <a:pt x="118742" y="37968"/>
                </a:lnTo>
                <a:lnTo>
                  <a:pt x="87382" y="60989"/>
                </a:lnTo>
                <a:lnTo>
                  <a:pt x="59971" y="88456"/>
                </a:lnTo>
                <a:lnTo>
                  <a:pt x="37022" y="119844"/>
                </a:lnTo>
                <a:lnTo>
                  <a:pt x="21080" y="150292"/>
                </a:lnTo>
                <a:lnTo>
                  <a:pt x="28901" y="137661"/>
                </a:lnTo>
                <a:lnTo>
                  <a:pt x="37820" y="124961"/>
                </a:lnTo>
                <a:lnTo>
                  <a:pt x="70428" y="86861"/>
                </a:lnTo>
                <a:lnTo>
                  <a:pt x="110796" y="48761"/>
                </a:lnTo>
                <a:lnTo>
                  <a:pt x="125750" y="36061"/>
                </a:lnTo>
                <a:lnTo>
                  <a:pt x="141374" y="36061"/>
                </a:lnTo>
                <a:lnTo>
                  <a:pt x="157619" y="23361"/>
                </a:lnTo>
                <a:lnTo>
                  <a:pt x="174435" y="23361"/>
                </a:lnTo>
                <a:lnTo>
                  <a:pt x="191776" y="10661"/>
                </a:lnTo>
                <a:lnTo>
                  <a:pt x="2627803" y="10661"/>
                </a:lnTo>
                <a:lnTo>
                  <a:pt x="2616449" y="7368"/>
                </a:lnTo>
                <a:lnTo>
                  <a:pt x="2596712" y="3318"/>
                </a:lnTo>
                <a:lnTo>
                  <a:pt x="2576455" y="840"/>
                </a:lnTo>
                <a:lnTo>
                  <a:pt x="2555743" y="0"/>
                </a:lnTo>
                <a:close/>
              </a:path>
              <a:path w="2809240" h="1459229">
                <a:moveTo>
                  <a:pt x="2627803" y="10661"/>
                </a:moveTo>
                <a:lnTo>
                  <a:pt x="2623543" y="10661"/>
                </a:lnTo>
                <a:lnTo>
                  <a:pt x="2635942" y="23361"/>
                </a:lnTo>
                <a:lnTo>
                  <a:pt x="2659921" y="23361"/>
                </a:lnTo>
                <a:lnTo>
                  <a:pt x="2671478" y="36061"/>
                </a:lnTo>
                <a:lnTo>
                  <a:pt x="2682731" y="36061"/>
                </a:lnTo>
                <a:lnTo>
                  <a:pt x="2693667" y="48761"/>
                </a:lnTo>
                <a:lnTo>
                  <a:pt x="2704276" y="48761"/>
                </a:lnTo>
                <a:lnTo>
                  <a:pt x="2714545" y="61461"/>
                </a:lnTo>
                <a:lnTo>
                  <a:pt x="2724462" y="74161"/>
                </a:lnTo>
                <a:lnTo>
                  <a:pt x="2734017" y="74161"/>
                </a:lnTo>
                <a:lnTo>
                  <a:pt x="2743196" y="86861"/>
                </a:lnTo>
                <a:lnTo>
                  <a:pt x="2743958" y="86861"/>
                </a:lnTo>
                <a:lnTo>
                  <a:pt x="2748530" y="99561"/>
                </a:lnTo>
                <a:lnTo>
                  <a:pt x="2756150" y="99561"/>
                </a:lnTo>
                <a:lnTo>
                  <a:pt x="2757674" y="112261"/>
                </a:lnTo>
                <a:lnTo>
                  <a:pt x="2765632" y="112261"/>
                </a:lnTo>
                <a:lnTo>
                  <a:pt x="2734528" y="74199"/>
                </a:lnTo>
                <a:lnTo>
                  <a:pt x="2705034" y="48889"/>
                </a:lnTo>
                <a:lnTo>
                  <a:pt x="2671884" y="28289"/>
                </a:lnTo>
                <a:lnTo>
                  <a:pt x="2635601" y="12923"/>
                </a:lnTo>
                <a:lnTo>
                  <a:pt x="2627803" y="10661"/>
                </a:lnTo>
                <a:close/>
              </a:path>
              <a:path w="2809240" h="1459229">
                <a:moveTo>
                  <a:pt x="87662" y="1458461"/>
                </a:moveTo>
                <a:lnTo>
                  <a:pt x="87505" y="1458461"/>
                </a:lnTo>
                <a:lnTo>
                  <a:pt x="87935" y="1458803"/>
                </a:lnTo>
                <a:lnTo>
                  <a:pt x="87662" y="1458461"/>
                </a:lnTo>
                <a:close/>
              </a:path>
              <a:path w="2809240" h="1459229">
                <a:moveTo>
                  <a:pt x="42671" y="1407661"/>
                </a:moveTo>
                <a:close/>
              </a:path>
              <a:path w="2809240" h="1459229">
                <a:moveTo>
                  <a:pt x="27431" y="1382261"/>
                </a:moveTo>
                <a:lnTo>
                  <a:pt x="27431" y="1382403"/>
                </a:lnTo>
                <a:lnTo>
                  <a:pt x="27431" y="1382261"/>
                </a:lnTo>
                <a:close/>
              </a:path>
              <a:path w="2809240" h="1459229">
                <a:moveTo>
                  <a:pt x="2766097" y="112949"/>
                </a:moveTo>
                <a:lnTo>
                  <a:pt x="2766818" y="124961"/>
                </a:lnTo>
                <a:lnTo>
                  <a:pt x="2773673" y="124961"/>
                </a:lnTo>
                <a:lnTo>
                  <a:pt x="2770759" y="119844"/>
                </a:lnTo>
                <a:lnTo>
                  <a:pt x="2766097" y="112949"/>
                </a:lnTo>
                <a:close/>
              </a:path>
              <a:path w="2809240" h="1459229">
                <a:moveTo>
                  <a:pt x="2773676" y="124966"/>
                </a:moveTo>
                <a:lnTo>
                  <a:pt x="2773676" y="137661"/>
                </a:lnTo>
                <a:lnTo>
                  <a:pt x="2780534" y="137661"/>
                </a:lnTo>
                <a:lnTo>
                  <a:pt x="2780534" y="150361"/>
                </a:lnTo>
                <a:lnTo>
                  <a:pt x="2786801" y="150361"/>
                </a:lnTo>
                <a:lnTo>
                  <a:pt x="2780438" y="136843"/>
                </a:lnTo>
                <a:lnTo>
                  <a:pt x="2773676" y="124966"/>
                </a:lnTo>
                <a:close/>
              </a:path>
              <a:path w="2809240" h="1459229">
                <a:moveTo>
                  <a:pt x="2787392" y="151616"/>
                </a:moveTo>
                <a:lnTo>
                  <a:pt x="2787392" y="163061"/>
                </a:lnTo>
                <a:lnTo>
                  <a:pt x="2791964" y="163061"/>
                </a:lnTo>
                <a:lnTo>
                  <a:pt x="2791964" y="175761"/>
                </a:lnTo>
                <a:lnTo>
                  <a:pt x="2796536" y="175761"/>
                </a:lnTo>
                <a:lnTo>
                  <a:pt x="2796536" y="188461"/>
                </a:lnTo>
                <a:lnTo>
                  <a:pt x="2800252" y="188461"/>
                </a:lnTo>
                <a:lnTo>
                  <a:pt x="2795804" y="173126"/>
                </a:lnTo>
                <a:lnTo>
                  <a:pt x="2788808" y="154626"/>
                </a:lnTo>
                <a:lnTo>
                  <a:pt x="2787392" y="151616"/>
                </a:lnTo>
                <a:close/>
              </a:path>
              <a:path w="2809240" h="1459229">
                <a:moveTo>
                  <a:pt x="2800346" y="188783"/>
                </a:moveTo>
                <a:lnTo>
                  <a:pt x="2800346" y="201161"/>
                </a:lnTo>
                <a:lnTo>
                  <a:pt x="2803182" y="201161"/>
                </a:lnTo>
                <a:lnTo>
                  <a:pt x="2801359" y="192277"/>
                </a:lnTo>
                <a:lnTo>
                  <a:pt x="2800346" y="188783"/>
                </a:lnTo>
                <a:close/>
              </a:path>
              <a:path w="2809240" h="1459229">
                <a:moveTo>
                  <a:pt x="2803394" y="202192"/>
                </a:moveTo>
                <a:lnTo>
                  <a:pt x="2803394" y="213861"/>
                </a:lnTo>
                <a:lnTo>
                  <a:pt x="2805635" y="213861"/>
                </a:lnTo>
                <a:lnTo>
                  <a:pt x="2805409" y="212015"/>
                </a:lnTo>
                <a:lnTo>
                  <a:pt x="2803394" y="202192"/>
                </a:lnTo>
                <a:close/>
              </a:path>
              <a:path w="2809240" h="1459229">
                <a:moveTo>
                  <a:pt x="2805680" y="214228"/>
                </a:moveTo>
                <a:lnTo>
                  <a:pt x="2805680" y="226561"/>
                </a:lnTo>
                <a:lnTo>
                  <a:pt x="2807188" y="226561"/>
                </a:lnTo>
                <a:lnTo>
                  <a:pt x="2805680" y="214228"/>
                </a:lnTo>
                <a:close/>
              </a:path>
              <a:path w="2809240" h="1459229">
                <a:moveTo>
                  <a:pt x="2807204" y="226687"/>
                </a:moveTo>
                <a:lnTo>
                  <a:pt x="2808170" y="239261"/>
                </a:lnTo>
                <a:lnTo>
                  <a:pt x="2807887" y="232272"/>
                </a:lnTo>
                <a:lnTo>
                  <a:pt x="2807204" y="226687"/>
                </a:lnTo>
                <a:close/>
              </a:path>
              <a:path w="2809240" h="1459229">
                <a:moveTo>
                  <a:pt x="2808718" y="252750"/>
                </a:moveTo>
                <a:lnTo>
                  <a:pt x="2807972" y="1284382"/>
                </a:lnTo>
                <a:lnTo>
                  <a:pt x="2808727" y="1265675"/>
                </a:lnTo>
                <a:lnTo>
                  <a:pt x="2808718" y="252750"/>
                </a:lnTo>
                <a:close/>
              </a:path>
              <a:path w="2809240" h="1459229">
                <a:moveTo>
                  <a:pt x="2803038" y="1318458"/>
                </a:moveTo>
                <a:lnTo>
                  <a:pt x="2802962" y="1318761"/>
                </a:lnTo>
                <a:lnTo>
                  <a:pt x="2802884" y="1319211"/>
                </a:lnTo>
                <a:lnTo>
                  <a:pt x="2803038" y="131845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1219200" y="1006643"/>
            <a:ext cx="2835910" cy="1544955"/>
          </a:xfrm>
          <a:custGeom>
            <a:avLst/>
            <a:gdLst/>
            <a:ahLst/>
            <a:cxnLst/>
            <a:rect l="l" t="t" r="r" b="b"/>
            <a:pathLst>
              <a:path w="2835910" h="1544954">
                <a:moveTo>
                  <a:pt x="2569460" y="0"/>
                </a:moveTo>
                <a:lnTo>
                  <a:pt x="265937" y="0"/>
                </a:lnTo>
                <a:lnTo>
                  <a:pt x="246456" y="751"/>
                </a:lnTo>
                <a:lnTo>
                  <a:pt x="208557" y="6351"/>
                </a:lnTo>
                <a:lnTo>
                  <a:pt x="155195" y="24312"/>
                </a:lnTo>
                <a:lnTo>
                  <a:pt x="107341" y="52656"/>
                </a:lnTo>
                <a:lnTo>
                  <a:pt x="66482" y="90152"/>
                </a:lnTo>
                <a:lnTo>
                  <a:pt x="34108" y="135574"/>
                </a:lnTo>
                <a:lnTo>
                  <a:pt x="11706" y="187692"/>
                </a:lnTo>
                <a:lnTo>
                  <a:pt x="3047" y="225551"/>
                </a:lnTo>
                <a:lnTo>
                  <a:pt x="0" y="252983"/>
                </a:lnTo>
                <a:lnTo>
                  <a:pt x="0" y="1293107"/>
                </a:lnTo>
                <a:lnTo>
                  <a:pt x="1552" y="1306315"/>
                </a:lnTo>
                <a:lnTo>
                  <a:pt x="3047" y="1319777"/>
                </a:lnTo>
                <a:lnTo>
                  <a:pt x="11850" y="1357833"/>
                </a:lnTo>
                <a:lnTo>
                  <a:pt x="26100" y="1393822"/>
                </a:lnTo>
                <a:lnTo>
                  <a:pt x="45394" y="1427382"/>
                </a:lnTo>
                <a:lnTo>
                  <a:pt x="69316" y="1457802"/>
                </a:lnTo>
                <a:lnTo>
                  <a:pt x="96773" y="1484369"/>
                </a:lnTo>
                <a:lnTo>
                  <a:pt x="130482" y="1507818"/>
                </a:lnTo>
                <a:lnTo>
                  <a:pt x="165365" y="1524945"/>
                </a:lnTo>
                <a:lnTo>
                  <a:pt x="202674" y="1537119"/>
                </a:lnTo>
                <a:lnTo>
                  <a:pt x="240822" y="1543665"/>
                </a:lnTo>
                <a:lnTo>
                  <a:pt x="265937" y="1544567"/>
                </a:lnTo>
                <a:lnTo>
                  <a:pt x="2583176" y="1544567"/>
                </a:lnTo>
                <a:lnTo>
                  <a:pt x="2596892" y="1543043"/>
                </a:lnTo>
                <a:lnTo>
                  <a:pt x="2616004" y="1540579"/>
                </a:lnTo>
                <a:lnTo>
                  <a:pt x="2634695" y="1536696"/>
                </a:lnTo>
                <a:lnTo>
                  <a:pt x="2640884" y="1534915"/>
                </a:lnTo>
                <a:lnTo>
                  <a:pt x="204037" y="1534915"/>
                </a:lnTo>
                <a:lnTo>
                  <a:pt x="191522" y="1522215"/>
                </a:lnTo>
                <a:lnTo>
                  <a:pt x="167212" y="1522215"/>
                </a:lnTo>
                <a:lnTo>
                  <a:pt x="155455" y="1509515"/>
                </a:lnTo>
                <a:lnTo>
                  <a:pt x="143986" y="1509515"/>
                </a:lnTo>
                <a:lnTo>
                  <a:pt x="132826" y="1496815"/>
                </a:lnTo>
                <a:lnTo>
                  <a:pt x="121992" y="1496815"/>
                </a:lnTo>
                <a:lnTo>
                  <a:pt x="111504" y="1484115"/>
                </a:lnTo>
                <a:lnTo>
                  <a:pt x="101379" y="1471415"/>
                </a:lnTo>
                <a:lnTo>
                  <a:pt x="91637" y="1471415"/>
                </a:lnTo>
                <a:lnTo>
                  <a:pt x="82296" y="1458715"/>
                </a:lnTo>
                <a:lnTo>
                  <a:pt x="81534" y="1458715"/>
                </a:lnTo>
                <a:lnTo>
                  <a:pt x="75438" y="1446015"/>
                </a:lnTo>
                <a:lnTo>
                  <a:pt x="64770" y="1446015"/>
                </a:lnTo>
                <a:lnTo>
                  <a:pt x="64770" y="1433315"/>
                </a:lnTo>
                <a:lnTo>
                  <a:pt x="56388" y="1433315"/>
                </a:lnTo>
                <a:lnTo>
                  <a:pt x="56388" y="1420615"/>
                </a:lnTo>
                <a:lnTo>
                  <a:pt x="48768" y="1420615"/>
                </a:lnTo>
                <a:lnTo>
                  <a:pt x="48006" y="1407915"/>
                </a:lnTo>
                <a:lnTo>
                  <a:pt x="41148" y="1407915"/>
                </a:lnTo>
                <a:lnTo>
                  <a:pt x="41148" y="1395215"/>
                </a:lnTo>
                <a:lnTo>
                  <a:pt x="35052" y="1395215"/>
                </a:lnTo>
                <a:lnTo>
                  <a:pt x="35052" y="1382515"/>
                </a:lnTo>
                <a:lnTo>
                  <a:pt x="29718" y="1382515"/>
                </a:lnTo>
                <a:lnTo>
                  <a:pt x="29718" y="1369815"/>
                </a:lnTo>
                <a:lnTo>
                  <a:pt x="25146" y="1369815"/>
                </a:lnTo>
                <a:lnTo>
                  <a:pt x="25146" y="1357115"/>
                </a:lnTo>
                <a:lnTo>
                  <a:pt x="21336" y="1357115"/>
                </a:lnTo>
                <a:lnTo>
                  <a:pt x="21336" y="1344415"/>
                </a:lnTo>
                <a:lnTo>
                  <a:pt x="18288" y="1344415"/>
                </a:lnTo>
                <a:lnTo>
                  <a:pt x="18288" y="1331715"/>
                </a:lnTo>
                <a:lnTo>
                  <a:pt x="16002" y="1331715"/>
                </a:lnTo>
                <a:lnTo>
                  <a:pt x="16002" y="1319015"/>
                </a:lnTo>
                <a:lnTo>
                  <a:pt x="14478" y="1319015"/>
                </a:lnTo>
                <a:lnTo>
                  <a:pt x="14478" y="1306315"/>
                </a:lnTo>
                <a:lnTo>
                  <a:pt x="12954" y="1306315"/>
                </a:lnTo>
                <a:lnTo>
                  <a:pt x="12954" y="252215"/>
                </a:lnTo>
                <a:lnTo>
                  <a:pt x="14816" y="239515"/>
                </a:lnTo>
                <a:lnTo>
                  <a:pt x="17976" y="214115"/>
                </a:lnTo>
                <a:lnTo>
                  <a:pt x="22384" y="201415"/>
                </a:lnTo>
                <a:lnTo>
                  <a:pt x="27993" y="188715"/>
                </a:lnTo>
                <a:lnTo>
                  <a:pt x="34754" y="163315"/>
                </a:lnTo>
                <a:lnTo>
                  <a:pt x="61464" y="125215"/>
                </a:lnTo>
                <a:lnTo>
                  <a:pt x="96803" y="87115"/>
                </a:lnTo>
                <a:lnTo>
                  <a:pt x="139468" y="49015"/>
                </a:lnTo>
                <a:lnTo>
                  <a:pt x="155091" y="49015"/>
                </a:lnTo>
                <a:lnTo>
                  <a:pt x="171336" y="36315"/>
                </a:lnTo>
                <a:lnTo>
                  <a:pt x="188152" y="36315"/>
                </a:lnTo>
                <a:lnTo>
                  <a:pt x="205493" y="23615"/>
                </a:lnTo>
                <a:lnTo>
                  <a:pt x="2678750" y="23615"/>
                </a:lnTo>
                <a:lnTo>
                  <a:pt x="2638587" y="8909"/>
                </a:lnTo>
                <a:lnTo>
                  <a:pt x="2601454" y="1990"/>
                </a:lnTo>
                <a:lnTo>
                  <a:pt x="2569460" y="0"/>
                </a:lnTo>
                <a:close/>
              </a:path>
              <a:path w="2835910" h="1544954">
                <a:moveTo>
                  <a:pt x="2678750" y="23615"/>
                </a:moveTo>
                <a:lnTo>
                  <a:pt x="2637260" y="23615"/>
                </a:lnTo>
                <a:lnTo>
                  <a:pt x="2649659" y="36315"/>
                </a:lnTo>
                <a:lnTo>
                  <a:pt x="2673638" y="36315"/>
                </a:lnTo>
                <a:lnTo>
                  <a:pt x="2685195" y="49015"/>
                </a:lnTo>
                <a:lnTo>
                  <a:pt x="2696448" y="49015"/>
                </a:lnTo>
                <a:lnTo>
                  <a:pt x="2707384" y="61715"/>
                </a:lnTo>
                <a:lnTo>
                  <a:pt x="2717993" y="61715"/>
                </a:lnTo>
                <a:lnTo>
                  <a:pt x="2728262" y="74415"/>
                </a:lnTo>
                <a:lnTo>
                  <a:pt x="2738179" y="87115"/>
                </a:lnTo>
                <a:lnTo>
                  <a:pt x="2747734" y="87115"/>
                </a:lnTo>
                <a:lnTo>
                  <a:pt x="2756913" y="99815"/>
                </a:lnTo>
                <a:lnTo>
                  <a:pt x="2757675" y="99815"/>
                </a:lnTo>
                <a:lnTo>
                  <a:pt x="2762247" y="112515"/>
                </a:lnTo>
                <a:lnTo>
                  <a:pt x="2769867" y="112515"/>
                </a:lnTo>
                <a:lnTo>
                  <a:pt x="2771391" y="125215"/>
                </a:lnTo>
                <a:lnTo>
                  <a:pt x="2779773" y="125215"/>
                </a:lnTo>
                <a:lnTo>
                  <a:pt x="2780535" y="137915"/>
                </a:lnTo>
                <a:lnTo>
                  <a:pt x="2787393" y="137915"/>
                </a:lnTo>
                <a:lnTo>
                  <a:pt x="2787393" y="150615"/>
                </a:lnTo>
                <a:lnTo>
                  <a:pt x="2794251" y="150615"/>
                </a:lnTo>
                <a:lnTo>
                  <a:pt x="2794251" y="163315"/>
                </a:lnTo>
                <a:lnTo>
                  <a:pt x="2801109" y="163315"/>
                </a:lnTo>
                <a:lnTo>
                  <a:pt x="2801109" y="176015"/>
                </a:lnTo>
                <a:lnTo>
                  <a:pt x="2805681" y="176015"/>
                </a:lnTo>
                <a:lnTo>
                  <a:pt x="2805681" y="188715"/>
                </a:lnTo>
                <a:lnTo>
                  <a:pt x="2810253" y="188715"/>
                </a:lnTo>
                <a:lnTo>
                  <a:pt x="2810253" y="201415"/>
                </a:lnTo>
                <a:lnTo>
                  <a:pt x="2814063" y="201415"/>
                </a:lnTo>
                <a:lnTo>
                  <a:pt x="2814063" y="214115"/>
                </a:lnTo>
                <a:lnTo>
                  <a:pt x="2817111" y="214115"/>
                </a:lnTo>
                <a:lnTo>
                  <a:pt x="2817111" y="226815"/>
                </a:lnTo>
                <a:lnTo>
                  <a:pt x="2819397" y="226815"/>
                </a:lnTo>
                <a:lnTo>
                  <a:pt x="2819397" y="239515"/>
                </a:lnTo>
                <a:lnTo>
                  <a:pt x="2820921" y="239515"/>
                </a:lnTo>
                <a:lnTo>
                  <a:pt x="2820921" y="252215"/>
                </a:lnTo>
                <a:lnTo>
                  <a:pt x="2822445" y="252215"/>
                </a:lnTo>
                <a:lnTo>
                  <a:pt x="2821683" y="1306315"/>
                </a:lnTo>
                <a:lnTo>
                  <a:pt x="2819839" y="1319015"/>
                </a:lnTo>
                <a:lnTo>
                  <a:pt x="2816679" y="1331715"/>
                </a:lnTo>
                <a:lnTo>
                  <a:pt x="2812254" y="1357115"/>
                </a:lnTo>
                <a:lnTo>
                  <a:pt x="2806609" y="1369815"/>
                </a:lnTo>
                <a:lnTo>
                  <a:pt x="2799795" y="1395215"/>
                </a:lnTo>
                <a:lnTo>
                  <a:pt x="2791859" y="1407915"/>
                </a:lnTo>
                <a:lnTo>
                  <a:pt x="2761804" y="1446015"/>
                </a:lnTo>
                <a:lnTo>
                  <a:pt x="2723393" y="1484115"/>
                </a:lnTo>
                <a:lnTo>
                  <a:pt x="2693787" y="1509515"/>
                </a:lnTo>
                <a:lnTo>
                  <a:pt x="2677930" y="1509515"/>
                </a:lnTo>
                <a:lnTo>
                  <a:pt x="2661435" y="1522215"/>
                </a:lnTo>
                <a:lnTo>
                  <a:pt x="2644349" y="1522215"/>
                </a:lnTo>
                <a:lnTo>
                  <a:pt x="2626722" y="1534915"/>
                </a:lnTo>
                <a:lnTo>
                  <a:pt x="2640884" y="1534915"/>
                </a:lnTo>
                <a:lnTo>
                  <a:pt x="2687678" y="1517137"/>
                </a:lnTo>
                <a:lnTo>
                  <a:pt x="2734837" y="1486965"/>
                </a:lnTo>
                <a:lnTo>
                  <a:pt x="2774641" y="1447790"/>
                </a:lnTo>
                <a:lnTo>
                  <a:pt x="2805562" y="1401221"/>
                </a:lnTo>
                <a:lnTo>
                  <a:pt x="2826071" y="1348869"/>
                </a:lnTo>
                <a:lnTo>
                  <a:pt x="2834636" y="1292345"/>
                </a:lnTo>
                <a:lnTo>
                  <a:pt x="2835398" y="1278629"/>
                </a:lnTo>
                <a:lnTo>
                  <a:pt x="2835398" y="265937"/>
                </a:lnTo>
                <a:lnTo>
                  <a:pt x="2831439" y="219634"/>
                </a:lnTo>
                <a:lnTo>
                  <a:pt x="2815670" y="165368"/>
                </a:lnTo>
                <a:lnTo>
                  <a:pt x="2788558" y="115978"/>
                </a:lnTo>
                <a:lnTo>
                  <a:pt x="2751841" y="73205"/>
                </a:lnTo>
                <a:lnTo>
                  <a:pt x="2707260" y="38789"/>
                </a:lnTo>
                <a:lnTo>
                  <a:pt x="2690952" y="29475"/>
                </a:lnTo>
                <a:lnTo>
                  <a:pt x="2678750" y="23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1232154" y="1019596"/>
            <a:ext cx="2809875" cy="1519555"/>
          </a:xfrm>
          <a:custGeom>
            <a:avLst/>
            <a:gdLst/>
            <a:ahLst/>
            <a:cxnLst/>
            <a:rect l="l" t="t" r="r" b="b"/>
            <a:pathLst>
              <a:path w="2809875" h="1519554">
                <a:moveTo>
                  <a:pt x="2556506" y="0"/>
                </a:moveTo>
                <a:lnTo>
                  <a:pt x="252983" y="0"/>
                </a:lnTo>
                <a:lnTo>
                  <a:pt x="232169" y="840"/>
                </a:lnTo>
                <a:lnTo>
                  <a:pt x="192030" y="7368"/>
                </a:lnTo>
                <a:lnTo>
                  <a:pt x="154304" y="19919"/>
                </a:lnTo>
                <a:lnTo>
                  <a:pt x="119505" y="37968"/>
                </a:lnTo>
                <a:lnTo>
                  <a:pt x="88145" y="60989"/>
                </a:lnTo>
                <a:lnTo>
                  <a:pt x="60734" y="88456"/>
                </a:lnTo>
                <a:lnTo>
                  <a:pt x="37786" y="119844"/>
                </a:lnTo>
                <a:lnTo>
                  <a:pt x="19811" y="154626"/>
                </a:lnTo>
                <a:lnTo>
                  <a:pt x="7324" y="192277"/>
                </a:lnTo>
                <a:lnTo>
                  <a:pt x="835" y="232272"/>
                </a:lnTo>
                <a:lnTo>
                  <a:pt x="0" y="252983"/>
                </a:lnTo>
                <a:lnTo>
                  <a:pt x="0" y="1265675"/>
                </a:lnTo>
                <a:lnTo>
                  <a:pt x="3297" y="1306851"/>
                </a:lnTo>
                <a:lnTo>
                  <a:pt x="12850" y="1345905"/>
                </a:lnTo>
                <a:lnTo>
                  <a:pt x="28145" y="1382316"/>
                </a:lnTo>
                <a:lnTo>
                  <a:pt x="48670" y="1415564"/>
                </a:lnTo>
                <a:lnTo>
                  <a:pt x="73913" y="1445126"/>
                </a:lnTo>
                <a:lnTo>
                  <a:pt x="103363" y="1470483"/>
                </a:lnTo>
                <a:lnTo>
                  <a:pt x="136507" y="1491112"/>
                </a:lnTo>
                <a:lnTo>
                  <a:pt x="172833" y="1506492"/>
                </a:lnTo>
                <a:lnTo>
                  <a:pt x="211829" y="1516102"/>
                </a:lnTo>
                <a:lnTo>
                  <a:pt x="252983" y="1519421"/>
                </a:lnTo>
                <a:lnTo>
                  <a:pt x="2556506" y="1519421"/>
                </a:lnTo>
                <a:lnTo>
                  <a:pt x="2597475" y="1516102"/>
                </a:lnTo>
                <a:lnTo>
                  <a:pt x="2636364" y="1506492"/>
                </a:lnTo>
                <a:lnTo>
                  <a:pt x="2672647" y="1491112"/>
                </a:lnTo>
                <a:lnTo>
                  <a:pt x="2705797" y="1470483"/>
                </a:lnTo>
                <a:lnTo>
                  <a:pt x="2735291" y="1445126"/>
                </a:lnTo>
                <a:lnTo>
                  <a:pt x="2760600" y="1415564"/>
                </a:lnTo>
                <a:lnTo>
                  <a:pt x="2781201" y="1382316"/>
                </a:lnTo>
                <a:lnTo>
                  <a:pt x="2796567" y="1345905"/>
                </a:lnTo>
                <a:lnTo>
                  <a:pt x="2806172" y="1306851"/>
                </a:lnTo>
                <a:lnTo>
                  <a:pt x="2809490" y="1265675"/>
                </a:lnTo>
                <a:lnTo>
                  <a:pt x="2809490" y="252983"/>
                </a:lnTo>
                <a:lnTo>
                  <a:pt x="2806172" y="212015"/>
                </a:lnTo>
                <a:lnTo>
                  <a:pt x="2796567" y="173126"/>
                </a:lnTo>
                <a:lnTo>
                  <a:pt x="2781201" y="136843"/>
                </a:lnTo>
                <a:lnTo>
                  <a:pt x="2760600" y="103692"/>
                </a:lnTo>
                <a:lnTo>
                  <a:pt x="2735291" y="74199"/>
                </a:lnTo>
                <a:lnTo>
                  <a:pt x="2705797" y="48889"/>
                </a:lnTo>
                <a:lnTo>
                  <a:pt x="2672647" y="28289"/>
                </a:lnTo>
                <a:lnTo>
                  <a:pt x="2636364" y="12923"/>
                </a:lnTo>
                <a:lnTo>
                  <a:pt x="2597475" y="3318"/>
                </a:lnTo>
                <a:lnTo>
                  <a:pt x="255650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1219200" y="1006643"/>
            <a:ext cx="2835910" cy="1544955"/>
          </a:xfrm>
          <a:custGeom>
            <a:avLst/>
            <a:gdLst/>
            <a:ahLst/>
            <a:cxnLst/>
            <a:rect l="l" t="t" r="r" b="b"/>
            <a:pathLst>
              <a:path w="2835910" h="1544954">
                <a:moveTo>
                  <a:pt x="2569460" y="0"/>
                </a:moveTo>
                <a:lnTo>
                  <a:pt x="265937" y="0"/>
                </a:lnTo>
                <a:lnTo>
                  <a:pt x="246456" y="751"/>
                </a:lnTo>
                <a:lnTo>
                  <a:pt x="208557" y="6351"/>
                </a:lnTo>
                <a:lnTo>
                  <a:pt x="155195" y="24312"/>
                </a:lnTo>
                <a:lnTo>
                  <a:pt x="107341" y="52656"/>
                </a:lnTo>
                <a:lnTo>
                  <a:pt x="66482" y="90152"/>
                </a:lnTo>
                <a:lnTo>
                  <a:pt x="34108" y="135574"/>
                </a:lnTo>
                <a:lnTo>
                  <a:pt x="11706" y="187692"/>
                </a:lnTo>
                <a:lnTo>
                  <a:pt x="3047" y="225551"/>
                </a:lnTo>
                <a:lnTo>
                  <a:pt x="0" y="252983"/>
                </a:lnTo>
                <a:lnTo>
                  <a:pt x="0" y="1293107"/>
                </a:lnTo>
                <a:lnTo>
                  <a:pt x="1523" y="1306061"/>
                </a:lnTo>
                <a:lnTo>
                  <a:pt x="3047" y="1319777"/>
                </a:lnTo>
                <a:lnTo>
                  <a:pt x="11850" y="1357833"/>
                </a:lnTo>
                <a:lnTo>
                  <a:pt x="26100" y="1393822"/>
                </a:lnTo>
                <a:lnTo>
                  <a:pt x="45394" y="1427382"/>
                </a:lnTo>
                <a:lnTo>
                  <a:pt x="69316" y="1457802"/>
                </a:lnTo>
                <a:lnTo>
                  <a:pt x="96773" y="1484369"/>
                </a:lnTo>
                <a:lnTo>
                  <a:pt x="130482" y="1507818"/>
                </a:lnTo>
                <a:lnTo>
                  <a:pt x="165365" y="1524945"/>
                </a:lnTo>
                <a:lnTo>
                  <a:pt x="202674" y="1537119"/>
                </a:lnTo>
                <a:lnTo>
                  <a:pt x="240822" y="1543665"/>
                </a:lnTo>
                <a:lnTo>
                  <a:pt x="265937" y="1544567"/>
                </a:lnTo>
                <a:lnTo>
                  <a:pt x="2583176" y="1544567"/>
                </a:lnTo>
                <a:lnTo>
                  <a:pt x="2634695" y="1536696"/>
                </a:lnTo>
                <a:lnTo>
                  <a:pt x="2682660" y="1519421"/>
                </a:lnTo>
                <a:lnTo>
                  <a:pt x="265937" y="1519421"/>
                </a:lnTo>
                <a:lnTo>
                  <a:pt x="248330" y="1518864"/>
                </a:lnTo>
                <a:lnTo>
                  <a:pt x="197449" y="1509649"/>
                </a:lnTo>
                <a:lnTo>
                  <a:pt x="150577" y="1490066"/>
                </a:lnTo>
                <a:lnTo>
                  <a:pt x="109124" y="1461337"/>
                </a:lnTo>
                <a:lnTo>
                  <a:pt x="74500" y="1424684"/>
                </a:lnTo>
                <a:lnTo>
                  <a:pt x="48116" y="1381328"/>
                </a:lnTo>
                <a:lnTo>
                  <a:pt x="31383" y="1332491"/>
                </a:lnTo>
                <a:lnTo>
                  <a:pt x="25145" y="1278629"/>
                </a:lnTo>
                <a:lnTo>
                  <a:pt x="25145" y="265937"/>
                </a:lnTo>
                <a:lnTo>
                  <a:pt x="25907" y="253745"/>
                </a:lnTo>
                <a:lnTo>
                  <a:pt x="26669" y="240791"/>
                </a:lnTo>
                <a:lnTo>
                  <a:pt x="36335" y="194601"/>
                </a:lnTo>
                <a:lnTo>
                  <a:pt x="50421" y="158981"/>
                </a:lnTo>
                <a:lnTo>
                  <a:pt x="77505" y="116603"/>
                </a:lnTo>
                <a:lnTo>
                  <a:pt x="104393" y="87629"/>
                </a:lnTo>
                <a:lnTo>
                  <a:pt x="143052" y="59123"/>
                </a:lnTo>
                <a:lnTo>
                  <a:pt x="177961" y="42194"/>
                </a:lnTo>
                <a:lnTo>
                  <a:pt x="215331" y="30845"/>
                </a:lnTo>
                <a:lnTo>
                  <a:pt x="253398" y="25953"/>
                </a:lnTo>
                <a:lnTo>
                  <a:pt x="2683524" y="25907"/>
                </a:lnTo>
                <a:lnTo>
                  <a:pt x="2674027" y="21347"/>
                </a:lnTo>
                <a:lnTo>
                  <a:pt x="2656551" y="14470"/>
                </a:lnTo>
                <a:lnTo>
                  <a:pt x="2638587" y="8909"/>
                </a:lnTo>
                <a:lnTo>
                  <a:pt x="2620200" y="4727"/>
                </a:lnTo>
                <a:lnTo>
                  <a:pt x="2601454" y="1990"/>
                </a:lnTo>
                <a:lnTo>
                  <a:pt x="2569460" y="0"/>
                </a:lnTo>
                <a:close/>
              </a:path>
              <a:path w="2835910" h="1544954">
                <a:moveTo>
                  <a:pt x="2683524" y="25907"/>
                </a:moveTo>
                <a:lnTo>
                  <a:pt x="2582414" y="25907"/>
                </a:lnTo>
                <a:lnTo>
                  <a:pt x="2594606" y="26669"/>
                </a:lnTo>
                <a:lnTo>
                  <a:pt x="2612141" y="29312"/>
                </a:lnTo>
                <a:lnTo>
                  <a:pt x="2661797" y="44085"/>
                </a:lnTo>
                <a:lnTo>
                  <a:pt x="2706148" y="68246"/>
                </a:lnTo>
                <a:lnTo>
                  <a:pt x="2744065" y="100660"/>
                </a:lnTo>
                <a:lnTo>
                  <a:pt x="2774420" y="140192"/>
                </a:lnTo>
                <a:lnTo>
                  <a:pt x="2796082" y="185709"/>
                </a:lnTo>
                <a:lnTo>
                  <a:pt x="2807922" y="236075"/>
                </a:lnTo>
                <a:lnTo>
                  <a:pt x="2809490" y="253745"/>
                </a:lnTo>
                <a:lnTo>
                  <a:pt x="2809490" y="1291583"/>
                </a:lnTo>
                <a:lnTo>
                  <a:pt x="2802470" y="1338384"/>
                </a:lnTo>
                <a:lnTo>
                  <a:pt x="2784542" y="1386387"/>
                </a:lnTo>
                <a:lnTo>
                  <a:pt x="2757445" y="1428722"/>
                </a:lnTo>
                <a:lnTo>
                  <a:pt x="2722394" y="1464292"/>
                </a:lnTo>
                <a:lnTo>
                  <a:pt x="2680602" y="1491997"/>
                </a:lnTo>
                <a:lnTo>
                  <a:pt x="2633283" y="1510740"/>
                </a:lnTo>
                <a:lnTo>
                  <a:pt x="2581652" y="1519421"/>
                </a:lnTo>
                <a:lnTo>
                  <a:pt x="2682660" y="1519421"/>
                </a:lnTo>
                <a:lnTo>
                  <a:pt x="2719859" y="1498102"/>
                </a:lnTo>
                <a:lnTo>
                  <a:pt x="2762284" y="1461749"/>
                </a:lnTo>
                <a:lnTo>
                  <a:pt x="2796337" y="1417466"/>
                </a:lnTo>
                <a:lnTo>
                  <a:pt x="2820486" y="1366863"/>
                </a:lnTo>
                <a:lnTo>
                  <a:pt x="2833202" y="1311551"/>
                </a:lnTo>
                <a:lnTo>
                  <a:pt x="2835398" y="1278629"/>
                </a:lnTo>
                <a:lnTo>
                  <a:pt x="2835398" y="265937"/>
                </a:lnTo>
                <a:lnTo>
                  <a:pt x="2831439" y="219634"/>
                </a:lnTo>
                <a:lnTo>
                  <a:pt x="2815670" y="165368"/>
                </a:lnTo>
                <a:lnTo>
                  <a:pt x="2788558" y="115978"/>
                </a:lnTo>
                <a:lnTo>
                  <a:pt x="2751841" y="73205"/>
                </a:lnTo>
                <a:lnTo>
                  <a:pt x="2707260" y="38789"/>
                </a:lnTo>
                <a:lnTo>
                  <a:pt x="2690952" y="29475"/>
                </a:lnTo>
                <a:lnTo>
                  <a:pt x="268352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1471422" y="1213019"/>
            <a:ext cx="2513072" cy="1222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4"/>
          <p:cNvSpPr txBox="1"/>
          <p:nvPr/>
        </p:nvSpPr>
        <p:spPr>
          <a:xfrm>
            <a:off x="1796294" y="1280187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1796294" y="2081050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2946915" y="1701574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5390238" y="967018"/>
            <a:ext cx="2807970" cy="1286510"/>
          </a:xfrm>
          <a:custGeom>
            <a:avLst/>
            <a:gdLst/>
            <a:ahLst/>
            <a:cxnLst/>
            <a:rect l="l" t="t" r="r" b="b"/>
            <a:pathLst>
              <a:path w="2807970" h="1286510">
                <a:moveTo>
                  <a:pt x="3194" y="210171"/>
                </a:moveTo>
                <a:lnTo>
                  <a:pt x="2703" y="212570"/>
                </a:lnTo>
                <a:lnTo>
                  <a:pt x="225" y="232925"/>
                </a:lnTo>
                <a:lnTo>
                  <a:pt x="128" y="235330"/>
                </a:lnTo>
                <a:lnTo>
                  <a:pt x="1038" y="228339"/>
                </a:lnTo>
                <a:lnTo>
                  <a:pt x="3194" y="210171"/>
                </a:lnTo>
                <a:close/>
              </a:path>
              <a:path w="2807970" h="1286510">
                <a:moveTo>
                  <a:pt x="142968" y="25267"/>
                </a:moveTo>
                <a:lnTo>
                  <a:pt x="103242" y="48938"/>
                </a:lnTo>
                <a:lnTo>
                  <a:pt x="73679" y="74294"/>
                </a:lnTo>
                <a:lnTo>
                  <a:pt x="48323" y="103857"/>
                </a:lnTo>
                <a:lnTo>
                  <a:pt x="27694" y="137105"/>
                </a:lnTo>
                <a:lnTo>
                  <a:pt x="12314" y="173516"/>
                </a:lnTo>
                <a:lnTo>
                  <a:pt x="5603" y="198381"/>
                </a:lnTo>
                <a:lnTo>
                  <a:pt x="8374" y="190239"/>
                </a:lnTo>
                <a:lnTo>
                  <a:pt x="13951" y="177539"/>
                </a:lnTo>
                <a:lnTo>
                  <a:pt x="28663" y="139439"/>
                </a:lnTo>
                <a:lnTo>
                  <a:pt x="58831" y="101339"/>
                </a:lnTo>
                <a:lnTo>
                  <a:pt x="97459" y="63239"/>
                </a:lnTo>
                <a:lnTo>
                  <a:pt x="127211" y="37839"/>
                </a:lnTo>
                <a:lnTo>
                  <a:pt x="142968" y="25267"/>
                </a:lnTo>
                <a:close/>
              </a:path>
              <a:path w="2807970" h="1286510">
                <a:moveTo>
                  <a:pt x="2632540" y="12439"/>
                </a:moveTo>
                <a:lnTo>
                  <a:pt x="2629505" y="12439"/>
                </a:lnTo>
                <a:lnTo>
                  <a:pt x="2641720" y="25139"/>
                </a:lnTo>
                <a:lnTo>
                  <a:pt x="2653655" y="25139"/>
                </a:lnTo>
                <a:lnTo>
                  <a:pt x="2665301" y="37839"/>
                </a:lnTo>
                <a:lnTo>
                  <a:pt x="2687227" y="37839"/>
                </a:lnTo>
                <a:lnTo>
                  <a:pt x="2670510" y="28309"/>
                </a:lnTo>
                <a:lnTo>
                  <a:pt x="2652728" y="19931"/>
                </a:lnTo>
                <a:lnTo>
                  <a:pt x="2634228" y="12929"/>
                </a:lnTo>
                <a:lnTo>
                  <a:pt x="2632540" y="12439"/>
                </a:lnTo>
                <a:close/>
              </a:path>
              <a:path w="2807970" h="1286510">
                <a:moveTo>
                  <a:pt x="2554370" y="0"/>
                </a:moveTo>
                <a:lnTo>
                  <a:pt x="253130" y="0"/>
                </a:lnTo>
                <a:lnTo>
                  <a:pt x="232310" y="840"/>
                </a:lnTo>
                <a:lnTo>
                  <a:pt x="192130" y="7370"/>
                </a:lnTo>
                <a:lnTo>
                  <a:pt x="154332" y="19931"/>
                </a:lnTo>
                <a:lnTo>
                  <a:pt x="143240" y="25139"/>
                </a:lnTo>
                <a:lnTo>
                  <a:pt x="159670" y="25139"/>
                </a:lnTo>
                <a:lnTo>
                  <a:pt x="176784" y="12439"/>
                </a:lnTo>
                <a:lnTo>
                  <a:pt x="2632540" y="12439"/>
                </a:lnTo>
                <a:lnTo>
                  <a:pt x="2615076" y="7370"/>
                </a:lnTo>
                <a:lnTo>
                  <a:pt x="2595339" y="3319"/>
                </a:lnTo>
                <a:lnTo>
                  <a:pt x="2575082" y="840"/>
                </a:lnTo>
                <a:lnTo>
                  <a:pt x="2554370" y="0"/>
                </a:lnTo>
                <a:close/>
              </a:path>
              <a:path w="2807970" h="1286510">
                <a:moveTo>
                  <a:pt x="146" y="1282439"/>
                </a:moveTo>
                <a:lnTo>
                  <a:pt x="0" y="1282439"/>
                </a:lnTo>
                <a:lnTo>
                  <a:pt x="146" y="1286079"/>
                </a:lnTo>
                <a:lnTo>
                  <a:pt x="146" y="1282439"/>
                </a:lnTo>
                <a:close/>
              </a:path>
              <a:path w="2807970" h="1286510">
                <a:moveTo>
                  <a:pt x="2688255" y="38505"/>
                </a:moveTo>
                <a:lnTo>
                  <a:pt x="2698421" y="50539"/>
                </a:lnTo>
                <a:lnTo>
                  <a:pt x="2708825" y="63239"/>
                </a:lnTo>
                <a:lnTo>
                  <a:pt x="2718898" y="63239"/>
                </a:lnTo>
                <a:lnTo>
                  <a:pt x="2728630" y="75939"/>
                </a:lnTo>
                <a:lnTo>
                  <a:pt x="2738013" y="88639"/>
                </a:lnTo>
                <a:lnTo>
                  <a:pt x="2746395" y="88639"/>
                </a:lnTo>
                <a:lnTo>
                  <a:pt x="2750205" y="101339"/>
                </a:lnTo>
                <a:lnTo>
                  <a:pt x="2756301" y="101339"/>
                </a:lnTo>
                <a:lnTo>
                  <a:pt x="2758587" y="114039"/>
                </a:lnTo>
                <a:lnTo>
                  <a:pt x="2765331" y="114039"/>
                </a:lnTo>
                <a:lnTo>
                  <a:pt x="2758464" y="103857"/>
                </a:lnTo>
                <a:lnTo>
                  <a:pt x="2746365" y="88583"/>
                </a:lnTo>
                <a:lnTo>
                  <a:pt x="2733154" y="74294"/>
                </a:lnTo>
                <a:lnTo>
                  <a:pt x="2718898" y="61058"/>
                </a:lnTo>
                <a:lnTo>
                  <a:pt x="2703661" y="48938"/>
                </a:lnTo>
                <a:lnTo>
                  <a:pt x="2688255" y="38505"/>
                </a:lnTo>
                <a:close/>
              </a:path>
              <a:path w="2807970" h="1286510">
                <a:moveTo>
                  <a:pt x="2765445" y="114208"/>
                </a:moveTo>
                <a:lnTo>
                  <a:pt x="2773181" y="126739"/>
                </a:lnTo>
                <a:lnTo>
                  <a:pt x="2769386" y="120053"/>
                </a:lnTo>
                <a:lnTo>
                  <a:pt x="2765445" y="114208"/>
                </a:lnTo>
                <a:close/>
              </a:path>
              <a:path w="2807970" h="1286510">
                <a:moveTo>
                  <a:pt x="2773827" y="127876"/>
                </a:moveTo>
                <a:lnTo>
                  <a:pt x="2786118" y="152139"/>
                </a:lnTo>
                <a:lnTo>
                  <a:pt x="2779065" y="137105"/>
                </a:lnTo>
                <a:lnTo>
                  <a:pt x="2773827" y="127876"/>
                </a:lnTo>
                <a:close/>
              </a:path>
              <a:path w="2807970" h="1286510">
                <a:moveTo>
                  <a:pt x="2786781" y="153552"/>
                </a:moveTo>
                <a:lnTo>
                  <a:pt x="2786781" y="164839"/>
                </a:lnTo>
                <a:lnTo>
                  <a:pt x="2791162" y="164839"/>
                </a:lnTo>
                <a:lnTo>
                  <a:pt x="2787435" y="154947"/>
                </a:lnTo>
                <a:lnTo>
                  <a:pt x="2786781" y="153552"/>
                </a:lnTo>
                <a:close/>
              </a:path>
              <a:path w="2807970" h="1286510">
                <a:moveTo>
                  <a:pt x="2791353" y="165346"/>
                </a:moveTo>
                <a:lnTo>
                  <a:pt x="2795593" y="177539"/>
                </a:lnTo>
                <a:lnTo>
                  <a:pt x="2794431" y="173516"/>
                </a:lnTo>
                <a:lnTo>
                  <a:pt x="2791353" y="165346"/>
                </a:lnTo>
                <a:close/>
              </a:path>
              <a:path w="2807970" h="1286510">
                <a:moveTo>
                  <a:pt x="2795925" y="178687"/>
                </a:moveTo>
                <a:lnTo>
                  <a:pt x="2795925" y="190239"/>
                </a:lnTo>
                <a:lnTo>
                  <a:pt x="2799262" y="190239"/>
                </a:lnTo>
                <a:lnTo>
                  <a:pt x="2795925" y="178687"/>
                </a:lnTo>
                <a:close/>
              </a:path>
              <a:path w="2807970" h="1286510">
                <a:moveTo>
                  <a:pt x="2799735" y="191875"/>
                </a:moveTo>
                <a:lnTo>
                  <a:pt x="2802068" y="202939"/>
                </a:lnTo>
                <a:lnTo>
                  <a:pt x="2799986" y="192745"/>
                </a:lnTo>
                <a:lnTo>
                  <a:pt x="2799735" y="191875"/>
                </a:lnTo>
                <a:close/>
              </a:path>
              <a:path w="2807970" h="1286510">
                <a:moveTo>
                  <a:pt x="2802783" y="206436"/>
                </a:moveTo>
                <a:lnTo>
                  <a:pt x="2802783" y="215639"/>
                </a:lnTo>
                <a:lnTo>
                  <a:pt x="2804409" y="215639"/>
                </a:lnTo>
                <a:lnTo>
                  <a:pt x="2804036" y="212570"/>
                </a:lnTo>
                <a:lnTo>
                  <a:pt x="2802783" y="206436"/>
                </a:lnTo>
                <a:close/>
              </a:path>
              <a:path w="2807970" h="1286510">
                <a:moveTo>
                  <a:pt x="2805069" y="221056"/>
                </a:moveTo>
                <a:lnTo>
                  <a:pt x="2805069" y="228339"/>
                </a:lnTo>
                <a:lnTo>
                  <a:pt x="2805955" y="228339"/>
                </a:lnTo>
                <a:lnTo>
                  <a:pt x="2805069" y="221056"/>
                </a:lnTo>
                <a:close/>
              </a:path>
              <a:path w="2807970" h="1286510">
                <a:moveTo>
                  <a:pt x="2806593" y="234883"/>
                </a:moveTo>
                <a:lnTo>
                  <a:pt x="2806593" y="241039"/>
                </a:lnTo>
                <a:lnTo>
                  <a:pt x="2806841" y="241039"/>
                </a:lnTo>
                <a:lnTo>
                  <a:pt x="2806593" y="234883"/>
                </a:lnTo>
                <a:close/>
              </a:path>
              <a:path w="2807970" h="1286510">
                <a:moveTo>
                  <a:pt x="2807346" y="253534"/>
                </a:moveTo>
                <a:lnTo>
                  <a:pt x="2806599" y="1285896"/>
                </a:lnTo>
                <a:lnTo>
                  <a:pt x="2807354" y="1267199"/>
                </a:lnTo>
                <a:lnTo>
                  <a:pt x="2807346" y="25353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5376668" y="954064"/>
            <a:ext cx="2834005" cy="1546860"/>
          </a:xfrm>
          <a:custGeom>
            <a:avLst/>
            <a:gdLst/>
            <a:ahLst/>
            <a:cxnLst/>
            <a:rect l="l" t="t" r="r" b="b"/>
            <a:pathLst>
              <a:path w="2834004" h="1546860">
                <a:moveTo>
                  <a:pt x="2567939" y="0"/>
                </a:moveTo>
                <a:lnTo>
                  <a:pt x="265937" y="0"/>
                </a:lnTo>
                <a:lnTo>
                  <a:pt x="246226" y="943"/>
                </a:lnTo>
                <a:lnTo>
                  <a:pt x="208062" y="6807"/>
                </a:lnTo>
                <a:lnTo>
                  <a:pt x="154682" y="24924"/>
                </a:lnTo>
                <a:lnTo>
                  <a:pt x="107092" y="53239"/>
                </a:lnTo>
                <a:lnTo>
                  <a:pt x="66586" y="90637"/>
                </a:lnTo>
                <a:lnTo>
                  <a:pt x="34459" y="136006"/>
                </a:lnTo>
                <a:lnTo>
                  <a:pt x="12004" y="188234"/>
                </a:lnTo>
                <a:lnTo>
                  <a:pt x="3047" y="226313"/>
                </a:lnTo>
                <a:lnTo>
                  <a:pt x="0" y="266699"/>
                </a:lnTo>
                <a:lnTo>
                  <a:pt x="0" y="1280915"/>
                </a:lnTo>
                <a:lnTo>
                  <a:pt x="3047" y="1321301"/>
                </a:lnTo>
                <a:lnTo>
                  <a:pt x="11807" y="1358640"/>
                </a:lnTo>
                <a:lnTo>
                  <a:pt x="26194" y="1394904"/>
                </a:lnTo>
                <a:lnTo>
                  <a:pt x="45658" y="1429324"/>
                </a:lnTo>
                <a:lnTo>
                  <a:pt x="69555" y="1460029"/>
                </a:lnTo>
                <a:lnTo>
                  <a:pt x="109646" y="1495849"/>
                </a:lnTo>
                <a:lnTo>
                  <a:pt x="142903" y="1516212"/>
                </a:lnTo>
                <a:lnTo>
                  <a:pt x="178103" y="1531590"/>
                </a:lnTo>
                <a:lnTo>
                  <a:pt x="215052" y="1541763"/>
                </a:lnTo>
                <a:lnTo>
                  <a:pt x="253554" y="1546513"/>
                </a:lnTo>
                <a:lnTo>
                  <a:pt x="266699" y="1546853"/>
                </a:lnTo>
                <a:lnTo>
                  <a:pt x="2567939" y="1546853"/>
                </a:lnTo>
                <a:lnTo>
                  <a:pt x="2595371" y="1545329"/>
                </a:lnTo>
                <a:lnTo>
                  <a:pt x="2614856" y="1542437"/>
                </a:lnTo>
                <a:lnTo>
                  <a:pt x="2633804" y="1538249"/>
                </a:lnTo>
                <a:lnTo>
                  <a:pt x="2639061" y="1536693"/>
                </a:lnTo>
                <a:lnTo>
                  <a:pt x="205501" y="1536693"/>
                </a:lnTo>
                <a:lnTo>
                  <a:pt x="192993" y="1523993"/>
                </a:lnTo>
                <a:lnTo>
                  <a:pt x="168767" y="1523993"/>
                </a:lnTo>
                <a:lnTo>
                  <a:pt x="157068" y="1511293"/>
                </a:lnTo>
                <a:lnTo>
                  <a:pt x="145658" y="1511293"/>
                </a:lnTo>
                <a:lnTo>
                  <a:pt x="134547" y="1498593"/>
                </a:lnTo>
                <a:lnTo>
                  <a:pt x="123744" y="1498593"/>
                </a:lnTo>
                <a:lnTo>
                  <a:pt x="113261" y="1485893"/>
                </a:lnTo>
                <a:lnTo>
                  <a:pt x="103106" y="1485893"/>
                </a:lnTo>
                <a:lnTo>
                  <a:pt x="93289" y="1473193"/>
                </a:lnTo>
                <a:lnTo>
                  <a:pt x="83820" y="1460493"/>
                </a:lnTo>
                <a:lnTo>
                  <a:pt x="75438" y="1460493"/>
                </a:lnTo>
                <a:lnTo>
                  <a:pt x="75438" y="1447793"/>
                </a:lnTo>
                <a:lnTo>
                  <a:pt x="67818" y="1447793"/>
                </a:lnTo>
                <a:lnTo>
                  <a:pt x="65532" y="1435093"/>
                </a:lnTo>
                <a:lnTo>
                  <a:pt x="57150" y="1435093"/>
                </a:lnTo>
                <a:lnTo>
                  <a:pt x="56388" y="1422393"/>
                </a:lnTo>
                <a:lnTo>
                  <a:pt x="48006" y="1422393"/>
                </a:lnTo>
                <a:lnTo>
                  <a:pt x="48006" y="1409693"/>
                </a:lnTo>
                <a:lnTo>
                  <a:pt x="41148" y="1409693"/>
                </a:lnTo>
                <a:lnTo>
                  <a:pt x="41148" y="1396993"/>
                </a:lnTo>
                <a:lnTo>
                  <a:pt x="35052" y="1396993"/>
                </a:lnTo>
                <a:lnTo>
                  <a:pt x="35052" y="1384293"/>
                </a:lnTo>
                <a:lnTo>
                  <a:pt x="29718" y="1384293"/>
                </a:lnTo>
                <a:lnTo>
                  <a:pt x="29718" y="1371593"/>
                </a:lnTo>
                <a:lnTo>
                  <a:pt x="25146" y="1371593"/>
                </a:lnTo>
                <a:lnTo>
                  <a:pt x="25146" y="1358893"/>
                </a:lnTo>
                <a:lnTo>
                  <a:pt x="21336" y="1358893"/>
                </a:lnTo>
                <a:lnTo>
                  <a:pt x="21336" y="1346193"/>
                </a:lnTo>
                <a:lnTo>
                  <a:pt x="18288" y="1346193"/>
                </a:lnTo>
                <a:lnTo>
                  <a:pt x="18288" y="1333493"/>
                </a:lnTo>
                <a:lnTo>
                  <a:pt x="16002" y="1333493"/>
                </a:lnTo>
                <a:lnTo>
                  <a:pt x="16002" y="1320793"/>
                </a:lnTo>
                <a:lnTo>
                  <a:pt x="14478" y="1320793"/>
                </a:lnTo>
                <a:lnTo>
                  <a:pt x="14478" y="1308093"/>
                </a:lnTo>
                <a:lnTo>
                  <a:pt x="13716" y="1308093"/>
                </a:lnTo>
                <a:lnTo>
                  <a:pt x="13716" y="1295393"/>
                </a:lnTo>
                <a:lnTo>
                  <a:pt x="12954" y="1295393"/>
                </a:lnTo>
                <a:lnTo>
                  <a:pt x="12954" y="253993"/>
                </a:lnTo>
                <a:lnTo>
                  <a:pt x="14607" y="241293"/>
                </a:lnTo>
                <a:lnTo>
                  <a:pt x="17621" y="215893"/>
                </a:lnTo>
                <a:lnTo>
                  <a:pt x="21943" y="203193"/>
                </a:lnTo>
                <a:lnTo>
                  <a:pt x="27521" y="190493"/>
                </a:lnTo>
                <a:lnTo>
                  <a:pt x="34301" y="165093"/>
                </a:lnTo>
                <a:lnTo>
                  <a:pt x="42232" y="152393"/>
                </a:lnTo>
                <a:lnTo>
                  <a:pt x="72400" y="114293"/>
                </a:lnTo>
                <a:lnTo>
                  <a:pt x="111029" y="76193"/>
                </a:lnTo>
                <a:lnTo>
                  <a:pt x="140780" y="50793"/>
                </a:lnTo>
                <a:lnTo>
                  <a:pt x="156698" y="38093"/>
                </a:lnTo>
                <a:lnTo>
                  <a:pt x="173240" y="38093"/>
                </a:lnTo>
                <a:lnTo>
                  <a:pt x="190354" y="25393"/>
                </a:lnTo>
                <a:lnTo>
                  <a:pt x="2680090" y="25393"/>
                </a:lnTo>
                <a:lnTo>
                  <a:pt x="2673342" y="22169"/>
                </a:lnTo>
                <a:lnTo>
                  <a:pt x="2619215" y="5308"/>
                </a:lnTo>
                <a:lnTo>
                  <a:pt x="2580893" y="761"/>
                </a:lnTo>
                <a:lnTo>
                  <a:pt x="2567939" y="0"/>
                </a:lnTo>
                <a:close/>
              </a:path>
              <a:path w="2834004" h="1546860">
                <a:moveTo>
                  <a:pt x="2680090" y="25393"/>
                </a:moveTo>
                <a:lnTo>
                  <a:pt x="2643075" y="25393"/>
                </a:lnTo>
                <a:lnTo>
                  <a:pt x="2655290" y="38093"/>
                </a:lnTo>
                <a:lnTo>
                  <a:pt x="2667225" y="38093"/>
                </a:lnTo>
                <a:lnTo>
                  <a:pt x="2678871" y="50793"/>
                </a:lnTo>
                <a:lnTo>
                  <a:pt x="2701262" y="50793"/>
                </a:lnTo>
                <a:lnTo>
                  <a:pt x="2711990" y="63493"/>
                </a:lnTo>
                <a:lnTo>
                  <a:pt x="2722395" y="76193"/>
                </a:lnTo>
                <a:lnTo>
                  <a:pt x="2732467" y="76193"/>
                </a:lnTo>
                <a:lnTo>
                  <a:pt x="2742199" y="88893"/>
                </a:lnTo>
                <a:lnTo>
                  <a:pt x="2751582" y="101593"/>
                </a:lnTo>
                <a:lnTo>
                  <a:pt x="2759964" y="101593"/>
                </a:lnTo>
                <a:lnTo>
                  <a:pt x="2763774" y="114293"/>
                </a:lnTo>
                <a:lnTo>
                  <a:pt x="2769870" y="114293"/>
                </a:lnTo>
                <a:lnTo>
                  <a:pt x="2772156" y="126993"/>
                </a:lnTo>
                <a:lnTo>
                  <a:pt x="2779014" y="126993"/>
                </a:lnTo>
                <a:lnTo>
                  <a:pt x="2779014" y="139693"/>
                </a:lnTo>
                <a:lnTo>
                  <a:pt x="2787396" y="139693"/>
                </a:lnTo>
                <a:lnTo>
                  <a:pt x="2787396" y="152393"/>
                </a:lnTo>
                <a:lnTo>
                  <a:pt x="2793492" y="152393"/>
                </a:lnTo>
                <a:lnTo>
                  <a:pt x="2793492" y="165093"/>
                </a:lnTo>
                <a:lnTo>
                  <a:pt x="2800350" y="165093"/>
                </a:lnTo>
                <a:lnTo>
                  <a:pt x="2800350" y="177793"/>
                </a:lnTo>
                <a:lnTo>
                  <a:pt x="2804922" y="177793"/>
                </a:lnTo>
                <a:lnTo>
                  <a:pt x="2804922" y="190493"/>
                </a:lnTo>
                <a:lnTo>
                  <a:pt x="2809494" y="190493"/>
                </a:lnTo>
                <a:lnTo>
                  <a:pt x="2809494" y="203193"/>
                </a:lnTo>
                <a:lnTo>
                  <a:pt x="2813304" y="203193"/>
                </a:lnTo>
                <a:lnTo>
                  <a:pt x="2813304" y="215893"/>
                </a:lnTo>
                <a:lnTo>
                  <a:pt x="2816352" y="215893"/>
                </a:lnTo>
                <a:lnTo>
                  <a:pt x="2816352" y="228593"/>
                </a:lnTo>
                <a:lnTo>
                  <a:pt x="2818638" y="228593"/>
                </a:lnTo>
                <a:lnTo>
                  <a:pt x="2818638" y="241293"/>
                </a:lnTo>
                <a:lnTo>
                  <a:pt x="2820162" y="241293"/>
                </a:lnTo>
                <a:lnTo>
                  <a:pt x="2820162" y="253993"/>
                </a:lnTo>
                <a:lnTo>
                  <a:pt x="2820924" y="253993"/>
                </a:lnTo>
                <a:lnTo>
                  <a:pt x="2820162" y="1308093"/>
                </a:lnTo>
                <a:lnTo>
                  <a:pt x="2818286" y="1320793"/>
                </a:lnTo>
                <a:lnTo>
                  <a:pt x="2815121" y="1346193"/>
                </a:lnTo>
                <a:lnTo>
                  <a:pt x="2810716" y="1358893"/>
                </a:lnTo>
                <a:lnTo>
                  <a:pt x="2805116" y="1371593"/>
                </a:lnTo>
                <a:lnTo>
                  <a:pt x="2798369" y="1396993"/>
                </a:lnTo>
                <a:lnTo>
                  <a:pt x="2771718" y="1435093"/>
                </a:lnTo>
                <a:lnTo>
                  <a:pt x="2736439" y="1473193"/>
                </a:lnTo>
                <a:lnTo>
                  <a:pt x="2693806" y="1511293"/>
                </a:lnTo>
                <a:lnTo>
                  <a:pt x="2678180" y="1511293"/>
                </a:lnTo>
                <a:lnTo>
                  <a:pt x="2661925" y="1523993"/>
                </a:lnTo>
                <a:lnTo>
                  <a:pt x="2645089" y="1523993"/>
                </a:lnTo>
                <a:lnTo>
                  <a:pt x="2627718" y="1536693"/>
                </a:lnTo>
                <a:lnTo>
                  <a:pt x="2639061" y="1536693"/>
                </a:lnTo>
                <a:lnTo>
                  <a:pt x="2687005" y="1518372"/>
                </a:lnTo>
                <a:lnTo>
                  <a:pt x="2733825" y="1488492"/>
                </a:lnTo>
                <a:lnTo>
                  <a:pt x="2773094" y="1449857"/>
                </a:lnTo>
                <a:lnTo>
                  <a:pt x="2803640" y="1403711"/>
                </a:lnTo>
                <a:lnTo>
                  <a:pt x="2824292" y="1351300"/>
                </a:lnTo>
                <a:lnTo>
                  <a:pt x="2831984" y="1313494"/>
                </a:lnTo>
                <a:lnTo>
                  <a:pt x="2833877" y="1293869"/>
                </a:lnTo>
                <a:lnTo>
                  <a:pt x="2833877" y="252221"/>
                </a:lnTo>
                <a:lnTo>
                  <a:pt x="2825847" y="201226"/>
                </a:lnTo>
                <a:lnTo>
                  <a:pt x="2806187" y="148080"/>
                </a:lnTo>
                <a:lnTo>
                  <a:pt x="2776012" y="100910"/>
                </a:lnTo>
                <a:lnTo>
                  <a:pt x="2736858" y="61155"/>
                </a:lnTo>
                <a:lnTo>
                  <a:pt x="2690262" y="30254"/>
                </a:lnTo>
                <a:lnTo>
                  <a:pt x="2680090" y="25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5389622" y="967018"/>
            <a:ext cx="2807970" cy="1521460"/>
          </a:xfrm>
          <a:custGeom>
            <a:avLst/>
            <a:gdLst/>
            <a:ahLst/>
            <a:cxnLst/>
            <a:rect l="l" t="t" r="r" b="b"/>
            <a:pathLst>
              <a:path w="2807970" h="1521460">
                <a:moveTo>
                  <a:pt x="2554985" y="0"/>
                </a:moveTo>
                <a:lnTo>
                  <a:pt x="253745" y="0"/>
                </a:lnTo>
                <a:lnTo>
                  <a:pt x="232925" y="840"/>
                </a:lnTo>
                <a:lnTo>
                  <a:pt x="192745" y="7370"/>
                </a:lnTo>
                <a:lnTo>
                  <a:pt x="154947" y="19931"/>
                </a:lnTo>
                <a:lnTo>
                  <a:pt x="120053" y="38000"/>
                </a:lnTo>
                <a:lnTo>
                  <a:pt x="88583" y="61058"/>
                </a:lnTo>
                <a:lnTo>
                  <a:pt x="61058" y="88583"/>
                </a:lnTo>
                <a:lnTo>
                  <a:pt x="38000" y="120053"/>
                </a:lnTo>
                <a:lnTo>
                  <a:pt x="19931" y="154947"/>
                </a:lnTo>
                <a:lnTo>
                  <a:pt x="7370" y="192745"/>
                </a:lnTo>
                <a:lnTo>
                  <a:pt x="840" y="232925"/>
                </a:lnTo>
                <a:lnTo>
                  <a:pt x="0" y="253745"/>
                </a:lnTo>
                <a:lnTo>
                  <a:pt x="0" y="1267199"/>
                </a:lnTo>
                <a:lnTo>
                  <a:pt x="3319" y="1308375"/>
                </a:lnTo>
                <a:lnTo>
                  <a:pt x="12929" y="1347429"/>
                </a:lnTo>
                <a:lnTo>
                  <a:pt x="28309" y="1383840"/>
                </a:lnTo>
                <a:lnTo>
                  <a:pt x="48938" y="1417088"/>
                </a:lnTo>
                <a:lnTo>
                  <a:pt x="74294" y="1446650"/>
                </a:lnTo>
                <a:lnTo>
                  <a:pt x="103857" y="1472007"/>
                </a:lnTo>
                <a:lnTo>
                  <a:pt x="137105" y="1492636"/>
                </a:lnTo>
                <a:lnTo>
                  <a:pt x="173516" y="1508016"/>
                </a:lnTo>
                <a:lnTo>
                  <a:pt x="212570" y="1517626"/>
                </a:lnTo>
                <a:lnTo>
                  <a:pt x="253745" y="1520945"/>
                </a:lnTo>
                <a:lnTo>
                  <a:pt x="2554985" y="1520945"/>
                </a:lnTo>
                <a:lnTo>
                  <a:pt x="2595954" y="1517626"/>
                </a:lnTo>
                <a:lnTo>
                  <a:pt x="2634843" y="1508016"/>
                </a:lnTo>
                <a:lnTo>
                  <a:pt x="2671126" y="1492636"/>
                </a:lnTo>
                <a:lnTo>
                  <a:pt x="2704276" y="1472007"/>
                </a:lnTo>
                <a:lnTo>
                  <a:pt x="2733770" y="1446650"/>
                </a:lnTo>
                <a:lnTo>
                  <a:pt x="2759080" y="1417088"/>
                </a:lnTo>
                <a:lnTo>
                  <a:pt x="2779680" y="1383840"/>
                </a:lnTo>
                <a:lnTo>
                  <a:pt x="2795046" y="1347429"/>
                </a:lnTo>
                <a:lnTo>
                  <a:pt x="2804651" y="1308375"/>
                </a:lnTo>
                <a:lnTo>
                  <a:pt x="2807969" y="1267199"/>
                </a:lnTo>
                <a:lnTo>
                  <a:pt x="2807969" y="253745"/>
                </a:lnTo>
                <a:lnTo>
                  <a:pt x="2804651" y="212570"/>
                </a:lnTo>
                <a:lnTo>
                  <a:pt x="2795046" y="173516"/>
                </a:lnTo>
                <a:lnTo>
                  <a:pt x="2779680" y="137105"/>
                </a:lnTo>
                <a:lnTo>
                  <a:pt x="2759080" y="103857"/>
                </a:lnTo>
                <a:lnTo>
                  <a:pt x="2733770" y="74294"/>
                </a:lnTo>
                <a:lnTo>
                  <a:pt x="2704276" y="48938"/>
                </a:lnTo>
                <a:lnTo>
                  <a:pt x="2671126" y="28309"/>
                </a:lnTo>
                <a:lnTo>
                  <a:pt x="2634843" y="12929"/>
                </a:lnTo>
                <a:lnTo>
                  <a:pt x="2595954" y="3319"/>
                </a:lnTo>
                <a:lnTo>
                  <a:pt x="255498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5376668" y="954064"/>
            <a:ext cx="2834005" cy="1546860"/>
          </a:xfrm>
          <a:custGeom>
            <a:avLst/>
            <a:gdLst/>
            <a:ahLst/>
            <a:cxnLst/>
            <a:rect l="l" t="t" r="r" b="b"/>
            <a:pathLst>
              <a:path w="2834004" h="1546860">
                <a:moveTo>
                  <a:pt x="2567939" y="0"/>
                </a:moveTo>
                <a:lnTo>
                  <a:pt x="265937" y="0"/>
                </a:lnTo>
                <a:lnTo>
                  <a:pt x="246226" y="943"/>
                </a:lnTo>
                <a:lnTo>
                  <a:pt x="208062" y="6807"/>
                </a:lnTo>
                <a:lnTo>
                  <a:pt x="154682" y="24924"/>
                </a:lnTo>
                <a:lnTo>
                  <a:pt x="107092" y="53239"/>
                </a:lnTo>
                <a:lnTo>
                  <a:pt x="66586" y="90637"/>
                </a:lnTo>
                <a:lnTo>
                  <a:pt x="34459" y="136006"/>
                </a:lnTo>
                <a:lnTo>
                  <a:pt x="12004" y="188234"/>
                </a:lnTo>
                <a:lnTo>
                  <a:pt x="3047" y="226313"/>
                </a:lnTo>
                <a:lnTo>
                  <a:pt x="0" y="266699"/>
                </a:lnTo>
                <a:lnTo>
                  <a:pt x="0" y="1280915"/>
                </a:lnTo>
                <a:lnTo>
                  <a:pt x="3047" y="1321301"/>
                </a:lnTo>
                <a:lnTo>
                  <a:pt x="11807" y="1358640"/>
                </a:lnTo>
                <a:lnTo>
                  <a:pt x="26194" y="1394904"/>
                </a:lnTo>
                <a:lnTo>
                  <a:pt x="45658" y="1429324"/>
                </a:lnTo>
                <a:lnTo>
                  <a:pt x="69555" y="1460029"/>
                </a:lnTo>
                <a:lnTo>
                  <a:pt x="109646" y="1495849"/>
                </a:lnTo>
                <a:lnTo>
                  <a:pt x="142903" y="1516212"/>
                </a:lnTo>
                <a:lnTo>
                  <a:pt x="178103" y="1531590"/>
                </a:lnTo>
                <a:lnTo>
                  <a:pt x="215052" y="1541763"/>
                </a:lnTo>
                <a:lnTo>
                  <a:pt x="253554" y="1546513"/>
                </a:lnTo>
                <a:lnTo>
                  <a:pt x="266699" y="1546853"/>
                </a:lnTo>
                <a:lnTo>
                  <a:pt x="2567939" y="1546853"/>
                </a:lnTo>
                <a:lnTo>
                  <a:pt x="2614856" y="1542437"/>
                </a:lnTo>
                <a:lnTo>
                  <a:pt x="2652174" y="1532812"/>
                </a:lnTo>
                <a:lnTo>
                  <a:pt x="2681367" y="1520945"/>
                </a:lnTo>
                <a:lnTo>
                  <a:pt x="266699" y="1520945"/>
                </a:lnTo>
                <a:lnTo>
                  <a:pt x="249090" y="1520452"/>
                </a:lnTo>
                <a:lnTo>
                  <a:pt x="198182" y="1511409"/>
                </a:lnTo>
                <a:lnTo>
                  <a:pt x="151251" y="1491958"/>
                </a:lnTo>
                <a:lnTo>
                  <a:pt x="109705" y="1463302"/>
                </a:lnTo>
                <a:lnTo>
                  <a:pt x="74952" y="1426643"/>
                </a:lnTo>
                <a:lnTo>
                  <a:pt x="48401" y="1383181"/>
                </a:lnTo>
                <a:lnTo>
                  <a:pt x="31461" y="1334120"/>
                </a:lnTo>
                <a:lnTo>
                  <a:pt x="25907" y="1292345"/>
                </a:lnTo>
                <a:lnTo>
                  <a:pt x="25907" y="253745"/>
                </a:lnTo>
                <a:lnTo>
                  <a:pt x="32572" y="208672"/>
                </a:lnTo>
                <a:lnTo>
                  <a:pt x="44981" y="172087"/>
                </a:lnTo>
                <a:lnTo>
                  <a:pt x="63189" y="137655"/>
                </a:lnTo>
                <a:lnTo>
                  <a:pt x="86449" y="106605"/>
                </a:lnTo>
                <a:lnTo>
                  <a:pt x="133082" y="65925"/>
                </a:lnTo>
                <a:lnTo>
                  <a:pt x="166849" y="47256"/>
                </a:lnTo>
                <a:lnTo>
                  <a:pt x="203129" y="34052"/>
                </a:lnTo>
                <a:lnTo>
                  <a:pt x="241008" y="26946"/>
                </a:lnTo>
                <a:lnTo>
                  <a:pt x="266699" y="25907"/>
                </a:lnTo>
                <a:lnTo>
                  <a:pt x="2681166" y="25907"/>
                </a:lnTo>
                <a:lnTo>
                  <a:pt x="2673342" y="22169"/>
                </a:lnTo>
                <a:lnTo>
                  <a:pt x="2619215" y="5308"/>
                </a:lnTo>
                <a:lnTo>
                  <a:pt x="2580893" y="761"/>
                </a:lnTo>
                <a:lnTo>
                  <a:pt x="2567939" y="0"/>
                </a:lnTo>
                <a:close/>
              </a:path>
              <a:path w="2834004" h="1546860">
                <a:moveTo>
                  <a:pt x="2681166" y="25907"/>
                </a:moveTo>
                <a:lnTo>
                  <a:pt x="2580131" y="25907"/>
                </a:lnTo>
                <a:lnTo>
                  <a:pt x="2592323" y="26669"/>
                </a:lnTo>
                <a:lnTo>
                  <a:pt x="2609752" y="29189"/>
                </a:lnTo>
                <a:lnTo>
                  <a:pt x="2659397" y="43837"/>
                </a:lnTo>
                <a:lnTo>
                  <a:pt x="2704060" y="68144"/>
                </a:lnTo>
                <a:lnTo>
                  <a:pt x="2742426" y="100858"/>
                </a:lnTo>
                <a:lnTo>
                  <a:pt x="2773182" y="140723"/>
                </a:lnTo>
                <a:lnTo>
                  <a:pt x="2795014" y="186485"/>
                </a:lnTo>
                <a:lnTo>
                  <a:pt x="2806607" y="236891"/>
                </a:lnTo>
                <a:lnTo>
                  <a:pt x="2808731" y="266699"/>
                </a:lnTo>
                <a:lnTo>
                  <a:pt x="2808731" y="1280153"/>
                </a:lnTo>
                <a:lnTo>
                  <a:pt x="2804715" y="1322813"/>
                </a:lnTo>
                <a:lnTo>
                  <a:pt x="2790187" y="1372470"/>
                </a:lnTo>
                <a:lnTo>
                  <a:pt x="2766037" y="1416904"/>
                </a:lnTo>
                <a:lnTo>
                  <a:pt x="2733492" y="1454962"/>
                </a:lnTo>
                <a:lnTo>
                  <a:pt x="2693778" y="1485488"/>
                </a:lnTo>
                <a:lnTo>
                  <a:pt x="2648124" y="1507329"/>
                </a:lnTo>
                <a:lnTo>
                  <a:pt x="2597756" y="1519331"/>
                </a:lnTo>
                <a:lnTo>
                  <a:pt x="2580131" y="1520945"/>
                </a:lnTo>
                <a:lnTo>
                  <a:pt x="2681367" y="1520945"/>
                </a:lnTo>
                <a:lnTo>
                  <a:pt x="2719000" y="1499486"/>
                </a:lnTo>
                <a:lnTo>
                  <a:pt x="2760916" y="1463631"/>
                </a:lnTo>
                <a:lnTo>
                  <a:pt x="2794500" y="1419850"/>
                </a:lnTo>
                <a:lnTo>
                  <a:pt x="2818580" y="1369389"/>
                </a:lnTo>
                <a:lnTo>
                  <a:pt x="2828774" y="1332652"/>
                </a:lnTo>
                <a:lnTo>
                  <a:pt x="2833877" y="1293869"/>
                </a:lnTo>
                <a:lnTo>
                  <a:pt x="2833877" y="252221"/>
                </a:lnTo>
                <a:lnTo>
                  <a:pt x="2825847" y="201226"/>
                </a:lnTo>
                <a:lnTo>
                  <a:pt x="2806187" y="148080"/>
                </a:lnTo>
                <a:lnTo>
                  <a:pt x="2776012" y="100910"/>
                </a:lnTo>
                <a:lnTo>
                  <a:pt x="2736858" y="61155"/>
                </a:lnTo>
                <a:lnTo>
                  <a:pt x="2690262" y="30254"/>
                </a:lnTo>
                <a:lnTo>
                  <a:pt x="2681166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3968492" y="1160566"/>
            <a:ext cx="4171949" cy="1224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2"/>
          <p:cNvSpPr txBox="1"/>
          <p:nvPr/>
        </p:nvSpPr>
        <p:spPr>
          <a:xfrm>
            <a:off x="5952246" y="1228372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5952246" y="2029996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4"/>
          <p:cNvSpPr txBox="1"/>
          <p:nvPr/>
        </p:nvSpPr>
        <p:spPr>
          <a:xfrm>
            <a:off x="7102866" y="1650520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2819397" y="2164114"/>
            <a:ext cx="2822575" cy="70485"/>
          </a:xfrm>
          <a:custGeom>
            <a:avLst/>
            <a:gdLst/>
            <a:ahLst/>
            <a:cxnLst/>
            <a:rect l="l" t="t" r="r" b="b"/>
            <a:pathLst>
              <a:path w="2822575" h="70485">
                <a:moveTo>
                  <a:pt x="1402079" y="51053"/>
                </a:moveTo>
                <a:lnTo>
                  <a:pt x="0" y="51053"/>
                </a:lnTo>
                <a:lnTo>
                  <a:pt x="0" y="70103"/>
                </a:lnTo>
                <a:lnTo>
                  <a:pt x="1416557" y="70103"/>
                </a:lnTo>
                <a:lnTo>
                  <a:pt x="1421129" y="65531"/>
                </a:lnTo>
                <a:lnTo>
                  <a:pt x="1421129" y="60197"/>
                </a:lnTo>
                <a:lnTo>
                  <a:pt x="1402079" y="60197"/>
                </a:lnTo>
                <a:lnTo>
                  <a:pt x="1402079" y="51053"/>
                </a:lnTo>
                <a:close/>
              </a:path>
              <a:path w="2822575" h="70485">
                <a:moveTo>
                  <a:pt x="2822447" y="0"/>
                </a:moveTo>
                <a:lnTo>
                  <a:pt x="1405889" y="0"/>
                </a:lnTo>
                <a:lnTo>
                  <a:pt x="1402079" y="4571"/>
                </a:lnTo>
                <a:lnTo>
                  <a:pt x="1402079" y="60197"/>
                </a:lnTo>
                <a:lnTo>
                  <a:pt x="1411223" y="51053"/>
                </a:lnTo>
                <a:lnTo>
                  <a:pt x="1421129" y="51053"/>
                </a:lnTo>
                <a:lnTo>
                  <a:pt x="1421129" y="19049"/>
                </a:lnTo>
                <a:lnTo>
                  <a:pt x="1411223" y="19049"/>
                </a:lnTo>
                <a:lnTo>
                  <a:pt x="1421129" y="9143"/>
                </a:lnTo>
                <a:lnTo>
                  <a:pt x="2822447" y="9143"/>
                </a:lnTo>
                <a:lnTo>
                  <a:pt x="2822447" y="0"/>
                </a:lnTo>
                <a:close/>
              </a:path>
              <a:path w="2822575" h="70485">
                <a:moveTo>
                  <a:pt x="1421129" y="51053"/>
                </a:moveTo>
                <a:lnTo>
                  <a:pt x="1411223" y="51053"/>
                </a:lnTo>
                <a:lnTo>
                  <a:pt x="1402079" y="60197"/>
                </a:lnTo>
                <a:lnTo>
                  <a:pt x="1421129" y="60197"/>
                </a:lnTo>
                <a:lnTo>
                  <a:pt x="1421129" y="51053"/>
                </a:lnTo>
                <a:close/>
              </a:path>
              <a:path w="2822575" h="70485">
                <a:moveTo>
                  <a:pt x="1421129" y="9143"/>
                </a:moveTo>
                <a:lnTo>
                  <a:pt x="1411223" y="19049"/>
                </a:lnTo>
                <a:lnTo>
                  <a:pt x="1421129" y="19049"/>
                </a:lnTo>
                <a:lnTo>
                  <a:pt x="1421129" y="9143"/>
                </a:lnTo>
                <a:close/>
              </a:path>
              <a:path w="2822575" h="70485">
                <a:moveTo>
                  <a:pt x="2822447" y="9143"/>
                </a:moveTo>
                <a:lnTo>
                  <a:pt x="1421129" y="9143"/>
                </a:lnTo>
                <a:lnTo>
                  <a:pt x="1421129" y="19049"/>
                </a:lnTo>
                <a:lnTo>
                  <a:pt x="2822447" y="19049"/>
                </a:lnTo>
                <a:lnTo>
                  <a:pt x="282244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2142744" y="490769"/>
            <a:ext cx="5326380" cy="1106805"/>
          </a:xfrm>
          <a:custGeom>
            <a:avLst/>
            <a:gdLst/>
            <a:ahLst/>
            <a:cxnLst/>
            <a:rect l="l" t="t" r="r" b="b"/>
            <a:pathLst>
              <a:path w="5326380" h="1106804">
                <a:moveTo>
                  <a:pt x="5307326" y="9905"/>
                </a:moveTo>
                <a:lnTo>
                  <a:pt x="5307326" y="1106423"/>
                </a:lnTo>
                <a:lnTo>
                  <a:pt x="5326376" y="1106423"/>
                </a:lnTo>
                <a:lnTo>
                  <a:pt x="5326376" y="19049"/>
                </a:lnTo>
                <a:lnTo>
                  <a:pt x="5317232" y="19049"/>
                </a:lnTo>
                <a:lnTo>
                  <a:pt x="5307326" y="9905"/>
                </a:lnTo>
                <a:close/>
              </a:path>
              <a:path w="5326380" h="1106804">
                <a:moveTo>
                  <a:pt x="5321804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736853"/>
                </a:lnTo>
                <a:lnTo>
                  <a:pt x="19049" y="736853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905"/>
                </a:lnTo>
                <a:lnTo>
                  <a:pt x="5326376" y="9905"/>
                </a:lnTo>
                <a:lnTo>
                  <a:pt x="5326376" y="4571"/>
                </a:lnTo>
                <a:lnTo>
                  <a:pt x="5321804" y="0"/>
                </a:lnTo>
                <a:close/>
              </a:path>
              <a:path w="5326380" h="1106804">
                <a:moveTo>
                  <a:pt x="19049" y="9905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5326380" h="1106804">
                <a:moveTo>
                  <a:pt x="5307326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5307326" y="19049"/>
                </a:lnTo>
                <a:lnTo>
                  <a:pt x="5307326" y="9905"/>
                </a:lnTo>
                <a:close/>
              </a:path>
              <a:path w="5326380" h="1106804">
                <a:moveTo>
                  <a:pt x="5326376" y="9905"/>
                </a:moveTo>
                <a:lnTo>
                  <a:pt x="5307326" y="9905"/>
                </a:lnTo>
                <a:lnTo>
                  <a:pt x="5317232" y="19049"/>
                </a:lnTo>
                <a:lnTo>
                  <a:pt x="5326376" y="19049"/>
                </a:lnTo>
                <a:lnTo>
                  <a:pt x="5326376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"/>
          <p:cNvSpPr/>
          <p:nvPr/>
        </p:nvSpPr>
        <p:spPr>
          <a:xfrm>
            <a:off x="1376173" y="4037082"/>
            <a:ext cx="2809240" cy="1459230"/>
          </a:xfrm>
          <a:custGeom>
            <a:avLst/>
            <a:gdLst/>
            <a:ahLst/>
            <a:cxnLst/>
            <a:rect l="l" t="t" r="r" b="b"/>
            <a:pathLst>
              <a:path w="2809240" h="1459229">
                <a:moveTo>
                  <a:pt x="3494" y="207309"/>
                </a:moveTo>
                <a:lnTo>
                  <a:pt x="2534" y="212015"/>
                </a:lnTo>
                <a:lnTo>
                  <a:pt x="72" y="232272"/>
                </a:lnTo>
                <a:lnTo>
                  <a:pt x="0" y="234060"/>
                </a:lnTo>
                <a:lnTo>
                  <a:pt x="1099" y="226561"/>
                </a:lnTo>
                <a:lnTo>
                  <a:pt x="3494" y="207309"/>
                </a:lnTo>
                <a:close/>
              </a:path>
              <a:path w="2809240" h="1459229">
                <a:moveTo>
                  <a:pt x="21023" y="150413"/>
                </a:moveTo>
                <a:lnTo>
                  <a:pt x="19048" y="154626"/>
                </a:lnTo>
                <a:lnTo>
                  <a:pt x="12087" y="173126"/>
                </a:lnTo>
                <a:lnTo>
                  <a:pt x="6561" y="192277"/>
                </a:lnTo>
                <a:lnTo>
                  <a:pt x="5446" y="197742"/>
                </a:lnTo>
                <a:lnTo>
                  <a:pt x="8667" y="188461"/>
                </a:lnTo>
                <a:lnTo>
                  <a:pt x="14276" y="175761"/>
                </a:lnTo>
                <a:lnTo>
                  <a:pt x="21023" y="150413"/>
                </a:lnTo>
                <a:close/>
              </a:path>
              <a:path w="2809240" h="1459229">
                <a:moveTo>
                  <a:pt x="2555743" y="0"/>
                </a:moveTo>
                <a:lnTo>
                  <a:pt x="252220" y="0"/>
                </a:lnTo>
                <a:lnTo>
                  <a:pt x="231406" y="840"/>
                </a:lnTo>
                <a:lnTo>
                  <a:pt x="191267" y="7368"/>
                </a:lnTo>
                <a:lnTo>
                  <a:pt x="153541" y="19919"/>
                </a:lnTo>
                <a:lnTo>
                  <a:pt x="118742" y="37968"/>
                </a:lnTo>
                <a:lnTo>
                  <a:pt x="87382" y="60989"/>
                </a:lnTo>
                <a:lnTo>
                  <a:pt x="59971" y="88456"/>
                </a:lnTo>
                <a:lnTo>
                  <a:pt x="37022" y="119844"/>
                </a:lnTo>
                <a:lnTo>
                  <a:pt x="21080" y="150292"/>
                </a:lnTo>
                <a:lnTo>
                  <a:pt x="28901" y="137661"/>
                </a:lnTo>
                <a:lnTo>
                  <a:pt x="37820" y="124961"/>
                </a:lnTo>
                <a:lnTo>
                  <a:pt x="70428" y="86861"/>
                </a:lnTo>
                <a:lnTo>
                  <a:pt x="110796" y="48761"/>
                </a:lnTo>
                <a:lnTo>
                  <a:pt x="125750" y="36061"/>
                </a:lnTo>
                <a:lnTo>
                  <a:pt x="141374" y="36061"/>
                </a:lnTo>
                <a:lnTo>
                  <a:pt x="157619" y="23361"/>
                </a:lnTo>
                <a:lnTo>
                  <a:pt x="174435" y="23361"/>
                </a:lnTo>
                <a:lnTo>
                  <a:pt x="191776" y="10661"/>
                </a:lnTo>
                <a:lnTo>
                  <a:pt x="2627803" y="10661"/>
                </a:lnTo>
                <a:lnTo>
                  <a:pt x="2616449" y="7368"/>
                </a:lnTo>
                <a:lnTo>
                  <a:pt x="2596712" y="3318"/>
                </a:lnTo>
                <a:lnTo>
                  <a:pt x="2576455" y="840"/>
                </a:lnTo>
                <a:lnTo>
                  <a:pt x="2555743" y="0"/>
                </a:lnTo>
                <a:close/>
              </a:path>
              <a:path w="2809240" h="1459229">
                <a:moveTo>
                  <a:pt x="2627803" y="10661"/>
                </a:moveTo>
                <a:lnTo>
                  <a:pt x="2623543" y="10661"/>
                </a:lnTo>
                <a:lnTo>
                  <a:pt x="2635942" y="23361"/>
                </a:lnTo>
                <a:lnTo>
                  <a:pt x="2659921" y="23361"/>
                </a:lnTo>
                <a:lnTo>
                  <a:pt x="2671478" y="36061"/>
                </a:lnTo>
                <a:lnTo>
                  <a:pt x="2682731" y="36061"/>
                </a:lnTo>
                <a:lnTo>
                  <a:pt x="2693667" y="48761"/>
                </a:lnTo>
                <a:lnTo>
                  <a:pt x="2704276" y="48761"/>
                </a:lnTo>
                <a:lnTo>
                  <a:pt x="2714545" y="61461"/>
                </a:lnTo>
                <a:lnTo>
                  <a:pt x="2724462" y="74161"/>
                </a:lnTo>
                <a:lnTo>
                  <a:pt x="2734017" y="74161"/>
                </a:lnTo>
                <a:lnTo>
                  <a:pt x="2743196" y="86861"/>
                </a:lnTo>
                <a:lnTo>
                  <a:pt x="2743958" y="86861"/>
                </a:lnTo>
                <a:lnTo>
                  <a:pt x="2748530" y="99561"/>
                </a:lnTo>
                <a:lnTo>
                  <a:pt x="2756150" y="99561"/>
                </a:lnTo>
                <a:lnTo>
                  <a:pt x="2757674" y="112261"/>
                </a:lnTo>
                <a:lnTo>
                  <a:pt x="2765632" y="112261"/>
                </a:lnTo>
                <a:lnTo>
                  <a:pt x="2734528" y="74199"/>
                </a:lnTo>
                <a:lnTo>
                  <a:pt x="2705034" y="48889"/>
                </a:lnTo>
                <a:lnTo>
                  <a:pt x="2671884" y="28289"/>
                </a:lnTo>
                <a:lnTo>
                  <a:pt x="2635601" y="12923"/>
                </a:lnTo>
                <a:lnTo>
                  <a:pt x="2627803" y="10661"/>
                </a:lnTo>
                <a:close/>
              </a:path>
              <a:path w="2809240" h="1459229">
                <a:moveTo>
                  <a:pt x="87662" y="1458461"/>
                </a:moveTo>
                <a:lnTo>
                  <a:pt x="87505" y="1458461"/>
                </a:lnTo>
                <a:lnTo>
                  <a:pt x="87935" y="1458803"/>
                </a:lnTo>
                <a:lnTo>
                  <a:pt x="87662" y="1458461"/>
                </a:lnTo>
                <a:close/>
              </a:path>
              <a:path w="2809240" h="1459229">
                <a:moveTo>
                  <a:pt x="42671" y="1407661"/>
                </a:moveTo>
                <a:close/>
              </a:path>
              <a:path w="2809240" h="1459229">
                <a:moveTo>
                  <a:pt x="27431" y="1382261"/>
                </a:moveTo>
                <a:lnTo>
                  <a:pt x="27431" y="1382403"/>
                </a:lnTo>
                <a:lnTo>
                  <a:pt x="27431" y="1382261"/>
                </a:lnTo>
                <a:close/>
              </a:path>
              <a:path w="2809240" h="1459229">
                <a:moveTo>
                  <a:pt x="2766097" y="112949"/>
                </a:moveTo>
                <a:lnTo>
                  <a:pt x="2766818" y="124961"/>
                </a:lnTo>
                <a:lnTo>
                  <a:pt x="2773673" y="124961"/>
                </a:lnTo>
                <a:lnTo>
                  <a:pt x="2770759" y="119844"/>
                </a:lnTo>
                <a:lnTo>
                  <a:pt x="2766097" y="112949"/>
                </a:lnTo>
                <a:close/>
              </a:path>
              <a:path w="2809240" h="1459229">
                <a:moveTo>
                  <a:pt x="2773676" y="124966"/>
                </a:moveTo>
                <a:lnTo>
                  <a:pt x="2773676" y="137661"/>
                </a:lnTo>
                <a:lnTo>
                  <a:pt x="2780534" y="137661"/>
                </a:lnTo>
                <a:lnTo>
                  <a:pt x="2780534" y="150361"/>
                </a:lnTo>
                <a:lnTo>
                  <a:pt x="2786801" y="150361"/>
                </a:lnTo>
                <a:lnTo>
                  <a:pt x="2780438" y="136843"/>
                </a:lnTo>
                <a:lnTo>
                  <a:pt x="2773676" y="124966"/>
                </a:lnTo>
                <a:close/>
              </a:path>
              <a:path w="2809240" h="1459229">
                <a:moveTo>
                  <a:pt x="2787392" y="151616"/>
                </a:moveTo>
                <a:lnTo>
                  <a:pt x="2787392" y="163061"/>
                </a:lnTo>
                <a:lnTo>
                  <a:pt x="2791964" y="163061"/>
                </a:lnTo>
                <a:lnTo>
                  <a:pt x="2791964" y="175761"/>
                </a:lnTo>
                <a:lnTo>
                  <a:pt x="2796536" y="175761"/>
                </a:lnTo>
                <a:lnTo>
                  <a:pt x="2796536" y="188461"/>
                </a:lnTo>
                <a:lnTo>
                  <a:pt x="2800252" y="188461"/>
                </a:lnTo>
                <a:lnTo>
                  <a:pt x="2795804" y="173126"/>
                </a:lnTo>
                <a:lnTo>
                  <a:pt x="2788808" y="154626"/>
                </a:lnTo>
                <a:lnTo>
                  <a:pt x="2787392" y="151616"/>
                </a:lnTo>
                <a:close/>
              </a:path>
              <a:path w="2809240" h="1459229">
                <a:moveTo>
                  <a:pt x="2800346" y="188783"/>
                </a:moveTo>
                <a:lnTo>
                  <a:pt x="2800346" y="201161"/>
                </a:lnTo>
                <a:lnTo>
                  <a:pt x="2803182" y="201161"/>
                </a:lnTo>
                <a:lnTo>
                  <a:pt x="2801359" y="192277"/>
                </a:lnTo>
                <a:lnTo>
                  <a:pt x="2800346" y="188783"/>
                </a:lnTo>
                <a:close/>
              </a:path>
              <a:path w="2809240" h="1459229">
                <a:moveTo>
                  <a:pt x="2803394" y="202192"/>
                </a:moveTo>
                <a:lnTo>
                  <a:pt x="2803394" y="213861"/>
                </a:lnTo>
                <a:lnTo>
                  <a:pt x="2805635" y="213861"/>
                </a:lnTo>
                <a:lnTo>
                  <a:pt x="2805409" y="212015"/>
                </a:lnTo>
                <a:lnTo>
                  <a:pt x="2803394" y="202192"/>
                </a:lnTo>
                <a:close/>
              </a:path>
              <a:path w="2809240" h="1459229">
                <a:moveTo>
                  <a:pt x="2805680" y="214228"/>
                </a:moveTo>
                <a:lnTo>
                  <a:pt x="2805680" y="226561"/>
                </a:lnTo>
                <a:lnTo>
                  <a:pt x="2807188" y="226561"/>
                </a:lnTo>
                <a:lnTo>
                  <a:pt x="2805680" y="214228"/>
                </a:lnTo>
                <a:close/>
              </a:path>
              <a:path w="2809240" h="1459229">
                <a:moveTo>
                  <a:pt x="2807204" y="226687"/>
                </a:moveTo>
                <a:lnTo>
                  <a:pt x="2808170" y="239261"/>
                </a:lnTo>
                <a:lnTo>
                  <a:pt x="2807887" y="232272"/>
                </a:lnTo>
                <a:lnTo>
                  <a:pt x="2807204" y="226687"/>
                </a:lnTo>
                <a:close/>
              </a:path>
              <a:path w="2809240" h="1459229">
                <a:moveTo>
                  <a:pt x="2808718" y="252750"/>
                </a:moveTo>
                <a:lnTo>
                  <a:pt x="2807972" y="1284382"/>
                </a:lnTo>
                <a:lnTo>
                  <a:pt x="2808727" y="1265675"/>
                </a:lnTo>
                <a:lnTo>
                  <a:pt x="2808718" y="252750"/>
                </a:lnTo>
                <a:close/>
              </a:path>
              <a:path w="2809240" h="1459229">
                <a:moveTo>
                  <a:pt x="2803038" y="1318458"/>
                </a:moveTo>
                <a:lnTo>
                  <a:pt x="2802962" y="1318761"/>
                </a:lnTo>
                <a:lnTo>
                  <a:pt x="2802884" y="1319211"/>
                </a:lnTo>
                <a:lnTo>
                  <a:pt x="2803038" y="131845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3"/>
          <p:cNvSpPr/>
          <p:nvPr/>
        </p:nvSpPr>
        <p:spPr>
          <a:xfrm>
            <a:off x="1362456" y="4024129"/>
            <a:ext cx="2835910" cy="1544955"/>
          </a:xfrm>
          <a:custGeom>
            <a:avLst/>
            <a:gdLst/>
            <a:ahLst/>
            <a:cxnLst/>
            <a:rect l="l" t="t" r="r" b="b"/>
            <a:pathLst>
              <a:path w="2835910" h="1544954">
                <a:moveTo>
                  <a:pt x="2569460" y="0"/>
                </a:moveTo>
                <a:lnTo>
                  <a:pt x="265937" y="0"/>
                </a:lnTo>
                <a:lnTo>
                  <a:pt x="246456" y="751"/>
                </a:lnTo>
                <a:lnTo>
                  <a:pt x="208557" y="6351"/>
                </a:lnTo>
                <a:lnTo>
                  <a:pt x="155195" y="24312"/>
                </a:lnTo>
                <a:lnTo>
                  <a:pt x="107341" y="52656"/>
                </a:lnTo>
                <a:lnTo>
                  <a:pt x="66482" y="90152"/>
                </a:lnTo>
                <a:lnTo>
                  <a:pt x="34108" y="135574"/>
                </a:lnTo>
                <a:lnTo>
                  <a:pt x="11706" y="187692"/>
                </a:lnTo>
                <a:lnTo>
                  <a:pt x="3047" y="225551"/>
                </a:lnTo>
                <a:lnTo>
                  <a:pt x="0" y="252983"/>
                </a:lnTo>
                <a:lnTo>
                  <a:pt x="0" y="1293107"/>
                </a:lnTo>
                <a:lnTo>
                  <a:pt x="1552" y="1306315"/>
                </a:lnTo>
                <a:lnTo>
                  <a:pt x="3047" y="1319777"/>
                </a:lnTo>
                <a:lnTo>
                  <a:pt x="11850" y="1357833"/>
                </a:lnTo>
                <a:lnTo>
                  <a:pt x="26100" y="1393822"/>
                </a:lnTo>
                <a:lnTo>
                  <a:pt x="45394" y="1427382"/>
                </a:lnTo>
                <a:lnTo>
                  <a:pt x="69316" y="1457802"/>
                </a:lnTo>
                <a:lnTo>
                  <a:pt x="96773" y="1484369"/>
                </a:lnTo>
                <a:lnTo>
                  <a:pt x="130482" y="1507818"/>
                </a:lnTo>
                <a:lnTo>
                  <a:pt x="165365" y="1524945"/>
                </a:lnTo>
                <a:lnTo>
                  <a:pt x="202674" y="1537119"/>
                </a:lnTo>
                <a:lnTo>
                  <a:pt x="240822" y="1543665"/>
                </a:lnTo>
                <a:lnTo>
                  <a:pt x="265937" y="1544567"/>
                </a:lnTo>
                <a:lnTo>
                  <a:pt x="2583176" y="1544567"/>
                </a:lnTo>
                <a:lnTo>
                  <a:pt x="2596892" y="1543043"/>
                </a:lnTo>
                <a:lnTo>
                  <a:pt x="2616004" y="1540579"/>
                </a:lnTo>
                <a:lnTo>
                  <a:pt x="2634695" y="1536696"/>
                </a:lnTo>
                <a:lnTo>
                  <a:pt x="2640884" y="1534915"/>
                </a:lnTo>
                <a:lnTo>
                  <a:pt x="204037" y="1534915"/>
                </a:lnTo>
                <a:lnTo>
                  <a:pt x="191522" y="1522215"/>
                </a:lnTo>
                <a:lnTo>
                  <a:pt x="167212" y="1522215"/>
                </a:lnTo>
                <a:lnTo>
                  <a:pt x="155455" y="1509515"/>
                </a:lnTo>
                <a:lnTo>
                  <a:pt x="143986" y="1509515"/>
                </a:lnTo>
                <a:lnTo>
                  <a:pt x="132826" y="1496815"/>
                </a:lnTo>
                <a:lnTo>
                  <a:pt x="121992" y="1496815"/>
                </a:lnTo>
                <a:lnTo>
                  <a:pt x="111504" y="1484115"/>
                </a:lnTo>
                <a:lnTo>
                  <a:pt x="101379" y="1471415"/>
                </a:lnTo>
                <a:lnTo>
                  <a:pt x="91637" y="1471415"/>
                </a:lnTo>
                <a:lnTo>
                  <a:pt x="82296" y="1458715"/>
                </a:lnTo>
                <a:lnTo>
                  <a:pt x="81534" y="1458715"/>
                </a:lnTo>
                <a:lnTo>
                  <a:pt x="75438" y="1446015"/>
                </a:lnTo>
                <a:lnTo>
                  <a:pt x="64770" y="1446015"/>
                </a:lnTo>
                <a:lnTo>
                  <a:pt x="64770" y="1433315"/>
                </a:lnTo>
                <a:lnTo>
                  <a:pt x="56388" y="1433315"/>
                </a:lnTo>
                <a:lnTo>
                  <a:pt x="56388" y="1420615"/>
                </a:lnTo>
                <a:lnTo>
                  <a:pt x="48768" y="1420615"/>
                </a:lnTo>
                <a:lnTo>
                  <a:pt x="48006" y="1407915"/>
                </a:lnTo>
                <a:lnTo>
                  <a:pt x="41148" y="1407915"/>
                </a:lnTo>
                <a:lnTo>
                  <a:pt x="41148" y="1395215"/>
                </a:lnTo>
                <a:lnTo>
                  <a:pt x="35052" y="1395215"/>
                </a:lnTo>
                <a:lnTo>
                  <a:pt x="35052" y="1382515"/>
                </a:lnTo>
                <a:lnTo>
                  <a:pt x="29718" y="1382515"/>
                </a:lnTo>
                <a:lnTo>
                  <a:pt x="29718" y="1369815"/>
                </a:lnTo>
                <a:lnTo>
                  <a:pt x="25146" y="1369815"/>
                </a:lnTo>
                <a:lnTo>
                  <a:pt x="25146" y="1357115"/>
                </a:lnTo>
                <a:lnTo>
                  <a:pt x="21336" y="1357115"/>
                </a:lnTo>
                <a:lnTo>
                  <a:pt x="21336" y="1344415"/>
                </a:lnTo>
                <a:lnTo>
                  <a:pt x="18288" y="1344415"/>
                </a:lnTo>
                <a:lnTo>
                  <a:pt x="18288" y="1331715"/>
                </a:lnTo>
                <a:lnTo>
                  <a:pt x="16002" y="1331715"/>
                </a:lnTo>
                <a:lnTo>
                  <a:pt x="16002" y="1319015"/>
                </a:lnTo>
                <a:lnTo>
                  <a:pt x="14478" y="1319015"/>
                </a:lnTo>
                <a:lnTo>
                  <a:pt x="14478" y="1306315"/>
                </a:lnTo>
                <a:lnTo>
                  <a:pt x="12954" y="1306315"/>
                </a:lnTo>
                <a:lnTo>
                  <a:pt x="12954" y="252215"/>
                </a:lnTo>
                <a:lnTo>
                  <a:pt x="14816" y="239515"/>
                </a:lnTo>
                <a:lnTo>
                  <a:pt x="17976" y="214115"/>
                </a:lnTo>
                <a:lnTo>
                  <a:pt x="22384" y="201415"/>
                </a:lnTo>
                <a:lnTo>
                  <a:pt x="27993" y="188715"/>
                </a:lnTo>
                <a:lnTo>
                  <a:pt x="34754" y="163315"/>
                </a:lnTo>
                <a:lnTo>
                  <a:pt x="61464" y="125215"/>
                </a:lnTo>
                <a:lnTo>
                  <a:pt x="96803" y="87115"/>
                </a:lnTo>
                <a:lnTo>
                  <a:pt x="139468" y="49015"/>
                </a:lnTo>
                <a:lnTo>
                  <a:pt x="155091" y="49015"/>
                </a:lnTo>
                <a:lnTo>
                  <a:pt x="171336" y="36315"/>
                </a:lnTo>
                <a:lnTo>
                  <a:pt x="188152" y="36315"/>
                </a:lnTo>
                <a:lnTo>
                  <a:pt x="205493" y="23615"/>
                </a:lnTo>
                <a:lnTo>
                  <a:pt x="2678750" y="23615"/>
                </a:lnTo>
                <a:lnTo>
                  <a:pt x="2638587" y="8909"/>
                </a:lnTo>
                <a:lnTo>
                  <a:pt x="2601454" y="1990"/>
                </a:lnTo>
                <a:lnTo>
                  <a:pt x="2569460" y="0"/>
                </a:lnTo>
                <a:close/>
              </a:path>
              <a:path w="2835910" h="1544954">
                <a:moveTo>
                  <a:pt x="2678750" y="23615"/>
                </a:moveTo>
                <a:lnTo>
                  <a:pt x="2637260" y="23615"/>
                </a:lnTo>
                <a:lnTo>
                  <a:pt x="2649659" y="36315"/>
                </a:lnTo>
                <a:lnTo>
                  <a:pt x="2673638" y="36315"/>
                </a:lnTo>
                <a:lnTo>
                  <a:pt x="2685195" y="49015"/>
                </a:lnTo>
                <a:lnTo>
                  <a:pt x="2696448" y="49015"/>
                </a:lnTo>
                <a:lnTo>
                  <a:pt x="2707384" y="61715"/>
                </a:lnTo>
                <a:lnTo>
                  <a:pt x="2717993" y="61715"/>
                </a:lnTo>
                <a:lnTo>
                  <a:pt x="2728262" y="74415"/>
                </a:lnTo>
                <a:lnTo>
                  <a:pt x="2738179" y="87115"/>
                </a:lnTo>
                <a:lnTo>
                  <a:pt x="2747734" y="87115"/>
                </a:lnTo>
                <a:lnTo>
                  <a:pt x="2756913" y="99815"/>
                </a:lnTo>
                <a:lnTo>
                  <a:pt x="2757675" y="99815"/>
                </a:lnTo>
                <a:lnTo>
                  <a:pt x="2762247" y="112515"/>
                </a:lnTo>
                <a:lnTo>
                  <a:pt x="2769867" y="112515"/>
                </a:lnTo>
                <a:lnTo>
                  <a:pt x="2771391" y="125215"/>
                </a:lnTo>
                <a:lnTo>
                  <a:pt x="2779773" y="125215"/>
                </a:lnTo>
                <a:lnTo>
                  <a:pt x="2780535" y="137915"/>
                </a:lnTo>
                <a:lnTo>
                  <a:pt x="2787393" y="137915"/>
                </a:lnTo>
                <a:lnTo>
                  <a:pt x="2787393" y="150615"/>
                </a:lnTo>
                <a:lnTo>
                  <a:pt x="2794251" y="150615"/>
                </a:lnTo>
                <a:lnTo>
                  <a:pt x="2794251" y="163315"/>
                </a:lnTo>
                <a:lnTo>
                  <a:pt x="2801109" y="163315"/>
                </a:lnTo>
                <a:lnTo>
                  <a:pt x="2801109" y="176015"/>
                </a:lnTo>
                <a:lnTo>
                  <a:pt x="2805681" y="176015"/>
                </a:lnTo>
                <a:lnTo>
                  <a:pt x="2805681" y="188715"/>
                </a:lnTo>
                <a:lnTo>
                  <a:pt x="2810253" y="188715"/>
                </a:lnTo>
                <a:lnTo>
                  <a:pt x="2810253" y="201415"/>
                </a:lnTo>
                <a:lnTo>
                  <a:pt x="2814063" y="201415"/>
                </a:lnTo>
                <a:lnTo>
                  <a:pt x="2814063" y="214115"/>
                </a:lnTo>
                <a:lnTo>
                  <a:pt x="2817111" y="214115"/>
                </a:lnTo>
                <a:lnTo>
                  <a:pt x="2817111" y="226815"/>
                </a:lnTo>
                <a:lnTo>
                  <a:pt x="2819397" y="226815"/>
                </a:lnTo>
                <a:lnTo>
                  <a:pt x="2819397" y="239515"/>
                </a:lnTo>
                <a:lnTo>
                  <a:pt x="2820921" y="239515"/>
                </a:lnTo>
                <a:lnTo>
                  <a:pt x="2820921" y="252215"/>
                </a:lnTo>
                <a:lnTo>
                  <a:pt x="2822445" y="252215"/>
                </a:lnTo>
                <a:lnTo>
                  <a:pt x="2821683" y="1306315"/>
                </a:lnTo>
                <a:lnTo>
                  <a:pt x="2819839" y="1319015"/>
                </a:lnTo>
                <a:lnTo>
                  <a:pt x="2816679" y="1331715"/>
                </a:lnTo>
                <a:lnTo>
                  <a:pt x="2812254" y="1357115"/>
                </a:lnTo>
                <a:lnTo>
                  <a:pt x="2806609" y="1369815"/>
                </a:lnTo>
                <a:lnTo>
                  <a:pt x="2799795" y="1395215"/>
                </a:lnTo>
                <a:lnTo>
                  <a:pt x="2791859" y="1407915"/>
                </a:lnTo>
                <a:lnTo>
                  <a:pt x="2761804" y="1446015"/>
                </a:lnTo>
                <a:lnTo>
                  <a:pt x="2723393" y="1484115"/>
                </a:lnTo>
                <a:lnTo>
                  <a:pt x="2693787" y="1509515"/>
                </a:lnTo>
                <a:lnTo>
                  <a:pt x="2677930" y="1509515"/>
                </a:lnTo>
                <a:lnTo>
                  <a:pt x="2661435" y="1522215"/>
                </a:lnTo>
                <a:lnTo>
                  <a:pt x="2644349" y="1522215"/>
                </a:lnTo>
                <a:lnTo>
                  <a:pt x="2626722" y="1534915"/>
                </a:lnTo>
                <a:lnTo>
                  <a:pt x="2640884" y="1534915"/>
                </a:lnTo>
                <a:lnTo>
                  <a:pt x="2687678" y="1517137"/>
                </a:lnTo>
                <a:lnTo>
                  <a:pt x="2734837" y="1486965"/>
                </a:lnTo>
                <a:lnTo>
                  <a:pt x="2774641" y="1447790"/>
                </a:lnTo>
                <a:lnTo>
                  <a:pt x="2805562" y="1401221"/>
                </a:lnTo>
                <a:lnTo>
                  <a:pt x="2826071" y="1348869"/>
                </a:lnTo>
                <a:lnTo>
                  <a:pt x="2834636" y="1292345"/>
                </a:lnTo>
                <a:lnTo>
                  <a:pt x="2835398" y="1278629"/>
                </a:lnTo>
                <a:lnTo>
                  <a:pt x="2835398" y="265937"/>
                </a:lnTo>
                <a:lnTo>
                  <a:pt x="2831439" y="219634"/>
                </a:lnTo>
                <a:lnTo>
                  <a:pt x="2815670" y="165368"/>
                </a:lnTo>
                <a:lnTo>
                  <a:pt x="2788558" y="115978"/>
                </a:lnTo>
                <a:lnTo>
                  <a:pt x="2751841" y="73205"/>
                </a:lnTo>
                <a:lnTo>
                  <a:pt x="2707260" y="38789"/>
                </a:lnTo>
                <a:lnTo>
                  <a:pt x="2690952" y="29475"/>
                </a:lnTo>
                <a:lnTo>
                  <a:pt x="2678750" y="23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4"/>
          <p:cNvSpPr/>
          <p:nvPr/>
        </p:nvSpPr>
        <p:spPr>
          <a:xfrm>
            <a:off x="1375410" y="4037082"/>
            <a:ext cx="2809875" cy="1519555"/>
          </a:xfrm>
          <a:custGeom>
            <a:avLst/>
            <a:gdLst/>
            <a:ahLst/>
            <a:cxnLst/>
            <a:rect l="l" t="t" r="r" b="b"/>
            <a:pathLst>
              <a:path w="2809875" h="1519554">
                <a:moveTo>
                  <a:pt x="2556506" y="0"/>
                </a:moveTo>
                <a:lnTo>
                  <a:pt x="252983" y="0"/>
                </a:lnTo>
                <a:lnTo>
                  <a:pt x="232169" y="840"/>
                </a:lnTo>
                <a:lnTo>
                  <a:pt x="192030" y="7368"/>
                </a:lnTo>
                <a:lnTo>
                  <a:pt x="154304" y="19919"/>
                </a:lnTo>
                <a:lnTo>
                  <a:pt x="119505" y="37968"/>
                </a:lnTo>
                <a:lnTo>
                  <a:pt x="88145" y="60989"/>
                </a:lnTo>
                <a:lnTo>
                  <a:pt x="60734" y="88456"/>
                </a:lnTo>
                <a:lnTo>
                  <a:pt x="37786" y="119844"/>
                </a:lnTo>
                <a:lnTo>
                  <a:pt x="19811" y="154626"/>
                </a:lnTo>
                <a:lnTo>
                  <a:pt x="7324" y="192277"/>
                </a:lnTo>
                <a:lnTo>
                  <a:pt x="835" y="232272"/>
                </a:lnTo>
                <a:lnTo>
                  <a:pt x="0" y="252983"/>
                </a:lnTo>
                <a:lnTo>
                  <a:pt x="0" y="1265675"/>
                </a:lnTo>
                <a:lnTo>
                  <a:pt x="3297" y="1306851"/>
                </a:lnTo>
                <a:lnTo>
                  <a:pt x="12850" y="1345905"/>
                </a:lnTo>
                <a:lnTo>
                  <a:pt x="28145" y="1382316"/>
                </a:lnTo>
                <a:lnTo>
                  <a:pt x="48670" y="1415564"/>
                </a:lnTo>
                <a:lnTo>
                  <a:pt x="73913" y="1445126"/>
                </a:lnTo>
                <a:lnTo>
                  <a:pt x="103363" y="1470483"/>
                </a:lnTo>
                <a:lnTo>
                  <a:pt x="136507" y="1491112"/>
                </a:lnTo>
                <a:lnTo>
                  <a:pt x="172833" y="1506492"/>
                </a:lnTo>
                <a:lnTo>
                  <a:pt x="211829" y="1516102"/>
                </a:lnTo>
                <a:lnTo>
                  <a:pt x="252983" y="1519421"/>
                </a:lnTo>
                <a:lnTo>
                  <a:pt x="2556506" y="1519421"/>
                </a:lnTo>
                <a:lnTo>
                  <a:pt x="2597475" y="1516102"/>
                </a:lnTo>
                <a:lnTo>
                  <a:pt x="2636364" y="1506492"/>
                </a:lnTo>
                <a:lnTo>
                  <a:pt x="2672647" y="1491112"/>
                </a:lnTo>
                <a:lnTo>
                  <a:pt x="2705797" y="1470483"/>
                </a:lnTo>
                <a:lnTo>
                  <a:pt x="2735291" y="1445126"/>
                </a:lnTo>
                <a:lnTo>
                  <a:pt x="2760600" y="1415564"/>
                </a:lnTo>
                <a:lnTo>
                  <a:pt x="2781201" y="1382316"/>
                </a:lnTo>
                <a:lnTo>
                  <a:pt x="2796567" y="1345905"/>
                </a:lnTo>
                <a:lnTo>
                  <a:pt x="2806172" y="1306851"/>
                </a:lnTo>
                <a:lnTo>
                  <a:pt x="2809490" y="1265675"/>
                </a:lnTo>
                <a:lnTo>
                  <a:pt x="2809490" y="252983"/>
                </a:lnTo>
                <a:lnTo>
                  <a:pt x="2806172" y="212015"/>
                </a:lnTo>
                <a:lnTo>
                  <a:pt x="2796567" y="173126"/>
                </a:lnTo>
                <a:lnTo>
                  <a:pt x="2781201" y="136843"/>
                </a:lnTo>
                <a:lnTo>
                  <a:pt x="2760600" y="103692"/>
                </a:lnTo>
                <a:lnTo>
                  <a:pt x="2735291" y="74199"/>
                </a:lnTo>
                <a:lnTo>
                  <a:pt x="2705797" y="48889"/>
                </a:lnTo>
                <a:lnTo>
                  <a:pt x="2672647" y="28289"/>
                </a:lnTo>
                <a:lnTo>
                  <a:pt x="2636364" y="12923"/>
                </a:lnTo>
                <a:lnTo>
                  <a:pt x="2597475" y="3318"/>
                </a:lnTo>
                <a:lnTo>
                  <a:pt x="255650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5"/>
          <p:cNvSpPr/>
          <p:nvPr/>
        </p:nvSpPr>
        <p:spPr>
          <a:xfrm>
            <a:off x="1362456" y="4024129"/>
            <a:ext cx="2835910" cy="1544955"/>
          </a:xfrm>
          <a:custGeom>
            <a:avLst/>
            <a:gdLst/>
            <a:ahLst/>
            <a:cxnLst/>
            <a:rect l="l" t="t" r="r" b="b"/>
            <a:pathLst>
              <a:path w="2835910" h="1544954">
                <a:moveTo>
                  <a:pt x="2569460" y="0"/>
                </a:moveTo>
                <a:lnTo>
                  <a:pt x="265937" y="0"/>
                </a:lnTo>
                <a:lnTo>
                  <a:pt x="246456" y="751"/>
                </a:lnTo>
                <a:lnTo>
                  <a:pt x="208557" y="6351"/>
                </a:lnTo>
                <a:lnTo>
                  <a:pt x="155195" y="24312"/>
                </a:lnTo>
                <a:lnTo>
                  <a:pt x="107341" y="52656"/>
                </a:lnTo>
                <a:lnTo>
                  <a:pt x="66482" y="90152"/>
                </a:lnTo>
                <a:lnTo>
                  <a:pt x="34108" y="135574"/>
                </a:lnTo>
                <a:lnTo>
                  <a:pt x="11706" y="187692"/>
                </a:lnTo>
                <a:lnTo>
                  <a:pt x="3047" y="225551"/>
                </a:lnTo>
                <a:lnTo>
                  <a:pt x="0" y="252983"/>
                </a:lnTo>
                <a:lnTo>
                  <a:pt x="0" y="1293107"/>
                </a:lnTo>
                <a:lnTo>
                  <a:pt x="1523" y="1306061"/>
                </a:lnTo>
                <a:lnTo>
                  <a:pt x="3047" y="1319777"/>
                </a:lnTo>
                <a:lnTo>
                  <a:pt x="11850" y="1357833"/>
                </a:lnTo>
                <a:lnTo>
                  <a:pt x="26100" y="1393822"/>
                </a:lnTo>
                <a:lnTo>
                  <a:pt x="45394" y="1427382"/>
                </a:lnTo>
                <a:lnTo>
                  <a:pt x="69316" y="1457802"/>
                </a:lnTo>
                <a:lnTo>
                  <a:pt x="96773" y="1484369"/>
                </a:lnTo>
                <a:lnTo>
                  <a:pt x="130482" y="1507818"/>
                </a:lnTo>
                <a:lnTo>
                  <a:pt x="165365" y="1524945"/>
                </a:lnTo>
                <a:lnTo>
                  <a:pt x="202674" y="1537119"/>
                </a:lnTo>
                <a:lnTo>
                  <a:pt x="240822" y="1543665"/>
                </a:lnTo>
                <a:lnTo>
                  <a:pt x="265937" y="1544567"/>
                </a:lnTo>
                <a:lnTo>
                  <a:pt x="2583176" y="1544567"/>
                </a:lnTo>
                <a:lnTo>
                  <a:pt x="2634695" y="1536696"/>
                </a:lnTo>
                <a:lnTo>
                  <a:pt x="2682660" y="1519421"/>
                </a:lnTo>
                <a:lnTo>
                  <a:pt x="265937" y="1519421"/>
                </a:lnTo>
                <a:lnTo>
                  <a:pt x="248330" y="1518864"/>
                </a:lnTo>
                <a:lnTo>
                  <a:pt x="197449" y="1509649"/>
                </a:lnTo>
                <a:lnTo>
                  <a:pt x="150577" y="1490066"/>
                </a:lnTo>
                <a:lnTo>
                  <a:pt x="109124" y="1461337"/>
                </a:lnTo>
                <a:lnTo>
                  <a:pt x="74500" y="1424684"/>
                </a:lnTo>
                <a:lnTo>
                  <a:pt x="48116" y="1381328"/>
                </a:lnTo>
                <a:lnTo>
                  <a:pt x="31383" y="1332491"/>
                </a:lnTo>
                <a:lnTo>
                  <a:pt x="25145" y="1278629"/>
                </a:lnTo>
                <a:lnTo>
                  <a:pt x="25145" y="265937"/>
                </a:lnTo>
                <a:lnTo>
                  <a:pt x="25907" y="253745"/>
                </a:lnTo>
                <a:lnTo>
                  <a:pt x="26669" y="240791"/>
                </a:lnTo>
                <a:lnTo>
                  <a:pt x="36335" y="194601"/>
                </a:lnTo>
                <a:lnTo>
                  <a:pt x="50421" y="158981"/>
                </a:lnTo>
                <a:lnTo>
                  <a:pt x="77505" y="116603"/>
                </a:lnTo>
                <a:lnTo>
                  <a:pt x="104393" y="87629"/>
                </a:lnTo>
                <a:lnTo>
                  <a:pt x="143052" y="59123"/>
                </a:lnTo>
                <a:lnTo>
                  <a:pt x="177961" y="42194"/>
                </a:lnTo>
                <a:lnTo>
                  <a:pt x="215331" y="30845"/>
                </a:lnTo>
                <a:lnTo>
                  <a:pt x="253398" y="25953"/>
                </a:lnTo>
                <a:lnTo>
                  <a:pt x="2683524" y="25907"/>
                </a:lnTo>
                <a:lnTo>
                  <a:pt x="2674027" y="21347"/>
                </a:lnTo>
                <a:lnTo>
                  <a:pt x="2656551" y="14470"/>
                </a:lnTo>
                <a:lnTo>
                  <a:pt x="2638587" y="8909"/>
                </a:lnTo>
                <a:lnTo>
                  <a:pt x="2620200" y="4727"/>
                </a:lnTo>
                <a:lnTo>
                  <a:pt x="2601454" y="1990"/>
                </a:lnTo>
                <a:lnTo>
                  <a:pt x="2569460" y="0"/>
                </a:lnTo>
                <a:close/>
              </a:path>
              <a:path w="2835910" h="1544954">
                <a:moveTo>
                  <a:pt x="2683524" y="25907"/>
                </a:moveTo>
                <a:lnTo>
                  <a:pt x="2582414" y="25907"/>
                </a:lnTo>
                <a:lnTo>
                  <a:pt x="2594606" y="26669"/>
                </a:lnTo>
                <a:lnTo>
                  <a:pt x="2612141" y="29312"/>
                </a:lnTo>
                <a:lnTo>
                  <a:pt x="2661797" y="44085"/>
                </a:lnTo>
                <a:lnTo>
                  <a:pt x="2706148" y="68246"/>
                </a:lnTo>
                <a:lnTo>
                  <a:pt x="2744065" y="100660"/>
                </a:lnTo>
                <a:lnTo>
                  <a:pt x="2774420" y="140192"/>
                </a:lnTo>
                <a:lnTo>
                  <a:pt x="2796082" y="185709"/>
                </a:lnTo>
                <a:lnTo>
                  <a:pt x="2807922" y="236075"/>
                </a:lnTo>
                <a:lnTo>
                  <a:pt x="2809490" y="253745"/>
                </a:lnTo>
                <a:lnTo>
                  <a:pt x="2809490" y="1291583"/>
                </a:lnTo>
                <a:lnTo>
                  <a:pt x="2802470" y="1338384"/>
                </a:lnTo>
                <a:lnTo>
                  <a:pt x="2784542" y="1386387"/>
                </a:lnTo>
                <a:lnTo>
                  <a:pt x="2757445" y="1428722"/>
                </a:lnTo>
                <a:lnTo>
                  <a:pt x="2722394" y="1464292"/>
                </a:lnTo>
                <a:lnTo>
                  <a:pt x="2680602" y="1491997"/>
                </a:lnTo>
                <a:lnTo>
                  <a:pt x="2633283" y="1510740"/>
                </a:lnTo>
                <a:lnTo>
                  <a:pt x="2581652" y="1519421"/>
                </a:lnTo>
                <a:lnTo>
                  <a:pt x="2682660" y="1519421"/>
                </a:lnTo>
                <a:lnTo>
                  <a:pt x="2719859" y="1498102"/>
                </a:lnTo>
                <a:lnTo>
                  <a:pt x="2762284" y="1461749"/>
                </a:lnTo>
                <a:lnTo>
                  <a:pt x="2796337" y="1417466"/>
                </a:lnTo>
                <a:lnTo>
                  <a:pt x="2820486" y="1366863"/>
                </a:lnTo>
                <a:lnTo>
                  <a:pt x="2833202" y="1311551"/>
                </a:lnTo>
                <a:lnTo>
                  <a:pt x="2835398" y="1278629"/>
                </a:lnTo>
                <a:lnTo>
                  <a:pt x="2835398" y="265937"/>
                </a:lnTo>
                <a:lnTo>
                  <a:pt x="2831439" y="219634"/>
                </a:lnTo>
                <a:lnTo>
                  <a:pt x="2815670" y="165368"/>
                </a:lnTo>
                <a:lnTo>
                  <a:pt x="2788558" y="115978"/>
                </a:lnTo>
                <a:lnTo>
                  <a:pt x="2751841" y="73205"/>
                </a:lnTo>
                <a:lnTo>
                  <a:pt x="2707260" y="38789"/>
                </a:lnTo>
                <a:lnTo>
                  <a:pt x="2690952" y="29475"/>
                </a:lnTo>
                <a:lnTo>
                  <a:pt x="268352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10"/>
          <p:cNvSpPr txBox="1"/>
          <p:nvPr/>
        </p:nvSpPr>
        <p:spPr>
          <a:xfrm>
            <a:off x="0" y="5676233"/>
            <a:ext cx="9144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marR="342265" indent="12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Niedrige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Kopplung: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Abhängigkeiten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bestehen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wenigen Elementen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gekoppelten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Moduls.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Änderung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hat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geringere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Auswirkung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andere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Klassen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5" name="object 13"/>
          <p:cNvSpPr/>
          <p:nvPr/>
        </p:nvSpPr>
        <p:spPr>
          <a:xfrm>
            <a:off x="1614678" y="4230505"/>
            <a:ext cx="2513072" cy="1222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14"/>
          <p:cNvSpPr txBox="1"/>
          <p:nvPr/>
        </p:nvSpPr>
        <p:spPr>
          <a:xfrm>
            <a:off x="1939550" y="4297673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15"/>
          <p:cNvSpPr txBox="1"/>
          <p:nvPr/>
        </p:nvSpPr>
        <p:spPr>
          <a:xfrm>
            <a:off x="1939550" y="5098536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16"/>
          <p:cNvSpPr txBox="1"/>
          <p:nvPr/>
        </p:nvSpPr>
        <p:spPr>
          <a:xfrm>
            <a:off x="3090171" y="4719060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17"/>
          <p:cNvSpPr/>
          <p:nvPr/>
        </p:nvSpPr>
        <p:spPr>
          <a:xfrm>
            <a:off x="5533494" y="3984504"/>
            <a:ext cx="2807970" cy="1286510"/>
          </a:xfrm>
          <a:custGeom>
            <a:avLst/>
            <a:gdLst/>
            <a:ahLst/>
            <a:cxnLst/>
            <a:rect l="l" t="t" r="r" b="b"/>
            <a:pathLst>
              <a:path w="2807970" h="1286510">
                <a:moveTo>
                  <a:pt x="3194" y="210171"/>
                </a:moveTo>
                <a:lnTo>
                  <a:pt x="2703" y="212570"/>
                </a:lnTo>
                <a:lnTo>
                  <a:pt x="225" y="232925"/>
                </a:lnTo>
                <a:lnTo>
                  <a:pt x="128" y="235330"/>
                </a:lnTo>
                <a:lnTo>
                  <a:pt x="1038" y="228339"/>
                </a:lnTo>
                <a:lnTo>
                  <a:pt x="3194" y="210171"/>
                </a:lnTo>
                <a:close/>
              </a:path>
              <a:path w="2807970" h="1286510">
                <a:moveTo>
                  <a:pt x="142968" y="25267"/>
                </a:moveTo>
                <a:lnTo>
                  <a:pt x="103242" y="48938"/>
                </a:lnTo>
                <a:lnTo>
                  <a:pt x="73679" y="74294"/>
                </a:lnTo>
                <a:lnTo>
                  <a:pt x="48323" y="103857"/>
                </a:lnTo>
                <a:lnTo>
                  <a:pt x="27694" y="137105"/>
                </a:lnTo>
                <a:lnTo>
                  <a:pt x="12314" y="173516"/>
                </a:lnTo>
                <a:lnTo>
                  <a:pt x="5603" y="198381"/>
                </a:lnTo>
                <a:lnTo>
                  <a:pt x="8374" y="190239"/>
                </a:lnTo>
                <a:lnTo>
                  <a:pt x="13951" y="177539"/>
                </a:lnTo>
                <a:lnTo>
                  <a:pt x="28663" y="139439"/>
                </a:lnTo>
                <a:lnTo>
                  <a:pt x="58831" y="101339"/>
                </a:lnTo>
                <a:lnTo>
                  <a:pt x="97459" y="63239"/>
                </a:lnTo>
                <a:lnTo>
                  <a:pt x="127211" y="37839"/>
                </a:lnTo>
                <a:lnTo>
                  <a:pt x="142968" y="25267"/>
                </a:lnTo>
                <a:close/>
              </a:path>
              <a:path w="2807970" h="1286510">
                <a:moveTo>
                  <a:pt x="2632540" y="12439"/>
                </a:moveTo>
                <a:lnTo>
                  <a:pt x="2629505" y="12439"/>
                </a:lnTo>
                <a:lnTo>
                  <a:pt x="2641720" y="25139"/>
                </a:lnTo>
                <a:lnTo>
                  <a:pt x="2653655" y="25139"/>
                </a:lnTo>
                <a:lnTo>
                  <a:pt x="2665301" y="37839"/>
                </a:lnTo>
                <a:lnTo>
                  <a:pt x="2687227" y="37839"/>
                </a:lnTo>
                <a:lnTo>
                  <a:pt x="2670510" y="28309"/>
                </a:lnTo>
                <a:lnTo>
                  <a:pt x="2652728" y="19931"/>
                </a:lnTo>
                <a:lnTo>
                  <a:pt x="2634228" y="12929"/>
                </a:lnTo>
                <a:lnTo>
                  <a:pt x="2632540" y="12439"/>
                </a:lnTo>
                <a:close/>
              </a:path>
              <a:path w="2807970" h="1286510">
                <a:moveTo>
                  <a:pt x="2554370" y="0"/>
                </a:moveTo>
                <a:lnTo>
                  <a:pt x="253130" y="0"/>
                </a:lnTo>
                <a:lnTo>
                  <a:pt x="232310" y="840"/>
                </a:lnTo>
                <a:lnTo>
                  <a:pt x="192130" y="7370"/>
                </a:lnTo>
                <a:lnTo>
                  <a:pt x="154332" y="19931"/>
                </a:lnTo>
                <a:lnTo>
                  <a:pt x="143240" y="25139"/>
                </a:lnTo>
                <a:lnTo>
                  <a:pt x="159670" y="25139"/>
                </a:lnTo>
                <a:lnTo>
                  <a:pt x="176784" y="12439"/>
                </a:lnTo>
                <a:lnTo>
                  <a:pt x="2632540" y="12439"/>
                </a:lnTo>
                <a:lnTo>
                  <a:pt x="2615076" y="7370"/>
                </a:lnTo>
                <a:lnTo>
                  <a:pt x="2595339" y="3319"/>
                </a:lnTo>
                <a:lnTo>
                  <a:pt x="2575082" y="840"/>
                </a:lnTo>
                <a:lnTo>
                  <a:pt x="2554370" y="0"/>
                </a:lnTo>
                <a:close/>
              </a:path>
              <a:path w="2807970" h="1286510">
                <a:moveTo>
                  <a:pt x="146" y="1282439"/>
                </a:moveTo>
                <a:lnTo>
                  <a:pt x="0" y="1282439"/>
                </a:lnTo>
                <a:lnTo>
                  <a:pt x="146" y="1286079"/>
                </a:lnTo>
                <a:lnTo>
                  <a:pt x="146" y="1282439"/>
                </a:lnTo>
                <a:close/>
              </a:path>
              <a:path w="2807970" h="1286510">
                <a:moveTo>
                  <a:pt x="2688255" y="38505"/>
                </a:moveTo>
                <a:lnTo>
                  <a:pt x="2698421" y="50539"/>
                </a:lnTo>
                <a:lnTo>
                  <a:pt x="2708825" y="63239"/>
                </a:lnTo>
                <a:lnTo>
                  <a:pt x="2718898" y="63239"/>
                </a:lnTo>
                <a:lnTo>
                  <a:pt x="2728630" y="75939"/>
                </a:lnTo>
                <a:lnTo>
                  <a:pt x="2738013" y="88639"/>
                </a:lnTo>
                <a:lnTo>
                  <a:pt x="2746395" y="88639"/>
                </a:lnTo>
                <a:lnTo>
                  <a:pt x="2750205" y="101339"/>
                </a:lnTo>
                <a:lnTo>
                  <a:pt x="2756301" y="101339"/>
                </a:lnTo>
                <a:lnTo>
                  <a:pt x="2758587" y="114039"/>
                </a:lnTo>
                <a:lnTo>
                  <a:pt x="2765331" y="114039"/>
                </a:lnTo>
                <a:lnTo>
                  <a:pt x="2758464" y="103857"/>
                </a:lnTo>
                <a:lnTo>
                  <a:pt x="2746365" y="88583"/>
                </a:lnTo>
                <a:lnTo>
                  <a:pt x="2733154" y="74294"/>
                </a:lnTo>
                <a:lnTo>
                  <a:pt x="2718898" y="61058"/>
                </a:lnTo>
                <a:lnTo>
                  <a:pt x="2703661" y="48938"/>
                </a:lnTo>
                <a:lnTo>
                  <a:pt x="2688255" y="38505"/>
                </a:lnTo>
                <a:close/>
              </a:path>
              <a:path w="2807970" h="1286510">
                <a:moveTo>
                  <a:pt x="2765445" y="114208"/>
                </a:moveTo>
                <a:lnTo>
                  <a:pt x="2773181" y="126739"/>
                </a:lnTo>
                <a:lnTo>
                  <a:pt x="2769386" y="120053"/>
                </a:lnTo>
                <a:lnTo>
                  <a:pt x="2765445" y="114208"/>
                </a:lnTo>
                <a:close/>
              </a:path>
              <a:path w="2807970" h="1286510">
                <a:moveTo>
                  <a:pt x="2773827" y="127876"/>
                </a:moveTo>
                <a:lnTo>
                  <a:pt x="2786118" y="152139"/>
                </a:lnTo>
                <a:lnTo>
                  <a:pt x="2779065" y="137105"/>
                </a:lnTo>
                <a:lnTo>
                  <a:pt x="2773827" y="127876"/>
                </a:lnTo>
                <a:close/>
              </a:path>
              <a:path w="2807970" h="1286510">
                <a:moveTo>
                  <a:pt x="2786781" y="153552"/>
                </a:moveTo>
                <a:lnTo>
                  <a:pt x="2786781" y="164839"/>
                </a:lnTo>
                <a:lnTo>
                  <a:pt x="2791162" y="164839"/>
                </a:lnTo>
                <a:lnTo>
                  <a:pt x="2787435" y="154947"/>
                </a:lnTo>
                <a:lnTo>
                  <a:pt x="2786781" y="153552"/>
                </a:lnTo>
                <a:close/>
              </a:path>
              <a:path w="2807970" h="1286510">
                <a:moveTo>
                  <a:pt x="2791353" y="165346"/>
                </a:moveTo>
                <a:lnTo>
                  <a:pt x="2795593" y="177539"/>
                </a:lnTo>
                <a:lnTo>
                  <a:pt x="2794431" y="173516"/>
                </a:lnTo>
                <a:lnTo>
                  <a:pt x="2791353" y="165346"/>
                </a:lnTo>
                <a:close/>
              </a:path>
              <a:path w="2807970" h="1286510">
                <a:moveTo>
                  <a:pt x="2795925" y="178687"/>
                </a:moveTo>
                <a:lnTo>
                  <a:pt x="2795925" y="190239"/>
                </a:lnTo>
                <a:lnTo>
                  <a:pt x="2799262" y="190239"/>
                </a:lnTo>
                <a:lnTo>
                  <a:pt x="2795925" y="178687"/>
                </a:lnTo>
                <a:close/>
              </a:path>
              <a:path w="2807970" h="1286510">
                <a:moveTo>
                  <a:pt x="2799735" y="191875"/>
                </a:moveTo>
                <a:lnTo>
                  <a:pt x="2802068" y="202939"/>
                </a:lnTo>
                <a:lnTo>
                  <a:pt x="2799986" y="192745"/>
                </a:lnTo>
                <a:lnTo>
                  <a:pt x="2799735" y="191875"/>
                </a:lnTo>
                <a:close/>
              </a:path>
              <a:path w="2807970" h="1286510">
                <a:moveTo>
                  <a:pt x="2802783" y="206436"/>
                </a:moveTo>
                <a:lnTo>
                  <a:pt x="2802783" y="215639"/>
                </a:lnTo>
                <a:lnTo>
                  <a:pt x="2804409" y="215639"/>
                </a:lnTo>
                <a:lnTo>
                  <a:pt x="2804036" y="212570"/>
                </a:lnTo>
                <a:lnTo>
                  <a:pt x="2802783" y="206436"/>
                </a:lnTo>
                <a:close/>
              </a:path>
              <a:path w="2807970" h="1286510">
                <a:moveTo>
                  <a:pt x="2805069" y="221056"/>
                </a:moveTo>
                <a:lnTo>
                  <a:pt x="2805069" y="228339"/>
                </a:lnTo>
                <a:lnTo>
                  <a:pt x="2805955" y="228339"/>
                </a:lnTo>
                <a:lnTo>
                  <a:pt x="2805069" y="221056"/>
                </a:lnTo>
                <a:close/>
              </a:path>
              <a:path w="2807970" h="1286510">
                <a:moveTo>
                  <a:pt x="2806593" y="234883"/>
                </a:moveTo>
                <a:lnTo>
                  <a:pt x="2806593" y="241039"/>
                </a:lnTo>
                <a:lnTo>
                  <a:pt x="2806841" y="241039"/>
                </a:lnTo>
                <a:lnTo>
                  <a:pt x="2806593" y="234883"/>
                </a:lnTo>
                <a:close/>
              </a:path>
              <a:path w="2807970" h="1286510">
                <a:moveTo>
                  <a:pt x="2807346" y="253534"/>
                </a:moveTo>
                <a:lnTo>
                  <a:pt x="2806599" y="1285896"/>
                </a:lnTo>
                <a:lnTo>
                  <a:pt x="2807354" y="1267199"/>
                </a:lnTo>
                <a:lnTo>
                  <a:pt x="2807346" y="25353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18"/>
          <p:cNvSpPr/>
          <p:nvPr/>
        </p:nvSpPr>
        <p:spPr>
          <a:xfrm>
            <a:off x="5519924" y="3971550"/>
            <a:ext cx="2834005" cy="1546860"/>
          </a:xfrm>
          <a:custGeom>
            <a:avLst/>
            <a:gdLst/>
            <a:ahLst/>
            <a:cxnLst/>
            <a:rect l="l" t="t" r="r" b="b"/>
            <a:pathLst>
              <a:path w="2834004" h="1546860">
                <a:moveTo>
                  <a:pt x="2567939" y="0"/>
                </a:moveTo>
                <a:lnTo>
                  <a:pt x="265937" y="0"/>
                </a:lnTo>
                <a:lnTo>
                  <a:pt x="246226" y="943"/>
                </a:lnTo>
                <a:lnTo>
                  <a:pt x="208062" y="6807"/>
                </a:lnTo>
                <a:lnTo>
                  <a:pt x="154682" y="24924"/>
                </a:lnTo>
                <a:lnTo>
                  <a:pt x="107092" y="53239"/>
                </a:lnTo>
                <a:lnTo>
                  <a:pt x="66586" y="90637"/>
                </a:lnTo>
                <a:lnTo>
                  <a:pt x="34459" y="136006"/>
                </a:lnTo>
                <a:lnTo>
                  <a:pt x="12004" y="188234"/>
                </a:lnTo>
                <a:lnTo>
                  <a:pt x="3047" y="226313"/>
                </a:lnTo>
                <a:lnTo>
                  <a:pt x="0" y="266699"/>
                </a:lnTo>
                <a:lnTo>
                  <a:pt x="0" y="1280915"/>
                </a:lnTo>
                <a:lnTo>
                  <a:pt x="3047" y="1321301"/>
                </a:lnTo>
                <a:lnTo>
                  <a:pt x="11807" y="1358640"/>
                </a:lnTo>
                <a:lnTo>
                  <a:pt x="26194" y="1394904"/>
                </a:lnTo>
                <a:lnTo>
                  <a:pt x="45658" y="1429324"/>
                </a:lnTo>
                <a:lnTo>
                  <a:pt x="69555" y="1460029"/>
                </a:lnTo>
                <a:lnTo>
                  <a:pt x="109646" y="1495849"/>
                </a:lnTo>
                <a:lnTo>
                  <a:pt x="142903" y="1516212"/>
                </a:lnTo>
                <a:lnTo>
                  <a:pt x="178103" y="1531590"/>
                </a:lnTo>
                <a:lnTo>
                  <a:pt x="215052" y="1541763"/>
                </a:lnTo>
                <a:lnTo>
                  <a:pt x="253554" y="1546513"/>
                </a:lnTo>
                <a:lnTo>
                  <a:pt x="266699" y="1546853"/>
                </a:lnTo>
                <a:lnTo>
                  <a:pt x="2567939" y="1546853"/>
                </a:lnTo>
                <a:lnTo>
                  <a:pt x="2595371" y="1545329"/>
                </a:lnTo>
                <a:lnTo>
                  <a:pt x="2614856" y="1542437"/>
                </a:lnTo>
                <a:lnTo>
                  <a:pt x="2633804" y="1538249"/>
                </a:lnTo>
                <a:lnTo>
                  <a:pt x="2639061" y="1536693"/>
                </a:lnTo>
                <a:lnTo>
                  <a:pt x="205501" y="1536693"/>
                </a:lnTo>
                <a:lnTo>
                  <a:pt x="192993" y="1523993"/>
                </a:lnTo>
                <a:lnTo>
                  <a:pt x="168767" y="1523993"/>
                </a:lnTo>
                <a:lnTo>
                  <a:pt x="157068" y="1511293"/>
                </a:lnTo>
                <a:lnTo>
                  <a:pt x="145658" y="1511293"/>
                </a:lnTo>
                <a:lnTo>
                  <a:pt x="134547" y="1498593"/>
                </a:lnTo>
                <a:lnTo>
                  <a:pt x="123744" y="1498593"/>
                </a:lnTo>
                <a:lnTo>
                  <a:pt x="113261" y="1485893"/>
                </a:lnTo>
                <a:lnTo>
                  <a:pt x="103106" y="1485893"/>
                </a:lnTo>
                <a:lnTo>
                  <a:pt x="93289" y="1473193"/>
                </a:lnTo>
                <a:lnTo>
                  <a:pt x="83820" y="1460493"/>
                </a:lnTo>
                <a:lnTo>
                  <a:pt x="75438" y="1460493"/>
                </a:lnTo>
                <a:lnTo>
                  <a:pt x="75438" y="1447793"/>
                </a:lnTo>
                <a:lnTo>
                  <a:pt x="67818" y="1447793"/>
                </a:lnTo>
                <a:lnTo>
                  <a:pt x="65532" y="1435093"/>
                </a:lnTo>
                <a:lnTo>
                  <a:pt x="57150" y="1435093"/>
                </a:lnTo>
                <a:lnTo>
                  <a:pt x="56388" y="1422393"/>
                </a:lnTo>
                <a:lnTo>
                  <a:pt x="48006" y="1422393"/>
                </a:lnTo>
                <a:lnTo>
                  <a:pt x="48006" y="1409693"/>
                </a:lnTo>
                <a:lnTo>
                  <a:pt x="41148" y="1409693"/>
                </a:lnTo>
                <a:lnTo>
                  <a:pt x="41148" y="1396993"/>
                </a:lnTo>
                <a:lnTo>
                  <a:pt x="35052" y="1396993"/>
                </a:lnTo>
                <a:lnTo>
                  <a:pt x="35052" y="1384293"/>
                </a:lnTo>
                <a:lnTo>
                  <a:pt x="29718" y="1384293"/>
                </a:lnTo>
                <a:lnTo>
                  <a:pt x="29718" y="1371593"/>
                </a:lnTo>
                <a:lnTo>
                  <a:pt x="25146" y="1371593"/>
                </a:lnTo>
                <a:lnTo>
                  <a:pt x="25146" y="1358893"/>
                </a:lnTo>
                <a:lnTo>
                  <a:pt x="21336" y="1358893"/>
                </a:lnTo>
                <a:lnTo>
                  <a:pt x="21336" y="1346193"/>
                </a:lnTo>
                <a:lnTo>
                  <a:pt x="18288" y="1346193"/>
                </a:lnTo>
                <a:lnTo>
                  <a:pt x="18288" y="1333493"/>
                </a:lnTo>
                <a:lnTo>
                  <a:pt x="16002" y="1333493"/>
                </a:lnTo>
                <a:lnTo>
                  <a:pt x="16002" y="1320793"/>
                </a:lnTo>
                <a:lnTo>
                  <a:pt x="14478" y="1320793"/>
                </a:lnTo>
                <a:lnTo>
                  <a:pt x="14478" y="1308093"/>
                </a:lnTo>
                <a:lnTo>
                  <a:pt x="13716" y="1308093"/>
                </a:lnTo>
                <a:lnTo>
                  <a:pt x="13716" y="1295393"/>
                </a:lnTo>
                <a:lnTo>
                  <a:pt x="12954" y="1295393"/>
                </a:lnTo>
                <a:lnTo>
                  <a:pt x="12954" y="253993"/>
                </a:lnTo>
                <a:lnTo>
                  <a:pt x="14607" y="241293"/>
                </a:lnTo>
                <a:lnTo>
                  <a:pt x="17621" y="215893"/>
                </a:lnTo>
                <a:lnTo>
                  <a:pt x="21943" y="203193"/>
                </a:lnTo>
                <a:lnTo>
                  <a:pt x="27521" y="190493"/>
                </a:lnTo>
                <a:lnTo>
                  <a:pt x="34301" y="165093"/>
                </a:lnTo>
                <a:lnTo>
                  <a:pt x="42232" y="152393"/>
                </a:lnTo>
                <a:lnTo>
                  <a:pt x="72400" y="114293"/>
                </a:lnTo>
                <a:lnTo>
                  <a:pt x="111029" y="76193"/>
                </a:lnTo>
                <a:lnTo>
                  <a:pt x="140780" y="50793"/>
                </a:lnTo>
                <a:lnTo>
                  <a:pt x="156698" y="38093"/>
                </a:lnTo>
                <a:lnTo>
                  <a:pt x="173240" y="38093"/>
                </a:lnTo>
                <a:lnTo>
                  <a:pt x="190354" y="25393"/>
                </a:lnTo>
                <a:lnTo>
                  <a:pt x="2680090" y="25393"/>
                </a:lnTo>
                <a:lnTo>
                  <a:pt x="2673342" y="22169"/>
                </a:lnTo>
                <a:lnTo>
                  <a:pt x="2619215" y="5308"/>
                </a:lnTo>
                <a:lnTo>
                  <a:pt x="2580893" y="761"/>
                </a:lnTo>
                <a:lnTo>
                  <a:pt x="2567939" y="0"/>
                </a:lnTo>
                <a:close/>
              </a:path>
              <a:path w="2834004" h="1546860">
                <a:moveTo>
                  <a:pt x="2680090" y="25393"/>
                </a:moveTo>
                <a:lnTo>
                  <a:pt x="2643075" y="25393"/>
                </a:lnTo>
                <a:lnTo>
                  <a:pt x="2655290" y="38093"/>
                </a:lnTo>
                <a:lnTo>
                  <a:pt x="2667225" y="38093"/>
                </a:lnTo>
                <a:lnTo>
                  <a:pt x="2678871" y="50793"/>
                </a:lnTo>
                <a:lnTo>
                  <a:pt x="2701262" y="50793"/>
                </a:lnTo>
                <a:lnTo>
                  <a:pt x="2711990" y="63493"/>
                </a:lnTo>
                <a:lnTo>
                  <a:pt x="2722395" y="76193"/>
                </a:lnTo>
                <a:lnTo>
                  <a:pt x="2732467" y="76193"/>
                </a:lnTo>
                <a:lnTo>
                  <a:pt x="2742199" y="88893"/>
                </a:lnTo>
                <a:lnTo>
                  <a:pt x="2751582" y="101593"/>
                </a:lnTo>
                <a:lnTo>
                  <a:pt x="2759964" y="101593"/>
                </a:lnTo>
                <a:lnTo>
                  <a:pt x="2763774" y="114293"/>
                </a:lnTo>
                <a:lnTo>
                  <a:pt x="2769870" y="114293"/>
                </a:lnTo>
                <a:lnTo>
                  <a:pt x="2772156" y="126993"/>
                </a:lnTo>
                <a:lnTo>
                  <a:pt x="2779014" y="126993"/>
                </a:lnTo>
                <a:lnTo>
                  <a:pt x="2779014" y="139693"/>
                </a:lnTo>
                <a:lnTo>
                  <a:pt x="2787396" y="139693"/>
                </a:lnTo>
                <a:lnTo>
                  <a:pt x="2787396" y="152393"/>
                </a:lnTo>
                <a:lnTo>
                  <a:pt x="2793492" y="152393"/>
                </a:lnTo>
                <a:lnTo>
                  <a:pt x="2793492" y="165093"/>
                </a:lnTo>
                <a:lnTo>
                  <a:pt x="2800350" y="165093"/>
                </a:lnTo>
                <a:lnTo>
                  <a:pt x="2800350" y="177793"/>
                </a:lnTo>
                <a:lnTo>
                  <a:pt x="2804922" y="177793"/>
                </a:lnTo>
                <a:lnTo>
                  <a:pt x="2804922" y="190493"/>
                </a:lnTo>
                <a:lnTo>
                  <a:pt x="2809494" y="190493"/>
                </a:lnTo>
                <a:lnTo>
                  <a:pt x="2809494" y="203193"/>
                </a:lnTo>
                <a:lnTo>
                  <a:pt x="2813304" y="203193"/>
                </a:lnTo>
                <a:lnTo>
                  <a:pt x="2813304" y="215893"/>
                </a:lnTo>
                <a:lnTo>
                  <a:pt x="2816352" y="215893"/>
                </a:lnTo>
                <a:lnTo>
                  <a:pt x="2816352" y="228593"/>
                </a:lnTo>
                <a:lnTo>
                  <a:pt x="2818638" y="228593"/>
                </a:lnTo>
                <a:lnTo>
                  <a:pt x="2818638" y="241293"/>
                </a:lnTo>
                <a:lnTo>
                  <a:pt x="2820162" y="241293"/>
                </a:lnTo>
                <a:lnTo>
                  <a:pt x="2820162" y="253993"/>
                </a:lnTo>
                <a:lnTo>
                  <a:pt x="2820924" y="253993"/>
                </a:lnTo>
                <a:lnTo>
                  <a:pt x="2820162" y="1308093"/>
                </a:lnTo>
                <a:lnTo>
                  <a:pt x="2818286" y="1320793"/>
                </a:lnTo>
                <a:lnTo>
                  <a:pt x="2815121" y="1346193"/>
                </a:lnTo>
                <a:lnTo>
                  <a:pt x="2810716" y="1358893"/>
                </a:lnTo>
                <a:lnTo>
                  <a:pt x="2805116" y="1371593"/>
                </a:lnTo>
                <a:lnTo>
                  <a:pt x="2798369" y="1396993"/>
                </a:lnTo>
                <a:lnTo>
                  <a:pt x="2771718" y="1435093"/>
                </a:lnTo>
                <a:lnTo>
                  <a:pt x="2736439" y="1473193"/>
                </a:lnTo>
                <a:lnTo>
                  <a:pt x="2693806" y="1511293"/>
                </a:lnTo>
                <a:lnTo>
                  <a:pt x="2678180" y="1511293"/>
                </a:lnTo>
                <a:lnTo>
                  <a:pt x="2661925" y="1523993"/>
                </a:lnTo>
                <a:lnTo>
                  <a:pt x="2645089" y="1523993"/>
                </a:lnTo>
                <a:lnTo>
                  <a:pt x="2627718" y="1536693"/>
                </a:lnTo>
                <a:lnTo>
                  <a:pt x="2639061" y="1536693"/>
                </a:lnTo>
                <a:lnTo>
                  <a:pt x="2687005" y="1518372"/>
                </a:lnTo>
                <a:lnTo>
                  <a:pt x="2733825" y="1488492"/>
                </a:lnTo>
                <a:lnTo>
                  <a:pt x="2773094" y="1449857"/>
                </a:lnTo>
                <a:lnTo>
                  <a:pt x="2803640" y="1403711"/>
                </a:lnTo>
                <a:lnTo>
                  <a:pt x="2824292" y="1351300"/>
                </a:lnTo>
                <a:lnTo>
                  <a:pt x="2831984" y="1313494"/>
                </a:lnTo>
                <a:lnTo>
                  <a:pt x="2833877" y="1293869"/>
                </a:lnTo>
                <a:lnTo>
                  <a:pt x="2833877" y="252221"/>
                </a:lnTo>
                <a:lnTo>
                  <a:pt x="2825847" y="201226"/>
                </a:lnTo>
                <a:lnTo>
                  <a:pt x="2806187" y="148080"/>
                </a:lnTo>
                <a:lnTo>
                  <a:pt x="2776012" y="100910"/>
                </a:lnTo>
                <a:lnTo>
                  <a:pt x="2736858" y="61155"/>
                </a:lnTo>
                <a:lnTo>
                  <a:pt x="2690262" y="30254"/>
                </a:lnTo>
                <a:lnTo>
                  <a:pt x="2680090" y="25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19"/>
          <p:cNvSpPr/>
          <p:nvPr/>
        </p:nvSpPr>
        <p:spPr>
          <a:xfrm>
            <a:off x="5532878" y="3984504"/>
            <a:ext cx="2807970" cy="1521460"/>
          </a:xfrm>
          <a:custGeom>
            <a:avLst/>
            <a:gdLst/>
            <a:ahLst/>
            <a:cxnLst/>
            <a:rect l="l" t="t" r="r" b="b"/>
            <a:pathLst>
              <a:path w="2807970" h="1521460">
                <a:moveTo>
                  <a:pt x="2554985" y="0"/>
                </a:moveTo>
                <a:lnTo>
                  <a:pt x="253745" y="0"/>
                </a:lnTo>
                <a:lnTo>
                  <a:pt x="232925" y="840"/>
                </a:lnTo>
                <a:lnTo>
                  <a:pt x="192745" y="7370"/>
                </a:lnTo>
                <a:lnTo>
                  <a:pt x="154947" y="19931"/>
                </a:lnTo>
                <a:lnTo>
                  <a:pt x="120053" y="38000"/>
                </a:lnTo>
                <a:lnTo>
                  <a:pt x="88583" y="61058"/>
                </a:lnTo>
                <a:lnTo>
                  <a:pt x="61058" y="88583"/>
                </a:lnTo>
                <a:lnTo>
                  <a:pt x="38000" y="120053"/>
                </a:lnTo>
                <a:lnTo>
                  <a:pt x="19931" y="154947"/>
                </a:lnTo>
                <a:lnTo>
                  <a:pt x="7370" y="192745"/>
                </a:lnTo>
                <a:lnTo>
                  <a:pt x="840" y="232925"/>
                </a:lnTo>
                <a:lnTo>
                  <a:pt x="0" y="253745"/>
                </a:lnTo>
                <a:lnTo>
                  <a:pt x="0" y="1267199"/>
                </a:lnTo>
                <a:lnTo>
                  <a:pt x="3319" y="1308375"/>
                </a:lnTo>
                <a:lnTo>
                  <a:pt x="12929" y="1347429"/>
                </a:lnTo>
                <a:lnTo>
                  <a:pt x="28309" y="1383840"/>
                </a:lnTo>
                <a:lnTo>
                  <a:pt x="48938" y="1417088"/>
                </a:lnTo>
                <a:lnTo>
                  <a:pt x="74294" y="1446650"/>
                </a:lnTo>
                <a:lnTo>
                  <a:pt x="103857" y="1472007"/>
                </a:lnTo>
                <a:lnTo>
                  <a:pt x="137105" y="1492636"/>
                </a:lnTo>
                <a:lnTo>
                  <a:pt x="173516" y="1508016"/>
                </a:lnTo>
                <a:lnTo>
                  <a:pt x="212570" y="1517626"/>
                </a:lnTo>
                <a:lnTo>
                  <a:pt x="253745" y="1520945"/>
                </a:lnTo>
                <a:lnTo>
                  <a:pt x="2554985" y="1520945"/>
                </a:lnTo>
                <a:lnTo>
                  <a:pt x="2595954" y="1517626"/>
                </a:lnTo>
                <a:lnTo>
                  <a:pt x="2634843" y="1508016"/>
                </a:lnTo>
                <a:lnTo>
                  <a:pt x="2671126" y="1492636"/>
                </a:lnTo>
                <a:lnTo>
                  <a:pt x="2704276" y="1472007"/>
                </a:lnTo>
                <a:lnTo>
                  <a:pt x="2733770" y="1446650"/>
                </a:lnTo>
                <a:lnTo>
                  <a:pt x="2759080" y="1417088"/>
                </a:lnTo>
                <a:lnTo>
                  <a:pt x="2779680" y="1383840"/>
                </a:lnTo>
                <a:lnTo>
                  <a:pt x="2795046" y="1347429"/>
                </a:lnTo>
                <a:lnTo>
                  <a:pt x="2804651" y="1308375"/>
                </a:lnTo>
                <a:lnTo>
                  <a:pt x="2807969" y="1267199"/>
                </a:lnTo>
                <a:lnTo>
                  <a:pt x="2807969" y="253745"/>
                </a:lnTo>
                <a:lnTo>
                  <a:pt x="2804651" y="212570"/>
                </a:lnTo>
                <a:lnTo>
                  <a:pt x="2795046" y="173516"/>
                </a:lnTo>
                <a:lnTo>
                  <a:pt x="2779680" y="137105"/>
                </a:lnTo>
                <a:lnTo>
                  <a:pt x="2759080" y="103857"/>
                </a:lnTo>
                <a:lnTo>
                  <a:pt x="2733770" y="74294"/>
                </a:lnTo>
                <a:lnTo>
                  <a:pt x="2704276" y="48938"/>
                </a:lnTo>
                <a:lnTo>
                  <a:pt x="2671126" y="28309"/>
                </a:lnTo>
                <a:lnTo>
                  <a:pt x="2634843" y="12929"/>
                </a:lnTo>
                <a:lnTo>
                  <a:pt x="2595954" y="3319"/>
                </a:lnTo>
                <a:lnTo>
                  <a:pt x="255498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20"/>
          <p:cNvSpPr/>
          <p:nvPr/>
        </p:nvSpPr>
        <p:spPr>
          <a:xfrm>
            <a:off x="5519924" y="3971550"/>
            <a:ext cx="2834005" cy="1546860"/>
          </a:xfrm>
          <a:custGeom>
            <a:avLst/>
            <a:gdLst/>
            <a:ahLst/>
            <a:cxnLst/>
            <a:rect l="l" t="t" r="r" b="b"/>
            <a:pathLst>
              <a:path w="2834004" h="1546860">
                <a:moveTo>
                  <a:pt x="2567939" y="0"/>
                </a:moveTo>
                <a:lnTo>
                  <a:pt x="265937" y="0"/>
                </a:lnTo>
                <a:lnTo>
                  <a:pt x="246226" y="943"/>
                </a:lnTo>
                <a:lnTo>
                  <a:pt x="208062" y="6807"/>
                </a:lnTo>
                <a:lnTo>
                  <a:pt x="154682" y="24924"/>
                </a:lnTo>
                <a:lnTo>
                  <a:pt x="107092" y="53239"/>
                </a:lnTo>
                <a:lnTo>
                  <a:pt x="66586" y="90637"/>
                </a:lnTo>
                <a:lnTo>
                  <a:pt x="34459" y="136006"/>
                </a:lnTo>
                <a:lnTo>
                  <a:pt x="12004" y="188234"/>
                </a:lnTo>
                <a:lnTo>
                  <a:pt x="3047" y="226313"/>
                </a:lnTo>
                <a:lnTo>
                  <a:pt x="0" y="266699"/>
                </a:lnTo>
                <a:lnTo>
                  <a:pt x="0" y="1280915"/>
                </a:lnTo>
                <a:lnTo>
                  <a:pt x="3047" y="1321301"/>
                </a:lnTo>
                <a:lnTo>
                  <a:pt x="11807" y="1358640"/>
                </a:lnTo>
                <a:lnTo>
                  <a:pt x="26194" y="1394904"/>
                </a:lnTo>
                <a:lnTo>
                  <a:pt x="45658" y="1429324"/>
                </a:lnTo>
                <a:lnTo>
                  <a:pt x="69555" y="1460029"/>
                </a:lnTo>
                <a:lnTo>
                  <a:pt x="109646" y="1495849"/>
                </a:lnTo>
                <a:lnTo>
                  <a:pt x="142903" y="1516212"/>
                </a:lnTo>
                <a:lnTo>
                  <a:pt x="178103" y="1531590"/>
                </a:lnTo>
                <a:lnTo>
                  <a:pt x="215052" y="1541763"/>
                </a:lnTo>
                <a:lnTo>
                  <a:pt x="253554" y="1546513"/>
                </a:lnTo>
                <a:lnTo>
                  <a:pt x="266699" y="1546853"/>
                </a:lnTo>
                <a:lnTo>
                  <a:pt x="2567939" y="1546853"/>
                </a:lnTo>
                <a:lnTo>
                  <a:pt x="2614856" y="1542437"/>
                </a:lnTo>
                <a:lnTo>
                  <a:pt x="2652174" y="1532812"/>
                </a:lnTo>
                <a:lnTo>
                  <a:pt x="2681367" y="1520945"/>
                </a:lnTo>
                <a:lnTo>
                  <a:pt x="266699" y="1520945"/>
                </a:lnTo>
                <a:lnTo>
                  <a:pt x="249090" y="1520452"/>
                </a:lnTo>
                <a:lnTo>
                  <a:pt x="198182" y="1511409"/>
                </a:lnTo>
                <a:lnTo>
                  <a:pt x="151251" y="1491958"/>
                </a:lnTo>
                <a:lnTo>
                  <a:pt x="109705" y="1463302"/>
                </a:lnTo>
                <a:lnTo>
                  <a:pt x="74952" y="1426643"/>
                </a:lnTo>
                <a:lnTo>
                  <a:pt x="48401" y="1383181"/>
                </a:lnTo>
                <a:lnTo>
                  <a:pt x="31461" y="1334120"/>
                </a:lnTo>
                <a:lnTo>
                  <a:pt x="25907" y="1292345"/>
                </a:lnTo>
                <a:lnTo>
                  <a:pt x="25907" y="253745"/>
                </a:lnTo>
                <a:lnTo>
                  <a:pt x="32572" y="208672"/>
                </a:lnTo>
                <a:lnTo>
                  <a:pt x="44981" y="172087"/>
                </a:lnTo>
                <a:lnTo>
                  <a:pt x="63189" y="137655"/>
                </a:lnTo>
                <a:lnTo>
                  <a:pt x="86449" y="106605"/>
                </a:lnTo>
                <a:lnTo>
                  <a:pt x="133082" y="65925"/>
                </a:lnTo>
                <a:lnTo>
                  <a:pt x="166849" y="47256"/>
                </a:lnTo>
                <a:lnTo>
                  <a:pt x="203129" y="34052"/>
                </a:lnTo>
                <a:lnTo>
                  <a:pt x="241008" y="26946"/>
                </a:lnTo>
                <a:lnTo>
                  <a:pt x="266699" y="25907"/>
                </a:lnTo>
                <a:lnTo>
                  <a:pt x="2681166" y="25907"/>
                </a:lnTo>
                <a:lnTo>
                  <a:pt x="2673342" y="22169"/>
                </a:lnTo>
                <a:lnTo>
                  <a:pt x="2619215" y="5308"/>
                </a:lnTo>
                <a:lnTo>
                  <a:pt x="2580893" y="761"/>
                </a:lnTo>
                <a:lnTo>
                  <a:pt x="2567939" y="0"/>
                </a:lnTo>
                <a:close/>
              </a:path>
              <a:path w="2834004" h="1546860">
                <a:moveTo>
                  <a:pt x="2681166" y="25907"/>
                </a:moveTo>
                <a:lnTo>
                  <a:pt x="2580131" y="25907"/>
                </a:lnTo>
                <a:lnTo>
                  <a:pt x="2592323" y="26669"/>
                </a:lnTo>
                <a:lnTo>
                  <a:pt x="2609752" y="29189"/>
                </a:lnTo>
                <a:lnTo>
                  <a:pt x="2659397" y="43837"/>
                </a:lnTo>
                <a:lnTo>
                  <a:pt x="2704060" y="68144"/>
                </a:lnTo>
                <a:lnTo>
                  <a:pt x="2742426" y="100858"/>
                </a:lnTo>
                <a:lnTo>
                  <a:pt x="2773182" y="140723"/>
                </a:lnTo>
                <a:lnTo>
                  <a:pt x="2795014" y="186485"/>
                </a:lnTo>
                <a:lnTo>
                  <a:pt x="2806607" y="236891"/>
                </a:lnTo>
                <a:lnTo>
                  <a:pt x="2808731" y="266699"/>
                </a:lnTo>
                <a:lnTo>
                  <a:pt x="2808731" y="1280153"/>
                </a:lnTo>
                <a:lnTo>
                  <a:pt x="2804715" y="1322813"/>
                </a:lnTo>
                <a:lnTo>
                  <a:pt x="2790187" y="1372470"/>
                </a:lnTo>
                <a:lnTo>
                  <a:pt x="2766037" y="1416904"/>
                </a:lnTo>
                <a:lnTo>
                  <a:pt x="2733492" y="1454962"/>
                </a:lnTo>
                <a:lnTo>
                  <a:pt x="2693778" y="1485488"/>
                </a:lnTo>
                <a:lnTo>
                  <a:pt x="2648124" y="1507329"/>
                </a:lnTo>
                <a:lnTo>
                  <a:pt x="2597756" y="1519331"/>
                </a:lnTo>
                <a:lnTo>
                  <a:pt x="2580131" y="1520945"/>
                </a:lnTo>
                <a:lnTo>
                  <a:pt x="2681367" y="1520945"/>
                </a:lnTo>
                <a:lnTo>
                  <a:pt x="2719000" y="1499486"/>
                </a:lnTo>
                <a:lnTo>
                  <a:pt x="2760916" y="1463631"/>
                </a:lnTo>
                <a:lnTo>
                  <a:pt x="2794500" y="1419850"/>
                </a:lnTo>
                <a:lnTo>
                  <a:pt x="2818580" y="1369389"/>
                </a:lnTo>
                <a:lnTo>
                  <a:pt x="2828774" y="1332652"/>
                </a:lnTo>
                <a:lnTo>
                  <a:pt x="2833877" y="1293869"/>
                </a:lnTo>
                <a:lnTo>
                  <a:pt x="2833877" y="252221"/>
                </a:lnTo>
                <a:lnTo>
                  <a:pt x="2825847" y="201226"/>
                </a:lnTo>
                <a:lnTo>
                  <a:pt x="2806187" y="148080"/>
                </a:lnTo>
                <a:lnTo>
                  <a:pt x="2776012" y="100910"/>
                </a:lnTo>
                <a:lnTo>
                  <a:pt x="2736858" y="61155"/>
                </a:lnTo>
                <a:lnTo>
                  <a:pt x="2690262" y="30254"/>
                </a:lnTo>
                <a:lnTo>
                  <a:pt x="2681166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21"/>
          <p:cNvSpPr/>
          <p:nvPr/>
        </p:nvSpPr>
        <p:spPr>
          <a:xfrm>
            <a:off x="4113272" y="4767072"/>
            <a:ext cx="48260" cy="95250"/>
          </a:xfrm>
          <a:custGeom>
            <a:avLst/>
            <a:gdLst/>
            <a:ahLst/>
            <a:cxnLst/>
            <a:rect l="l" t="t" r="r" b="b"/>
            <a:pathLst>
              <a:path w="48260" h="95250">
                <a:moveTo>
                  <a:pt x="48005" y="0"/>
                </a:moveTo>
                <a:lnTo>
                  <a:pt x="0" y="48005"/>
                </a:lnTo>
                <a:lnTo>
                  <a:pt x="762" y="48756"/>
                </a:lnTo>
                <a:lnTo>
                  <a:pt x="762" y="47243"/>
                </a:lnTo>
                <a:lnTo>
                  <a:pt x="47244" y="761"/>
                </a:lnTo>
                <a:lnTo>
                  <a:pt x="48005" y="761"/>
                </a:lnTo>
                <a:lnTo>
                  <a:pt x="48005" y="0"/>
                </a:lnTo>
                <a:close/>
              </a:path>
              <a:path w="48260" h="95250">
                <a:moveTo>
                  <a:pt x="1524" y="48767"/>
                </a:moveTo>
                <a:lnTo>
                  <a:pt x="774" y="48767"/>
                </a:lnTo>
                <a:lnTo>
                  <a:pt x="48005" y="95249"/>
                </a:lnTo>
                <a:lnTo>
                  <a:pt x="1524" y="487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22"/>
          <p:cNvSpPr/>
          <p:nvPr/>
        </p:nvSpPr>
        <p:spPr>
          <a:xfrm>
            <a:off x="4104890" y="4751832"/>
            <a:ext cx="3020060" cy="125730"/>
          </a:xfrm>
          <a:custGeom>
            <a:avLst/>
            <a:gdLst/>
            <a:ahLst/>
            <a:cxnLst/>
            <a:rect l="l" t="t" r="r" b="b"/>
            <a:pathLst>
              <a:path w="3020059" h="125729">
                <a:moveTo>
                  <a:pt x="62483" y="0"/>
                </a:moveTo>
                <a:lnTo>
                  <a:pt x="0" y="63245"/>
                </a:lnTo>
                <a:lnTo>
                  <a:pt x="62483" y="125729"/>
                </a:lnTo>
                <a:lnTo>
                  <a:pt x="62483" y="110489"/>
                </a:lnTo>
                <a:lnTo>
                  <a:pt x="50291" y="110489"/>
                </a:lnTo>
                <a:lnTo>
                  <a:pt x="50291" y="104393"/>
                </a:lnTo>
                <a:lnTo>
                  <a:pt x="13716" y="67817"/>
                </a:lnTo>
                <a:lnTo>
                  <a:pt x="12953" y="67817"/>
                </a:lnTo>
                <a:lnTo>
                  <a:pt x="12953" y="67055"/>
                </a:lnTo>
                <a:lnTo>
                  <a:pt x="9906" y="64007"/>
                </a:lnTo>
                <a:lnTo>
                  <a:pt x="9144" y="64007"/>
                </a:lnTo>
                <a:lnTo>
                  <a:pt x="9144" y="62483"/>
                </a:lnTo>
                <a:lnTo>
                  <a:pt x="50291" y="21336"/>
                </a:lnTo>
                <a:lnTo>
                  <a:pt x="50291" y="15239"/>
                </a:lnTo>
                <a:lnTo>
                  <a:pt x="62483" y="15239"/>
                </a:lnTo>
                <a:lnTo>
                  <a:pt x="62483" y="0"/>
                </a:lnTo>
                <a:close/>
              </a:path>
              <a:path w="3020059" h="125729">
                <a:moveTo>
                  <a:pt x="50291" y="104393"/>
                </a:moveTo>
                <a:lnTo>
                  <a:pt x="50291" y="110489"/>
                </a:lnTo>
                <a:lnTo>
                  <a:pt x="54559" y="108661"/>
                </a:lnTo>
                <a:lnTo>
                  <a:pt x="50291" y="104393"/>
                </a:lnTo>
                <a:close/>
              </a:path>
              <a:path w="3020059" h="125729">
                <a:moveTo>
                  <a:pt x="62483" y="86867"/>
                </a:moveTo>
                <a:lnTo>
                  <a:pt x="56388" y="92963"/>
                </a:lnTo>
                <a:lnTo>
                  <a:pt x="56388" y="101418"/>
                </a:lnTo>
                <a:lnTo>
                  <a:pt x="60959" y="105917"/>
                </a:lnTo>
                <a:lnTo>
                  <a:pt x="56388" y="107877"/>
                </a:lnTo>
                <a:lnTo>
                  <a:pt x="56388" y="110489"/>
                </a:lnTo>
                <a:lnTo>
                  <a:pt x="50291" y="110489"/>
                </a:lnTo>
                <a:lnTo>
                  <a:pt x="62483" y="110489"/>
                </a:lnTo>
                <a:lnTo>
                  <a:pt x="56388" y="110489"/>
                </a:lnTo>
                <a:lnTo>
                  <a:pt x="54559" y="108661"/>
                </a:lnTo>
                <a:lnTo>
                  <a:pt x="62483" y="108661"/>
                </a:lnTo>
                <a:lnTo>
                  <a:pt x="62483" y="86867"/>
                </a:lnTo>
                <a:close/>
              </a:path>
              <a:path w="3020059" h="125729">
                <a:moveTo>
                  <a:pt x="56388" y="101418"/>
                </a:moveTo>
                <a:lnTo>
                  <a:pt x="56388" y="107877"/>
                </a:lnTo>
                <a:lnTo>
                  <a:pt x="60959" y="105917"/>
                </a:lnTo>
                <a:lnTo>
                  <a:pt x="56388" y="101418"/>
                </a:lnTo>
                <a:close/>
              </a:path>
              <a:path w="3020059" h="125729">
                <a:moveTo>
                  <a:pt x="3019805" y="86867"/>
                </a:moveTo>
                <a:lnTo>
                  <a:pt x="62483" y="86867"/>
                </a:lnTo>
                <a:lnTo>
                  <a:pt x="62483" y="92963"/>
                </a:lnTo>
                <a:lnTo>
                  <a:pt x="3019805" y="92963"/>
                </a:lnTo>
                <a:lnTo>
                  <a:pt x="3019805" y="86867"/>
                </a:lnTo>
                <a:close/>
              </a:path>
              <a:path w="3020059" h="125729">
                <a:moveTo>
                  <a:pt x="56388" y="32766"/>
                </a:moveTo>
                <a:lnTo>
                  <a:pt x="56388" y="92963"/>
                </a:lnTo>
                <a:lnTo>
                  <a:pt x="62483" y="86867"/>
                </a:lnTo>
                <a:lnTo>
                  <a:pt x="3019805" y="86867"/>
                </a:lnTo>
                <a:lnTo>
                  <a:pt x="3019805" y="38861"/>
                </a:lnTo>
                <a:lnTo>
                  <a:pt x="62483" y="38861"/>
                </a:lnTo>
                <a:lnTo>
                  <a:pt x="56388" y="32766"/>
                </a:lnTo>
                <a:close/>
              </a:path>
              <a:path w="3020059" h="125729">
                <a:moveTo>
                  <a:pt x="12953" y="67055"/>
                </a:moveTo>
                <a:lnTo>
                  <a:pt x="12953" y="67817"/>
                </a:lnTo>
                <a:lnTo>
                  <a:pt x="13335" y="67436"/>
                </a:lnTo>
                <a:lnTo>
                  <a:pt x="12953" y="67055"/>
                </a:lnTo>
                <a:close/>
              </a:path>
              <a:path w="3020059" h="125729">
                <a:moveTo>
                  <a:pt x="13335" y="67436"/>
                </a:moveTo>
                <a:lnTo>
                  <a:pt x="12953" y="67817"/>
                </a:lnTo>
                <a:lnTo>
                  <a:pt x="13716" y="67817"/>
                </a:lnTo>
                <a:lnTo>
                  <a:pt x="13335" y="67436"/>
                </a:lnTo>
                <a:close/>
              </a:path>
              <a:path w="3020059" h="125729">
                <a:moveTo>
                  <a:pt x="62483" y="16001"/>
                </a:moveTo>
                <a:lnTo>
                  <a:pt x="56388" y="16001"/>
                </a:lnTo>
                <a:lnTo>
                  <a:pt x="56388" y="17852"/>
                </a:lnTo>
                <a:lnTo>
                  <a:pt x="60959" y="19811"/>
                </a:lnTo>
                <a:lnTo>
                  <a:pt x="56388" y="24383"/>
                </a:lnTo>
                <a:lnTo>
                  <a:pt x="56388" y="32766"/>
                </a:lnTo>
                <a:lnTo>
                  <a:pt x="62483" y="38861"/>
                </a:lnTo>
                <a:lnTo>
                  <a:pt x="62483" y="16001"/>
                </a:lnTo>
                <a:close/>
              </a:path>
              <a:path w="3020059" h="125729">
                <a:moveTo>
                  <a:pt x="3019805" y="32765"/>
                </a:moveTo>
                <a:lnTo>
                  <a:pt x="62483" y="32765"/>
                </a:lnTo>
                <a:lnTo>
                  <a:pt x="62483" y="38861"/>
                </a:lnTo>
                <a:lnTo>
                  <a:pt x="3019805" y="38861"/>
                </a:lnTo>
                <a:lnTo>
                  <a:pt x="3019805" y="32765"/>
                </a:lnTo>
                <a:close/>
              </a:path>
              <a:path w="3020059" h="125729">
                <a:moveTo>
                  <a:pt x="56388" y="17852"/>
                </a:moveTo>
                <a:lnTo>
                  <a:pt x="56388" y="24383"/>
                </a:lnTo>
                <a:lnTo>
                  <a:pt x="60959" y="19811"/>
                </a:lnTo>
                <a:lnTo>
                  <a:pt x="56388" y="17852"/>
                </a:lnTo>
                <a:close/>
              </a:path>
              <a:path w="3020059" h="125729">
                <a:moveTo>
                  <a:pt x="50291" y="15239"/>
                </a:moveTo>
                <a:lnTo>
                  <a:pt x="50291" y="21336"/>
                </a:lnTo>
                <a:lnTo>
                  <a:pt x="54559" y="17068"/>
                </a:lnTo>
                <a:lnTo>
                  <a:pt x="50291" y="15239"/>
                </a:lnTo>
                <a:close/>
              </a:path>
              <a:path w="3020059" h="125729">
                <a:moveTo>
                  <a:pt x="62483" y="15239"/>
                </a:moveTo>
                <a:lnTo>
                  <a:pt x="50291" y="15239"/>
                </a:lnTo>
                <a:lnTo>
                  <a:pt x="54559" y="17068"/>
                </a:lnTo>
                <a:lnTo>
                  <a:pt x="55626" y="16001"/>
                </a:lnTo>
                <a:lnTo>
                  <a:pt x="62483" y="16001"/>
                </a:lnTo>
                <a:lnTo>
                  <a:pt x="62483" y="1523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23"/>
          <p:cNvSpPr/>
          <p:nvPr/>
        </p:nvSpPr>
        <p:spPr>
          <a:xfrm>
            <a:off x="4113272" y="4767072"/>
            <a:ext cx="3005455" cy="95250"/>
          </a:xfrm>
          <a:custGeom>
            <a:avLst/>
            <a:gdLst/>
            <a:ahLst/>
            <a:cxnLst/>
            <a:rect l="l" t="t" r="r" b="b"/>
            <a:pathLst>
              <a:path w="3005454" h="95250">
                <a:moveTo>
                  <a:pt x="48005" y="0"/>
                </a:moveTo>
                <a:lnTo>
                  <a:pt x="0" y="48005"/>
                </a:lnTo>
                <a:lnTo>
                  <a:pt x="48005" y="95249"/>
                </a:lnTo>
                <a:lnTo>
                  <a:pt x="48005" y="71627"/>
                </a:lnTo>
                <a:lnTo>
                  <a:pt x="3005327" y="71627"/>
                </a:lnTo>
                <a:lnTo>
                  <a:pt x="3005327" y="23621"/>
                </a:lnTo>
                <a:lnTo>
                  <a:pt x="48005" y="23621"/>
                </a:lnTo>
                <a:lnTo>
                  <a:pt x="4800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24"/>
          <p:cNvSpPr/>
          <p:nvPr/>
        </p:nvSpPr>
        <p:spPr>
          <a:xfrm>
            <a:off x="4104890" y="4751832"/>
            <a:ext cx="3020060" cy="125730"/>
          </a:xfrm>
          <a:custGeom>
            <a:avLst/>
            <a:gdLst/>
            <a:ahLst/>
            <a:cxnLst/>
            <a:rect l="l" t="t" r="r" b="b"/>
            <a:pathLst>
              <a:path w="3020059" h="125729">
                <a:moveTo>
                  <a:pt x="62483" y="0"/>
                </a:moveTo>
                <a:lnTo>
                  <a:pt x="0" y="63245"/>
                </a:lnTo>
                <a:lnTo>
                  <a:pt x="62483" y="125729"/>
                </a:lnTo>
                <a:lnTo>
                  <a:pt x="62483" y="110489"/>
                </a:lnTo>
                <a:lnTo>
                  <a:pt x="50291" y="110489"/>
                </a:lnTo>
                <a:lnTo>
                  <a:pt x="50291" y="95419"/>
                </a:lnTo>
                <a:lnTo>
                  <a:pt x="22245" y="67817"/>
                </a:lnTo>
                <a:lnTo>
                  <a:pt x="12953" y="67817"/>
                </a:lnTo>
                <a:lnTo>
                  <a:pt x="12953" y="58673"/>
                </a:lnTo>
                <a:lnTo>
                  <a:pt x="22097" y="58673"/>
                </a:lnTo>
                <a:lnTo>
                  <a:pt x="50291" y="30479"/>
                </a:lnTo>
                <a:lnTo>
                  <a:pt x="50291" y="15239"/>
                </a:lnTo>
                <a:lnTo>
                  <a:pt x="62483" y="15239"/>
                </a:lnTo>
                <a:lnTo>
                  <a:pt x="62483" y="0"/>
                </a:lnTo>
                <a:close/>
              </a:path>
              <a:path w="3020059" h="125729">
                <a:moveTo>
                  <a:pt x="50291" y="95419"/>
                </a:moveTo>
                <a:lnTo>
                  <a:pt x="50291" y="110489"/>
                </a:lnTo>
                <a:lnTo>
                  <a:pt x="60959" y="105917"/>
                </a:lnTo>
                <a:lnTo>
                  <a:pt x="50291" y="95419"/>
                </a:lnTo>
                <a:close/>
              </a:path>
              <a:path w="3020059" h="125729">
                <a:moveTo>
                  <a:pt x="3007613" y="80771"/>
                </a:moveTo>
                <a:lnTo>
                  <a:pt x="50291" y="80771"/>
                </a:lnTo>
                <a:lnTo>
                  <a:pt x="50291" y="95419"/>
                </a:lnTo>
                <a:lnTo>
                  <a:pt x="60959" y="105917"/>
                </a:lnTo>
                <a:lnTo>
                  <a:pt x="50291" y="110489"/>
                </a:lnTo>
                <a:lnTo>
                  <a:pt x="62483" y="110489"/>
                </a:lnTo>
                <a:lnTo>
                  <a:pt x="62483" y="92963"/>
                </a:lnTo>
                <a:lnTo>
                  <a:pt x="56387" y="92963"/>
                </a:lnTo>
                <a:lnTo>
                  <a:pt x="62483" y="86867"/>
                </a:lnTo>
                <a:lnTo>
                  <a:pt x="3007613" y="86867"/>
                </a:lnTo>
                <a:lnTo>
                  <a:pt x="3007613" y="80771"/>
                </a:lnTo>
                <a:close/>
              </a:path>
              <a:path w="3020059" h="125729">
                <a:moveTo>
                  <a:pt x="62483" y="86867"/>
                </a:moveTo>
                <a:lnTo>
                  <a:pt x="56387" y="92963"/>
                </a:lnTo>
                <a:lnTo>
                  <a:pt x="62483" y="92963"/>
                </a:lnTo>
                <a:lnTo>
                  <a:pt x="62483" y="86867"/>
                </a:lnTo>
                <a:close/>
              </a:path>
              <a:path w="3020059" h="125729">
                <a:moveTo>
                  <a:pt x="3019805" y="80771"/>
                </a:moveTo>
                <a:lnTo>
                  <a:pt x="3013709" y="80771"/>
                </a:lnTo>
                <a:lnTo>
                  <a:pt x="3007613" y="86867"/>
                </a:lnTo>
                <a:lnTo>
                  <a:pt x="62483" y="86867"/>
                </a:lnTo>
                <a:lnTo>
                  <a:pt x="62483" y="92963"/>
                </a:lnTo>
                <a:lnTo>
                  <a:pt x="3019805" y="92963"/>
                </a:lnTo>
                <a:lnTo>
                  <a:pt x="3019805" y="80771"/>
                </a:lnTo>
                <a:close/>
              </a:path>
              <a:path w="3020059" h="125729">
                <a:moveTo>
                  <a:pt x="3007613" y="38861"/>
                </a:moveTo>
                <a:lnTo>
                  <a:pt x="3007613" y="86867"/>
                </a:lnTo>
                <a:lnTo>
                  <a:pt x="3013709" y="80771"/>
                </a:lnTo>
                <a:lnTo>
                  <a:pt x="3019805" y="80771"/>
                </a:lnTo>
                <a:lnTo>
                  <a:pt x="3019805" y="45719"/>
                </a:lnTo>
                <a:lnTo>
                  <a:pt x="3013709" y="45719"/>
                </a:lnTo>
                <a:lnTo>
                  <a:pt x="3007613" y="38861"/>
                </a:lnTo>
                <a:close/>
              </a:path>
              <a:path w="3020059" h="125729">
                <a:moveTo>
                  <a:pt x="12953" y="58673"/>
                </a:moveTo>
                <a:lnTo>
                  <a:pt x="12953" y="67817"/>
                </a:lnTo>
                <a:lnTo>
                  <a:pt x="17562" y="63209"/>
                </a:lnTo>
                <a:lnTo>
                  <a:pt x="12953" y="58673"/>
                </a:lnTo>
                <a:close/>
              </a:path>
              <a:path w="3020059" h="125729">
                <a:moveTo>
                  <a:pt x="17562" y="63209"/>
                </a:moveTo>
                <a:lnTo>
                  <a:pt x="12953" y="67817"/>
                </a:lnTo>
                <a:lnTo>
                  <a:pt x="22245" y="67817"/>
                </a:lnTo>
                <a:lnTo>
                  <a:pt x="17562" y="63209"/>
                </a:lnTo>
                <a:close/>
              </a:path>
              <a:path w="3020059" h="125729">
                <a:moveTo>
                  <a:pt x="22097" y="58673"/>
                </a:moveTo>
                <a:lnTo>
                  <a:pt x="12953" y="58673"/>
                </a:lnTo>
                <a:lnTo>
                  <a:pt x="17562" y="63209"/>
                </a:lnTo>
                <a:lnTo>
                  <a:pt x="22097" y="58673"/>
                </a:lnTo>
                <a:close/>
              </a:path>
              <a:path w="3020059" h="125729">
                <a:moveTo>
                  <a:pt x="62483" y="15239"/>
                </a:moveTo>
                <a:lnTo>
                  <a:pt x="50291" y="15239"/>
                </a:lnTo>
                <a:lnTo>
                  <a:pt x="60959" y="19811"/>
                </a:lnTo>
                <a:lnTo>
                  <a:pt x="50291" y="30479"/>
                </a:lnTo>
                <a:lnTo>
                  <a:pt x="50291" y="45719"/>
                </a:lnTo>
                <a:lnTo>
                  <a:pt x="3007613" y="45719"/>
                </a:lnTo>
                <a:lnTo>
                  <a:pt x="3007613" y="38861"/>
                </a:lnTo>
                <a:lnTo>
                  <a:pt x="62483" y="38861"/>
                </a:lnTo>
                <a:lnTo>
                  <a:pt x="56387" y="32765"/>
                </a:lnTo>
                <a:lnTo>
                  <a:pt x="62483" y="32765"/>
                </a:lnTo>
                <a:lnTo>
                  <a:pt x="62483" y="15239"/>
                </a:lnTo>
                <a:close/>
              </a:path>
              <a:path w="3020059" h="125729">
                <a:moveTo>
                  <a:pt x="3019805" y="32765"/>
                </a:moveTo>
                <a:lnTo>
                  <a:pt x="62483" y="32765"/>
                </a:lnTo>
                <a:lnTo>
                  <a:pt x="62483" y="38861"/>
                </a:lnTo>
                <a:lnTo>
                  <a:pt x="3007613" y="38861"/>
                </a:lnTo>
                <a:lnTo>
                  <a:pt x="3013709" y="45719"/>
                </a:lnTo>
                <a:lnTo>
                  <a:pt x="3019805" y="45719"/>
                </a:lnTo>
                <a:lnTo>
                  <a:pt x="3019805" y="32765"/>
                </a:lnTo>
                <a:close/>
              </a:path>
              <a:path w="3020059" h="125729">
                <a:moveTo>
                  <a:pt x="62483" y="32765"/>
                </a:moveTo>
                <a:lnTo>
                  <a:pt x="56387" y="32765"/>
                </a:lnTo>
                <a:lnTo>
                  <a:pt x="62483" y="38861"/>
                </a:lnTo>
                <a:lnTo>
                  <a:pt x="62483" y="32765"/>
                </a:lnTo>
                <a:close/>
              </a:path>
              <a:path w="3020059" h="125729">
                <a:moveTo>
                  <a:pt x="50291" y="15239"/>
                </a:moveTo>
                <a:lnTo>
                  <a:pt x="50291" y="30479"/>
                </a:lnTo>
                <a:lnTo>
                  <a:pt x="60959" y="19811"/>
                </a:lnTo>
                <a:lnTo>
                  <a:pt x="50291" y="1523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25"/>
          <p:cNvSpPr/>
          <p:nvPr/>
        </p:nvSpPr>
        <p:spPr>
          <a:xfrm>
            <a:off x="4050027" y="4178052"/>
            <a:ext cx="4233671" cy="1224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26"/>
          <p:cNvSpPr txBox="1"/>
          <p:nvPr/>
        </p:nvSpPr>
        <p:spPr>
          <a:xfrm>
            <a:off x="6095502" y="4245858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27"/>
          <p:cNvSpPr txBox="1"/>
          <p:nvPr/>
        </p:nvSpPr>
        <p:spPr>
          <a:xfrm>
            <a:off x="6095502" y="5047482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28"/>
          <p:cNvSpPr txBox="1"/>
          <p:nvPr/>
        </p:nvSpPr>
        <p:spPr>
          <a:xfrm>
            <a:off x="7246122" y="4709916"/>
            <a:ext cx="7118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Klasse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7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1" y="1058863"/>
            <a:ext cx="8208963" cy="3693319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de-DE" altLang="de-DE" sz="4800" dirty="0"/>
          </a:p>
          <a:p>
            <a:pPr algn="ctr" eaLnBrk="1" hangingPunct="1">
              <a:buFontTx/>
              <a:buNone/>
            </a:pPr>
            <a:endParaRPr lang="de-DE" altLang="de-DE" sz="4800" dirty="0" smtClean="0"/>
          </a:p>
          <a:p>
            <a:pPr algn="ctr" eaLnBrk="1" hangingPunct="1">
              <a:buFontTx/>
              <a:buNone/>
            </a:pPr>
            <a:r>
              <a:rPr lang="de-DE" altLang="de-DE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Entwurfsfehler</a:t>
            </a:r>
          </a:p>
          <a:p>
            <a:pPr algn="ctr" eaLnBrk="1" hangingPunct="1">
              <a:buFontTx/>
              <a:buNone/>
            </a:pPr>
            <a:endParaRPr lang="de-DE" altLang="de-DE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endParaRPr lang="de-DE" altLang="de-DE" sz="4800" dirty="0"/>
          </a:p>
        </p:txBody>
      </p:sp>
    </p:spTree>
    <p:extLst>
      <p:ext uri="{BB962C8B-B14F-4D97-AF65-F5344CB8AC3E}">
        <p14:creationId xmlns:p14="http://schemas.microsoft.com/office/powerpoint/2010/main" val="41936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1"/>
          <p:cNvSpPr txBox="1"/>
          <p:nvPr/>
        </p:nvSpPr>
        <p:spPr>
          <a:xfrm>
            <a:off x="530135" y="82550"/>
            <a:ext cx="77590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sz="950" dirty="0"/>
          </a:p>
          <a:p>
            <a:pPr>
              <a:lnSpc>
                <a:spcPts val="1400"/>
              </a:lnSpc>
            </a:pPr>
            <a:endParaRPr sz="14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68313" y="260350"/>
            <a:ext cx="813593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kern="0" dirty="0" smtClean="0">
                <a:solidFill>
                  <a:srgbClr val="000000"/>
                </a:solidFill>
                <a:latin typeface="Arial"/>
              </a:rPr>
              <a:t>Wie kann man guten Softwareentwurf lernen?</a:t>
            </a:r>
            <a:endParaRPr kumimoji="0" lang="de-DE" altLang="de-DE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507413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Indem man von bestehenden erprobten guten Lösungen und schlechten Lösungen lernt.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Gute Lösungen sind etablierte Architekturmuster</a:t>
            </a:r>
            <a:r>
              <a:rPr kumimoji="0" lang="de-DE" altLang="de-DE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</a:t>
            </a:r>
            <a:r>
              <a:rPr kumimoji="0" lang="de-DE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Entwurfsmuster (Design Patterns)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Schlechte Lösungen</a:t>
            </a:r>
            <a:r>
              <a:rPr kumimoji="0" lang="de-DE" altLang="de-DE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sind </a:t>
            </a:r>
            <a:r>
              <a:rPr kumimoji="0" lang="de-DE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Anti-Patterns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de-DE" alt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1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1"/>
          <p:cNvSpPr txBox="1"/>
          <p:nvPr/>
        </p:nvSpPr>
        <p:spPr>
          <a:xfrm>
            <a:off x="530135" y="82550"/>
            <a:ext cx="77590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sz="950" dirty="0"/>
          </a:p>
          <a:p>
            <a:pPr>
              <a:lnSpc>
                <a:spcPts val="1400"/>
              </a:lnSpc>
            </a:pPr>
            <a:endParaRPr sz="1400" dirty="0"/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304800" y="618746"/>
            <a:ext cx="8497888" cy="491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96888" indent="-484188" eaLnBrk="0" hangingPunct="0">
              <a:spcBef>
                <a:spcPct val="20000"/>
              </a:spcBef>
              <a:buChar char="•"/>
              <a:tabLst>
                <a:tab pos="4968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96888" indent="-484188" eaLnBrk="0" hangingPunct="0">
              <a:spcBef>
                <a:spcPct val="20000"/>
              </a:spcBef>
              <a:buChar char="–"/>
              <a:tabLst>
                <a:tab pos="4968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55650" indent="-285750" eaLnBrk="0" hangingPunct="0">
              <a:spcBef>
                <a:spcPct val="20000"/>
              </a:spcBef>
              <a:buChar char="•"/>
              <a:tabLst>
                <a:tab pos="4968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968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4968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968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968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968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968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700" lvl="1" indent="0" algn="ctr" eaLnBrk="1" hangingPunct="1">
              <a:spcBef>
                <a:spcPts val="913"/>
              </a:spcBef>
              <a:buNone/>
            </a:pPr>
            <a:r>
              <a:rPr lang="de-DE" altLang="de-DE" sz="1800" dirty="0" smtClean="0"/>
              <a:t>Entwurfsfehler</a:t>
            </a:r>
          </a:p>
          <a:p>
            <a:pPr marL="12700" lvl="1" indent="0" algn="ctr" eaLnBrk="1" hangingPunct="1">
              <a:spcBef>
                <a:spcPts val="913"/>
              </a:spcBef>
              <a:buNone/>
            </a:pPr>
            <a:endParaRPr lang="de-DE" altLang="de-DE" sz="1800" dirty="0" smtClean="0"/>
          </a:p>
          <a:p>
            <a:pPr lvl="1" eaLnBrk="1" hangingPunct="1">
              <a:spcBef>
                <a:spcPts val="913"/>
              </a:spcBef>
            </a:pPr>
            <a:r>
              <a:rPr lang="de-DE" altLang="de-DE" sz="1800" b="0" dirty="0" smtClean="0"/>
              <a:t>Neben </a:t>
            </a:r>
            <a:r>
              <a:rPr lang="de-DE" altLang="de-DE" sz="1800" b="0" dirty="0"/>
              <a:t>Fehlern während der Anforderungsanalyse, Systemanalyse, Implementierung oder Projektorganisation werden Fehler beim Softwareentwurf gemacht</a:t>
            </a:r>
          </a:p>
          <a:p>
            <a:pPr lvl="1" eaLnBrk="1" hangingPunct="1">
              <a:spcBef>
                <a:spcPts val="913"/>
              </a:spcBef>
            </a:pPr>
            <a:r>
              <a:rPr lang="de-DE" altLang="de-DE" sz="1800" b="0" dirty="0"/>
              <a:t>Oft gemachte Entwurfsfehler sind sogenannte „Anti-Patterns“</a:t>
            </a:r>
          </a:p>
          <a:p>
            <a:pPr lvl="1" eaLnBrk="1" hangingPunct="1">
              <a:spcBef>
                <a:spcPts val="913"/>
              </a:spcBef>
            </a:pPr>
            <a:r>
              <a:rPr lang="de-DE" altLang="de-DE" sz="1800" b="0" dirty="0"/>
              <a:t>In der Implementierung existieren im Source-Code sogenannte „Üble Gerüche“ (Bad </a:t>
            </a:r>
            <a:r>
              <a:rPr lang="de-DE" altLang="de-DE" sz="1800" b="0" dirty="0" err="1" smtClean="0"/>
              <a:t>Smells</a:t>
            </a:r>
            <a:r>
              <a:rPr lang="de-DE" altLang="de-DE" sz="1800" b="0" dirty="0" smtClean="0"/>
              <a:t>)</a:t>
            </a:r>
            <a:endParaRPr lang="de-DE" altLang="de-DE" sz="1800" b="0" dirty="0"/>
          </a:p>
          <a:p>
            <a:pPr lvl="1" eaLnBrk="1" hangingPunct="1">
              <a:spcBef>
                <a:spcPts val="913"/>
              </a:spcBef>
            </a:pPr>
            <a:r>
              <a:rPr lang="de-DE" altLang="de-DE" sz="1800" b="0" dirty="0"/>
              <a:t>Metriken helfen, Bad </a:t>
            </a:r>
            <a:r>
              <a:rPr lang="de-DE" altLang="de-DE" sz="1800" b="0" dirty="0" err="1"/>
              <a:t>Smells</a:t>
            </a:r>
            <a:r>
              <a:rPr lang="de-DE" altLang="de-DE" sz="1800" b="0" dirty="0"/>
              <a:t> und Anti-Patterns zu </a:t>
            </a:r>
            <a:r>
              <a:rPr lang="de-DE" altLang="de-DE" sz="1800" b="0" dirty="0" smtClean="0"/>
              <a:t>finden</a:t>
            </a:r>
            <a:endParaRPr lang="de-DE" altLang="de-DE" sz="1800" b="0" dirty="0"/>
          </a:p>
          <a:p>
            <a:pPr lvl="1" eaLnBrk="1" hangingPunct="1">
              <a:spcBef>
                <a:spcPts val="913"/>
              </a:spcBef>
            </a:pPr>
            <a:r>
              <a:rPr lang="de-DE" altLang="de-DE" sz="1800" b="0" dirty="0"/>
              <a:t>Bad </a:t>
            </a:r>
            <a:r>
              <a:rPr lang="de-DE" altLang="de-DE" sz="1800" b="0" dirty="0" err="1"/>
              <a:t>Smells</a:t>
            </a:r>
            <a:r>
              <a:rPr lang="de-DE" altLang="de-DE" sz="1800" b="0" dirty="0"/>
              <a:t> und Anti-Patterns (die u.a. durch Metriken gefunden werden) sind </a:t>
            </a:r>
            <a:r>
              <a:rPr lang="de-DE" altLang="de-DE" sz="1800" b="0" dirty="0" smtClean="0"/>
              <a:t>ein Signal </a:t>
            </a:r>
            <a:r>
              <a:rPr lang="de-DE" altLang="de-DE" sz="1800" b="0" dirty="0"/>
              <a:t>zum </a:t>
            </a:r>
            <a:r>
              <a:rPr lang="de-DE" altLang="de-DE" sz="1800" b="0" dirty="0" err="1"/>
              <a:t>Refaktorisieren</a:t>
            </a:r>
            <a:r>
              <a:rPr lang="de-DE" altLang="de-DE" sz="1800" b="0" dirty="0"/>
              <a:t> des Source-Codes</a:t>
            </a:r>
          </a:p>
          <a:p>
            <a:pPr lvl="2" eaLnBrk="1" hangingPunct="1">
              <a:spcBef>
                <a:spcPts val="913"/>
              </a:spcBef>
            </a:pPr>
            <a:endParaRPr lang="de-DE" altLang="de-DE" sz="1800" b="0" dirty="0"/>
          </a:p>
          <a:p>
            <a:pPr lvl="2" eaLnBrk="1" hangingPunct="1">
              <a:spcBef>
                <a:spcPts val="913"/>
              </a:spcBef>
              <a:buFontTx/>
              <a:buAutoNum type="arabicPeriod"/>
            </a:pPr>
            <a:endParaRPr lang="de-DE" altLang="de-DE" sz="1800" b="0" dirty="0"/>
          </a:p>
          <a:p>
            <a:pPr lvl="2" eaLnBrk="1" hangingPunct="1">
              <a:spcBef>
                <a:spcPts val="913"/>
              </a:spcBef>
              <a:buFontTx/>
              <a:buAutoNum type="arabicPeriod"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7647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1"/>
          <p:cNvSpPr txBox="1"/>
          <p:nvPr/>
        </p:nvSpPr>
        <p:spPr>
          <a:xfrm>
            <a:off x="530135" y="82550"/>
            <a:ext cx="77590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sz="950" dirty="0"/>
          </a:p>
          <a:p>
            <a:pPr>
              <a:lnSpc>
                <a:spcPts val="1400"/>
              </a:lnSpc>
            </a:pPr>
            <a:endParaRPr sz="1400" dirty="0"/>
          </a:p>
        </p:txBody>
      </p:sp>
      <p:sp>
        <p:nvSpPr>
          <p:cNvPr id="3" name="object 2"/>
          <p:cNvSpPr>
            <a:spLocks noChangeArrowheads="1"/>
          </p:cNvSpPr>
          <p:nvPr/>
        </p:nvSpPr>
        <p:spPr bwMode="auto">
          <a:xfrm>
            <a:off x="5105400" y="1117600"/>
            <a:ext cx="4038600" cy="1438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b="0"/>
          </a:p>
        </p:txBody>
      </p:sp>
      <p:sp>
        <p:nvSpPr>
          <p:cNvPr id="4" name="object 3"/>
          <p:cNvSpPr>
            <a:spLocks noChangeArrowheads="1"/>
          </p:cNvSpPr>
          <p:nvPr/>
        </p:nvSpPr>
        <p:spPr bwMode="auto">
          <a:xfrm>
            <a:off x="6065838" y="2994025"/>
            <a:ext cx="2581275" cy="1227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b="0"/>
          </a:p>
        </p:txBody>
      </p:sp>
      <p:sp>
        <p:nvSpPr>
          <p:cNvPr id="5" name="object 5"/>
          <p:cNvSpPr>
            <a:spLocks/>
          </p:cNvSpPr>
          <p:nvPr/>
        </p:nvSpPr>
        <p:spPr bwMode="auto">
          <a:xfrm>
            <a:off x="0" y="1014413"/>
            <a:ext cx="9144000" cy="0"/>
          </a:xfrm>
          <a:custGeom>
            <a:avLst/>
            <a:gdLst>
              <a:gd name="T0" fmla="*/ 0 w 9144000"/>
              <a:gd name="T1" fmla="*/ 9143999 w 91440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w="28574">
            <a:solidFill>
              <a:srgbClr val="01010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de-DE"/>
          </a:p>
        </p:txBody>
      </p:sp>
      <p:sp>
        <p:nvSpPr>
          <p:cNvPr id="6" name="object 6"/>
          <p:cNvSpPr>
            <a:spLocks/>
          </p:cNvSpPr>
          <p:nvPr/>
        </p:nvSpPr>
        <p:spPr bwMode="auto">
          <a:xfrm>
            <a:off x="0" y="2811463"/>
            <a:ext cx="9144000" cy="11112"/>
          </a:xfrm>
          <a:custGeom>
            <a:avLst/>
            <a:gdLst>
              <a:gd name="T0" fmla="*/ 0 w 9144000"/>
              <a:gd name="T1" fmla="*/ 0 h 10795"/>
              <a:gd name="T2" fmla="*/ 9143999 w 9144000"/>
              <a:gd name="T3" fmla="*/ 25417 h 107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0" h="10795">
                <a:moveTo>
                  <a:pt x="0" y="0"/>
                </a:moveTo>
                <a:lnTo>
                  <a:pt x="9143999" y="10667"/>
                </a:lnTo>
              </a:path>
            </a:pathLst>
          </a:custGeom>
          <a:noFill/>
          <a:ln w="28574">
            <a:solidFill>
              <a:srgbClr val="01010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de-DE"/>
          </a:p>
        </p:txBody>
      </p:sp>
      <p:sp>
        <p:nvSpPr>
          <p:cNvPr id="7" name="object 7"/>
          <p:cNvSpPr>
            <a:spLocks/>
          </p:cNvSpPr>
          <p:nvPr/>
        </p:nvSpPr>
        <p:spPr bwMode="auto">
          <a:xfrm>
            <a:off x="0" y="4471988"/>
            <a:ext cx="9144000" cy="26987"/>
          </a:xfrm>
          <a:custGeom>
            <a:avLst/>
            <a:gdLst>
              <a:gd name="T0" fmla="*/ 0 w 9144000"/>
              <a:gd name="T1" fmla="*/ 9695 h 27939"/>
              <a:gd name="T2" fmla="*/ 9143999 w 9144000"/>
              <a:gd name="T3" fmla="*/ 0 h 2793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0" h="27939">
                <a:moveTo>
                  <a:pt x="0" y="27431"/>
                </a:moveTo>
                <a:lnTo>
                  <a:pt x="9143999" y="0"/>
                </a:lnTo>
              </a:path>
            </a:pathLst>
          </a:custGeom>
          <a:noFill/>
          <a:ln w="28574">
            <a:solidFill>
              <a:srgbClr val="01010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de-DE"/>
          </a:p>
        </p:txBody>
      </p:sp>
      <p:sp>
        <p:nvSpPr>
          <p:cNvPr id="8" name="object 8"/>
          <p:cNvSpPr>
            <a:spLocks/>
          </p:cNvSpPr>
          <p:nvPr/>
        </p:nvSpPr>
        <p:spPr bwMode="auto">
          <a:xfrm>
            <a:off x="7197725" y="1609725"/>
            <a:ext cx="195263" cy="417513"/>
          </a:xfrm>
          <a:custGeom>
            <a:avLst/>
            <a:gdLst>
              <a:gd name="T0" fmla="*/ 139376 w 195579"/>
              <a:gd name="T1" fmla="*/ 0 h 417830"/>
              <a:gd name="T2" fmla="*/ 139376 w 195579"/>
              <a:gd name="T3" fmla="*/ 102788 h 417830"/>
              <a:gd name="T4" fmla="*/ 0 w 195579"/>
              <a:gd name="T5" fmla="*/ 102788 h 417830"/>
              <a:gd name="T6" fmla="*/ 0 w 195579"/>
              <a:gd name="T7" fmla="*/ 306876 h 417830"/>
              <a:gd name="T8" fmla="*/ 139376 w 195579"/>
              <a:gd name="T9" fmla="*/ 306876 h 417830"/>
              <a:gd name="T10" fmla="*/ 139376 w 195579"/>
              <a:gd name="T11" fmla="*/ 408174 h 417830"/>
              <a:gd name="T12" fmla="*/ 185831 w 195579"/>
              <a:gd name="T13" fmla="*/ 204088 h 417830"/>
              <a:gd name="T14" fmla="*/ 139376 w 195579"/>
              <a:gd name="T15" fmla="*/ 0 h 4178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5579" h="417830">
                <a:moveTo>
                  <a:pt x="146303" y="0"/>
                </a:moveTo>
                <a:lnTo>
                  <a:pt x="146303" y="105155"/>
                </a:lnTo>
                <a:lnTo>
                  <a:pt x="0" y="105155"/>
                </a:lnTo>
                <a:lnTo>
                  <a:pt x="0" y="313943"/>
                </a:lnTo>
                <a:lnTo>
                  <a:pt x="146303" y="313943"/>
                </a:lnTo>
                <a:lnTo>
                  <a:pt x="146303" y="417575"/>
                </a:lnTo>
                <a:lnTo>
                  <a:pt x="195071" y="208787"/>
                </a:lnTo>
                <a:lnTo>
                  <a:pt x="146303" y="0"/>
                </a:lnTo>
                <a:close/>
              </a:path>
            </a:pathLst>
          </a:custGeom>
          <a:solidFill>
            <a:srgbClr val="DDDD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de-DE"/>
          </a:p>
        </p:txBody>
      </p:sp>
      <p:sp>
        <p:nvSpPr>
          <p:cNvPr id="9" name="object 9"/>
          <p:cNvSpPr>
            <a:spLocks/>
          </p:cNvSpPr>
          <p:nvPr/>
        </p:nvSpPr>
        <p:spPr bwMode="auto">
          <a:xfrm>
            <a:off x="7197725" y="1609725"/>
            <a:ext cx="195263" cy="417513"/>
          </a:xfrm>
          <a:custGeom>
            <a:avLst/>
            <a:gdLst>
              <a:gd name="T0" fmla="*/ 139376 w 195579"/>
              <a:gd name="T1" fmla="*/ 0 h 417830"/>
              <a:gd name="T2" fmla="*/ 139376 w 195579"/>
              <a:gd name="T3" fmla="*/ 102788 h 417830"/>
              <a:gd name="T4" fmla="*/ 0 w 195579"/>
              <a:gd name="T5" fmla="*/ 102788 h 417830"/>
              <a:gd name="T6" fmla="*/ 0 w 195579"/>
              <a:gd name="T7" fmla="*/ 306876 h 417830"/>
              <a:gd name="T8" fmla="*/ 139376 w 195579"/>
              <a:gd name="T9" fmla="*/ 306876 h 417830"/>
              <a:gd name="T10" fmla="*/ 139376 w 195579"/>
              <a:gd name="T11" fmla="*/ 408174 h 417830"/>
              <a:gd name="T12" fmla="*/ 185831 w 195579"/>
              <a:gd name="T13" fmla="*/ 204088 h 417830"/>
              <a:gd name="T14" fmla="*/ 139376 w 195579"/>
              <a:gd name="T15" fmla="*/ 0 h 4178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5579" h="417830">
                <a:moveTo>
                  <a:pt x="146303" y="0"/>
                </a:moveTo>
                <a:lnTo>
                  <a:pt x="146303" y="105155"/>
                </a:lnTo>
                <a:lnTo>
                  <a:pt x="0" y="105155"/>
                </a:lnTo>
                <a:lnTo>
                  <a:pt x="0" y="313943"/>
                </a:lnTo>
                <a:lnTo>
                  <a:pt x="146303" y="313943"/>
                </a:lnTo>
                <a:lnTo>
                  <a:pt x="146303" y="417575"/>
                </a:lnTo>
                <a:lnTo>
                  <a:pt x="195071" y="208787"/>
                </a:lnTo>
                <a:lnTo>
                  <a:pt x="146303" y="0"/>
                </a:lnTo>
                <a:close/>
              </a:path>
            </a:pathLst>
          </a:custGeom>
          <a:noFill/>
          <a:ln w="12699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de-DE"/>
          </a:p>
        </p:txBody>
      </p:sp>
      <p:sp>
        <p:nvSpPr>
          <p:cNvPr id="11" name="object 10"/>
          <p:cNvSpPr>
            <a:spLocks noChangeArrowheads="1"/>
          </p:cNvSpPr>
          <p:nvPr/>
        </p:nvSpPr>
        <p:spPr bwMode="auto">
          <a:xfrm>
            <a:off x="6105525" y="5018088"/>
            <a:ext cx="2581275" cy="12271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b="0"/>
          </a:p>
        </p:txBody>
      </p:sp>
      <p:sp>
        <p:nvSpPr>
          <p:cNvPr id="12" name="object 12"/>
          <p:cNvSpPr txBox="1">
            <a:spLocks noChangeArrowheads="1"/>
          </p:cNvSpPr>
          <p:nvPr/>
        </p:nvSpPr>
        <p:spPr bwMode="auto">
          <a:xfrm>
            <a:off x="304800" y="1174750"/>
            <a:ext cx="4608512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spcBef>
                <a:spcPct val="20000"/>
              </a:spcBef>
              <a:buChar char="•"/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85750" eaLnBrk="0" hangingPunct="0">
              <a:spcBef>
                <a:spcPct val="20000"/>
              </a:spcBef>
              <a:buChar char="–"/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SzPct val="75000"/>
            </a:pPr>
            <a:r>
              <a:rPr lang="de-DE" altLang="de-DE" sz="3200" b="0" dirty="0"/>
              <a:t>Antipattern</a:t>
            </a:r>
          </a:p>
          <a:p>
            <a:pPr lvl="1" eaLnBrk="1" hangingPunct="1">
              <a:spcBef>
                <a:spcPts val="225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altLang="de-DE" sz="2000" b="0" dirty="0"/>
              <a:t>„</a:t>
            </a:r>
            <a:r>
              <a:rPr lang="de-DE" altLang="de-DE" sz="2000" b="0" dirty="0" smtClean="0"/>
              <a:t>Gegenteil“ </a:t>
            </a:r>
            <a:r>
              <a:rPr lang="de-DE" altLang="de-DE" sz="2000" b="0" dirty="0"/>
              <a:t>von </a:t>
            </a:r>
            <a:r>
              <a:rPr lang="de-DE" altLang="de-DE" sz="2000" b="0" dirty="0" smtClean="0"/>
              <a:t>Designpattern</a:t>
            </a:r>
            <a:endParaRPr lang="de-DE" altLang="de-DE" sz="2000" b="0" dirty="0"/>
          </a:p>
          <a:p>
            <a:pPr lvl="1" eaLnBrk="1" hangingPunct="1">
              <a:spcBef>
                <a:spcPts val="238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altLang="de-DE" sz="2000" b="0" dirty="0"/>
              <a:t>Design-Ebene</a:t>
            </a:r>
          </a:p>
          <a:p>
            <a:pPr lvl="1" eaLnBrk="1" hangingPunct="1">
              <a:lnSpc>
                <a:spcPts val="165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sz="1600" b="0" dirty="0"/>
          </a:p>
          <a:p>
            <a:pPr lvl="1" eaLnBrk="1" hangingPunct="1">
              <a:lnSpc>
                <a:spcPts val="2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sz="2000" b="0" dirty="0"/>
          </a:p>
          <a:p>
            <a:pPr lvl="1" eaLnBrk="1" hangingPunct="1">
              <a:lnSpc>
                <a:spcPts val="2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sz="2000" b="0" dirty="0"/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75000"/>
            </a:pPr>
            <a:r>
              <a:rPr lang="de-DE" altLang="de-DE" sz="3200" b="0" dirty="0"/>
              <a:t>Bad </a:t>
            </a:r>
            <a:r>
              <a:rPr lang="de-DE" altLang="de-DE" sz="3200" b="0" dirty="0" err="1"/>
              <a:t>Smells</a:t>
            </a:r>
            <a:endParaRPr lang="de-DE" altLang="de-DE" sz="3200" b="0" dirty="0"/>
          </a:p>
          <a:p>
            <a:pPr lvl="1" eaLnBrk="1" hangingPunct="1">
              <a:lnSpc>
                <a:spcPct val="110000"/>
              </a:lnSpc>
              <a:spcBef>
                <a:spcPts val="13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altLang="de-DE" sz="2000" b="0" dirty="0"/>
              <a:t>Hinweise auf schlechte Strukturen auf Code-Ebene</a:t>
            </a:r>
          </a:p>
        </p:txBody>
      </p:sp>
      <p:sp>
        <p:nvSpPr>
          <p:cNvPr id="13" name="object 13"/>
          <p:cNvSpPr txBox="1">
            <a:spLocks noChangeArrowheads="1"/>
          </p:cNvSpPr>
          <p:nvPr/>
        </p:nvSpPr>
        <p:spPr bwMode="auto">
          <a:xfrm>
            <a:off x="304800" y="4456113"/>
            <a:ext cx="586263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69900" indent="-457200" eaLnBrk="0" hangingPunct="0">
              <a:spcBef>
                <a:spcPct val="20000"/>
              </a:spcBef>
              <a:buChar char="•"/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2800" indent="-342900" eaLnBrk="0" hangingPunct="0">
              <a:spcBef>
                <a:spcPct val="20000"/>
              </a:spcBef>
              <a:buChar char="–"/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0000" indent="-342900" eaLnBrk="0" hangingPunct="0">
              <a:spcBef>
                <a:spcPct val="20000"/>
              </a:spcBef>
              <a:buChar char="•"/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SzPct val="75000"/>
            </a:pPr>
            <a:r>
              <a:rPr lang="de-DE" altLang="de-DE" sz="3200" b="0" dirty="0"/>
              <a:t>Metriken</a:t>
            </a:r>
          </a:p>
          <a:p>
            <a:pPr lvl="1" eaLnBrk="1" hangingPunct="1">
              <a:spcBef>
                <a:spcPts val="238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altLang="de-DE" sz="2000" b="0" dirty="0"/>
              <a:t>Eigenschaften von Code in Zahlen messen</a:t>
            </a:r>
          </a:p>
          <a:p>
            <a:pPr lvl="2" eaLnBrk="1" hangingPunct="1">
              <a:spcBef>
                <a:spcPts val="225"/>
              </a:spcBef>
              <a:buClr>
                <a:schemeClr val="tx1"/>
              </a:buClr>
              <a:buSzPct val="65000"/>
            </a:pPr>
            <a:r>
              <a:rPr lang="de-DE" altLang="de-DE" sz="2000" b="0" dirty="0"/>
              <a:t>Design-Ebene: </a:t>
            </a:r>
            <a:r>
              <a:rPr lang="de-DE" altLang="de-DE" sz="2000" b="0" dirty="0" err="1"/>
              <a:t>Number</a:t>
            </a:r>
            <a:r>
              <a:rPr lang="de-DE" altLang="de-DE" sz="2000" b="0" dirty="0"/>
              <a:t> </a:t>
            </a:r>
            <a:r>
              <a:rPr lang="de-DE" altLang="de-DE" sz="2000" b="0" dirty="0" err="1"/>
              <a:t>of</a:t>
            </a:r>
            <a:r>
              <a:rPr lang="de-DE" altLang="de-DE" sz="2000" b="0" dirty="0"/>
              <a:t> </a:t>
            </a:r>
            <a:r>
              <a:rPr lang="de-DE" altLang="de-DE" sz="2000" b="0" dirty="0" err="1"/>
              <a:t>Children</a:t>
            </a:r>
            <a:r>
              <a:rPr lang="de-DE" altLang="de-DE" sz="2000" b="0" dirty="0"/>
              <a:t>, …</a:t>
            </a:r>
          </a:p>
          <a:p>
            <a:pPr lvl="2" eaLnBrk="1" hangingPunct="1">
              <a:spcBef>
                <a:spcPts val="238"/>
              </a:spcBef>
              <a:buClr>
                <a:schemeClr val="tx1"/>
              </a:buClr>
              <a:buSzPct val="65000"/>
            </a:pPr>
            <a:r>
              <a:rPr lang="de-DE" altLang="de-DE" sz="2000" b="0" dirty="0"/>
              <a:t>Code-Ebene: LOC…</a:t>
            </a:r>
          </a:p>
        </p:txBody>
      </p:sp>
      <p:sp>
        <p:nvSpPr>
          <p:cNvPr id="14" name="object 14"/>
          <p:cNvSpPr>
            <a:spLocks/>
          </p:cNvSpPr>
          <p:nvPr/>
        </p:nvSpPr>
        <p:spPr bwMode="auto">
          <a:xfrm>
            <a:off x="5497512" y="2630488"/>
            <a:ext cx="473075" cy="2205037"/>
          </a:xfrm>
          <a:custGeom>
            <a:avLst/>
            <a:gdLst>
              <a:gd name="T0" fmla="*/ 165503 w 472440"/>
              <a:gd name="T1" fmla="*/ 555383 h 2205354"/>
              <a:gd name="T2" fmla="*/ 57119 w 472440"/>
              <a:gd name="T3" fmla="*/ 555383 h 2205354"/>
              <a:gd name="T4" fmla="*/ 387145 w 472440"/>
              <a:gd name="T5" fmla="*/ 2195736 h 2205354"/>
              <a:gd name="T6" fmla="*/ 491865 w 472440"/>
              <a:gd name="T7" fmla="*/ 2177530 h 2205354"/>
              <a:gd name="T8" fmla="*/ 165503 w 472440"/>
              <a:gd name="T9" fmla="*/ 555383 h 2205354"/>
              <a:gd name="T10" fmla="*/ 0 w 472440"/>
              <a:gd name="T11" fmla="*/ 0 h 2205354"/>
              <a:gd name="T12" fmla="*/ 4751 w 472440"/>
              <a:gd name="T13" fmla="*/ 566003 h 2205354"/>
              <a:gd name="T14" fmla="*/ 57119 w 472440"/>
              <a:gd name="T15" fmla="*/ 555383 h 2205354"/>
              <a:gd name="T16" fmla="*/ 165503 w 472440"/>
              <a:gd name="T17" fmla="*/ 555383 h 2205354"/>
              <a:gd name="T18" fmla="*/ 161837 w 472440"/>
              <a:gd name="T19" fmla="*/ 537180 h 2205354"/>
              <a:gd name="T20" fmla="*/ 214200 w 472440"/>
              <a:gd name="T21" fmla="*/ 526547 h 2205354"/>
              <a:gd name="T22" fmla="*/ 0 w 472440"/>
              <a:gd name="T23" fmla="*/ 0 h 22053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440" h="2205354">
                <a:moveTo>
                  <a:pt x="158966" y="557783"/>
                </a:moveTo>
                <a:lnTo>
                  <a:pt x="54863" y="557783"/>
                </a:lnTo>
                <a:lnTo>
                  <a:pt x="371855" y="2205227"/>
                </a:lnTo>
                <a:lnTo>
                  <a:pt x="472439" y="2186939"/>
                </a:lnTo>
                <a:lnTo>
                  <a:pt x="158966" y="557783"/>
                </a:lnTo>
                <a:close/>
              </a:path>
              <a:path w="472440" h="2205354">
                <a:moveTo>
                  <a:pt x="0" y="0"/>
                </a:moveTo>
                <a:lnTo>
                  <a:pt x="4571" y="568451"/>
                </a:lnTo>
                <a:lnTo>
                  <a:pt x="54863" y="557783"/>
                </a:lnTo>
                <a:lnTo>
                  <a:pt x="158966" y="557783"/>
                </a:lnTo>
                <a:lnTo>
                  <a:pt x="155447" y="539495"/>
                </a:lnTo>
                <a:lnTo>
                  <a:pt x="205739" y="528827"/>
                </a:lnTo>
                <a:lnTo>
                  <a:pt x="0" y="0"/>
                </a:lnTo>
                <a:close/>
              </a:path>
            </a:pathLst>
          </a:custGeom>
          <a:solidFill>
            <a:srgbClr val="DDDD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de-DE"/>
          </a:p>
        </p:txBody>
      </p:sp>
      <p:sp>
        <p:nvSpPr>
          <p:cNvPr id="15" name="object 15"/>
          <p:cNvSpPr>
            <a:spLocks/>
          </p:cNvSpPr>
          <p:nvPr/>
        </p:nvSpPr>
        <p:spPr bwMode="auto">
          <a:xfrm>
            <a:off x="5497512" y="2630488"/>
            <a:ext cx="473075" cy="2205037"/>
          </a:xfrm>
          <a:custGeom>
            <a:avLst/>
            <a:gdLst>
              <a:gd name="T0" fmla="*/ 4751 w 472440"/>
              <a:gd name="T1" fmla="*/ 566003 h 2205354"/>
              <a:gd name="T2" fmla="*/ 57119 w 472440"/>
              <a:gd name="T3" fmla="*/ 555383 h 2205354"/>
              <a:gd name="T4" fmla="*/ 387145 w 472440"/>
              <a:gd name="T5" fmla="*/ 2195736 h 2205354"/>
              <a:gd name="T6" fmla="*/ 491865 w 472440"/>
              <a:gd name="T7" fmla="*/ 2177530 h 2205354"/>
              <a:gd name="T8" fmla="*/ 161837 w 472440"/>
              <a:gd name="T9" fmla="*/ 537180 h 2205354"/>
              <a:gd name="T10" fmla="*/ 214200 w 472440"/>
              <a:gd name="T11" fmla="*/ 526547 h 2205354"/>
              <a:gd name="T12" fmla="*/ 0 w 472440"/>
              <a:gd name="T13" fmla="*/ 0 h 2205354"/>
              <a:gd name="T14" fmla="*/ 4751 w 472440"/>
              <a:gd name="T15" fmla="*/ 566003 h 22053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2440" h="2205354">
                <a:moveTo>
                  <a:pt x="4571" y="568451"/>
                </a:moveTo>
                <a:lnTo>
                  <a:pt x="54863" y="557783"/>
                </a:lnTo>
                <a:lnTo>
                  <a:pt x="371855" y="2205227"/>
                </a:lnTo>
                <a:lnTo>
                  <a:pt x="472439" y="2186939"/>
                </a:lnTo>
                <a:lnTo>
                  <a:pt x="155447" y="539495"/>
                </a:lnTo>
                <a:lnTo>
                  <a:pt x="205739" y="528827"/>
                </a:lnTo>
                <a:lnTo>
                  <a:pt x="0" y="0"/>
                </a:lnTo>
                <a:lnTo>
                  <a:pt x="4571" y="568451"/>
                </a:lnTo>
                <a:close/>
              </a:path>
            </a:pathLst>
          </a:custGeom>
          <a:noFill/>
          <a:ln w="12699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de-DE"/>
          </a:p>
        </p:txBody>
      </p:sp>
      <p:sp>
        <p:nvSpPr>
          <p:cNvPr id="16" name="object 16"/>
          <p:cNvSpPr>
            <a:spLocks/>
          </p:cNvSpPr>
          <p:nvPr/>
        </p:nvSpPr>
        <p:spPr bwMode="auto">
          <a:xfrm>
            <a:off x="6611938" y="4375150"/>
            <a:ext cx="244475" cy="417513"/>
          </a:xfrm>
          <a:custGeom>
            <a:avLst/>
            <a:gdLst>
              <a:gd name="T0" fmla="*/ 263626 w 243840"/>
              <a:gd name="T1" fmla="*/ 110984 h 416560"/>
              <a:gd name="T2" fmla="*/ 87325 w 243840"/>
              <a:gd name="T3" fmla="*/ 110984 h 416560"/>
              <a:gd name="T4" fmla="*/ 87325 w 243840"/>
              <a:gd name="T5" fmla="*/ 445574 h 416560"/>
              <a:gd name="T6" fmla="*/ 263626 w 243840"/>
              <a:gd name="T7" fmla="*/ 445574 h 416560"/>
              <a:gd name="T8" fmla="*/ 263626 w 243840"/>
              <a:gd name="T9" fmla="*/ 110984 h 416560"/>
              <a:gd name="T10" fmla="*/ 174652 w 243840"/>
              <a:gd name="T11" fmla="*/ 0 h 416560"/>
              <a:gd name="T12" fmla="*/ 0 w 243840"/>
              <a:gd name="T13" fmla="*/ 110984 h 416560"/>
              <a:gd name="T14" fmla="*/ 350952 w 243840"/>
              <a:gd name="T15" fmla="*/ 110984 h 416560"/>
              <a:gd name="T16" fmla="*/ 174652 w 243840"/>
              <a:gd name="T17" fmla="*/ 0 h 4165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3840" h="416560">
                <a:moveTo>
                  <a:pt x="243839" y="103631"/>
                </a:moveTo>
                <a:lnTo>
                  <a:pt x="80771" y="103631"/>
                </a:lnTo>
                <a:lnTo>
                  <a:pt x="80771" y="416051"/>
                </a:lnTo>
                <a:lnTo>
                  <a:pt x="243839" y="416051"/>
                </a:lnTo>
                <a:lnTo>
                  <a:pt x="243839" y="103631"/>
                </a:lnTo>
                <a:close/>
              </a:path>
              <a:path w="243840" h="416560">
                <a:moveTo>
                  <a:pt x="161543" y="0"/>
                </a:moveTo>
                <a:lnTo>
                  <a:pt x="0" y="103631"/>
                </a:lnTo>
                <a:lnTo>
                  <a:pt x="324611" y="103631"/>
                </a:lnTo>
                <a:lnTo>
                  <a:pt x="161543" y="0"/>
                </a:lnTo>
                <a:close/>
              </a:path>
            </a:pathLst>
          </a:custGeom>
          <a:solidFill>
            <a:srgbClr val="DDDD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de-DE"/>
          </a:p>
        </p:txBody>
      </p:sp>
      <p:sp>
        <p:nvSpPr>
          <p:cNvPr id="17" name="object 17"/>
          <p:cNvSpPr>
            <a:spLocks/>
          </p:cNvSpPr>
          <p:nvPr/>
        </p:nvSpPr>
        <p:spPr bwMode="auto">
          <a:xfrm>
            <a:off x="6611938" y="4375150"/>
            <a:ext cx="325437" cy="417513"/>
          </a:xfrm>
          <a:custGeom>
            <a:avLst/>
            <a:gdLst>
              <a:gd name="T0" fmla="*/ 0 w 325120"/>
              <a:gd name="T1" fmla="*/ 110984 h 416560"/>
              <a:gd name="T2" fmla="*/ 83168 w 325120"/>
              <a:gd name="T3" fmla="*/ 110984 h 416560"/>
              <a:gd name="T4" fmla="*/ 83168 w 325120"/>
              <a:gd name="T5" fmla="*/ 445574 h 416560"/>
              <a:gd name="T6" fmla="*/ 251073 w 325120"/>
              <a:gd name="T7" fmla="*/ 445574 h 416560"/>
              <a:gd name="T8" fmla="*/ 251073 w 325120"/>
              <a:gd name="T9" fmla="*/ 110984 h 416560"/>
              <a:gd name="T10" fmla="*/ 334242 w 325120"/>
              <a:gd name="T11" fmla="*/ 110984 h 416560"/>
              <a:gd name="T12" fmla="*/ 166337 w 325120"/>
              <a:gd name="T13" fmla="*/ 0 h 416560"/>
              <a:gd name="T14" fmla="*/ 0 w 325120"/>
              <a:gd name="T15" fmla="*/ 110984 h 4165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5120" h="416560">
                <a:moveTo>
                  <a:pt x="0" y="103631"/>
                </a:moveTo>
                <a:lnTo>
                  <a:pt x="80771" y="103631"/>
                </a:lnTo>
                <a:lnTo>
                  <a:pt x="80771" y="416051"/>
                </a:lnTo>
                <a:lnTo>
                  <a:pt x="243839" y="416051"/>
                </a:lnTo>
                <a:lnTo>
                  <a:pt x="243839" y="103631"/>
                </a:lnTo>
                <a:lnTo>
                  <a:pt x="324611" y="103631"/>
                </a:lnTo>
                <a:lnTo>
                  <a:pt x="161543" y="0"/>
                </a:lnTo>
                <a:lnTo>
                  <a:pt x="0" y="103631"/>
                </a:lnTo>
                <a:close/>
              </a:path>
            </a:pathLst>
          </a:custGeom>
          <a:noFill/>
          <a:ln w="12699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1"/>
          <p:cNvSpPr txBox="1"/>
          <p:nvPr/>
        </p:nvSpPr>
        <p:spPr>
          <a:xfrm>
            <a:off x="530135" y="82550"/>
            <a:ext cx="77590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sz="950" dirty="0"/>
          </a:p>
          <a:p>
            <a:pPr>
              <a:lnSpc>
                <a:spcPts val="1400"/>
              </a:lnSpc>
            </a:pPr>
            <a:endParaRPr sz="1400" dirty="0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165100" y="404813"/>
            <a:ext cx="91440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altLang="de-DE" dirty="0" smtClean="0">
                <a:cs typeface="Arial" charset="0"/>
              </a:rPr>
              <a:t>Anti Pattern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de-DE" sz="2000" b="0" dirty="0" smtClean="0">
              <a:cs typeface="Arial" charset="0"/>
            </a:endParaRPr>
          </a:p>
          <a:p>
            <a:pPr marL="342900" indent="-342900">
              <a:lnSpc>
                <a:spcPct val="80000"/>
              </a:lnSpc>
              <a:defRPr/>
            </a:pPr>
            <a:r>
              <a:rPr lang="de-DE" altLang="de-DE" sz="2000" b="0" dirty="0" smtClean="0">
                <a:cs typeface="Arial" charset="0"/>
              </a:rPr>
              <a:t>Schlechter Lösungsansatz für ein bestimmtes Problem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de-DE" altLang="de-DE" sz="2000" b="0" dirty="0" smtClean="0">
                <a:cs typeface="Arial" charset="0"/>
              </a:rPr>
              <a:t>Lösung, die mehr Probleme einführt als löst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de-DE" altLang="de-DE" sz="2000" b="0" dirty="0" smtClean="0">
                <a:cs typeface="Arial" charset="0"/>
              </a:rPr>
              <a:t>Nur wenn man Anti-Patterns kennt und versteht, kann man sie vermeiden oder die Lösung verbessern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de-DE" altLang="de-DE" sz="2000" b="0" dirty="0" smtClean="0">
                <a:ea typeface="Lucida Sans" pitchFamily="34" charset="0"/>
                <a:cs typeface="Lucida Sans" pitchFamily="34" charset="0"/>
              </a:rPr>
              <a:t>Antipatterns</a:t>
            </a:r>
            <a:r>
              <a:rPr lang="de-DE" altLang="de-DE" sz="2000" b="0" dirty="0" smtClean="0">
                <a:cs typeface="Times New Roman" pitchFamily="18" charset="0"/>
              </a:rPr>
              <a:t> </a:t>
            </a:r>
            <a:r>
              <a:rPr lang="de-DE" altLang="de-DE" sz="2000" b="0" dirty="0" smtClean="0">
                <a:ea typeface="Lucida Sans" pitchFamily="34" charset="0"/>
                <a:cs typeface="Lucida Sans" pitchFamily="34" charset="0"/>
              </a:rPr>
              <a:t>können lehrreicher sein</a:t>
            </a:r>
            <a:r>
              <a:rPr lang="de-DE" altLang="de-DE" sz="2000" b="0" dirty="0" smtClean="0">
                <a:cs typeface="Times New Roman" pitchFamily="18" charset="0"/>
              </a:rPr>
              <a:t> </a:t>
            </a:r>
            <a:r>
              <a:rPr lang="de-DE" altLang="de-DE" sz="2000" b="0" dirty="0" smtClean="0">
                <a:ea typeface="Lucida Sans" pitchFamily="34" charset="0"/>
                <a:cs typeface="Lucida Sans" pitchFamily="34" charset="0"/>
              </a:rPr>
              <a:t>als</a:t>
            </a:r>
            <a:r>
              <a:rPr lang="de-DE" altLang="de-DE" sz="2000" b="0" dirty="0" smtClean="0">
                <a:cs typeface="Times New Roman" pitchFamily="18" charset="0"/>
              </a:rPr>
              <a:t> </a:t>
            </a:r>
            <a:r>
              <a:rPr lang="de-DE" altLang="de-DE" sz="2000" b="0" dirty="0" smtClean="0">
                <a:ea typeface="Lucida Sans" pitchFamily="34" charset="0"/>
                <a:cs typeface="Lucida Sans" pitchFamily="34" charset="0"/>
              </a:rPr>
              <a:t>Patterns</a:t>
            </a:r>
          </a:p>
          <a:p>
            <a:pPr>
              <a:lnSpc>
                <a:spcPct val="80000"/>
              </a:lnSpc>
              <a:defRPr/>
            </a:pPr>
            <a:endParaRPr lang="de-DE" altLang="de-DE" sz="2000" b="0" dirty="0" smtClean="0">
              <a:ea typeface="Lucida Sans" pitchFamily="34" charset="0"/>
              <a:cs typeface="Lucida Sans" pitchFamily="34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de-DE" altLang="de-DE" sz="2000" b="0" dirty="0" smtClean="0">
                <a:ea typeface="Lucida Sans" pitchFamily="34" charset="0"/>
                <a:cs typeface="Lucida Sans" pitchFamily="34" charset="0"/>
              </a:rPr>
              <a:t>Beispiele: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de-DE" altLang="de-DE" sz="2000" b="0" dirty="0" smtClean="0">
              <a:ea typeface="Lucida Sans" pitchFamily="34" charset="0"/>
              <a:cs typeface="Lucida Sans" pitchFamily="34" charset="0"/>
            </a:endParaRPr>
          </a:p>
          <a:p>
            <a:pPr marL="457200" indent="-457200">
              <a:buSzPct val="75000"/>
              <a:buFont typeface="+mj-lt"/>
              <a:buAutoNum type="arabicPeriod"/>
              <a:defRPr/>
            </a:pPr>
            <a:r>
              <a:rPr lang="de-DE" altLang="de-DE" sz="2000" b="0" dirty="0" smtClean="0">
                <a:cs typeface="Arial" charset="0"/>
              </a:rPr>
              <a:t>Lava Fluss („Dead Code“ = Code, um den herum programmiert wird)</a:t>
            </a:r>
          </a:p>
          <a:p>
            <a:pPr marL="457200" indent="-457200">
              <a:buSzPct val="75000"/>
              <a:buFont typeface="+mj-lt"/>
              <a:buAutoNum type="arabicPeriod"/>
              <a:defRPr/>
            </a:pPr>
            <a:r>
              <a:rPr lang="de-DE" altLang="de-DE" sz="2000" b="0" dirty="0" err="1" smtClean="0">
                <a:cs typeface="Arial" charset="0"/>
              </a:rPr>
              <a:t>Copy</a:t>
            </a:r>
            <a:r>
              <a:rPr lang="de-DE" altLang="de-DE" sz="2000" b="0" dirty="0" smtClean="0">
                <a:cs typeface="Arial" charset="0"/>
              </a:rPr>
              <a:t> </a:t>
            </a:r>
            <a:r>
              <a:rPr lang="de-DE" altLang="de-DE" sz="2000" b="0" dirty="0" err="1" smtClean="0">
                <a:cs typeface="Arial" charset="0"/>
              </a:rPr>
              <a:t>and</a:t>
            </a:r>
            <a:r>
              <a:rPr lang="de-DE" altLang="de-DE" sz="2000" b="0" dirty="0" smtClean="0">
                <a:cs typeface="Arial" charset="0"/>
              </a:rPr>
              <a:t> Paste (unnötige Redundanz)</a:t>
            </a:r>
          </a:p>
          <a:p>
            <a:pPr marL="457200" indent="-457200">
              <a:buSzPct val="75000"/>
              <a:buFont typeface="+mj-lt"/>
              <a:buAutoNum type="arabicPeriod"/>
              <a:defRPr/>
            </a:pPr>
            <a:r>
              <a:rPr lang="de-DE" altLang="de-DE" sz="2000" b="0" dirty="0" err="1" smtClean="0">
                <a:cs typeface="Arial" charset="0"/>
              </a:rPr>
              <a:t>Blob</a:t>
            </a:r>
            <a:r>
              <a:rPr lang="de-DE" altLang="de-DE" sz="2000" b="0" dirty="0" smtClean="0">
                <a:cs typeface="Arial" charset="0"/>
              </a:rPr>
              <a:t> (</a:t>
            </a:r>
            <a:r>
              <a:rPr lang="de-DE" altLang="de-DE" sz="2000" b="0" dirty="0" smtClean="0"/>
              <a:t>Eine große </a:t>
            </a:r>
            <a:r>
              <a:rPr lang="de-DE" altLang="de-DE" sz="2000" b="0" dirty="0"/>
              <a:t>Klasse mit vielen Methoden und Attributen dominiert den </a:t>
            </a:r>
            <a:r>
              <a:rPr lang="de-DE" altLang="de-DE" sz="2000" b="0" dirty="0" smtClean="0"/>
              <a:t>Ablauf)</a:t>
            </a:r>
            <a:endParaRPr lang="de-DE" altLang="de-DE" sz="2000" b="0" dirty="0" smtClean="0">
              <a:cs typeface="Arial" charset="0"/>
            </a:endParaRPr>
          </a:p>
          <a:p>
            <a:pPr marL="457200" indent="-457200">
              <a:spcBef>
                <a:spcPts val="750"/>
              </a:spcBef>
              <a:buSzPct val="75000"/>
              <a:buFont typeface="+mj-lt"/>
              <a:buAutoNum type="arabicPeriod"/>
              <a:defRPr/>
            </a:pPr>
            <a:r>
              <a:rPr lang="de-DE" altLang="de-DE" sz="2000" b="0" dirty="0" smtClean="0">
                <a:cs typeface="Arial" charset="0"/>
              </a:rPr>
              <a:t>Poltergeist (</a:t>
            </a:r>
            <a:r>
              <a:rPr lang="de-DE" altLang="de-DE" sz="2000" b="0" dirty="0"/>
              <a:t>Unnötige Klassen mit winzigen </a:t>
            </a:r>
            <a:r>
              <a:rPr lang="de-DE" altLang="de-DE" sz="2000" b="0" dirty="0" smtClean="0"/>
              <a:t>Aufgaben</a:t>
            </a:r>
            <a:r>
              <a:rPr lang="de-DE" altLang="de-DE" sz="2000" b="0" dirty="0"/>
              <a:t>)</a:t>
            </a:r>
            <a:endParaRPr lang="de-DE" altLang="de-DE" sz="2000" b="0" dirty="0" smtClean="0">
              <a:cs typeface="Arial" charset="0"/>
            </a:endParaRPr>
          </a:p>
          <a:p>
            <a:pPr marL="457200" indent="-457200">
              <a:spcBef>
                <a:spcPts val="750"/>
              </a:spcBef>
              <a:buSzPct val="75000"/>
              <a:buFont typeface="+mj-lt"/>
              <a:buAutoNum type="arabicPeriod"/>
              <a:defRPr/>
            </a:pPr>
            <a:r>
              <a:rPr lang="de-DE" altLang="de-DE" sz="2000" b="0" dirty="0" smtClean="0">
                <a:cs typeface="Arial" charset="0"/>
              </a:rPr>
              <a:t>Funktionale </a:t>
            </a:r>
            <a:r>
              <a:rPr lang="de-DE" altLang="de-DE" sz="2000" b="0" dirty="0">
                <a:cs typeface="Arial" charset="0"/>
              </a:rPr>
              <a:t>Zerlegung </a:t>
            </a:r>
            <a:r>
              <a:rPr lang="de-DE" altLang="de-DE" sz="2000" b="0" dirty="0" smtClean="0">
                <a:cs typeface="Arial" charset="0"/>
              </a:rPr>
              <a:t>(Abfolge </a:t>
            </a:r>
            <a:r>
              <a:rPr lang="de-DE" altLang="de-DE" sz="2000" b="0" dirty="0">
                <a:cs typeface="Arial" charset="0"/>
              </a:rPr>
              <a:t>von Funktionen </a:t>
            </a:r>
            <a:r>
              <a:rPr lang="de-DE" altLang="de-DE" sz="2000" b="0" dirty="0" smtClean="0">
                <a:cs typeface="Arial" charset="0"/>
              </a:rPr>
              <a:t>auf </a:t>
            </a:r>
            <a:r>
              <a:rPr lang="de-DE" altLang="de-DE" sz="2000" b="0" dirty="0">
                <a:cs typeface="Arial" charset="0"/>
              </a:rPr>
              <a:t>objektorientierte Sprache </a:t>
            </a:r>
            <a:r>
              <a:rPr lang="de-DE" altLang="de-DE" sz="2000" b="0" dirty="0" smtClean="0">
                <a:cs typeface="Arial" charset="0"/>
              </a:rPr>
              <a:t>übertragen)</a:t>
            </a:r>
          </a:p>
          <a:p>
            <a:pPr>
              <a:lnSpc>
                <a:spcPct val="80000"/>
              </a:lnSpc>
              <a:defRPr/>
            </a:pPr>
            <a:endParaRPr lang="de-DE" altLang="de-DE" sz="2000" b="0" dirty="0" smtClean="0">
              <a:ea typeface="Lucida Sans" pitchFamily="34" charset="0"/>
              <a:cs typeface="Lucida Sans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de-DE" altLang="de-DE" sz="2000" b="0" dirty="0" smtClean="0">
              <a:ea typeface="Lucida Sans" pitchFamily="34" charset="0"/>
              <a:cs typeface="Lucida Sans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de-DE" altLang="de-DE" sz="2000" b="0" dirty="0" smtClean="0"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de-DE" altLang="de-DE" sz="2000" b="0" dirty="0" smtClean="0"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813358"/>
            <a:ext cx="9144000" cy="50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Zusammenfassung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4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6771" y="1570813"/>
            <a:ext cx="210178" cy="28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1531" y="1892758"/>
            <a:ext cx="210178" cy="28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531" y="2194381"/>
            <a:ext cx="210178" cy="280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531" y="2496006"/>
            <a:ext cx="210178" cy="280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400" y="539750"/>
            <a:ext cx="8610600" cy="4644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95"/>
              </a:spcBef>
              <a:tabLst>
                <a:tab pos="266700" algn="l"/>
              </a:tabLst>
            </a:pPr>
            <a:r>
              <a:rPr lang="de-DE" sz="1800" b="1" dirty="0" smtClean="0">
                <a:latin typeface="Arial"/>
                <a:cs typeface="Arial"/>
              </a:rPr>
              <a:t>Zusammenfassung</a:t>
            </a:r>
          </a:p>
          <a:p>
            <a:pPr marL="298450" indent="-285750">
              <a:lnSpc>
                <a:spcPct val="1000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rkm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5" dirty="0" err="1">
                <a:latin typeface="Arial"/>
                <a:cs typeface="Arial"/>
              </a:rPr>
              <a:t>g</a:t>
            </a:r>
            <a:r>
              <a:rPr sz="1800" spc="-10" dirty="0" err="1">
                <a:latin typeface="Arial"/>
                <a:cs typeface="Arial"/>
              </a:rPr>
              <a:t>u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2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ü</a:t>
            </a:r>
            <a:r>
              <a:rPr sz="1800" dirty="0" err="1" smtClean="0">
                <a:latin typeface="Arial"/>
                <a:cs typeface="Arial"/>
              </a:rPr>
              <a:t>rfe</a:t>
            </a:r>
            <a:endParaRPr lang="de-DE" sz="1800" dirty="0" smtClean="0">
              <a:latin typeface="Arial"/>
              <a:cs typeface="Arial"/>
            </a:endParaRPr>
          </a:p>
          <a:p>
            <a:pPr marL="755650" marR="108585" lvl="1" indent="-285750">
              <a:lnSpc>
                <a:spcPct val="1172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(„K</a:t>
            </a:r>
            <a:r>
              <a:rPr lang="de-DE" spc="-10" dirty="0">
                <a:latin typeface="Arial"/>
                <a:cs typeface="Arial"/>
              </a:rPr>
              <a:t>ee</a:t>
            </a:r>
            <a:r>
              <a:rPr lang="de-DE" dirty="0">
                <a:latin typeface="Arial"/>
                <a:cs typeface="Arial"/>
              </a:rPr>
              <a:t>p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5" dirty="0" err="1">
                <a:latin typeface="Arial"/>
                <a:cs typeface="Arial"/>
              </a:rPr>
              <a:t>i</a:t>
            </a:r>
            <a:r>
              <a:rPr lang="de-DE" dirty="0" err="1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 stupid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5" dirty="0">
                <a:latin typeface="Arial"/>
                <a:cs typeface="Arial"/>
              </a:rPr>
              <a:t>p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1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“</a:t>
            </a:r>
            <a:r>
              <a:rPr lang="de-DE" spc="10" dirty="0">
                <a:latin typeface="Arial"/>
                <a:cs typeface="Arial"/>
              </a:rPr>
              <a:t>)</a:t>
            </a:r>
            <a:endParaRPr lang="de-DE" spc="5" dirty="0">
              <a:latin typeface="Arial"/>
              <a:cs typeface="Arial"/>
            </a:endParaRPr>
          </a:p>
          <a:p>
            <a:pPr marL="755650" marR="108585" lvl="1" indent="-285750">
              <a:lnSpc>
                <a:spcPct val="1172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ehe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10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p</a:t>
            </a:r>
          </a:p>
          <a:p>
            <a:pPr marL="755650" lvl="1" indent="-285750"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de-DE" spc="-5" dirty="0">
                <a:latin typeface="Arial"/>
                <a:cs typeface="Arial"/>
              </a:rPr>
              <a:t>Ni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5" dirty="0">
                <a:latin typeface="Arial"/>
                <a:cs typeface="Arial"/>
              </a:rPr>
              <a:t>p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20" dirty="0">
                <a:latin typeface="Arial"/>
                <a:cs typeface="Arial"/>
              </a:rPr>
              <a:t>z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Klassen/Paketen/Subsystemen</a:t>
            </a:r>
            <a:endParaRPr lang="de-DE" spc="10" dirty="0">
              <a:latin typeface="Arial"/>
              <a:cs typeface="Arial"/>
            </a:endParaRPr>
          </a:p>
          <a:p>
            <a:pPr marL="755650" lvl="1" indent="-285750"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de-DE" spc="10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oh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zwischen </a:t>
            </a:r>
            <a:r>
              <a:rPr lang="de-DE" dirty="0">
                <a:latin typeface="Arial"/>
                <a:cs typeface="Arial"/>
              </a:rPr>
              <a:t>Klassen/Paketen/Subsystemen</a:t>
            </a:r>
            <a:endParaRPr lang="de-DE" spc="10" dirty="0">
              <a:latin typeface="Arial"/>
              <a:cs typeface="Arial"/>
            </a:endParaRPr>
          </a:p>
          <a:p>
            <a:pPr marL="298450" indent="-285750">
              <a:spcBef>
                <a:spcPts val="114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dirty="0">
                <a:latin typeface="Arial"/>
                <a:cs typeface="Arial"/>
              </a:rPr>
              <a:t>Rad nicht neu erfinden, sondern </a:t>
            </a:r>
            <a:r>
              <a:rPr lang="de-DE" dirty="0" smtClean="0">
                <a:latin typeface="Arial"/>
                <a:cs typeface="Arial"/>
              </a:rPr>
              <a:t>Wiederverwendung und Erweiterbarkeit beim Entwurf „einplanen“</a:t>
            </a:r>
            <a:endParaRPr lang="de-DE" dirty="0">
              <a:latin typeface="Arial"/>
              <a:cs typeface="Arial"/>
            </a:endParaRPr>
          </a:p>
          <a:p>
            <a:pPr marL="298450" indent="-285750">
              <a:spcBef>
                <a:spcPts val="114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spc="-10" dirty="0" smtClean="0">
                <a:latin typeface="Arial"/>
                <a:cs typeface="Arial"/>
              </a:rPr>
              <a:t>Für</a:t>
            </a:r>
            <a:r>
              <a:rPr lang="de-DE" spc="50" dirty="0" smtClean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Entwurf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von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Software-Architekturen</a:t>
            </a:r>
            <a:r>
              <a:rPr lang="de-DE" dirty="0">
                <a:latin typeface="Times New Roman"/>
                <a:cs typeface="Times New Roman"/>
              </a:rPr>
              <a:t> </a:t>
            </a:r>
            <a:r>
              <a:rPr lang="de-DE" dirty="0" smtClean="0">
                <a:latin typeface="Arial"/>
                <a:cs typeface="Arial"/>
              </a:rPr>
              <a:t>ist viel Erfahrung notwendig.</a:t>
            </a:r>
          </a:p>
          <a:p>
            <a:pPr marL="298450" indent="-285750">
              <a:spcBef>
                <a:spcPts val="114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dirty="0" smtClean="0">
                <a:latin typeface="Arial"/>
                <a:cs typeface="Arial"/>
              </a:rPr>
              <a:t>Die Kenntnis von Anti-Patterns hilft, diese zu vermeiden, zu erkennen und zu beseitigen</a:t>
            </a:r>
          </a:p>
          <a:p>
            <a:pPr marL="298450" indent="-285750">
              <a:spcBef>
                <a:spcPts val="114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de-DE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1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381000" y="1055224"/>
            <a:ext cx="4187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5" tIns="45392" rIns="90785" bIns="45392"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None/>
            </a:pPr>
            <a:endParaRPr lang="de-DE" alt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-3589"/>
            <a:ext cx="2939883" cy="68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838200" y="2444750"/>
            <a:ext cx="7477530" cy="156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003" algn="ctr"/>
            <a:r>
              <a:rPr lang="de-DE" sz="3969" b="1" spc="165" dirty="0">
                <a:latin typeface="Arial"/>
                <a:cs typeface="Arial"/>
              </a:rPr>
              <a:t>4+1-Sichten-Softwarearchitekturmodell</a:t>
            </a:r>
            <a:endParaRPr lang="de-DE" sz="3969" b="1" dirty="0">
              <a:latin typeface="Arial"/>
              <a:cs typeface="Arial"/>
            </a:endParaRPr>
          </a:p>
          <a:p>
            <a:pPr marL="14003" algn="ctr"/>
            <a:endParaRPr sz="220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3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33452" y="1576387"/>
            <a:ext cx="2952750" cy="1573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/>
          <a:lstStyle/>
          <a:p>
            <a:r>
              <a:rPr lang="de-DE" altLang="de-DE" sz="2400" b="1" dirty="0"/>
              <a:t>Logische Sicht</a:t>
            </a:r>
          </a:p>
          <a:p>
            <a:pPr>
              <a:buFontTx/>
              <a:buChar char="-"/>
            </a:pPr>
            <a:r>
              <a:rPr lang="de-DE" altLang="de-DE" sz="2400" b="1" dirty="0"/>
              <a:t> funktionale</a:t>
            </a:r>
          </a:p>
          <a:p>
            <a:r>
              <a:rPr lang="de-DE" altLang="de-DE" sz="2400" b="1" dirty="0"/>
              <a:t>  </a:t>
            </a:r>
            <a:r>
              <a:rPr lang="de-DE" altLang="de-DE" sz="2400" b="1" dirty="0" smtClean="0"/>
              <a:t>Analyseergebnisse</a:t>
            </a:r>
            <a:endParaRPr lang="de-DE" altLang="de-DE" sz="2400" b="1" dirty="0"/>
          </a:p>
          <a:p>
            <a:pPr>
              <a:buFontTx/>
              <a:buChar char="-"/>
            </a:pPr>
            <a:r>
              <a:rPr lang="de-DE" altLang="de-DE" sz="2400" b="1" dirty="0"/>
              <a:t> Klassenmodell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33451" y="3663950"/>
            <a:ext cx="3024188" cy="1573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/>
          <a:lstStyle/>
          <a:p>
            <a:r>
              <a:rPr lang="de-DE" altLang="de-DE" sz="2400" b="1" dirty="0" smtClean="0"/>
              <a:t>Prozesssicht</a:t>
            </a:r>
            <a:endParaRPr lang="de-DE" altLang="de-DE" sz="2400" b="1" dirty="0"/>
          </a:p>
          <a:p>
            <a:r>
              <a:rPr lang="de-DE" altLang="de-DE" sz="2400" b="1" dirty="0"/>
              <a:t>- Prozesse</a:t>
            </a:r>
          </a:p>
          <a:p>
            <a:r>
              <a:rPr lang="de-DE" altLang="de-DE" sz="2400" b="1" dirty="0"/>
              <a:t>- Nebenläufigkeit</a:t>
            </a:r>
          </a:p>
          <a:p>
            <a:r>
              <a:rPr lang="de-DE" altLang="de-DE" sz="2400" b="1" dirty="0"/>
              <a:t>- Synchronisation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214939" y="3663950"/>
            <a:ext cx="3098192" cy="1573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/>
          <a:lstStyle>
            <a:lvl1pPr marL="265113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2400" b="1" dirty="0"/>
              <a:t>Physische Sicht</a:t>
            </a:r>
          </a:p>
          <a:p>
            <a:pPr>
              <a:buFontTx/>
              <a:buChar char="-"/>
            </a:pPr>
            <a:r>
              <a:rPr lang="de-DE" altLang="de-DE" sz="2400" b="1" dirty="0"/>
              <a:t> </a:t>
            </a:r>
            <a:r>
              <a:rPr lang="de-DE" altLang="de-DE" sz="2000" b="1" dirty="0" smtClean="0"/>
              <a:t>Hardware</a:t>
            </a:r>
            <a:endParaRPr lang="de-DE" altLang="de-DE" sz="2000" b="1" dirty="0"/>
          </a:p>
          <a:p>
            <a:pPr>
              <a:buFontTx/>
              <a:buChar char="-"/>
            </a:pPr>
            <a:r>
              <a:rPr lang="de-DE" altLang="de-DE" sz="2000" b="1" dirty="0"/>
              <a:t> </a:t>
            </a:r>
            <a:r>
              <a:rPr lang="de-DE" altLang="de-DE" sz="2000" b="1" dirty="0" smtClean="0"/>
              <a:t>Netzwerke</a:t>
            </a:r>
          </a:p>
          <a:p>
            <a:pPr>
              <a:buFontTx/>
              <a:buChar char="-"/>
            </a:pPr>
            <a:r>
              <a:rPr lang="de-DE" altLang="de-DE" sz="2000" b="1" dirty="0" smtClean="0"/>
              <a:t> Maschinen/Verteilung</a:t>
            </a:r>
            <a:endParaRPr lang="de-DE" altLang="de-DE" sz="2000" b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214939" y="1587500"/>
            <a:ext cx="3098192" cy="1573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/>
          <a:lstStyle/>
          <a:p>
            <a:r>
              <a:rPr lang="de-DE" altLang="de-DE" sz="2400" b="1" dirty="0"/>
              <a:t>Implementierungssicht</a:t>
            </a:r>
          </a:p>
          <a:p>
            <a:pPr>
              <a:buFontTx/>
              <a:buChar char="-"/>
            </a:pPr>
            <a:r>
              <a:rPr lang="de-DE" altLang="de-DE" sz="2400" b="1" dirty="0"/>
              <a:t> Subsysteme</a:t>
            </a:r>
          </a:p>
          <a:p>
            <a:pPr>
              <a:buFontTx/>
              <a:buChar char="-"/>
            </a:pPr>
            <a:r>
              <a:rPr lang="de-DE" altLang="de-DE" sz="2400" b="1" dirty="0"/>
              <a:t> </a:t>
            </a:r>
            <a:r>
              <a:rPr lang="de-DE" altLang="de-DE" sz="2400" b="1" dirty="0" smtClean="0"/>
              <a:t>Schnittstellen</a:t>
            </a:r>
          </a:p>
          <a:p>
            <a:r>
              <a:rPr lang="de-DE" altLang="de-DE" sz="2400" b="1" dirty="0" smtClean="0"/>
              <a:t>- Komponenten</a:t>
            </a:r>
            <a:endParaRPr lang="de-DE" altLang="de-DE" sz="2400" b="1" dirty="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382964" y="2728913"/>
            <a:ext cx="2303462" cy="13684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 anchor="ctr"/>
          <a:lstStyle/>
          <a:p>
            <a:pPr algn="ctr"/>
            <a:r>
              <a:rPr lang="de-DE" altLang="de-DE" sz="2400" b="1" dirty="0" smtClean="0"/>
              <a:t>Szenarien</a:t>
            </a:r>
          </a:p>
          <a:p>
            <a:pPr algn="ctr"/>
            <a:r>
              <a:rPr lang="de-DE" altLang="de-DE" sz="2400" b="1" dirty="0" smtClean="0"/>
              <a:t>Anforderungen</a:t>
            </a:r>
          </a:p>
          <a:p>
            <a:pPr algn="ctr"/>
            <a:r>
              <a:rPr lang="de-DE" altLang="de-DE" sz="2400" b="1" dirty="0" err="1" smtClean="0"/>
              <a:t>Use</a:t>
            </a:r>
            <a:r>
              <a:rPr lang="de-DE" altLang="de-DE" sz="2400" b="1" dirty="0" smtClean="0"/>
              <a:t> Cases</a:t>
            </a:r>
            <a:endParaRPr lang="de-DE" altLang="de-DE" sz="2400" b="1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23900" y="1349375"/>
            <a:ext cx="7848601" cy="396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 anchor="ctr"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6200" y="-33355"/>
            <a:ext cx="9144000" cy="511826"/>
          </a:xfrm>
          <a:prstGeom prst="rect">
            <a:avLst/>
          </a:prstGeom>
        </p:spPr>
        <p:txBody>
          <a:bodyPr wrap="square" lIns="80156" tIns="40078" rIns="80156" bIns="40078">
            <a:spAutoFit/>
          </a:bodyPr>
          <a:lstStyle/>
          <a:p>
            <a:pPr algn="ctr"/>
            <a:r>
              <a:rPr lang="de-DE" sz="2500" dirty="0"/>
              <a:t> </a:t>
            </a:r>
            <a:r>
              <a:rPr lang="de-DE" sz="2800" b="1" dirty="0"/>
              <a:t>4+1-Sichten-Softwarearchitekturmodell</a:t>
            </a:r>
          </a:p>
        </p:txBody>
      </p:sp>
    </p:spTree>
    <p:extLst>
      <p:ext uri="{BB962C8B-B14F-4D97-AF65-F5344CB8AC3E}">
        <p14:creationId xmlns:p14="http://schemas.microsoft.com/office/powerpoint/2010/main" val="38474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685800" y="-19912"/>
            <a:ext cx="8077712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500" b="1" spc="-10" dirty="0">
                <a:latin typeface="Arial"/>
                <a:cs typeface="Arial"/>
              </a:rPr>
              <a:t>4</a:t>
            </a:r>
            <a:r>
              <a:rPr sz="2500" b="1" spc="-20" dirty="0">
                <a:latin typeface="Arial"/>
                <a:cs typeface="Arial"/>
              </a:rPr>
              <a:t>+</a:t>
            </a:r>
            <a:r>
              <a:rPr sz="2500" b="1" spc="-15" dirty="0">
                <a:latin typeface="Arial"/>
                <a:cs typeface="Arial"/>
              </a:rPr>
              <a:t>1</a:t>
            </a:r>
            <a:r>
              <a:rPr sz="2500" b="1" spc="5" dirty="0">
                <a:latin typeface="Arial"/>
                <a:cs typeface="Arial"/>
              </a:rPr>
              <a:t> </a:t>
            </a:r>
            <a:r>
              <a:rPr lang="de-DE" sz="2500" b="1" spc="-20" dirty="0" smtClean="0">
                <a:latin typeface="Arial"/>
                <a:cs typeface="Arial"/>
              </a:rPr>
              <a:t>Architekturmodell mit UML-Diagrammen</a:t>
            </a:r>
            <a:endParaRPr sz="2500" b="1" dirty="0">
              <a:latin typeface="Arial"/>
              <a:cs typeface="Arial"/>
            </a:endParaRPr>
          </a:p>
        </p:txBody>
      </p:sp>
      <p:sp>
        <p:nvSpPr>
          <p:cNvPr id="3" name="object 5"/>
          <p:cNvSpPr/>
          <p:nvPr/>
        </p:nvSpPr>
        <p:spPr>
          <a:xfrm>
            <a:off x="957845" y="541654"/>
            <a:ext cx="3059430" cy="1801495"/>
          </a:xfrm>
          <a:custGeom>
            <a:avLst/>
            <a:gdLst/>
            <a:ahLst/>
            <a:cxnLst/>
            <a:rect l="l" t="t" r="r" b="b"/>
            <a:pathLst>
              <a:path w="3059429" h="1801495">
                <a:moveTo>
                  <a:pt x="0" y="1801486"/>
                </a:moveTo>
                <a:lnTo>
                  <a:pt x="3059429" y="1801486"/>
                </a:lnTo>
                <a:lnTo>
                  <a:pt x="3059429" y="0"/>
                </a:lnTo>
                <a:lnTo>
                  <a:pt x="0" y="0"/>
                </a:lnTo>
                <a:lnTo>
                  <a:pt x="0" y="18014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6"/>
          <p:cNvSpPr txBox="1"/>
          <p:nvPr/>
        </p:nvSpPr>
        <p:spPr>
          <a:xfrm>
            <a:off x="974985" y="546097"/>
            <a:ext cx="3042289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spc="-5" dirty="0" err="1">
                <a:latin typeface="Arial"/>
                <a:cs typeface="Arial"/>
              </a:rPr>
              <a:t>Log</a:t>
            </a:r>
            <a:r>
              <a:rPr sz="2400" b="1" dirty="0" err="1">
                <a:latin typeface="Arial"/>
                <a:cs typeface="Arial"/>
              </a:rPr>
              <a:t>i</a:t>
            </a:r>
            <a:r>
              <a:rPr sz="2400" b="1" spc="-5" dirty="0" err="1">
                <a:latin typeface="Arial"/>
                <a:cs typeface="Arial"/>
              </a:rPr>
              <a:t>sch</a:t>
            </a:r>
            <a:r>
              <a:rPr sz="2400" b="1" dirty="0" err="1">
                <a:latin typeface="Arial"/>
                <a:cs typeface="Arial"/>
              </a:rPr>
              <a:t>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 err="1" smtClean="0">
                <a:latin typeface="Arial"/>
                <a:cs typeface="Arial"/>
              </a:rPr>
              <a:t>S</a:t>
            </a:r>
            <a:r>
              <a:rPr sz="2400" b="1" dirty="0" err="1" smtClean="0">
                <a:latin typeface="Arial"/>
                <a:cs typeface="Arial"/>
              </a:rPr>
              <a:t>i</a:t>
            </a:r>
            <a:r>
              <a:rPr sz="2400" b="1" spc="-5" dirty="0" err="1" smtClean="0">
                <a:latin typeface="Arial"/>
                <a:cs typeface="Arial"/>
              </a:rPr>
              <a:t>cht</a:t>
            </a:r>
            <a:endParaRPr lang="de-DE" sz="2400" b="1" spc="-5" dirty="0" smtClean="0">
              <a:latin typeface="Arial"/>
              <a:cs typeface="Arial"/>
            </a:endParaRPr>
          </a:p>
          <a:p>
            <a:pPr marL="12700">
              <a:lnSpc>
                <a:spcPts val="2720"/>
              </a:lnSpc>
            </a:pPr>
            <a:endParaRPr sz="2400" b="1" dirty="0">
              <a:latin typeface="Arial"/>
              <a:cs typeface="Arial"/>
            </a:endParaRPr>
          </a:p>
          <a:p>
            <a:pPr marL="584200" indent="-342900">
              <a:lnSpc>
                <a:spcPts val="2095"/>
              </a:lnSpc>
              <a:buFont typeface="Arial" panose="020B0604020202020204" pitchFamily="34" charset="0"/>
              <a:buChar char="•"/>
              <a:tabLst>
                <a:tab pos="540385" algn="l"/>
              </a:tabLst>
            </a:pPr>
            <a:r>
              <a:rPr sz="2000" b="1" dirty="0">
                <a:latin typeface="Arial"/>
                <a:cs typeface="Arial"/>
              </a:rPr>
              <a:t>K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asse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ia</a:t>
            </a:r>
            <a:r>
              <a:rPr sz="2000" b="1" dirty="0">
                <a:latin typeface="Arial"/>
                <a:cs typeface="Arial"/>
              </a:rPr>
              <a:t>gra</a:t>
            </a:r>
            <a:r>
              <a:rPr sz="2000" b="1" spc="-10" dirty="0">
                <a:latin typeface="Arial"/>
                <a:cs typeface="Arial"/>
              </a:rPr>
              <a:t>mm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584200" indent="-342900">
              <a:lnSpc>
                <a:spcPts val="2255"/>
              </a:lnSpc>
              <a:buFont typeface="Arial" panose="020B0604020202020204" pitchFamily="34" charset="0"/>
              <a:buChar char="•"/>
              <a:tabLst>
                <a:tab pos="540385" algn="l"/>
              </a:tabLst>
            </a:pPr>
            <a:r>
              <a:rPr sz="2000" b="1" spc="-5" dirty="0">
                <a:latin typeface="Arial"/>
                <a:cs typeface="Arial"/>
              </a:rPr>
              <a:t>P</a:t>
            </a:r>
            <a:r>
              <a:rPr sz="2000" b="1" dirty="0">
                <a:latin typeface="Arial"/>
                <a:cs typeface="Arial"/>
              </a:rPr>
              <a:t>ake</a:t>
            </a:r>
            <a:r>
              <a:rPr sz="2000" b="1" spc="-6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agr</a:t>
            </a:r>
            <a:r>
              <a:rPr sz="2000" b="1" spc="-10" dirty="0">
                <a:latin typeface="Arial"/>
                <a:cs typeface="Arial"/>
              </a:rPr>
              <a:t>amm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957845" y="2568575"/>
            <a:ext cx="3207385" cy="1860550"/>
          </a:xfrm>
          <a:custGeom>
            <a:avLst/>
            <a:gdLst/>
            <a:ahLst/>
            <a:cxnLst/>
            <a:rect l="l" t="t" r="r" b="b"/>
            <a:pathLst>
              <a:path w="3207385" h="1860550">
                <a:moveTo>
                  <a:pt x="0" y="1860554"/>
                </a:moveTo>
                <a:lnTo>
                  <a:pt x="3207379" y="1860554"/>
                </a:lnTo>
                <a:lnTo>
                  <a:pt x="3207379" y="0"/>
                </a:lnTo>
                <a:lnTo>
                  <a:pt x="0" y="0"/>
                </a:lnTo>
                <a:lnTo>
                  <a:pt x="0" y="186055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8"/>
          <p:cNvSpPr txBox="1"/>
          <p:nvPr/>
        </p:nvSpPr>
        <p:spPr>
          <a:xfrm>
            <a:off x="1045598" y="2659509"/>
            <a:ext cx="3119632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0"/>
              </a:lnSpc>
            </a:pPr>
            <a:r>
              <a:rPr lang="de-DE" sz="2400" b="1" spc="5" dirty="0" smtClean="0">
                <a:latin typeface="Arial"/>
                <a:cs typeface="Arial"/>
              </a:rPr>
              <a:t>Prozess</a:t>
            </a:r>
            <a:r>
              <a:rPr sz="2400" b="1" dirty="0" err="1" smtClean="0">
                <a:latin typeface="Arial"/>
                <a:cs typeface="Arial"/>
              </a:rPr>
              <a:t>s</a:t>
            </a:r>
            <a:r>
              <a:rPr sz="2400" b="1" spc="-10" dirty="0" err="1" smtClean="0">
                <a:latin typeface="Arial"/>
                <a:cs typeface="Arial"/>
              </a:rPr>
              <a:t>i</a:t>
            </a:r>
            <a:r>
              <a:rPr sz="2400" b="1" dirty="0" err="1" smtClean="0">
                <a:latin typeface="Arial"/>
                <a:cs typeface="Arial"/>
              </a:rPr>
              <a:t>cht</a:t>
            </a:r>
            <a:endParaRPr lang="de-DE" sz="2400" b="1" dirty="0" smtClean="0">
              <a:latin typeface="Arial"/>
              <a:cs typeface="Arial"/>
            </a:endParaRPr>
          </a:p>
          <a:p>
            <a:pPr marL="12700">
              <a:lnSpc>
                <a:spcPts val="2230"/>
              </a:lnSpc>
            </a:pPr>
            <a:endParaRPr lang="de-DE" sz="2400" b="1" dirty="0" smtClean="0">
              <a:latin typeface="Arial"/>
              <a:cs typeface="Arial"/>
            </a:endParaRPr>
          </a:p>
          <a:p>
            <a:pPr marL="583565" indent="-342900">
              <a:lnSpc>
                <a:spcPts val="2240"/>
              </a:lnSpc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de-DE" sz="2000" b="1" spc="5" dirty="0" smtClean="0">
                <a:latin typeface="Arial"/>
                <a:cs typeface="Arial"/>
              </a:rPr>
              <a:t>Sequenzdiagramme</a:t>
            </a:r>
          </a:p>
          <a:p>
            <a:pPr marL="583565" indent="-342900">
              <a:lnSpc>
                <a:spcPts val="2240"/>
              </a:lnSpc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sz="2000" b="1" spc="5" dirty="0" err="1" smtClean="0">
                <a:latin typeface="Arial"/>
                <a:cs typeface="Arial"/>
              </a:rPr>
              <a:t>K</a:t>
            </a:r>
            <a:r>
              <a:rPr sz="2000" b="1" dirty="0" err="1" smtClean="0">
                <a:latin typeface="Arial"/>
                <a:cs typeface="Arial"/>
              </a:rPr>
              <a:t>o</a:t>
            </a:r>
            <a:r>
              <a:rPr sz="2000" b="1" spc="-10" dirty="0" err="1" smtClean="0">
                <a:latin typeface="Arial"/>
                <a:cs typeface="Arial"/>
              </a:rPr>
              <a:t>mm</a:t>
            </a:r>
            <a:r>
              <a:rPr sz="2000" b="1" dirty="0" err="1" smtClean="0">
                <a:latin typeface="Arial"/>
                <a:cs typeface="Arial"/>
              </a:rPr>
              <a:t>un</a:t>
            </a:r>
            <a:r>
              <a:rPr sz="2000" b="1" spc="-10" dirty="0" err="1" smtClean="0">
                <a:latin typeface="Arial"/>
                <a:cs typeface="Arial"/>
              </a:rPr>
              <a:t>i</a:t>
            </a:r>
            <a:r>
              <a:rPr sz="2000" b="1" dirty="0" err="1" smtClean="0">
                <a:latin typeface="Arial"/>
                <a:cs typeface="Arial"/>
              </a:rPr>
              <a:t>k</a:t>
            </a:r>
            <a:r>
              <a:rPr sz="2000" b="1" spc="-10" dirty="0" err="1" smtClean="0">
                <a:latin typeface="Arial"/>
                <a:cs typeface="Arial"/>
              </a:rPr>
              <a:t>a</a:t>
            </a:r>
            <a:r>
              <a:rPr sz="2000" b="1" dirty="0" err="1" smtClean="0">
                <a:latin typeface="Arial"/>
                <a:cs typeface="Arial"/>
              </a:rPr>
              <a:t>t</a:t>
            </a:r>
            <a:r>
              <a:rPr sz="2000" b="1" spc="-10" dirty="0" err="1" smtClean="0">
                <a:latin typeface="Arial"/>
                <a:cs typeface="Arial"/>
              </a:rPr>
              <a:t>i</a:t>
            </a:r>
            <a:r>
              <a:rPr sz="2000" b="1" dirty="0" err="1" smtClean="0">
                <a:latin typeface="Arial"/>
                <a:cs typeface="Arial"/>
              </a:rPr>
              <a:t>ons</a:t>
            </a:r>
            <a:r>
              <a:rPr lang="de-DE" sz="2000" b="1" dirty="0" smtClean="0">
                <a:latin typeface="Arial"/>
                <a:cs typeface="Arial"/>
              </a:rPr>
              <a:t>-diagramme</a:t>
            </a:r>
          </a:p>
          <a:p>
            <a:pPr marL="583565" indent="-342900">
              <a:lnSpc>
                <a:spcPts val="2240"/>
              </a:lnSpc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de-DE" sz="2000" b="1" dirty="0" smtClean="0">
                <a:latin typeface="Arial"/>
                <a:cs typeface="Arial"/>
              </a:rPr>
              <a:t>Zustandsdiagramme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10"/>
          <p:cNvSpPr/>
          <p:nvPr/>
        </p:nvSpPr>
        <p:spPr>
          <a:xfrm>
            <a:off x="5383806" y="2568575"/>
            <a:ext cx="2928620" cy="1860550"/>
          </a:xfrm>
          <a:custGeom>
            <a:avLst/>
            <a:gdLst/>
            <a:ahLst/>
            <a:cxnLst/>
            <a:rect l="l" t="t" r="r" b="b"/>
            <a:pathLst>
              <a:path w="2540000" h="1860550">
                <a:moveTo>
                  <a:pt x="0" y="1860554"/>
                </a:moveTo>
                <a:lnTo>
                  <a:pt x="2539995" y="1860554"/>
                </a:lnTo>
                <a:lnTo>
                  <a:pt x="2539995" y="0"/>
                </a:lnTo>
                <a:lnTo>
                  <a:pt x="0" y="0"/>
                </a:lnTo>
                <a:lnTo>
                  <a:pt x="0" y="186055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11"/>
          <p:cNvSpPr txBox="1"/>
          <p:nvPr/>
        </p:nvSpPr>
        <p:spPr>
          <a:xfrm>
            <a:off x="5701422" y="3745870"/>
            <a:ext cx="1878330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6350" indent="-342900">
              <a:lnSpc>
                <a:spcPts val="2330"/>
              </a:lnSpc>
              <a:buFont typeface="Arial" panose="020B0604020202020204" pitchFamily="34" charset="0"/>
              <a:buChar char="•"/>
              <a:tabLst>
                <a:tab pos="326390" algn="l"/>
              </a:tabLst>
            </a:pPr>
            <a:r>
              <a:rPr sz="2000" b="1" spc="5" dirty="0" smtClean="0">
                <a:latin typeface="Arial"/>
                <a:cs typeface="Arial"/>
              </a:rPr>
              <a:t>D</a:t>
            </a:r>
            <a:r>
              <a:rPr sz="2000" b="1" spc="-10" dirty="0" smtClean="0">
                <a:latin typeface="Arial"/>
                <a:cs typeface="Arial"/>
              </a:rPr>
              <a:t>e</a:t>
            </a:r>
            <a:r>
              <a:rPr sz="2000" b="1" dirty="0" smtClean="0">
                <a:latin typeface="Arial"/>
                <a:cs typeface="Arial"/>
              </a:rPr>
              <a:t>p</a:t>
            </a:r>
            <a:r>
              <a:rPr sz="2000" b="1" spc="-10" dirty="0" smtClean="0">
                <a:latin typeface="Arial"/>
                <a:cs typeface="Arial"/>
              </a:rPr>
              <a:t>l</a:t>
            </a:r>
            <a:r>
              <a:rPr sz="2000" b="1" spc="10" dirty="0" smtClean="0">
                <a:latin typeface="Arial"/>
                <a:cs typeface="Arial"/>
              </a:rPr>
              <a:t>o</a:t>
            </a:r>
            <a:r>
              <a:rPr sz="2000" b="1" spc="-35" dirty="0" smtClean="0">
                <a:latin typeface="Arial"/>
                <a:cs typeface="Arial"/>
              </a:rPr>
              <a:t>y</a:t>
            </a:r>
            <a:r>
              <a:rPr sz="2000" b="1" spc="-10" dirty="0" smtClean="0">
                <a:latin typeface="Arial"/>
                <a:cs typeface="Arial"/>
              </a:rPr>
              <a:t>m</a:t>
            </a:r>
            <a:r>
              <a:rPr sz="2000" b="1" dirty="0" smtClean="0">
                <a:latin typeface="Arial"/>
                <a:cs typeface="Arial"/>
              </a:rPr>
              <a:t>en</a:t>
            </a:r>
            <a:r>
              <a:rPr sz="2000" b="1" spc="15" dirty="0" smtClean="0">
                <a:latin typeface="Arial"/>
                <a:cs typeface="Arial"/>
              </a:rPr>
              <a:t>t</a:t>
            </a:r>
            <a:r>
              <a:rPr sz="2000" b="1" dirty="0" smtClean="0">
                <a:latin typeface="Arial"/>
                <a:cs typeface="Arial"/>
              </a:rPr>
              <a:t>- 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agra</a:t>
            </a:r>
            <a:r>
              <a:rPr sz="2000" b="1" spc="-10" dirty="0">
                <a:latin typeface="Arial"/>
                <a:cs typeface="Arial"/>
              </a:rPr>
              <a:t>mm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12"/>
          <p:cNvSpPr/>
          <p:nvPr/>
        </p:nvSpPr>
        <p:spPr>
          <a:xfrm>
            <a:off x="5383806" y="541654"/>
            <a:ext cx="2928620" cy="1812925"/>
          </a:xfrm>
          <a:custGeom>
            <a:avLst/>
            <a:gdLst/>
            <a:ahLst/>
            <a:cxnLst/>
            <a:rect l="l" t="t" r="r" b="b"/>
            <a:pathLst>
              <a:path w="2928620" h="1812925">
                <a:moveTo>
                  <a:pt x="0" y="1812916"/>
                </a:moveTo>
                <a:lnTo>
                  <a:pt x="2928615" y="1812916"/>
                </a:lnTo>
                <a:lnTo>
                  <a:pt x="2928615" y="0"/>
                </a:lnTo>
                <a:lnTo>
                  <a:pt x="0" y="0"/>
                </a:lnTo>
                <a:lnTo>
                  <a:pt x="0" y="181291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3"/>
          <p:cNvSpPr/>
          <p:nvPr/>
        </p:nvSpPr>
        <p:spPr>
          <a:xfrm>
            <a:off x="2902206" y="1970401"/>
            <a:ext cx="4406900" cy="1308100"/>
          </a:xfrm>
          <a:custGeom>
            <a:avLst/>
            <a:gdLst/>
            <a:ahLst/>
            <a:cxnLst/>
            <a:rect l="l" t="t" r="r" b="b"/>
            <a:pathLst>
              <a:path w="4406900" h="1308100">
                <a:moveTo>
                  <a:pt x="2203469" y="0"/>
                </a:moveTo>
                <a:lnTo>
                  <a:pt x="2022741" y="2168"/>
                </a:lnTo>
                <a:lnTo>
                  <a:pt x="1846039" y="8560"/>
                </a:lnTo>
                <a:lnTo>
                  <a:pt x="1673929" y="19008"/>
                </a:lnTo>
                <a:lnTo>
                  <a:pt x="1506978" y="33343"/>
                </a:lnTo>
                <a:lnTo>
                  <a:pt x="1345753" y="51397"/>
                </a:lnTo>
                <a:lnTo>
                  <a:pt x="1190820" y="73002"/>
                </a:lnTo>
                <a:lnTo>
                  <a:pt x="1042747" y="97989"/>
                </a:lnTo>
                <a:lnTo>
                  <a:pt x="902101" y="126191"/>
                </a:lnTo>
                <a:lnTo>
                  <a:pt x="769449" y="157438"/>
                </a:lnTo>
                <a:lnTo>
                  <a:pt x="645357" y="191562"/>
                </a:lnTo>
                <a:lnTo>
                  <a:pt x="530393" y="228396"/>
                </a:lnTo>
                <a:lnTo>
                  <a:pt x="425123" y="267771"/>
                </a:lnTo>
                <a:lnTo>
                  <a:pt x="330115" y="309518"/>
                </a:lnTo>
                <a:lnTo>
                  <a:pt x="245935" y="353469"/>
                </a:lnTo>
                <a:lnTo>
                  <a:pt x="173150" y="399457"/>
                </a:lnTo>
                <a:lnTo>
                  <a:pt x="112328" y="447311"/>
                </a:lnTo>
                <a:lnTo>
                  <a:pt x="64035" y="496865"/>
                </a:lnTo>
                <a:lnTo>
                  <a:pt x="28837" y="547950"/>
                </a:lnTo>
                <a:lnTo>
                  <a:pt x="7303" y="600398"/>
                </a:lnTo>
                <a:lnTo>
                  <a:pt x="0" y="654039"/>
                </a:lnTo>
                <a:lnTo>
                  <a:pt x="7303" y="707686"/>
                </a:lnTo>
                <a:lnTo>
                  <a:pt x="28837" y="760137"/>
                </a:lnTo>
                <a:lnTo>
                  <a:pt x="64035" y="811226"/>
                </a:lnTo>
                <a:lnTo>
                  <a:pt x="112328" y="860782"/>
                </a:lnTo>
                <a:lnTo>
                  <a:pt x="173150" y="908640"/>
                </a:lnTo>
                <a:lnTo>
                  <a:pt x="245935" y="954629"/>
                </a:lnTo>
                <a:lnTo>
                  <a:pt x="330115" y="998581"/>
                </a:lnTo>
                <a:lnTo>
                  <a:pt x="425123" y="1040330"/>
                </a:lnTo>
                <a:lnTo>
                  <a:pt x="530393" y="1079705"/>
                </a:lnTo>
                <a:lnTo>
                  <a:pt x="645357" y="1116539"/>
                </a:lnTo>
                <a:lnTo>
                  <a:pt x="769449" y="1150664"/>
                </a:lnTo>
                <a:lnTo>
                  <a:pt x="902101" y="1181912"/>
                </a:lnTo>
                <a:lnTo>
                  <a:pt x="1042747" y="1210113"/>
                </a:lnTo>
                <a:lnTo>
                  <a:pt x="1190820" y="1235100"/>
                </a:lnTo>
                <a:lnTo>
                  <a:pt x="1345753" y="1256704"/>
                </a:lnTo>
                <a:lnTo>
                  <a:pt x="1506978" y="1274758"/>
                </a:lnTo>
                <a:lnTo>
                  <a:pt x="1673929" y="1289093"/>
                </a:lnTo>
                <a:lnTo>
                  <a:pt x="1846039" y="1299541"/>
                </a:lnTo>
                <a:lnTo>
                  <a:pt x="2022741" y="1305932"/>
                </a:lnTo>
                <a:lnTo>
                  <a:pt x="2203469" y="1308100"/>
                </a:lnTo>
                <a:lnTo>
                  <a:pt x="2384192" y="1305932"/>
                </a:lnTo>
                <a:lnTo>
                  <a:pt x="2560890" y="1299541"/>
                </a:lnTo>
                <a:lnTo>
                  <a:pt x="2732996" y="1289093"/>
                </a:lnTo>
                <a:lnTo>
                  <a:pt x="2899944" y="1274758"/>
                </a:lnTo>
                <a:lnTo>
                  <a:pt x="3061166" y="1256704"/>
                </a:lnTo>
                <a:lnTo>
                  <a:pt x="3216096" y="1235100"/>
                </a:lnTo>
                <a:lnTo>
                  <a:pt x="3364166" y="1210113"/>
                </a:lnTo>
                <a:lnTo>
                  <a:pt x="3504809" y="1181912"/>
                </a:lnTo>
                <a:lnTo>
                  <a:pt x="3637459" y="1150664"/>
                </a:lnTo>
                <a:lnTo>
                  <a:pt x="3761549" y="1116539"/>
                </a:lnTo>
                <a:lnTo>
                  <a:pt x="3876512" y="1079705"/>
                </a:lnTo>
                <a:lnTo>
                  <a:pt x="3981780" y="1040330"/>
                </a:lnTo>
                <a:lnTo>
                  <a:pt x="4076787" y="998581"/>
                </a:lnTo>
                <a:lnTo>
                  <a:pt x="4160966" y="954629"/>
                </a:lnTo>
                <a:lnTo>
                  <a:pt x="4233750" y="908640"/>
                </a:lnTo>
                <a:lnTo>
                  <a:pt x="4294571" y="860782"/>
                </a:lnTo>
                <a:lnTo>
                  <a:pt x="4342864" y="811226"/>
                </a:lnTo>
                <a:lnTo>
                  <a:pt x="4378061" y="760137"/>
                </a:lnTo>
                <a:lnTo>
                  <a:pt x="4399594" y="707686"/>
                </a:lnTo>
                <a:lnTo>
                  <a:pt x="4406898" y="654039"/>
                </a:lnTo>
                <a:lnTo>
                  <a:pt x="4399594" y="600398"/>
                </a:lnTo>
                <a:lnTo>
                  <a:pt x="4378061" y="547950"/>
                </a:lnTo>
                <a:lnTo>
                  <a:pt x="4342864" y="496865"/>
                </a:lnTo>
                <a:lnTo>
                  <a:pt x="4294571" y="447311"/>
                </a:lnTo>
                <a:lnTo>
                  <a:pt x="4233750" y="399457"/>
                </a:lnTo>
                <a:lnTo>
                  <a:pt x="4160966" y="353469"/>
                </a:lnTo>
                <a:lnTo>
                  <a:pt x="4076787" y="309518"/>
                </a:lnTo>
                <a:lnTo>
                  <a:pt x="3981780" y="267771"/>
                </a:lnTo>
                <a:lnTo>
                  <a:pt x="3876512" y="228396"/>
                </a:lnTo>
                <a:lnTo>
                  <a:pt x="3761549" y="191562"/>
                </a:lnTo>
                <a:lnTo>
                  <a:pt x="3637459" y="157438"/>
                </a:lnTo>
                <a:lnTo>
                  <a:pt x="3504809" y="126191"/>
                </a:lnTo>
                <a:lnTo>
                  <a:pt x="3364166" y="97989"/>
                </a:lnTo>
                <a:lnTo>
                  <a:pt x="3216096" y="73002"/>
                </a:lnTo>
                <a:lnTo>
                  <a:pt x="3061166" y="51397"/>
                </a:lnTo>
                <a:lnTo>
                  <a:pt x="2899944" y="33343"/>
                </a:lnTo>
                <a:lnTo>
                  <a:pt x="2732996" y="19008"/>
                </a:lnTo>
                <a:lnTo>
                  <a:pt x="2560890" y="8560"/>
                </a:lnTo>
                <a:lnTo>
                  <a:pt x="2384192" y="2168"/>
                </a:lnTo>
                <a:lnTo>
                  <a:pt x="2203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4"/>
          <p:cNvSpPr/>
          <p:nvPr/>
        </p:nvSpPr>
        <p:spPr>
          <a:xfrm>
            <a:off x="2968886" y="1970401"/>
            <a:ext cx="4406900" cy="1308100"/>
          </a:xfrm>
          <a:custGeom>
            <a:avLst/>
            <a:gdLst/>
            <a:ahLst/>
            <a:cxnLst/>
            <a:rect l="l" t="t" r="r" b="b"/>
            <a:pathLst>
              <a:path w="4406900" h="1308100">
                <a:moveTo>
                  <a:pt x="2203469" y="0"/>
                </a:moveTo>
                <a:lnTo>
                  <a:pt x="2022741" y="2168"/>
                </a:lnTo>
                <a:lnTo>
                  <a:pt x="1846039" y="8560"/>
                </a:lnTo>
                <a:lnTo>
                  <a:pt x="1673929" y="19008"/>
                </a:lnTo>
                <a:lnTo>
                  <a:pt x="1506978" y="33343"/>
                </a:lnTo>
                <a:lnTo>
                  <a:pt x="1345753" y="51397"/>
                </a:lnTo>
                <a:lnTo>
                  <a:pt x="1190820" y="73002"/>
                </a:lnTo>
                <a:lnTo>
                  <a:pt x="1042747" y="97989"/>
                </a:lnTo>
                <a:lnTo>
                  <a:pt x="902101" y="126191"/>
                </a:lnTo>
                <a:lnTo>
                  <a:pt x="769449" y="157438"/>
                </a:lnTo>
                <a:lnTo>
                  <a:pt x="645357" y="191562"/>
                </a:lnTo>
                <a:lnTo>
                  <a:pt x="530393" y="228396"/>
                </a:lnTo>
                <a:lnTo>
                  <a:pt x="425123" y="267771"/>
                </a:lnTo>
                <a:lnTo>
                  <a:pt x="330115" y="309518"/>
                </a:lnTo>
                <a:lnTo>
                  <a:pt x="245935" y="353469"/>
                </a:lnTo>
                <a:lnTo>
                  <a:pt x="173150" y="399457"/>
                </a:lnTo>
                <a:lnTo>
                  <a:pt x="112328" y="447311"/>
                </a:lnTo>
                <a:lnTo>
                  <a:pt x="64035" y="496865"/>
                </a:lnTo>
                <a:lnTo>
                  <a:pt x="28837" y="547950"/>
                </a:lnTo>
                <a:lnTo>
                  <a:pt x="7303" y="600398"/>
                </a:lnTo>
                <a:lnTo>
                  <a:pt x="0" y="654039"/>
                </a:lnTo>
                <a:lnTo>
                  <a:pt x="7303" y="707686"/>
                </a:lnTo>
                <a:lnTo>
                  <a:pt x="28837" y="760137"/>
                </a:lnTo>
                <a:lnTo>
                  <a:pt x="64035" y="811226"/>
                </a:lnTo>
                <a:lnTo>
                  <a:pt x="112328" y="860782"/>
                </a:lnTo>
                <a:lnTo>
                  <a:pt x="173150" y="908640"/>
                </a:lnTo>
                <a:lnTo>
                  <a:pt x="245935" y="954629"/>
                </a:lnTo>
                <a:lnTo>
                  <a:pt x="330115" y="998581"/>
                </a:lnTo>
                <a:lnTo>
                  <a:pt x="425123" y="1040330"/>
                </a:lnTo>
                <a:lnTo>
                  <a:pt x="530393" y="1079705"/>
                </a:lnTo>
                <a:lnTo>
                  <a:pt x="645357" y="1116539"/>
                </a:lnTo>
                <a:lnTo>
                  <a:pt x="769449" y="1150664"/>
                </a:lnTo>
                <a:lnTo>
                  <a:pt x="902101" y="1181912"/>
                </a:lnTo>
                <a:lnTo>
                  <a:pt x="1042747" y="1210113"/>
                </a:lnTo>
                <a:lnTo>
                  <a:pt x="1190820" y="1235100"/>
                </a:lnTo>
                <a:lnTo>
                  <a:pt x="1345753" y="1256704"/>
                </a:lnTo>
                <a:lnTo>
                  <a:pt x="1506978" y="1274758"/>
                </a:lnTo>
                <a:lnTo>
                  <a:pt x="1673929" y="1289093"/>
                </a:lnTo>
                <a:lnTo>
                  <a:pt x="1846039" y="1299541"/>
                </a:lnTo>
                <a:lnTo>
                  <a:pt x="2022741" y="1305932"/>
                </a:lnTo>
                <a:lnTo>
                  <a:pt x="2203469" y="1308100"/>
                </a:lnTo>
                <a:lnTo>
                  <a:pt x="2384192" y="1305932"/>
                </a:lnTo>
                <a:lnTo>
                  <a:pt x="2560890" y="1299541"/>
                </a:lnTo>
                <a:lnTo>
                  <a:pt x="2732996" y="1289093"/>
                </a:lnTo>
                <a:lnTo>
                  <a:pt x="2899944" y="1274758"/>
                </a:lnTo>
                <a:lnTo>
                  <a:pt x="3061166" y="1256704"/>
                </a:lnTo>
                <a:lnTo>
                  <a:pt x="3216096" y="1235100"/>
                </a:lnTo>
                <a:lnTo>
                  <a:pt x="3364166" y="1210113"/>
                </a:lnTo>
                <a:lnTo>
                  <a:pt x="3504809" y="1181912"/>
                </a:lnTo>
                <a:lnTo>
                  <a:pt x="3637459" y="1150664"/>
                </a:lnTo>
                <a:lnTo>
                  <a:pt x="3761549" y="1116539"/>
                </a:lnTo>
                <a:lnTo>
                  <a:pt x="3876512" y="1079705"/>
                </a:lnTo>
                <a:lnTo>
                  <a:pt x="3981780" y="1040330"/>
                </a:lnTo>
                <a:lnTo>
                  <a:pt x="4076787" y="998581"/>
                </a:lnTo>
                <a:lnTo>
                  <a:pt x="4160966" y="954629"/>
                </a:lnTo>
                <a:lnTo>
                  <a:pt x="4233750" y="908640"/>
                </a:lnTo>
                <a:lnTo>
                  <a:pt x="4294571" y="860782"/>
                </a:lnTo>
                <a:lnTo>
                  <a:pt x="4342864" y="811226"/>
                </a:lnTo>
                <a:lnTo>
                  <a:pt x="4378061" y="760137"/>
                </a:lnTo>
                <a:lnTo>
                  <a:pt x="4399594" y="707686"/>
                </a:lnTo>
                <a:lnTo>
                  <a:pt x="4406898" y="654039"/>
                </a:lnTo>
                <a:lnTo>
                  <a:pt x="4399594" y="600398"/>
                </a:lnTo>
                <a:lnTo>
                  <a:pt x="4378061" y="547950"/>
                </a:lnTo>
                <a:lnTo>
                  <a:pt x="4342864" y="496865"/>
                </a:lnTo>
                <a:lnTo>
                  <a:pt x="4294571" y="447311"/>
                </a:lnTo>
                <a:lnTo>
                  <a:pt x="4233750" y="399457"/>
                </a:lnTo>
                <a:lnTo>
                  <a:pt x="4160966" y="353469"/>
                </a:lnTo>
                <a:lnTo>
                  <a:pt x="4076787" y="309518"/>
                </a:lnTo>
                <a:lnTo>
                  <a:pt x="3981780" y="267771"/>
                </a:lnTo>
                <a:lnTo>
                  <a:pt x="3876512" y="228396"/>
                </a:lnTo>
                <a:lnTo>
                  <a:pt x="3761549" y="191562"/>
                </a:lnTo>
                <a:lnTo>
                  <a:pt x="3637459" y="157438"/>
                </a:lnTo>
                <a:lnTo>
                  <a:pt x="3504809" y="126191"/>
                </a:lnTo>
                <a:lnTo>
                  <a:pt x="3364166" y="97989"/>
                </a:lnTo>
                <a:lnTo>
                  <a:pt x="3216096" y="73002"/>
                </a:lnTo>
                <a:lnTo>
                  <a:pt x="3061166" y="51397"/>
                </a:lnTo>
                <a:lnTo>
                  <a:pt x="2899944" y="33343"/>
                </a:lnTo>
                <a:lnTo>
                  <a:pt x="2732996" y="19008"/>
                </a:lnTo>
                <a:lnTo>
                  <a:pt x="2560890" y="8560"/>
                </a:lnTo>
                <a:lnTo>
                  <a:pt x="2384192" y="2168"/>
                </a:lnTo>
                <a:lnTo>
                  <a:pt x="2203469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5"/>
          <p:cNvSpPr txBox="1"/>
          <p:nvPr/>
        </p:nvSpPr>
        <p:spPr>
          <a:xfrm>
            <a:off x="5508252" y="3201675"/>
            <a:ext cx="2716026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 err="1" smtClean="0">
                <a:latin typeface="Arial"/>
                <a:cs typeface="Arial"/>
              </a:rPr>
              <a:t>P</a:t>
            </a:r>
            <a:r>
              <a:rPr sz="2400" b="1" spc="5" dirty="0" err="1" smtClean="0">
                <a:latin typeface="Arial"/>
                <a:cs typeface="Arial"/>
              </a:rPr>
              <a:t>h</a:t>
            </a:r>
            <a:r>
              <a:rPr sz="2400" b="1" spc="-15" dirty="0" err="1" smtClean="0">
                <a:latin typeface="Arial"/>
                <a:cs typeface="Arial"/>
              </a:rPr>
              <a:t>y</a:t>
            </a:r>
            <a:r>
              <a:rPr sz="2400" b="1" spc="-5" dirty="0" err="1" smtClean="0">
                <a:latin typeface="Arial"/>
                <a:cs typeface="Arial"/>
              </a:rPr>
              <a:t>s</a:t>
            </a:r>
            <a:r>
              <a:rPr sz="2400" b="1" dirty="0" err="1" smtClean="0">
                <a:latin typeface="Arial"/>
                <a:cs typeface="Arial"/>
              </a:rPr>
              <a:t>i</a:t>
            </a:r>
            <a:r>
              <a:rPr sz="2400" b="1" spc="-5" dirty="0" err="1" smtClean="0">
                <a:latin typeface="Arial"/>
                <a:cs typeface="Arial"/>
              </a:rPr>
              <a:t>sc</a:t>
            </a:r>
            <a:r>
              <a:rPr sz="2400" b="1" spc="5" dirty="0" err="1" smtClean="0">
                <a:latin typeface="Arial"/>
                <a:cs typeface="Arial"/>
              </a:rPr>
              <a:t>h</a:t>
            </a:r>
            <a:r>
              <a:rPr sz="2400" b="1" dirty="0" err="1" smtClean="0">
                <a:latin typeface="Arial"/>
                <a:cs typeface="Arial"/>
              </a:rPr>
              <a:t>e</a:t>
            </a:r>
            <a:r>
              <a:rPr sz="2400" b="1" spc="10" dirty="0" smtClean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cht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6"/>
          <p:cNvSpPr txBox="1"/>
          <p:nvPr/>
        </p:nvSpPr>
        <p:spPr>
          <a:xfrm>
            <a:off x="5472822" y="599437"/>
            <a:ext cx="2751455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457200">
              <a:lnSpc>
                <a:spcPts val="2760"/>
              </a:lnSpc>
            </a:pPr>
            <a:r>
              <a:rPr sz="2400" b="1" dirty="0">
                <a:latin typeface="Arial"/>
                <a:cs typeface="Arial"/>
              </a:rPr>
              <a:t>Im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-5" dirty="0">
                <a:latin typeface="Arial"/>
                <a:cs typeface="Arial"/>
              </a:rPr>
              <a:t>en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ungs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cht</a:t>
            </a:r>
            <a:endParaRPr sz="2400" dirty="0">
              <a:latin typeface="Arial"/>
              <a:cs typeface="Arial"/>
            </a:endParaRPr>
          </a:p>
          <a:p>
            <a:pPr marL="583565" marR="397510" indent="-342900">
              <a:lnSpc>
                <a:spcPts val="233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554990" algn="l"/>
              </a:tabLst>
            </a:pPr>
            <a:r>
              <a:rPr sz="2000" b="1" spc="5" dirty="0" err="1" smtClean="0">
                <a:latin typeface="Arial"/>
                <a:cs typeface="Arial"/>
              </a:rPr>
              <a:t>K</a:t>
            </a:r>
            <a:r>
              <a:rPr sz="2000" b="1" dirty="0" err="1" smtClean="0">
                <a:latin typeface="Arial"/>
                <a:cs typeface="Arial"/>
              </a:rPr>
              <a:t>o</a:t>
            </a:r>
            <a:r>
              <a:rPr sz="2000" b="1" spc="-10" dirty="0" err="1" smtClean="0">
                <a:latin typeface="Arial"/>
                <a:cs typeface="Arial"/>
              </a:rPr>
              <a:t>m</a:t>
            </a:r>
            <a:r>
              <a:rPr sz="2000" b="1" dirty="0" err="1" smtClean="0">
                <a:latin typeface="Arial"/>
                <a:cs typeface="Arial"/>
              </a:rPr>
              <a:t>p</a:t>
            </a:r>
            <a:r>
              <a:rPr sz="2000" b="1" spc="-15" dirty="0" err="1" smtClean="0">
                <a:latin typeface="Arial"/>
                <a:cs typeface="Arial"/>
              </a:rPr>
              <a:t>o</a:t>
            </a:r>
            <a:r>
              <a:rPr sz="2000" b="1" dirty="0" err="1" smtClean="0">
                <a:latin typeface="Arial"/>
                <a:cs typeface="Arial"/>
              </a:rPr>
              <a:t>ne</a:t>
            </a:r>
            <a:r>
              <a:rPr sz="2000" b="1" spc="-15" dirty="0" err="1" smtClean="0">
                <a:latin typeface="Arial"/>
                <a:cs typeface="Arial"/>
              </a:rPr>
              <a:t>n</a:t>
            </a:r>
            <a:r>
              <a:rPr sz="2000" b="1" spc="-10" dirty="0" err="1" smtClean="0">
                <a:latin typeface="Arial"/>
                <a:cs typeface="Arial"/>
              </a:rPr>
              <a:t>t</a:t>
            </a:r>
            <a:r>
              <a:rPr sz="2000" b="1" dirty="0" err="1" smtClean="0">
                <a:latin typeface="Arial"/>
                <a:cs typeface="Arial"/>
              </a:rPr>
              <a:t>en</a:t>
            </a:r>
            <a:r>
              <a:rPr sz="2000" b="1" dirty="0" smtClean="0">
                <a:latin typeface="Arial"/>
                <a:cs typeface="Arial"/>
              </a:rPr>
              <a:t>- 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agra</a:t>
            </a:r>
            <a:r>
              <a:rPr sz="2000" b="1" spc="-10" dirty="0">
                <a:latin typeface="Arial"/>
                <a:cs typeface="Arial"/>
              </a:rPr>
              <a:t>mm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7"/>
          <p:cNvSpPr txBox="1"/>
          <p:nvPr/>
        </p:nvSpPr>
        <p:spPr>
          <a:xfrm>
            <a:off x="3580015" y="2091779"/>
            <a:ext cx="3286250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0">
              <a:lnSpc>
                <a:spcPts val="2835"/>
              </a:lnSpc>
            </a:pPr>
            <a:r>
              <a:rPr lang="de-DE" sz="2400" b="1" spc="-5" dirty="0" err="1" smtClean="0">
                <a:latin typeface="Arial"/>
                <a:cs typeface="Arial"/>
              </a:rPr>
              <a:t>Use</a:t>
            </a:r>
            <a:r>
              <a:rPr lang="de-DE" sz="2400" b="1" spc="-5" dirty="0" smtClean="0">
                <a:latin typeface="Arial"/>
                <a:cs typeface="Arial"/>
              </a:rPr>
              <a:t> Case Sicht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2355"/>
              </a:lnSpc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sz="2000" b="1" dirty="0" smtClean="0">
                <a:latin typeface="Arial"/>
                <a:cs typeface="Arial"/>
              </a:rPr>
              <a:t>Use</a:t>
            </a:r>
            <a:r>
              <a:rPr sz="2000" b="1" spc="-15" dirty="0" smtClean="0">
                <a:latin typeface="Arial"/>
                <a:cs typeface="Arial"/>
              </a:rPr>
              <a:t> </a:t>
            </a:r>
            <a:r>
              <a:rPr sz="2000" b="1" dirty="0" smtClean="0">
                <a:latin typeface="Arial"/>
                <a:cs typeface="Arial"/>
              </a:rPr>
              <a:t>Cas</a:t>
            </a:r>
            <a:r>
              <a:rPr sz="2000" b="1" spc="-10" dirty="0" smtClean="0">
                <a:latin typeface="Arial"/>
                <a:cs typeface="Arial"/>
              </a:rPr>
              <a:t>e</a:t>
            </a:r>
            <a:r>
              <a:rPr sz="2000" b="1" dirty="0" smtClean="0">
                <a:latin typeface="Arial"/>
                <a:cs typeface="Arial"/>
              </a:rPr>
              <a:t>-</a:t>
            </a:r>
            <a:r>
              <a:rPr lang="de-DE" sz="2000" b="1" dirty="0" smtClean="0">
                <a:latin typeface="Arial"/>
                <a:cs typeface="Arial"/>
              </a:rPr>
              <a:t>Diagramme</a:t>
            </a:r>
          </a:p>
          <a:p>
            <a:pPr marL="355600" indent="-342900">
              <a:lnSpc>
                <a:spcPts val="2355"/>
              </a:lnSpc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de-DE" sz="2000" b="1" dirty="0" smtClean="0">
                <a:latin typeface="Arial"/>
                <a:cs typeface="Arial"/>
              </a:rPr>
              <a:t>Aktivitätsdiagramme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47302" y="486727"/>
            <a:ext cx="8016210" cy="40479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 anchor="ctr"/>
          <a:lstStyle/>
          <a:p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88901" y="4534654"/>
            <a:ext cx="900772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5068" indent="-315068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Die Use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Sicht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beschreibt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Anwendungsfälle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einem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UML Use Case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Diagramm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5068" indent="-315068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logische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Sicht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beschreibt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Anforderungen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 das System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abstraktes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Modell in Form von UML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Paket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-, und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Komponentendiagrammen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5068" indent="-315068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Prozess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Sicht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stellt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dynamische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Aspekte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des System und die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Interaktion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Systemkomponenten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Laufzeit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über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UML-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Interaktionsdiagrammen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Sequenzdiagramme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Kollaborationsdiagramme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visualisiert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5068" indent="-315068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Implementierungs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Sicht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beschreibt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statischen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Eigenschaften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des Systems in Form von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Klassen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und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Komponentendiagrammen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5068" indent="-315068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Die Deployment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Sicht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stellt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physikalische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Verteilung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Rechnerknoten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UML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Verteilungsdiagramm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visualisiert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2268" lvl="1" indent="-315068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978150"/>
            <a:ext cx="9144000" cy="50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Softwareentwurf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1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0" y="0"/>
            <a:ext cx="5147945" cy="97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279400" indent="-266700">
              <a:lnSpc>
                <a:spcPct val="100000"/>
              </a:lnSpc>
            </a:pP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</p:txBody>
      </p:sp>
      <p:sp>
        <p:nvSpPr>
          <p:cNvPr id="14" name="object 2"/>
          <p:cNvSpPr/>
          <p:nvPr/>
        </p:nvSpPr>
        <p:spPr>
          <a:xfrm>
            <a:off x="459952" y="1012389"/>
            <a:ext cx="8382000" cy="5461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5"/>
          <p:cNvSpPr txBox="1"/>
          <p:nvPr/>
        </p:nvSpPr>
        <p:spPr>
          <a:xfrm>
            <a:off x="837692" y="1348227"/>
            <a:ext cx="78105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Pr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3492502" y="1858767"/>
            <a:ext cx="131254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Anfo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-5" dirty="0">
                <a:latin typeface="Arial"/>
                <a:cs typeface="Arial"/>
              </a:rPr>
              <a:t>zifik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1336041" y="2121912"/>
            <a:ext cx="127508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ts val="1810"/>
              </a:lnSpc>
            </a:pPr>
            <a:r>
              <a:rPr sz="1600" spc="-25" dirty="0">
                <a:latin typeface="Arial"/>
                <a:cs typeface="Arial"/>
              </a:rPr>
              <a:t>Requi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5" dirty="0">
                <a:latin typeface="Arial"/>
                <a:cs typeface="Arial"/>
              </a:rPr>
              <a:t>ts</a:t>
            </a:r>
            <a:r>
              <a:rPr sz="1600" spc="-20" dirty="0">
                <a:latin typeface="Arial"/>
                <a:cs typeface="Arial"/>
              </a:rPr>
              <a:t> Engi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ee</a:t>
            </a:r>
            <a:r>
              <a:rPr sz="1600" spc="-15" dirty="0">
                <a:latin typeface="Arial"/>
                <a:cs typeface="Arial"/>
              </a:rPr>
              <a:t>rin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2300733" y="2835652"/>
            <a:ext cx="75438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6350" indent="-1397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st</a:t>
            </a:r>
            <a:r>
              <a:rPr sz="1600" spc="-25" dirty="0">
                <a:latin typeface="Arial"/>
                <a:cs typeface="Arial"/>
              </a:rPr>
              <a:t>em</a:t>
            </a:r>
            <a:r>
              <a:rPr sz="1600" spc="-20" dirty="0">
                <a:latin typeface="Arial"/>
                <a:cs typeface="Arial"/>
              </a:rPr>
              <a:t>-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anal</a:t>
            </a:r>
            <a:r>
              <a:rPr sz="1600" spc="-20" dirty="0">
                <a:latin typeface="Arial"/>
                <a:cs typeface="Arial"/>
              </a:rPr>
              <a:t>yse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4266695" y="2735068"/>
            <a:ext cx="130048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temmode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1"/>
          <p:cNvSpPr txBox="1"/>
          <p:nvPr/>
        </p:nvSpPr>
        <p:spPr>
          <a:xfrm>
            <a:off x="5173476" y="3367528"/>
            <a:ext cx="113093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2446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Entwu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pe</a:t>
            </a:r>
            <a:r>
              <a:rPr sz="1600" spc="-20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12"/>
          <p:cNvSpPr txBox="1"/>
          <p:nvPr/>
        </p:nvSpPr>
        <p:spPr>
          <a:xfrm>
            <a:off x="2780794" y="3704333"/>
            <a:ext cx="149161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Softwa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13"/>
          <p:cNvSpPr txBox="1"/>
          <p:nvPr/>
        </p:nvSpPr>
        <p:spPr>
          <a:xfrm>
            <a:off x="5981196" y="4123433"/>
            <a:ext cx="105283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6350" indent="-11747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So</a:t>
            </a:r>
            <a:r>
              <a:rPr sz="1600" spc="-10" dirty="0">
                <a:latin typeface="Arial"/>
                <a:cs typeface="Arial"/>
              </a:rPr>
              <a:t>ft</a:t>
            </a:r>
            <a:r>
              <a:rPr sz="1600" spc="-30" dirty="0">
                <a:latin typeface="Arial"/>
                <a:cs typeface="Arial"/>
              </a:rPr>
              <a:t>wa</a:t>
            </a:r>
            <a:r>
              <a:rPr sz="1600" spc="-15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14"/>
          <p:cNvSpPr txBox="1"/>
          <p:nvPr/>
        </p:nvSpPr>
        <p:spPr>
          <a:xfrm>
            <a:off x="3568702" y="4451094"/>
            <a:ext cx="152146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pl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ie</a:t>
            </a:r>
            <a:r>
              <a:rPr sz="1600" spc="-15" dirty="0">
                <a:latin typeface="Arial"/>
                <a:cs typeface="Arial"/>
              </a:rPr>
              <a:t>ru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15"/>
          <p:cNvSpPr txBox="1"/>
          <p:nvPr/>
        </p:nvSpPr>
        <p:spPr>
          <a:xfrm>
            <a:off x="6602989" y="4854893"/>
            <a:ext cx="134302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43230">
              <a:lnSpc>
                <a:spcPct val="109400"/>
              </a:lnSpc>
            </a:pPr>
            <a:r>
              <a:rPr sz="1600" spc="-70" dirty="0">
                <a:latin typeface="Arial"/>
                <a:cs typeface="Arial"/>
              </a:rPr>
              <a:t>Te</a:t>
            </a:r>
            <a:r>
              <a:rPr sz="1600" spc="-75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t-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do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16"/>
          <p:cNvSpPr txBox="1"/>
          <p:nvPr/>
        </p:nvSpPr>
        <p:spPr>
          <a:xfrm>
            <a:off x="609092" y="5144514"/>
            <a:ext cx="87121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Legende: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17"/>
          <p:cNvSpPr txBox="1"/>
          <p:nvPr/>
        </p:nvSpPr>
        <p:spPr>
          <a:xfrm>
            <a:off x="4902203" y="5196330"/>
            <a:ext cx="4203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18"/>
          <p:cNvSpPr txBox="1"/>
          <p:nvPr/>
        </p:nvSpPr>
        <p:spPr>
          <a:xfrm>
            <a:off x="787400" y="5606794"/>
            <a:ext cx="407034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19"/>
          <p:cNvSpPr txBox="1"/>
          <p:nvPr/>
        </p:nvSpPr>
        <p:spPr>
          <a:xfrm>
            <a:off x="1599693" y="5638290"/>
            <a:ext cx="192151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ph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sen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20"/>
          <p:cNvSpPr txBox="1"/>
          <p:nvPr/>
        </p:nvSpPr>
        <p:spPr>
          <a:xfrm>
            <a:off x="5117088" y="5804406"/>
            <a:ext cx="167449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320040">
              <a:lnSpc>
                <a:spcPct val="107500"/>
              </a:lnSpc>
            </a:pPr>
            <a:r>
              <a:rPr sz="1600" spc="-45" dirty="0">
                <a:latin typeface="Arial"/>
                <a:cs typeface="Arial"/>
              </a:rPr>
              <a:t>W</a:t>
            </a:r>
            <a:r>
              <a:rPr sz="1600" spc="-3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rt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3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Weite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21"/>
          <p:cNvSpPr txBox="1"/>
          <p:nvPr/>
        </p:nvSpPr>
        <p:spPr>
          <a:xfrm>
            <a:off x="7177537" y="5651498"/>
            <a:ext cx="139065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 marR="6350" indent="-291465">
              <a:lnSpc>
                <a:spcPts val="1870"/>
              </a:lnSpc>
            </a:pPr>
            <a:r>
              <a:rPr sz="1600" spc="-10" dirty="0">
                <a:latin typeface="Arial"/>
                <a:cs typeface="Arial"/>
              </a:rPr>
              <a:t>Bet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S</a:t>
            </a:r>
            <a:r>
              <a:rPr sz="1600" spc="-3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22"/>
          <p:cNvSpPr txBox="1"/>
          <p:nvPr/>
        </p:nvSpPr>
        <p:spPr>
          <a:xfrm>
            <a:off x="811784" y="6078727"/>
            <a:ext cx="3625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yy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23"/>
          <p:cNvSpPr txBox="1"/>
          <p:nvPr/>
        </p:nvSpPr>
        <p:spPr>
          <a:xfrm>
            <a:off x="1649985" y="6084823"/>
            <a:ext cx="22840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-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bn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0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4802"/>
            <a:ext cx="7443470" cy="47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</p:txBody>
      </p:sp>
      <p:sp>
        <p:nvSpPr>
          <p:cNvPr id="6" name="object 5"/>
          <p:cNvSpPr txBox="1"/>
          <p:nvPr/>
        </p:nvSpPr>
        <p:spPr>
          <a:xfrm>
            <a:off x="307340" y="463550"/>
            <a:ext cx="8684260" cy="6663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marR="186690" algn="ctr">
              <a:spcBef>
                <a:spcPts val="645"/>
              </a:spcBef>
              <a:tabLst>
                <a:tab pos="632460" algn="l"/>
              </a:tabLst>
            </a:pPr>
            <a:r>
              <a:rPr lang="de-DE" b="1" spc="120" dirty="0" smtClean="0">
                <a:latin typeface="Arial"/>
                <a:cs typeface="Arial"/>
              </a:rPr>
              <a:t>Softwareentwurf</a:t>
            </a:r>
          </a:p>
          <a:p>
            <a:pPr marL="174625" marR="6350" indent="-171450">
              <a:spcBef>
                <a:spcPts val="645"/>
              </a:spcBef>
              <a:buFont typeface="Arial"/>
              <a:buChar char="•"/>
              <a:tabLst>
                <a:tab pos="632460" algn="l"/>
              </a:tabLst>
            </a:pPr>
            <a:r>
              <a:rPr lang="de-DE" spc="-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Sof</a:t>
            </a:r>
            <a:r>
              <a:rPr lang="de-DE" spc="-25" dirty="0">
                <a:latin typeface="Arial"/>
                <a:cs typeface="Arial"/>
              </a:rPr>
              <a:t>t</a:t>
            </a:r>
            <a:r>
              <a:rPr lang="de-DE" spc="35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25" dirty="0">
                <a:latin typeface="Arial"/>
                <a:cs typeface="Arial"/>
              </a:rPr>
              <a:t>t</a:t>
            </a:r>
            <a:r>
              <a:rPr lang="de-DE" spc="35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b="1" spc="5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ck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ne</a:t>
            </a:r>
            <a:r>
              <a:rPr lang="de-DE" dirty="0">
                <a:latin typeface="Arial"/>
                <a:cs typeface="Arial"/>
              </a:rPr>
              <a:t>r s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2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-t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hn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hen Lö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(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25" dirty="0">
                <a:latin typeface="Arial"/>
                <a:cs typeface="Arial"/>
              </a:rPr>
              <a:t>t</a:t>
            </a:r>
            <a:r>
              <a:rPr lang="de-DE" spc="-20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kt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r)</a:t>
            </a:r>
            <a:r>
              <a:rPr lang="de-DE" spc="1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au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eg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spc="20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nen 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</a:p>
          <a:p>
            <a:pPr marL="174625" marR="6350" indent="-171450">
              <a:spcBef>
                <a:spcPts val="645"/>
              </a:spcBef>
              <a:buFont typeface="Arial"/>
              <a:buChar char="•"/>
              <a:tabLst>
                <a:tab pos="632460" algn="l"/>
              </a:tabLst>
            </a:pP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ys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1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y</a:t>
            </a:r>
            <a:r>
              <a:rPr lang="de-DE" spc="5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: p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obl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m</a:t>
            </a:r>
            <a:r>
              <a:rPr lang="de-DE" dirty="0">
                <a:latin typeface="Arial"/>
                <a:cs typeface="Arial"/>
              </a:rPr>
              <a:t>o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nti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t &lt;-&gt; En</a:t>
            </a:r>
            <a:r>
              <a:rPr lang="de-DE" spc="-25" dirty="0">
                <a:latin typeface="Arial"/>
                <a:cs typeface="Arial"/>
              </a:rPr>
              <a:t>t</a:t>
            </a:r>
            <a:r>
              <a:rPr lang="de-DE" spc="35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f: 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ea</a:t>
            </a:r>
            <a:r>
              <a:rPr lang="de-DE" dirty="0">
                <a:latin typeface="Arial"/>
                <a:cs typeface="Arial"/>
              </a:rPr>
              <a:t>li</a:t>
            </a:r>
            <a:r>
              <a:rPr lang="de-DE" spc="-10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u</a:t>
            </a:r>
            <a:r>
              <a:rPr lang="de-DE" spc="1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o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nti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t</a:t>
            </a:r>
          </a:p>
          <a:p>
            <a:pPr marL="174625" marR="6350" indent="-171450">
              <a:spcBef>
                <a:spcPts val="645"/>
              </a:spcBef>
              <a:buFont typeface="Arial"/>
              <a:buChar char="•"/>
              <a:tabLst>
                <a:tab pos="632460" algn="l"/>
              </a:tabLst>
            </a:pPr>
            <a:r>
              <a:rPr lang="de-DE" spc="-5" dirty="0">
                <a:latin typeface="Arial"/>
                <a:cs typeface="Arial"/>
              </a:rPr>
              <a:t>Grenzen sind fließend</a:t>
            </a:r>
          </a:p>
          <a:p>
            <a:pPr marL="174625" marR="6350" indent="-171450">
              <a:spcBef>
                <a:spcPts val="645"/>
              </a:spcBef>
              <a:buFont typeface="Arial"/>
              <a:buChar char="•"/>
              <a:tabLst>
                <a:tab pos="632460" algn="l"/>
              </a:tabLst>
            </a:pP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Entwurfsphase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wird der Übergang</a:t>
            </a:r>
            <a:r>
              <a:rPr lang="de-DE" spc="-1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von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fachlichen</a:t>
            </a:r>
            <a:r>
              <a:rPr lang="de-DE" spc="-1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Anforderung („</a:t>
            </a:r>
            <a:r>
              <a:rPr lang="de-DE" spc="-70" dirty="0">
                <a:latin typeface="Arial"/>
                <a:cs typeface="Arial"/>
              </a:rPr>
              <a:t>was</a:t>
            </a:r>
            <a:r>
              <a:rPr lang="de-DE" dirty="0" smtClean="0">
                <a:latin typeface="Arial"/>
                <a:cs typeface="Arial"/>
              </a:rPr>
              <a:t>“) zu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Realisierung/Lösungsstruktur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(„wie“)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gescha</a:t>
            </a:r>
            <a:r>
              <a:rPr lang="de-DE" spc="-35" dirty="0" smtClean="0">
                <a:latin typeface="Arial"/>
                <a:cs typeface="Arial"/>
              </a:rPr>
              <a:t>f</a:t>
            </a:r>
            <a:r>
              <a:rPr lang="de-DE" dirty="0" smtClean="0">
                <a:latin typeface="Arial"/>
                <a:cs typeface="Arial"/>
              </a:rPr>
              <a:t>fen.</a:t>
            </a:r>
            <a:endParaRPr lang="de-DE" dirty="0">
              <a:latin typeface="Arial"/>
              <a:cs typeface="Arial"/>
            </a:endParaRPr>
          </a:p>
          <a:p>
            <a:pPr marL="3175" marR="186690" algn="ctr">
              <a:spcBef>
                <a:spcPts val="645"/>
              </a:spcBef>
              <a:tabLst>
                <a:tab pos="632460" algn="l"/>
              </a:tabLst>
            </a:pPr>
            <a:r>
              <a:rPr lang="de-DE" b="1" spc="120" dirty="0" smtClean="0">
                <a:latin typeface="Arial"/>
                <a:cs typeface="Arial"/>
              </a:rPr>
              <a:t>T</a:t>
            </a:r>
            <a:r>
              <a:rPr lang="de-DE" b="1" dirty="0" smtClean="0">
                <a:latin typeface="Arial"/>
                <a:cs typeface="Arial"/>
              </a:rPr>
              <a:t>ät</a:t>
            </a:r>
            <a:r>
              <a:rPr lang="de-DE" b="1" spc="110" dirty="0" smtClean="0">
                <a:latin typeface="Arial"/>
                <a:cs typeface="Arial"/>
              </a:rPr>
              <a:t>i</a:t>
            </a:r>
            <a:r>
              <a:rPr lang="de-DE" b="1" dirty="0" smtClean="0">
                <a:latin typeface="Arial"/>
                <a:cs typeface="Arial"/>
              </a:rPr>
              <a:t>gke</a:t>
            </a:r>
            <a:r>
              <a:rPr lang="de-DE" b="1" spc="110" dirty="0" smtClean="0">
                <a:latin typeface="Arial"/>
                <a:cs typeface="Arial"/>
              </a:rPr>
              <a:t>i</a:t>
            </a:r>
            <a:r>
              <a:rPr lang="de-DE" b="1" dirty="0" smtClean="0">
                <a:latin typeface="Arial"/>
                <a:cs typeface="Arial"/>
              </a:rPr>
              <a:t>t</a:t>
            </a:r>
            <a:r>
              <a:rPr lang="de-DE" b="1" spc="-285" dirty="0" smtClean="0">
                <a:latin typeface="Arial"/>
                <a:cs typeface="Arial"/>
              </a:rPr>
              <a:t> </a:t>
            </a:r>
            <a:r>
              <a:rPr lang="de-DE" b="1" dirty="0">
                <a:latin typeface="Arial"/>
                <a:cs typeface="Arial"/>
              </a:rPr>
              <a:t>e</a:t>
            </a:r>
            <a:r>
              <a:rPr lang="de-DE" b="1" spc="-305" dirty="0">
                <a:latin typeface="Arial"/>
                <a:cs typeface="Arial"/>
              </a:rPr>
              <a:t> </a:t>
            </a:r>
            <a:r>
              <a:rPr lang="de-DE" b="1" dirty="0">
                <a:latin typeface="Arial"/>
                <a:cs typeface="Arial"/>
              </a:rPr>
              <a:t>n </a:t>
            </a:r>
            <a:r>
              <a:rPr lang="de-DE" b="1" spc="-195" dirty="0">
                <a:latin typeface="Arial"/>
                <a:cs typeface="Arial"/>
              </a:rPr>
              <a:t> </a:t>
            </a:r>
            <a:r>
              <a:rPr lang="de-DE" b="1" spc="110" dirty="0">
                <a:latin typeface="Arial"/>
                <a:cs typeface="Arial"/>
              </a:rPr>
              <a:t>i</a:t>
            </a:r>
            <a:r>
              <a:rPr lang="de-DE" b="1" dirty="0">
                <a:latin typeface="Arial"/>
                <a:cs typeface="Arial"/>
              </a:rPr>
              <a:t>m </a:t>
            </a:r>
            <a:r>
              <a:rPr lang="de-DE" b="1" spc="-85" dirty="0">
                <a:latin typeface="Arial"/>
                <a:cs typeface="Arial"/>
              </a:rPr>
              <a:t> </a:t>
            </a:r>
            <a:r>
              <a:rPr lang="de-DE" b="1" spc="20" dirty="0" smtClean="0">
                <a:latin typeface="Arial"/>
                <a:cs typeface="Arial"/>
              </a:rPr>
              <a:t>E</a:t>
            </a:r>
            <a:r>
              <a:rPr lang="de-DE" b="1" dirty="0" smtClean="0">
                <a:latin typeface="Arial"/>
                <a:cs typeface="Arial"/>
              </a:rPr>
              <a:t>ntwurf</a:t>
            </a:r>
            <a:r>
              <a:rPr lang="de-DE" b="1" spc="-345" dirty="0" smtClean="0">
                <a:latin typeface="Arial"/>
                <a:cs typeface="Arial"/>
              </a:rPr>
              <a:t> </a:t>
            </a:r>
            <a:r>
              <a:rPr lang="de-DE" b="1" spc="75" dirty="0" err="1" smtClean="0">
                <a:latin typeface="Arial"/>
                <a:cs typeface="Arial"/>
              </a:rPr>
              <a:t>s</a:t>
            </a:r>
            <a:r>
              <a:rPr lang="de-DE" b="1" dirty="0" err="1" smtClean="0">
                <a:latin typeface="Arial"/>
                <a:cs typeface="Arial"/>
              </a:rPr>
              <a:t>pr</a:t>
            </a:r>
            <a:r>
              <a:rPr lang="de-DE" b="1" spc="135" dirty="0" err="1" smtClean="0">
                <a:latin typeface="Arial"/>
                <a:cs typeface="Arial"/>
              </a:rPr>
              <a:t>oz</a:t>
            </a:r>
            <a:r>
              <a:rPr lang="de-DE" b="1" dirty="0" err="1" smtClean="0">
                <a:latin typeface="Arial"/>
                <a:cs typeface="Arial"/>
              </a:rPr>
              <a:t>e</a:t>
            </a:r>
            <a:r>
              <a:rPr lang="de-DE" b="1" spc="65" dirty="0" err="1" smtClean="0">
                <a:latin typeface="Arial"/>
                <a:cs typeface="Arial"/>
              </a:rPr>
              <a:t>s</a:t>
            </a:r>
            <a:r>
              <a:rPr lang="de-DE" b="1" dirty="0" err="1" smtClean="0">
                <a:latin typeface="Arial"/>
                <a:cs typeface="Arial"/>
              </a:rPr>
              <a:t>s</a:t>
            </a:r>
            <a:endParaRPr lang="de-DE" b="1" dirty="0" smtClean="0">
              <a:latin typeface="Arial"/>
              <a:cs typeface="Arial"/>
            </a:endParaRPr>
          </a:p>
          <a:p>
            <a:pPr marL="174625" marR="186690" indent="-171450">
              <a:spcBef>
                <a:spcPts val="645"/>
              </a:spcBef>
              <a:buFont typeface="Arial"/>
              <a:buChar char="•"/>
              <a:tabLst>
                <a:tab pos="632460" algn="l"/>
              </a:tabLst>
            </a:pPr>
            <a:r>
              <a:rPr lang="de-DE" dirty="0" smtClean="0">
                <a:latin typeface="Arial"/>
                <a:cs typeface="Arial"/>
              </a:rPr>
              <a:t>Um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Komplexität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Problembereichs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beherrschbar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zu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machen,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ist eine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Strukturierung/Gliederung überschaubare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und handhabbare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Einheiten notwendig</a:t>
            </a:r>
          </a:p>
          <a:p>
            <a:pPr marL="174625" marR="186690" indent="-171450">
              <a:spcBef>
                <a:spcPts val="645"/>
              </a:spcBef>
              <a:buFont typeface="Arial"/>
              <a:buChar char="•"/>
              <a:tabLst>
                <a:tab pos="632460" algn="l"/>
              </a:tabLst>
            </a:pPr>
            <a:r>
              <a:rPr lang="de-DE" dirty="0" smtClean="0">
                <a:latin typeface="Arial"/>
                <a:cs typeface="Arial"/>
              </a:rPr>
              <a:t>Hierarchische</a:t>
            </a:r>
            <a:r>
              <a:rPr lang="de-DE" spc="-1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Gliederung -&gt; Definition einer </a:t>
            </a:r>
            <a:r>
              <a:rPr lang="de-DE" dirty="0" smtClean="0">
                <a:latin typeface="Arial"/>
                <a:cs typeface="Arial"/>
              </a:rPr>
              <a:t>Softwarearchitektur</a:t>
            </a:r>
          </a:p>
          <a:p>
            <a:pPr marL="174625" marR="6350" indent="-171450" algn="just">
              <a:spcBef>
                <a:spcPts val="645"/>
              </a:spcBef>
              <a:buFont typeface="Arial"/>
              <a:buChar char="•"/>
              <a:tabLst>
                <a:tab pos="632460" algn="l"/>
              </a:tabLst>
            </a:pPr>
            <a:r>
              <a:rPr lang="de-DE" dirty="0" smtClean="0">
                <a:latin typeface="Arial"/>
                <a:cs typeface="Arial"/>
              </a:rPr>
              <a:t>Der Softwareentwurf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kann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Bereiche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Grobentwurf (Subsysteme, Schnittstellen)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und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Feinentwurf</a:t>
            </a:r>
            <a:r>
              <a:rPr lang="de-DE" spc="-10" dirty="0">
                <a:latin typeface="Arial"/>
                <a:cs typeface="Arial"/>
              </a:rPr>
              <a:t> (Komponenten, Verfeinerung der Entwurfsklassendiagramme) </a:t>
            </a:r>
            <a:r>
              <a:rPr lang="de-DE" dirty="0">
                <a:latin typeface="Arial"/>
                <a:cs typeface="Arial"/>
              </a:rPr>
              <a:t>aufgeteilt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werden.</a:t>
            </a:r>
          </a:p>
          <a:p>
            <a:pPr marL="174625" marR="6350" indent="-171450" algn="just">
              <a:spcBef>
                <a:spcPts val="645"/>
              </a:spcBef>
              <a:buFont typeface="Arial"/>
              <a:buChar char="•"/>
              <a:tabLst>
                <a:tab pos="632460" algn="l"/>
              </a:tabLst>
            </a:pPr>
            <a:r>
              <a:rPr lang="de-DE" dirty="0">
                <a:latin typeface="Arial"/>
                <a:cs typeface="Arial"/>
              </a:rPr>
              <a:t>Oftmals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ist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iteratives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5" dirty="0">
                <a:latin typeface="Arial"/>
                <a:cs typeface="Arial"/>
              </a:rPr>
              <a:t>V</a:t>
            </a:r>
            <a:r>
              <a:rPr lang="de-DE" dirty="0">
                <a:latin typeface="Arial"/>
                <a:cs typeface="Arial"/>
              </a:rPr>
              <a:t>orgehen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notwendig: ausgehend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von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ersten Gliederung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wird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diese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verfeinert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und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angepasst,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bis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man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stabilen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Stand </a:t>
            </a:r>
            <a:r>
              <a:rPr lang="de-DE" spc="-5" dirty="0">
                <a:latin typeface="Arial"/>
                <a:cs typeface="Arial"/>
              </a:rPr>
              <a:t>erreich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hat und überschaubare Einheiten entstanden </a:t>
            </a:r>
            <a:r>
              <a:rPr lang="de-DE" spc="-5" dirty="0" smtClean="0">
                <a:latin typeface="Arial"/>
                <a:cs typeface="Arial"/>
              </a:rPr>
              <a:t>sind</a:t>
            </a:r>
          </a:p>
          <a:p>
            <a:pPr marL="174625" marR="6350" lvl="1" indent="-171450" algn="just">
              <a:spcBef>
                <a:spcPts val="645"/>
              </a:spcBef>
              <a:buFont typeface="Arial"/>
              <a:buChar char="•"/>
              <a:tabLst>
                <a:tab pos="632460" algn="l"/>
              </a:tabLst>
            </a:pPr>
            <a:r>
              <a:rPr lang="de-DE" dirty="0">
                <a:latin typeface="Arial"/>
                <a:cs typeface="Arial"/>
              </a:rPr>
              <a:t>Best </a:t>
            </a:r>
            <a:r>
              <a:rPr lang="de-DE" dirty="0" err="1">
                <a:latin typeface="Arial"/>
                <a:cs typeface="Arial"/>
              </a:rPr>
              <a:t>practice</a:t>
            </a:r>
            <a:r>
              <a:rPr lang="de-DE" dirty="0">
                <a:latin typeface="Arial"/>
                <a:cs typeface="Arial"/>
              </a:rPr>
              <a:t>: der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Mensch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kann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nur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Systeme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überblicken,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aus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wenigen</a:t>
            </a:r>
            <a:r>
              <a:rPr lang="de-DE" spc="-50" dirty="0">
                <a:latin typeface="Arial"/>
                <a:cs typeface="Arial"/>
              </a:rPr>
              <a:t> </a:t>
            </a:r>
            <a:r>
              <a:rPr lang="de-DE" spc="-200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eilen (bis zu 7) bestehen. </a:t>
            </a:r>
            <a:r>
              <a:rPr lang="de-DE" spc="-5" dirty="0">
                <a:latin typeface="Arial"/>
                <a:cs typeface="Arial"/>
              </a:rPr>
              <a:t>B</a:t>
            </a:r>
            <a:r>
              <a:rPr lang="de-DE" dirty="0">
                <a:latin typeface="Arial"/>
                <a:cs typeface="Arial"/>
              </a:rPr>
              <a:t>ei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mehr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als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7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müssen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diese</a:t>
            </a:r>
            <a:r>
              <a:rPr lang="de-DE" spc="-40" dirty="0">
                <a:latin typeface="Arial"/>
                <a:cs typeface="Arial"/>
              </a:rPr>
              <a:t> </a:t>
            </a:r>
            <a:r>
              <a:rPr lang="de-DE" spc="-200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eile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nacheinander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betrachtet</a:t>
            </a:r>
            <a:r>
              <a:rPr lang="de-DE" spc="-5" dirty="0">
                <a:latin typeface="Arial"/>
                <a:cs typeface="Arial"/>
              </a:rPr>
              <a:t> und gegliedert </a:t>
            </a:r>
            <a:r>
              <a:rPr lang="de-DE" dirty="0">
                <a:latin typeface="Arial"/>
                <a:cs typeface="Arial"/>
              </a:rPr>
              <a:t>werden</a:t>
            </a:r>
          </a:p>
          <a:p>
            <a:pPr marL="174625" marR="186690" indent="-171450">
              <a:spcBef>
                <a:spcPts val="645"/>
              </a:spcBef>
              <a:buFont typeface="Arial"/>
              <a:buChar char="•"/>
              <a:tabLst>
                <a:tab pos="632460" algn="l"/>
              </a:tabLst>
            </a:pP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0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4802"/>
            <a:ext cx="7443470" cy="47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</p:txBody>
      </p:sp>
      <p:sp>
        <p:nvSpPr>
          <p:cNvPr id="41" name="object 6"/>
          <p:cNvSpPr txBox="1"/>
          <p:nvPr/>
        </p:nvSpPr>
        <p:spPr>
          <a:xfrm>
            <a:off x="9939" y="463550"/>
            <a:ext cx="9144000" cy="6555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tabLst>
                <a:tab pos="190500" algn="l"/>
              </a:tabLst>
            </a:pPr>
            <a:r>
              <a:rPr lang="de-DE" b="1" dirty="0" smtClean="0">
                <a:latin typeface="Arial"/>
                <a:cs typeface="Arial"/>
              </a:rPr>
              <a:t>Softwarebausteine</a:t>
            </a:r>
            <a:endParaRPr lang="de-DE" dirty="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b="1" spc="-5" dirty="0" smtClean="0">
                <a:latin typeface="Arial"/>
                <a:cs typeface="Arial"/>
              </a:rPr>
              <a:t>Subsystem</a:t>
            </a:r>
            <a:endParaRPr sz="1800" dirty="0">
              <a:latin typeface="Arial"/>
              <a:cs typeface="Arial"/>
            </a:endParaRP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sich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geschlossen</a:t>
            </a:r>
            <a:r>
              <a:rPr lang="de-DE" sz="1800" dirty="0" smtClean="0">
                <a:latin typeface="Arial"/>
                <a:cs typeface="Arial"/>
              </a:rPr>
              <a:t>e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Einheit</a:t>
            </a:r>
            <a:r>
              <a:rPr lang="de-DE" sz="1800" dirty="0" smtClean="0">
                <a:latin typeface="Arial"/>
                <a:cs typeface="Arial"/>
              </a:rPr>
              <a:t>, die e</a:t>
            </a:r>
            <a:r>
              <a:rPr sz="1800" dirty="0" err="1" smtClean="0">
                <a:latin typeface="Arial"/>
                <a:cs typeface="Arial"/>
              </a:rPr>
              <a:t>igenständig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funktionsfähig</a:t>
            </a:r>
            <a:r>
              <a:rPr lang="de-DE" sz="1800" dirty="0" smtClean="0">
                <a:latin typeface="Arial"/>
                <a:cs typeface="Arial"/>
              </a:rPr>
              <a:t> ist</a:t>
            </a:r>
            <a:endParaRPr sz="1800" dirty="0">
              <a:latin typeface="Arial"/>
              <a:cs typeface="Arial"/>
            </a:endParaRP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sz="1800" spc="-5" dirty="0" err="1">
                <a:latin typeface="Arial"/>
                <a:cs typeface="Arial"/>
              </a:rPr>
              <a:t>B</a:t>
            </a:r>
            <a:r>
              <a:rPr sz="1800" dirty="0" err="1">
                <a:latin typeface="Arial"/>
                <a:cs typeface="Arial"/>
              </a:rPr>
              <a:t>ietet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definierte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Schnittstellen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an</a:t>
            </a:r>
            <a:r>
              <a:rPr lang="de-DE" sz="1800" dirty="0" smtClean="0">
                <a:latin typeface="Arial"/>
                <a:cs typeface="Arial"/>
              </a:rPr>
              <a:t>, die über </a:t>
            </a:r>
            <a:r>
              <a:rPr sz="1800" dirty="0" err="1" smtClean="0">
                <a:latin typeface="Arial"/>
                <a:cs typeface="Arial"/>
              </a:rPr>
              <a:t>Komponenten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lang="de-DE" spc="-15" dirty="0" smtClean="0">
                <a:latin typeface="Arial"/>
                <a:cs typeface="Arial"/>
              </a:rPr>
              <a:t>angeboten werden</a:t>
            </a:r>
            <a:endParaRPr sz="1650" dirty="0"/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b="1" spc="-5" dirty="0" err="1" smtClean="0">
                <a:latin typeface="Arial"/>
                <a:cs typeface="Arial"/>
              </a:rPr>
              <a:t>Komponente</a:t>
            </a:r>
            <a:endParaRPr sz="1800" dirty="0">
              <a:latin typeface="Arial"/>
              <a:cs typeface="Arial"/>
            </a:endParaRP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Funktionaler und wiederverwendbarer </a:t>
            </a:r>
            <a:r>
              <a:rPr sz="1800" spc="-5" dirty="0" err="1" smtClean="0">
                <a:latin typeface="Arial"/>
                <a:cs typeface="Arial"/>
              </a:rPr>
              <a:t>B</a:t>
            </a:r>
            <a:r>
              <a:rPr sz="1800" dirty="0" err="1" smtClean="0">
                <a:latin typeface="Arial"/>
                <a:cs typeface="Arial"/>
              </a:rPr>
              <a:t>austein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eines </a:t>
            </a:r>
            <a:r>
              <a:rPr sz="1800" dirty="0" err="1" smtClean="0">
                <a:latin typeface="Arial"/>
                <a:cs typeface="Arial"/>
              </a:rPr>
              <a:t>Softwaresystem</a:t>
            </a:r>
            <a:endParaRPr sz="1800" dirty="0">
              <a:latin typeface="Arial"/>
              <a:cs typeface="Arial"/>
            </a:endParaRP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sz="1800" dirty="0">
                <a:latin typeface="Arial"/>
                <a:cs typeface="Arial"/>
              </a:rPr>
              <a:t>benutzt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andere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Komponenten</a:t>
            </a:r>
            <a:r>
              <a:rPr lang="de-DE" sz="1800" dirty="0" smtClean="0">
                <a:latin typeface="Arial"/>
                <a:cs typeface="Arial"/>
              </a:rPr>
              <a:t> und </a:t>
            </a:r>
            <a:r>
              <a:rPr sz="1800" dirty="0" err="1" smtClean="0">
                <a:latin typeface="Arial"/>
                <a:cs typeface="Arial"/>
              </a:rPr>
              <a:t>wird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anderen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Komponenten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benutzt</a:t>
            </a: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sz="1800" dirty="0">
                <a:latin typeface="Arial"/>
                <a:cs typeface="Arial"/>
              </a:rPr>
              <a:t>kann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aus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Unterkomponenten</a:t>
            </a:r>
            <a:r>
              <a:rPr lang="de-DE" sz="1800" dirty="0" smtClean="0">
                <a:latin typeface="Arial"/>
                <a:cs typeface="Arial"/>
              </a:rPr>
              <a:t> und/oder Klassen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bestehen</a:t>
            </a:r>
            <a:endParaRPr lang="de-DE" sz="1800" dirty="0" smtClean="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lang="de-DE" b="1" spc="-5" dirty="0" smtClean="0">
                <a:latin typeface="Arial"/>
                <a:cs typeface="Arial"/>
              </a:rPr>
              <a:t>Klasse</a:t>
            </a:r>
          </a:p>
          <a:p>
            <a:pPr marL="647065" lvl="1" indent="-177165">
              <a:buFont typeface="Arial"/>
              <a:buChar char="•"/>
              <a:tabLst>
                <a:tab pos="190500" algn="l"/>
              </a:tabLst>
            </a:pPr>
            <a:r>
              <a:rPr lang="de-DE" spc="-5" dirty="0" smtClean="0">
                <a:latin typeface="Arial"/>
                <a:cs typeface="Arial"/>
              </a:rPr>
              <a:t>In der OO-Softwareentwicklung ein abstrakter „Bauplan“ für Objekte</a:t>
            </a:r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lang="de-DE" b="1" spc="-5" dirty="0">
                <a:latin typeface="Arial"/>
                <a:cs typeface="Arial"/>
              </a:rPr>
              <a:t>Paket</a:t>
            </a:r>
          </a:p>
          <a:p>
            <a:pPr marL="647065" lvl="1" indent="-177165">
              <a:buFont typeface="Arial"/>
              <a:buChar char="•"/>
              <a:tabLst>
                <a:tab pos="190500" algn="l"/>
              </a:tabLst>
            </a:pPr>
            <a:r>
              <a:rPr lang="de-DE" spc="-5" dirty="0">
                <a:latin typeface="Arial"/>
                <a:cs typeface="Arial"/>
              </a:rPr>
              <a:t>Zusammenfassung von Klassen</a:t>
            </a:r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lang="de-DE" b="1" spc="-5" dirty="0" smtClean="0">
                <a:latin typeface="Arial"/>
                <a:cs typeface="Arial"/>
              </a:rPr>
              <a:t>Modul</a:t>
            </a:r>
          </a:p>
          <a:p>
            <a:pPr marL="647065" lvl="1" indent="-177165">
              <a:buFont typeface="Arial"/>
              <a:buChar char="•"/>
              <a:tabLst>
                <a:tab pos="190500" algn="l"/>
              </a:tabLst>
            </a:pPr>
            <a:r>
              <a:rPr lang="de-DE" spc="-5" dirty="0" smtClean="0">
                <a:latin typeface="Arial"/>
                <a:cs typeface="Arial"/>
              </a:rPr>
              <a:t>Eine funktionale Einheit, die aus Operationen und Datenstrukturen besteht.</a:t>
            </a:r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lang="de-DE" b="1" spc="-5" dirty="0" smtClean="0">
                <a:latin typeface="Arial"/>
                <a:cs typeface="Arial"/>
              </a:rPr>
              <a:t>Bibliothek (=Library)</a:t>
            </a:r>
          </a:p>
          <a:p>
            <a:pPr marL="647065" lvl="1" indent="-177165">
              <a:buFont typeface="Arial"/>
              <a:buChar char="•"/>
              <a:tabLst>
                <a:tab pos="190500" algn="l"/>
              </a:tabLst>
            </a:pPr>
            <a:r>
              <a:rPr lang="de-DE" spc="-5" dirty="0" smtClean="0">
                <a:latin typeface="Arial"/>
                <a:cs typeface="Arial"/>
              </a:rPr>
              <a:t>Stellt eine API zur Verfügung. „Unsere“ Software bestimmt den Kontrollfluss, indem wir die Funktionen der Bibliothek aktiv verwenden.</a:t>
            </a:r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lang="de-DE" b="1" spc="-5" dirty="0" smtClean="0">
                <a:latin typeface="Arial"/>
                <a:cs typeface="Arial"/>
              </a:rPr>
              <a:t>Rahmenwerk (=Framework)</a:t>
            </a:r>
          </a:p>
          <a:p>
            <a:pPr marL="647065" lvl="1" indent="-177165">
              <a:buFont typeface="Arial"/>
              <a:buChar char="•"/>
              <a:tabLst>
                <a:tab pos="190500" algn="l"/>
              </a:tabLst>
            </a:pPr>
            <a:r>
              <a:rPr lang="de-DE" dirty="0" smtClean="0">
                <a:latin typeface="Arial"/>
                <a:cs typeface="Arial"/>
              </a:rPr>
              <a:t>Software, in sich die „unsere“ Software „einklinken“ (z.B. durch Unterklassen) kann. Das Framework bestimmt den Kontrollfluss und ruft bei bestimmten Ereignissen Funktionen „unserer“ Software auf.</a:t>
            </a:r>
            <a:endParaRPr lang="de-DE" dirty="0">
              <a:latin typeface="Arial"/>
              <a:cs typeface="Arial"/>
            </a:endParaRPr>
          </a:p>
          <a:p>
            <a:pPr marL="369570" lvl="1">
              <a:lnSpc>
                <a:spcPct val="100000"/>
              </a:lnSpc>
              <a:spcBef>
                <a:spcPts val="645"/>
              </a:spcBef>
              <a:tabLst>
                <a:tab pos="541655" algn="l"/>
              </a:tabLst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4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1558</Words>
  <Application>Microsoft Office PowerPoint</Application>
  <PresentationFormat>Benutzerdefiniert</PresentationFormat>
  <Paragraphs>299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Lucida Sans</vt:lpstr>
      <vt:lpstr>Tahoma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joerg</dc:creator>
  <cp:lastModifiedBy>joerg</cp:lastModifiedBy>
  <cp:revision>211</cp:revision>
  <dcterms:created xsi:type="dcterms:W3CDTF">2013-10-11T12:59:11Z</dcterms:created>
  <dcterms:modified xsi:type="dcterms:W3CDTF">2017-12-22T15:21:55Z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2013-10-11T00:00:00Z</vt:filetime>
  </property>
  <property fmtid="{D5CDD505-2E9C-101B-9397-08002B2CF9AE}" pid="3" name="LastSaved">
    <vt:filetime>2013-10-11T00:00:00Z</vt:filetime>
  </property>
</Properties>
</file>