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9" r:id="rId2"/>
    <p:sldId id="438" r:id="rId3"/>
    <p:sldId id="358" r:id="rId4"/>
    <p:sldId id="260" r:id="rId5"/>
    <p:sldId id="351" r:id="rId6"/>
    <p:sldId id="403" r:id="rId7"/>
    <p:sldId id="404" r:id="rId8"/>
    <p:sldId id="405" r:id="rId9"/>
    <p:sldId id="406" r:id="rId10"/>
    <p:sldId id="278" r:id="rId11"/>
    <p:sldId id="408" r:id="rId12"/>
    <p:sldId id="397" r:id="rId13"/>
    <p:sldId id="280" r:id="rId14"/>
    <p:sldId id="409" r:id="rId15"/>
    <p:sldId id="396" r:id="rId16"/>
    <p:sldId id="284" r:id="rId17"/>
    <p:sldId id="400" r:id="rId18"/>
    <p:sldId id="401" r:id="rId19"/>
    <p:sldId id="348" r:id="rId20"/>
    <p:sldId id="349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352" r:id="rId35"/>
    <p:sldId id="455" r:id="rId36"/>
    <p:sldId id="453" r:id="rId37"/>
    <p:sldId id="294" r:id="rId38"/>
    <p:sldId id="411" r:id="rId39"/>
    <p:sldId id="413" r:id="rId40"/>
    <p:sldId id="416" r:id="rId41"/>
    <p:sldId id="300" r:id="rId42"/>
  </p:sldIdLst>
  <p:sldSz cx="9144000" cy="6902450"/>
  <p:notesSz cx="9926638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>
      <p:cViewPr varScale="1">
        <p:scale>
          <a:sx n="108" d="100"/>
          <a:sy n="108" d="100"/>
        </p:scale>
        <p:origin x="168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2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372" y="0"/>
            <a:ext cx="4301543" cy="3392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36C1C-5247-43EA-8F54-FF160F4E6661}" type="datetimeFigureOut">
              <a:rPr lang="de-DE" smtClean="0"/>
              <a:t>09.01.2018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75013" y="509588"/>
            <a:ext cx="33766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4" y="3228427"/>
            <a:ext cx="7941310" cy="305957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853"/>
            <a:ext cx="4301543" cy="3392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372" y="6456853"/>
            <a:ext cx="4301543" cy="3392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A6020-44BF-413F-BE24-26944F6C7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39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9917"/>
            <a:ext cx="7772400" cy="1442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7592"/>
            <a:ext cx="6400799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F</a:t>
            </a:r>
            <a:r>
              <a:rPr dirty="0"/>
              <a:t>H B</a:t>
            </a:r>
            <a:r>
              <a:rPr spc="-5" dirty="0"/>
              <a:t>i</a:t>
            </a:r>
            <a:r>
              <a:rPr dirty="0"/>
              <a:t>e</a:t>
            </a:r>
            <a:r>
              <a:rPr spc="-5" dirty="0"/>
              <a:t>l</a:t>
            </a:r>
            <a:r>
              <a:rPr spc="-10" dirty="0"/>
              <a:t>e</a:t>
            </a:r>
            <a:r>
              <a:rPr spc="10" dirty="0"/>
              <a:t>f</a:t>
            </a:r>
            <a:r>
              <a:rPr dirty="0"/>
              <a:t>e</a:t>
            </a:r>
            <a:r>
              <a:rPr spc="-5" dirty="0"/>
              <a:t>ld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‹Nr.›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369071"/>
            <a:ext cx="8385169" cy="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83749" y="6430204"/>
            <a:ext cx="8705843" cy="3238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F</a:t>
            </a:r>
            <a:r>
              <a:rPr dirty="0"/>
              <a:t>H B</a:t>
            </a:r>
            <a:r>
              <a:rPr spc="-5" dirty="0"/>
              <a:t>i</a:t>
            </a:r>
            <a:r>
              <a:rPr dirty="0"/>
              <a:t>e</a:t>
            </a:r>
            <a:r>
              <a:rPr spc="-5" dirty="0"/>
              <a:t>l</a:t>
            </a:r>
            <a:r>
              <a:rPr spc="-10" dirty="0"/>
              <a:t>e</a:t>
            </a:r>
            <a:r>
              <a:rPr spc="10" dirty="0"/>
              <a:t>f</a:t>
            </a:r>
            <a:r>
              <a:rPr dirty="0"/>
              <a:t>e</a:t>
            </a:r>
            <a:r>
              <a:rPr spc="-5" dirty="0"/>
              <a:t>ld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‹Nr.›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F</a:t>
            </a:r>
            <a:r>
              <a:rPr dirty="0"/>
              <a:t>H B</a:t>
            </a:r>
            <a:r>
              <a:rPr spc="-5" dirty="0"/>
              <a:t>i</a:t>
            </a:r>
            <a:r>
              <a:rPr dirty="0"/>
              <a:t>e</a:t>
            </a:r>
            <a:r>
              <a:rPr spc="-5" dirty="0"/>
              <a:t>l</a:t>
            </a:r>
            <a:r>
              <a:rPr spc="-10" dirty="0"/>
              <a:t>e</a:t>
            </a:r>
            <a:r>
              <a:rPr spc="10" dirty="0"/>
              <a:t>f</a:t>
            </a:r>
            <a:r>
              <a:rPr dirty="0"/>
              <a:t>e</a:t>
            </a:r>
            <a:r>
              <a:rPr spc="-5" dirty="0"/>
              <a:t>ld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‹Nr.›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F</a:t>
            </a:r>
            <a:r>
              <a:rPr dirty="0"/>
              <a:t>H B</a:t>
            </a:r>
            <a:r>
              <a:rPr spc="-5" dirty="0"/>
              <a:t>i</a:t>
            </a:r>
            <a:r>
              <a:rPr dirty="0"/>
              <a:t>e</a:t>
            </a:r>
            <a:r>
              <a:rPr spc="-5" dirty="0"/>
              <a:t>l</a:t>
            </a:r>
            <a:r>
              <a:rPr spc="-10" dirty="0"/>
              <a:t>e</a:t>
            </a:r>
            <a:r>
              <a:rPr spc="10" dirty="0"/>
              <a:t>f</a:t>
            </a:r>
            <a:r>
              <a:rPr dirty="0"/>
              <a:t>e</a:t>
            </a:r>
            <a:r>
              <a:rPr spc="-5" dirty="0"/>
              <a:t>ld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‹Nr.›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0" y="6747932"/>
            <a:ext cx="9144000" cy="28469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6" name="object 2"/>
          <p:cNvSpPr/>
          <p:nvPr userDrawn="1"/>
        </p:nvSpPr>
        <p:spPr>
          <a:xfrm>
            <a:off x="165101" y="6682106"/>
            <a:ext cx="8864354" cy="4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369071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8716" y="364230"/>
            <a:ext cx="7846566" cy="363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9369" y="1032251"/>
            <a:ext cx="8605260" cy="2580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9092" y="6545579"/>
            <a:ext cx="856615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F</a:t>
            </a:r>
            <a:r>
              <a:rPr dirty="0"/>
              <a:t>H B</a:t>
            </a:r>
            <a:r>
              <a:rPr spc="-5" dirty="0"/>
              <a:t>i</a:t>
            </a:r>
            <a:r>
              <a:rPr dirty="0"/>
              <a:t>e</a:t>
            </a:r>
            <a:r>
              <a:rPr spc="-5" dirty="0"/>
              <a:t>l</a:t>
            </a:r>
            <a:r>
              <a:rPr spc="-10" dirty="0"/>
              <a:t>e</a:t>
            </a:r>
            <a:r>
              <a:rPr spc="10" dirty="0"/>
              <a:t>f</a:t>
            </a:r>
            <a:r>
              <a:rPr dirty="0"/>
              <a:t>e</a:t>
            </a:r>
            <a:r>
              <a:rPr spc="-5" dirty="0"/>
              <a:t>ld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89751"/>
            <a:ext cx="2103120" cy="34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42888" y="6565396"/>
            <a:ext cx="330834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‹Nr.›</a:t>
            </a:fld>
            <a:endParaRPr sz="12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mailto:abc@xyz.at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abc@xyz.at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20649" y="3305778"/>
            <a:ext cx="43135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3">
              <a:tabLst>
                <a:tab pos="1931660" algn="l"/>
              </a:tabLst>
            </a:pPr>
            <a:r>
              <a:rPr sz="2800" b="1" spc="105" dirty="0">
                <a:solidFill>
                  <a:srgbClr val="000082"/>
                </a:solidFill>
                <a:latin typeface="Arial"/>
                <a:cs typeface="Arial"/>
              </a:rPr>
              <a:t>S</a:t>
            </a:r>
            <a:r>
              <a:rPr lang="de-DE" sz="2800" b="1" spc="105" dirty="0">
                <a:solidFill>
                  <a:srgbClr val="000082"/>
                </a:solidFill>
                <a:latin typeface="Arial"/>
                <a:cs typeface="Arial"/>
              </a:rPr>
              <a:t>oft</a:t>
            </a:r>
            <a:r>
              <a:rPr sz="2800" b="1" spc="-25" dirty="0" smtClean="0">
                <a:solidFill>
                  <a:srgbClr val="000082"/>
                </a:solidFill>
                <a:latin typeface="Arial"/>
                <a:cs typeface="Arial"/>
              </a:rPr>
              <a:t>w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r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lang="de-DE" sz="2800" b="1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20" dirty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sz="2800" b="1" spc="-20" dirty="0">
                <a:solidFill>
                  <a:srgbClr val="000082"/>
                </a:solidFill>
                <a:latin typeface="Arial"/>
                <a:cs typeface="Arial"/>
              </a:rPr>
              <a:t>n</a:t>
            </a:r>
            <a:r>
              <a:rPr lang="de-DE" sz="2800" b="1" spc="-20" dirty="0" err="1">
                <a:solidFill>
                  <a:srgbClr val="000082"/>
                </a:solidFill>
                <a:latin typeface="Arial"/>
                <a:cs typeface="Arial"/>
              </a:rPr>
              <a:t>gineering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1676400" y="1285748"/>
            <a:ext cx="5029200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3" marR="6317" indent="454806" algn="ctr"/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hho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hu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d </a:t>
            </a:r>
            <a:endParaRPr lang="de-DE" sz="1400" b="1" dirty="0">
              <a:latin typeface="Arial"/>
              <a:cs typeface="Arial"/>
            </a:endParaRPr>
          </a:p>
          <a:p>
            <a:pPr marL="12633" marR="6317" indent="454806" algn="ctr"/>
            <a:endParaRPr lang="de-DE" sz="1400" b="1" dirty="0">
              <a:latin typeface="Arial"/>
              <a:cs typeface="Arial"/>
            </a:endParaRPr>
          </a:p>
          <a:p>
            <a:pPr marL="12633" marR="6317" indent="454806" algn="ctr"/>
            <a:r>
              <a:rPr sz="1400" b="1" dirty="0" err="1">
                <a:latin typeface="Arial"/>
                <a:cs typeface="Arial"/>
              </a:rPr>
              <a:t>S</a:t>
            </a:r>
            <a:r>
              <a:rPr sz="1400" b="1" spc="-10" dirty="0" err="1">
                <a:latin typeface="Arial"/>
                <a:cs typeface="Arial"/>
              </a:rPr>
              <a:t>o</a:t>
            </a:r>
            <a:r>
              <a:rPr sz="1400" b="1" dirty="0" err="1">
                <a:latin typeface="Arial"/>
                <a:cs typeface="Arial"/>
              </a:rPr>
              <a:t>f</a:t>
            </a:r>
            <a:r>
              <a:rPr sz="1400" b="1" spc="-15" dirty="0" err="1">
                <a:latin typeface="Arial"/>
                <a:cs typeface="Arial"/>
              </a:rPr>
              <a:t>t</a:t>
            </a:r>
            <a:r>
              <a:rPr sz="1400" b="1" spc="20" dirty="0" err="1">
                <a:latin typeface="Arial"/>
                <a:cs typeface="Arial"/>
              </a:rPr>
              <a:t>w</a:t>
            </a:r>
            <a:r>
              <a:rPr sz="1400" b="1" spc="-15" dirty="0" err="1">
                <a:latin typeface="Arial"/>
                <a:cs typeface="Arial"/>
              </a:rPr>
              <a:t>a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dirty="0" err="1">
                <a:latin typeface="Arial"/>
                <a:cs typeface="Arial"/>
              </a:rPr>
              <a:t>e</a:t>
            </a:r>
            <a:r>
              <a:rPr sz="1400" b="1" spc="-15" dirty="0" err="1">
                <a:latin typeface="Arial"/>
                <a:cs typeface="Arial"/>
              </a:rPr>
              <a:t>t</a:t>
            </a:r>
            <a:r>
              <a:rPr sz="1400" b="1" spc="-5" dirty="0" err="1">
                <a:latin typeface="Arial"/>
                <a:cs typeface="Arial"/>
              </a:rPr>
              <a:t>e</a:t>
            </a:r>
            <a:r>
              <a:rPr sz="1400" b="1" dirty="0" err="1">
                <a:latin typeface="Arial"/>
                <a:cs typeface="Arial"/>
              </a:rPr>
              <a:t>c</a:t>
            </a:r>
            <a:r>
              <a:rPr sz="1400" b="1" spc="-10" dirty="0" err="1">
                <a:latin typeface="Arial"/>
                <a:cs typeface="Arial"/>
              </a:rPr>
              <a:t>hn</a:t>
            </a:r>
            <a:r>
              <a:rPr sz="1400" b="1" spc="5" dirty="0" err="1">
                <a:latin typeface="Arial"/>
                <a:cs typeface="Arial"/>
              </a:rPr>
              <a:t>i</a:t>
            </a:r>
            <a:r>
              <a:rPr sz="1400" b="1" dirty="0" err="1">
                <a:latin typeface="Arial"/>
                <a:cs typeface="Arial"/>
              </a:rPr>
              <a:t>k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 </a:t>
            </a:r>
            <a:r>
              <a:rPr sz="1400" b="1" dirty="0" err="1">
                <a:latin typeface="Arial"/>
                <a:cs typeface="Arial"/>
              </a:rPr>
              <a:t>P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spc="-10" dirty="0" err="1">
                <a:latin typeface="Arial"/>
                <a:cs typeface="Arial"/>
              </a:rPr>
              <a:t>og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dirty="0" err="1">
                <a:latin typeface="Arial"/>
                <a:cs typeface="Arial"/>
              </a:rPr>
              <a:t>am</a:t>
            </a:r>
            <a:r>
              <a:rPr sz="1400" b="1" spc="-15" dirty="0" err="1">
                <a:latin typeface="Arial"/>
                <a:cs typeface="Arial"/>
              </a:rPr>
              <a:t>m</a:t>
            </a:r>
            <a:r>
              <a:rPr sz="1400" b="1" spc="5" dirty="0" err="1">
                <a:latin typeface="Arial"/>
                <a:cs typeface="Arial"/>
              </a:rPr>
              <a:t>i</a:t>
            </a:r>
            <a:r>
              <a:rPr sz="1400" b="1" spc="-15" dirty="0" err="1">
                <a:latin typeface="Arial"/>
                <a:cs typeface="Arial"/>
              </a:rPr>
              <a:t>e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spc="-20" dirty="0" err="1">
                <a:latin typeface="Arial"/>
                <a:cs typeface="Arial"/>
              </a:rPr>
              <a:t>u</a:t>
            </a:r>
            <a:r>
              <a:rPr sz="1400" b="1" spc="-10" dirty="0" err="1">
                <a:latin typeface="Arial"/>
                <a:cs typeface="Arial"/>
              </a:rPr>
              <a:t>n</a:t>
            </a:r>
            <a:r>
              <a:rPr sz="1400" b="1" dirty="0" err="1">
                <a:latin typeface="Arial"/>
                <a:cs typeface="Arial"/>
              </a:rPr>
              <a:t>g</a:t>
            </a:r>
            <a:endParaRPr lang="de-DE" sz="1400" b="1" dirty="0">
              <a:latin typeface="Arial"/>
              <a:cs typeface="Arial"/>
            </a:endParaRPr>
          </a:p>
          <a:p>
            <a:pPr marL="12633" marR="6317" indent="454806" algn="ctr"/>
            <a:endParaRPr sz="1400" dirty="0">
              <a:latin typeface="Arial"/>
              <a:cs typeface="Arial"/>
            </a:endParaRPr>
          </a:p>
          <a:p>
            <a:pPr marL="562822" algn="ctr">
              <a:spcBef>
                <a:spcPts val="15"/>
              </a:spcBef>
            </a:pPr>
            <a:r>
              <a:rPr sz="1300" spc="-10" dirty="0">
                <a:latin typeface="Arial"/>
                <a:cs typeface="Arial"/>
              </a:rPr>
              <a:t>Pr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f. </a:t>
            </a:r>
            <a:r>
              <a:rPr sz="1300" spc="-10" dirty="0">
                <a:latin typeface="Arial"/>
                <a:cs typeface="Arial"/>
              </a:rPr>
              <a:t>Dr.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J</a:t>
            </a:r>
            <a:r>
              <a:rPr sz="1300" spc="-15" dirty="0">
                <a:latin typeface="Arial"/>
                <a:cs typeface="Arial"/>
              </a:rPr>
              <a:t>ö</a:t>
            </a:r>
            <a:r>
              <a:rPr sz="1300" spc="-10" dirty="0">
                <a:latin typeface="Arial"/>
                <a:cs typeface="Arial"/>
              </a:rPr>
              <a:t>rg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Bru</a:t>
            </a:r>
            <a:r>
              <a:rPr sz="1300" spc="-15" dirty="0">
                <a:latin typeface="Arial"/>
                <a:cs typeface="Arial"/>
              </a:rPr>
              <a:t>n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10" dirty="0">
                <a:latin typeface="Arial"/>
                <a:cs typeface="Arial"/>
              </a:rPr>
              <a:t>mann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0" y="4063644"/>
            <a:ext cx="91440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3" algn="ctr">
              <a:tabLst>
                <a:tab pos="1931660" algn="l"/>
              </a:tabLst>
            </a:pPr>
            <a:r>
              <a:rPr lang="de-DE" sz="2200" b="1" spc="105" dirty="0">
                <a:solidFill>
                  <a:srgbClr val="000082"/>
                </a:solidFill>
                <a:latin typeface="Arial"/>
                <a:cs typeface="Arial"/>
              </a:rPr>
              <a:t> Kapitel </a:t>
            </a:r>
            <a:r>
              <a:rPr lang="de-DE" sz="2200" b="1" spc="105" dirty="0" smtClean="0">
                <a:solidFill>
                  <a:srgbClr val="000082"/>
                </a:solidFill>
                <a:latin typeface="Arial"/>
                <a:cs typeface="Arial"/>
              </a:rPr>
              <a:t>14: Implementierung und Dokumentation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7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616" y="113278"/>
            <a:ext cx="4951984" cy="419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lang="de-DE" sz="1400" spc="20" dirty="0">
                <a:latin typeface="Arial"/>
                <a:cs typeface="Arial"/>
              </a:rPr>
              <a:t>S</a:t>
            </a:r>
            <a:r>
              <a:rPr lang="de-DE" sz="1400" spc="70" dirty="0">
                <a:latin typeface="Arial"/>
                <a:cs typeface="Arial"/>
              </a:rPr>
              <a:t>o</a:t>
            </a:r>
            <a:r>
              <a:rPr lang="de-DE" sz="1400" spc="100" dirty="0">
                <a:latin typeface="Arial"/>
                <a:cs typeface="Arial"/>
              </a:rPr>
              <a:t>f</a:t>
            </a:r>
            <a:r>
              <a:rPr lang="de-DE" sz="1400" dirty="0">
                <a:latin typeface="Arial"/>
                <a:cs typeface="Arial"/>
              </a:rPr>
              <a:t>t</a:t>
            </a:r>
            <a:r>
              <a:rPr lang="de-DE" sz="1400" spc="-229" dirty="0">
                <a:latin typeface="Arial"/>
                <a:cs typeface="Arial"/>
              </a:rPr>
              <a:t> </a:t>
            </a:r>
            <a:r>
              <a:rPr lang="de-DE" sz="1400" dirty="0">
                <a:latin typeface="Arial"/>
                <a:cs typeface="Arial"/>
              </a:rPr>
              <a:t>w</a:t>
            </a:r>
            <a:r>
              <a:rPr lang="de-DE" sz="1400" spc="-254" dirty="0">
                <a:latin typeface="Arial"/>
                <a:cs typeface="Arial"/>
              </a:rPr>
              <a:t> </a:t>
            </a:r>
            <a:r>
              <a:rPr lang="de-DE" sz="1400" spc="55" dirty="0" err="1">
                <a:latin typeface="Arial"/>
                <a:cs typeface="Arial"/>
              </a:rPr>
              <a:t>a</a:t>
            </a:r>
            <a:r>
              <a:rPr lang="de-DE" sz="1400" spc="120" dirty="0" err="1">
                <a:latin typeface="Arial"/>
                <a:cs typeface="Arial"/>
              </a:rPr>
              <a:t>r</a:t>
            </a:r>
            <a:r>
              <a:rPr lang="de-DE" sz="1400" dirty="0" err="1">
                <a:latin typeface="Arial"/>
                <a:cs typeface="Arial"/>
              </a:rPr>
              <a:t>e</a:t>
            </a:r>
            <a:r>
              <a:rPr lang="de-DE" sz="1400" spc="160" dirty="0">
                <a:latin typeface="Arial"/>
                <a:cs typeface="Arial"/>
              </a:rPr>
              <a:t> </a:t>
            </a:r>
            <a:r>
              <a:rPr lang="de-DE" sz="1400" spc="-50" dirty="0">
                <a:latin typeface="Arial"/>
                <a:cs typeface="Arial"/>
              </a:rPr>
              <a:t>E</a:t>
            </a:r>
            <a:r>
              <a:rPr lang="de-DE" sz="1400" spc="105" dirty="0">
                <a:latin typeface="Arial"/>
                <a:cs typeface="Arial"/>
              </a:rPr>
              <a:t>n</a:t>
            </a:r>
            <a:r>
              <a:rPr lang="de-DE" sz="1400" spc="80" dirty="0">
                <a:latin typeface="Arial"/>
                <a:cs typeface="Arial"/>
              </a:rPr>
              <a:t>gi</a:t>
            </a:r>
            <a:r>
              <a:rPr lang="de-DE" sz="1400" spc="95" dirty="0">
                <a:latin typeface="Arial"/>
                <a:cs typeface="Arial"/>
              </a:rPr>
              <a:t>n</a:t>
            </a:r>
            <a:r>
              <a:rPr lang="de-DE" sz="1400" spc="45" dirty="0">
                <a:latin typeface="Arial"/>
                <a:cs typeface="Arial"/>
              </a:rPr>
              <a:t>e</a:t>
            </a:r>
            <a:r>
              <a:rPr lang="de-DE" sz="1400" spc="55" dirty="0">
                <a:latin typeface="Arial"/>
                <a:cs typeface="Arial"/>
              </a:rPr>
              <a:t>e</a:t>
            </a:r>
            <a:r>
              <a:rPr lang="de-DE" sz="1400" spc="120" dirty="0">
                <a:latin typeface="Arial"/>
                <a:cs typeface="Arial"/>
              </a:rPr>
              <a:t>r</a:t>
            </a:r>
            <a:r>
              <a:rPr lang="de-DE" sz="1400" spc="80" dirty="0">
                <a:latin typeface="Arial"/>
                <a:cs typeface="Arial"/>
              </a:rPr>
              <a:t>i</a:t>
            </a:r>
            <a:r>
              <a:rPr lang="de-DE" sz="1400" spc="105" dirty="0">
                <a:latin typeface="Arial"/>
                <a:cs typeface="Arial"/>
              </a:rPr>
              <a:t>n</a:t>
            </a:r>
            <a:r>
              <a:rPr lang="de-DE" sz="1400" dirty="0">
                <a:latin typeface="Arial"/>
                <a:cs typeface="Arial"/>
              </a:rPr>
              <a:t>g</a:t>
            </a:r>
          </a:p>
          <a:p>
            <a:pPr marL="12700">
              <a:lnSpc>
                <a:spcPts val="1670"/>
              </a:lnSpc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118123"/>
            <a:ext cx="7846566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2860"/>
              </a:lnSpc>
            </a:pPr>
            <a:r>
              <a:rPr lang="de-DE" spc="-5" dirty="0" err="1" smtClean="0"/>
              <a:t>Kardinalität</a:t>
            </a:r>
            <a:r>
              <a:rPr lang="de-DE" spc="-5" dirty="0" smtClean="0"/>
              <a:t> 0..1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52400" y="3693594"/>
            <a:ext cx="7294880" cy="3141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00"/>
              </a:lnSpc>
              <a:tabLst>
                <a:tab pos="972185" algn="l"/>
                <a:tab pos="1795145" algn="l"/>
                <a:tab pos="3852545" algn="l"/>
              </a:tabLst>
            </a:pPr>
            <a:r>
              <a:rPr sz="1800" b="1" dirty="0">
                <a:latin typeface="Courier New"/>
                <a:cs typeface="Courier New"/>
              </a:rPr>
              <a:t>public	class	Projektaufgabe	</a:t>
            </a:r>
            <a:r>
              <a:rPr sz="1800" b="1" dirty="0" smtClean="0">
                <a:latin typeface="Courier New"/>
                <a:cs typeface="Courier New"/>
              </a:rPr>
              <a:t>{</a:t>
            </a:r>
            <a:endParaRPr lang="de-DE" sz="1800" b="1" dirty="0" smtClean="0">
              <a:latin typeface="Courier New"/>
              <a:cs typeface="Courier New"/>
            </a:endParaRPr>
          </a:p>
          <a:p>
            <a:pPr marL="12700">
              <a:lnSpc>
                <a:spcPts val="2100"/>
              </a:lnSpc>
              <a:tabLst>
                <a:tab pos="972185" algn="l"/>
                <a:tab pos="1795145" algn="l"/>
                <a:tab pos="3852545" algn="l"/>
              </a:tabLst>
            </a:pPr>
            <a:endParaRPr sz="1800" dirty="0">
              <a:latin typeface="Courier New"/>
              <a:cs typeface="Courier New"/>
            </a:endParaRPr>
          </a:p>
          <a:p>
            <a:pPr marL="287020" marR="2063750">
              <a:lnSpc>
                <a:spcPts val="2039"/>
              </a:lnSpc>
              <a:spcBef>
                <a:spcPts val="105"/>
              </a:spcBef>
              <a:tabLst>
                <a:tab pos="1246505" algn="l"/>
                <a:tab pos="1383665" algn="l"/>
                <a:tab pos="2892425" algn="l"/>
                <a:tab pos="3029585" algn="l"/>
                <a:tab pos="5086985" algn="l"/>
              </a:tabLst>
            </a:pPr>
            <a:r>
              <a:rPr lang="de-DE" b="1" dirty="0" smtClean="0">
                <a:latin typeface="Courier New"/>
                <a:cs typeface="Courier New"/>
              </a:rPr>
              <a:t>p</a:t>
            </a:r>
            <a:r>
              <a:rPr sz="1800" b="1" dirty="0" err="1" smtClean="0">
                <a:latin typeface="Courier New"/>
                <a:cs typeface="Courier New"/>
              </a:rPr>
              <a:t>rivate</a:t>
            </a:r>
            <a:r>
              <a:rPr lang="de-DE" sz="1800" b="1" dirty="0" smtClean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	Mitarbeiter	</a:t>
            </a:r>
            <a:r>
              <a:rPr lang="de-DE" sz="1800" b="1" dirty="0" smtClean="0">
                <a:latin typeface="Courier New"/>
                <a:cs typeface="Courier New"/>
              </a:rPr>
              <a:t> </a:t>
            </a:r>
            <a:r>
              <a:rPr sz="1800" b="1" dirty="0" err="1" smtClean="0">
                <a:latin typeface="Courier New"/>
                <a:cs typeface="Courier New"/>
              </a:rPr>
              <a:t>bearbeiter</a:t>
            </a:r>
            <a:r>
              <a:rPr sz="1800" b="1" dirty="0">
                <a:latin typeface="Courier New"/>
                <a:cs typeface="Courier New"/>
              </a:rPr>
              <a:t>; </a:t>
            </a:r>
            <a:endParaRPr lang="de-DE" sz="1800" b="1" dirty="0" smtClean="0">
              <a:latin typeface="Courier New"/>
              <a:cs typeface="Courier New"/>
            </a:endParaRPr>
          </a:p>
          <a:p>
            <a:pPr marL="287020" marR="2063750">
              <a:lnSpc>
                <a:spcPts val="2039"/>
              </a:lnSpc>
              <a:spcBef>
                <a:spcPts val="105"/>
              </a:spcBef>
              <a:tabLst>
                <a:tab pos="1246505" algn="l"/>
                <a:tab pos="1383665" algn="l"/>
                <a:tab pos="2892425" algn="l"/>
                <a:tab pos="3029585" algn="l"/>
                <a:tab pos="5086985" algn="l"/>
              </a:tabLst>
            </a:pPr>
            <a:endParaRPr lang="de-DE" b="1" dirty="0">
              <a:latin typeface="Courier New"/>
              <a:cs typeface="Courier New"/>
            </a:endParaRPr>
          </a:p>
          <a:p>
            <a:pPr marL="287020" marR="2063750">
              <a:lnSpc>
                <a:spcPts val="2039"/>
              </a:lnSpc>
              <a:spcBef>
                <a:spcPts val="105"/>
              </a:spcBef>
              <a:tabLst>
                <a:tab pos="1246505" algn="l"/>
                <a:tab pos="1383665" algn="l"/>
                <a:tab pos="2892425" algn="l"/>
                <a:tab pos="3029585" algn="l"/>
                <a:tab pos="5086985" algn="l"/>
              </a:tabLst>
            </a:pPr>
            <a:r>
              <a:rPr sz="1800" b="1" dirty="0" smtClean="0">
                <a:latin typeface="Courier New"/>
                <a:cs typeface="Courier New"/>
              </a:rPr>
              <a:t>public</a:t>
            </a:r>
            <a:r>
              <a:rPr sz="1800" b="1" dirty="0">
                <a:latin typeface="Courier New"/>
                <a:cs typeface="Courier New"/>
              </a:rPr>
              <a:t>	Mitarbeiter	getBearbeiter()	{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ts val="1930"/>
              </a:lnSpc>
              <a:tabLst>
                <a:tab pos="1520825" algn="l"/>
              </a:tabLst>
            </a:pPr>
            <a:r>
              <a:rPr sz="1800" b="1" dirty="0">
                <a:latin typeface="Courier New"/>
                <a:cs typeface="Courier New"/>
              </a:rPr>
              <a:t>return	bearbeiter;</a:t>
            </a:r>
            <a:endParaRPr sz="1800" dirty="0">
              <a:latin typeface="Courier New"/>
              <a:cs typeface="Courier New"/>
            </a:endParaRPr>
          </a:p>
          <a:p>
            <a:pPr marL="287020">
              <a:lnSpc>
                <a:spcPts val="2039"/>
              </a:lnSpc>
            </a:pPr>
            <a:r>
              <a:rPr sz="1800" b="1" dirty="0" smtClean="0">
                <a:latin typeface="Courier New"/>
                <a:cs typeface="Courier New"/>
              </a:rPr>
              <a:t>}</a:t>
            </a:r>
            <a:endParaRPr lang="de-DE" sz="1800" b="1" dirty="0" smtClean="0">
              <a:latin typeface="Courier New"/>
              <a:cs typeface="Courier New"/>
            </a:endParaRPr>
          </a:p>
          <a:p>
            <a:pPr marL="287020">
              <a:lnSpc>
                <a:spcPts val="2039"/>
              </a:lnSpc>
            </a:pPr>
            <a:endParaRPr sz="1800" dirty="0">
              <a:latin typeface="Courier New"/>
              <a:cs typeface="Courier New"/>
            </a:endParaRPr>
          </a:p>
          <a:p>
            <a:pPr marL="561340" marR="6350" indent="-274320">
              <a:lnSpc>
                <a:spcPts val="2039"/>
              </a:lnSpc>
              <a:spcBef>
                <a:spcPts val="105"/>
              </a:spcBef>
              <a:tabLst>
                <a:tab pos="1246505" algn="l"/>
                <a:tab pos="1932305" algn="l"/>
                <a:tab pos="2755265" algn="l"/>
                <a:tab pos="3029585" algn="l"/>
                <a:tab pos="5498465" algn="l"/>
                <a:tab pos="7144384" algn="l"/>
              </a:tabLst>
            </a:pPr>
            <a:r>
              <a:rPr sz="1800" b="1" dirty="0">
                <a:latin typeface="Courier New"/>
                <a:cs typeface="Courier New"/>
              </a:rPr>
              <a:t>public	void	setBearbeiter(Mitarbeiter	bearbeiter)	{ this.bearbeiter	=	bearbeiter;</a:t>
            </a:r>
            <a:endParaRPr sz="1800" dirty="0">
              <a:latin typeface="Courier New"/>
              <a:cs typeface="Courier New"/>
            </a:endParaRPr>
          </a:p>
          <a:p>
            <a:pPr marL="287020">
              <a:lnSpc>
                <a:spcPts val="192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70225"/>
            <a:ext cx="59721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bject 3"/>
          <p:cNvSpPr txBox="1">
            <a:spLocks/>
          </p:cNvSpPr>
          <p:nvPr/>
        </p:nvSpPr>
        <p:spPr>
          <a:xfrm>
            <a:off x="188529" y="1444555"/>
            <a:ext cx="7846566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 b="1"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2860"/>
              </a:lnSpc>
            </a:pPr>
            <a:r>
              <a:rPr lang="de-DE" kern="0" smtClean="0">
                <a:solidFill>
                  <a:sysClr val="windowText" lastClr="000000"/>
                </a:solidFill>
              </a:rPr>
              <a:t>Kardinalität</a:t>
            </a:r>
            <a:r>
              <a:rPr lang="de-DE" kern="0" spc="5" smtClean="0">
                <a:solidFill>
                  <a:sysClr val="windowText" lastClr="000000"/>
                </a:solidFill>
              </a:rPr>
              <a:t> </a:t>
            </a:r>
            <a:r>
              <a:rPr lang="de-DE" kern="0" smtClean="0">
                <a:solidFill>
                  <a:sysClr val="windowText" lastClr="000000"/>
                </a:solidFill>
              </a:rPr>
              <a:t>1</a:t>
            </a:r>
            <a:endParaRPr 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409448" y="2038429"/>
            <a:ext cx="812495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buFont typeface="Times New Roman"/>
              <a:buChar char="•"/>
              <a:tabLst>
                <a:tab pos="241300" algn="l"/>
              </a:tabLst>
            </a:pPr>
            <a:r>
              <a:rPr sz="2400" dirty="0" err="1" smtClean="0">
                <a:latin typeface="Arial"/>
                <a:cs typeface="Arial"/>
              </a:rPr>
              <a:t>O</a:t>
            </a:r>
            <a:r>
              <a:rPr sz="2400" spc="-5" dirty="0" err="1" smtClean="0">
                <a:latin typeface="Arial"/>
                <a:cs typeface="Arial"/>
              </a:rPr>
              <a:t>b</a:t>
            </a:r>
            <a:r>
              <a:rPr sz="2400" spc="5" dirty="0" err="1" smtClean="0">
                <a:latin typeface="Arial"/>
                <a:cs typeface="Arial"/>
              </a:rPr>
              <a:t>j</a:t>
            </a:r>
            <a:r>
              <a:rPr sz="2400" spc="-5" dirty="0" err="1" smtClean="0">
                <a:latin typeface="Arial"/>
                <a:cs typeface="Arial"/>
              </a:rPr>
              <a:t>e</a:t>
            </a:r>
            <a:r>
              <a:rPr sz="2400" dirty="0" err="1" smtClean="0">
                <a:latin typeface="Arial"/>
                <a:cs typeface="Arial"/>
              </a:rPr>
              <a:t>k</a:t>
            </a:r>
            <a:r>
              <a:rPr lang="de-DE" sz="2400" dirty="0" smtClean="0">
                <a:latin typeface="Arial"/>
                <a:cs typeface="Arial"/>
              </a:rPr>
              <a:t>t</a:t>
            </a:r>
            <a:r>
              <a:rPr sz="2400" dirty="0" err="1" smtClean="0">
                <a:latin typeface="Arial"/>
                <a:cs typeface="Arial"/>
              </a:rPr>
              <a:t>r</a:t>
            </a:r>
            <a:r>
              <a:rPr sz="2400" spc="-5" dirty="0" err="1" smtClean="0">
                <a:latin typeface="Arial"/>
                <a:cs typeface="Arial"/>
              </a:rPr>
              <a:t>e</a:t>
            </a:r>
            <a:r>
              <a:rPr sz="2400" dirty="0" err="1" smtClean="0">
                <a:latin typeface="Arial"/>
                <a:cs typeface="Arial"/>
              </a:rPr>
              <a:t>f</a:t>
            </a:r>
            <a:r>
              <a:rPr sz="2400" spc="-5" dirty="0" err="1" smtClean="0">
                <a:latin typeface="Arial"/>
                <a:cs typeface="Arial"/>
              </a:rPr>
              <a:t>e</a:t>
            </a:r>
            <a:r>
              <a:rPr sz="2400" spc="-10" dirty="0" err="1" smtClean="0">
                <a:latin typeface="Arial"/>
                <a:cs typeface="Arial"/>
              </a:rPr>
              <a:t>r</a:t>
            </a:r>
            <a:r>
              <a:rPr sz="2400" spc="-5" dirty="0" err="1" smtClean="0">
                <a:latin typeface="Arial"/>
                <a:cs typeface="Arial"/>
              </a:rPr>
              <a:t>en</a:t>
            </a:r>
            <a:r>
              <a:rPr sz="2400" dirty="0" err="1" smtClean="0">
                <a:latin typeface="Arial"/>
                <a:cs typeface="Arial"/>
              </a:rPr>
              <a:t>z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</a:t>
            </a:r>
            <a:r>
              <a:rPr sz="2400" dirty="0">
                <a:latin typeface="Arial"/>
                <a:cs typeface="Arial"/>
              </a:rPr>
              <a:t>rf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ni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nul</a:t>
            </a:r>
            <a:r>
              <a:rPr sz="2400" dirty="0">
                <a:latin typeface="Arial"/>
                <a:cs typeface="Arial"/>
              </a:rPr>
              <a:t>l </a:t>
            </a:r>
            <a:r>
              <a:rPr sz="2400" dirty="0" smtClean="0">
                <a:latin typeface="Arial"/>
                <a:cs typeface="Arial"/>
              </a:rPr>
              <a:t>s</a:t>
            </a:r>
            <a:r>
              <a:rPr sz="2400" spc="-5" dirty="0" smtClean="0">
                <a:latin typeface="Arial"/>
                <a:cs typeface="Arial"/>
              </a:rPr>
              <a:t>e</a:t>
            </a:r>
            <a:r>
              <a:rPr sz="2400" spc="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n</a:t>
            </a:r>
            <a:r>
              <a:rPr lang="de-DE" sz="2400" dirty="0" smtClean="0">
                <a:latin typeface="Arial"/>
                <a:cs typeface="Arial"/>
              </a:rPr>
              <a:t>. Also b</a:t>
            </a:r>
            <a:r>
              <a:rPr lang="de-DE" sz="2400" spc="-5" dirty="0" smtClean="0">
                <a:latin typeface="Arial"/>
                <a:cs typeface="Arial"/>
              </a:rPr>
              <a:t>ei </a:t>
            </a:r>
            <a:r>
              <a:rPr lang="de-DE" sz="2400" spc="-5" dirty="0">
                <a:latin typeface="Arial"/>
                <a:cs typeface="Arial"/>
              </a:rPr>
              <a:t>der Deklaration der </a:t>
            </a:r>
            <a:r>
              <a:rPr lang="de-DE" sz="2400" spc="-5" dirty="0" err="1">
                <a:latin typeface="Arial"/>
                <a:cs typeface="Arial"/>
              </a:rPr>
              <a:t>Instanzvariable</a:t>
            </a:r>
            <a:r>
              <a:rPr lang="de-DE" sz="2400" spc="-5" dirty="0">
                <a:latin typeface="Arial"/>
                <a:cs typeface="Arial"/>
              </a:rPr>
              <a:t> oder i</a:t>
            </a:r>
            <a:r>
              <a:rPr lang="de-DE" sz="2400" dirty="0">
                <a:latin typeface="Arial"/>
                <a:cs typeface="Arial"/>
              </a:rPr>
              <a:t>m</a:t>
            </a:r>
            <a:r>
              <a:rPr lang="de-DE" sz="2400" spc="5" dirty="0">
                <a:latin typeface="Arial"/>
                <a:cs typeface="Arial"/>
              </a:rPr>
              <a:t> </a:t>
            </a:r>
            <a:r>
              <a:rPr lang="de-DE" sz="2400" spc="-5" dirty="0">
                <a:latin typeface="Arial"/>
                <a:cs typeface="Arial"/>
              </a:rPr>
              <a:t>Kon</a:t>
            </a:r>
            <a:r>
              <a:rPr lang="de-DE" sz="2400" dirty="0">
                <a:latin typeface="Arial"/>
                <a:cs typeface="Arial"/>
              </a:rPr>
              <a:t>str</a:t>
            </a:r>
            <a:r>
              <a:rPr lang="de-DE" sz="2400" spc="-5" dirty="0">
                <a:latin typeface="Arial"/>
                <a:cs typeface="Arial"/>
              </a:rPr>
              <a:t>u</a:t>
            </a:r>
            <a:r>
              <a:rPr lang="de-DE" sz="2400" dirty="0">
                <a:latin typeface="Arial"/>
                <a:cs typeface="Arial"/>
              </a:rPr>
              <a:t>kt</a:t>
            </a:r>
            <a:r>
              <a:rPr lang="de-DE" sz="2400" spc="-5" dirty="0">
                <a:latin typeface="Arial"/>
                <a:cs typeface="Arial"/>
              </a:rPr>
              <a:t>o</a:t>
            </a:r>
            <a:r>
              <a:rPr lang="de-DE" sz="2400" dirty="0">
                <a:latin typeface="Arial"/>
                <a:cs typeface="Arial"/>
              </a:rPr>
              <a:t>r</a:t>
            </a:r>
            <a:r>
              <a:rPr lang="de-DE" sz="2400" spc="5" dirty="0">
                <a:latin typeface="Arial"/>
                <a:cs typeface="Arial"/>
              </a:rPr>
              <a:t> s</a:t>
            </a:r>
            <a:r>
              <a:rPr lang="de-DE" sz="2400" spc="-5" dirty="0">
                <a:latin typeface="Arial"/>
                <a:cs typeface="Arial"/>
              </a:rPr>
              <a:t>e</a:t>
            </a:r>
            <a:r>
              <a:rPr lang="de-DE" sz="2400" dirty="0">
                <a:latin typeface="Arial"/>
                <a:cs typeface="Arial"/>
              </a:rPr>
              <a:t>tz</a:t>
            </a:r>
            <a:r>
              <a:rPr lang="de-DE" sz="2400" spc="-5" dirty="0">
                <a:latin typeface="Arial"/>
                <a:cs typeface="Arial"/>
              </a:rPr>
              <a:t>en</a:t>
            </a:r>
            <a:endParaRPr lang="de-DE"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Times New Roman"/>
              <a:buChar char="•"/>
              <a:tabLst>
                <a:tab pos="241300" algn="l"/>
              </a:tabLst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329" y="1395977"/>
            <a:ext cx="5972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/>
        </p:nvSpPr>
        <p:spPr>
          <a:xfrm>
            <a:off x="9939" y="533073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1" indent="-342900">
              <a:buFont typeface="Arial" panose="020B0604020202020204" pitchFamily="34" charset="0"/>
              <a:buChar char="•"/>
            </a:pPr>
            <a:r>
              <a:rPr lang="de-DE" sz="2400" spc="-5" dirty="0">
                <a:latin typeface="Arial"/>
                <a:cs typeface="Arial"/>
              </a:rPr>
              <a:t>Bei Übe</a:t>
            </a:r>
            <a:r>
              <a:rPr lang="de-DE" sz="2400" dirty="0">
                <a:latin typeface="Arial"/>
                <a:cs typeface="Arial"/>
              </a:rPr>
              <a:t>r</a:t>
            </a:r>
            <a:r>
              <a:rPr lang="de-DE" sz="2400" spc="-5" dirty="0">
                <a:latin typeface="Arial"/>
                <a:cs typeface="Arial"/>
              </a:rPr>
              <a:t>se</a:t>
            </a:r>
            <a:r>
              <a:rPr lang="de-DE" sz="2400" dirty="0">
                <a:latin typeface="Arial"/>
                <a:cs typeface="Arial"/>
              </a:rPr>
              <a:t>tz</a:t>
            </a:r>
            <a:r>
              <a:rPr lang="de-DE" sz="2400" spc="5" dirty="0">
                <a:latin typeface="Arial"/>
                <a:cs typeface="Arial"/>
              </a:rPr>
              <a:t>u</a:t>
            </a:r>
            <a:r>
              <a:rPr lang="de-DE" sz="2400" spc="-5" dirty="0">
                <a:latin typeface="Arial"/>
                <a:cs typeface="Arial"/>
              </a:rPr>
              <a:t>n</a:t>
            </a:r>
            <a:r>
              <a:rPr lang="de-DE" sz="2400" dirty="0">
                <a:latin typeface="Arial"/>
                <a:cs typeface="Arial"/>
              </a:rPr>
              <a:t>g von Aggregation, Komposition auf Richtung und </a:t>
            </a:r>
            <a:r>
              <a:rPr lang="de-DE" sz="2400" dirty="0" err="1">
                <a:latin typeface="Arial"/>
                <a:cs typeface="Arial"/>
              </a:rPr>
              <a:t>Kardinalitäten</a:t>
            </a:r>
            <a:r>
              <a:rPr lang="de-DE" sz="2400" dirty="0">
                <a:latin typeface="Arial"/>
                <a:cs typeface="Arial"/>
              </a:rPr>
              <a:t> achten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9092" y="114802"/>
            <a:ext cx="8142605" cy="1082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Software Engineering - Implementierung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lang="de-DE" sz="1800" b="1" spc="20" dirty="0" smtClean="0">
                <a:latin typeface="Arial"/>
                <a:cs typeface="Arial"/>
              </a:rPr>
              <a:t>Umwandlung UML in Programmcode – Beziehungen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600"/>
              </a:lnSpc>
              <a:spcBef>
                <a:spcPts val="4"/>
              </a:spcBef>
            </a:pPr>
            <a:endParaRPr sz="26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789112"/>
            <a:ext cx="86772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616" y="113278"/>
            <a:ext cx="4951984" cy="419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lang="de-DE" sz="1400" spc="20" dirty="0">
                <a:latin typeface="Arial"/>
                <a:cs typeface="Arial"/>
              </a:rPr>
              <a:t>S</a:t>
            </a:r>
            <a:r>
              <a:rPr lang="de-DE" sz="1400" spc="70" dirty="0">
                <a:latin typeface="Arial"/>
                <a:cs typeface="Arial"/>
              </a:rPr>
              <a:t>o</a:t>
            </a:r>
            <a:r>
              <a:rPr lang="de-DE" sz="1400" spc="100" dirty="0">
                <a:latin typeface="Arial"/>
                <a:cs typeface="Arial"/>
              </a:rPr>
              <a:t>f</a:t>
            </a:r>
            <a:r>
              <a:rPr lang="de-DE" sz="1400" dirty="0">
                <a:latin typeface="Arial"/>
                <a:cs typeface="Arial"/>
              </a:rPr>
              <a:t>t</a:t>
            </a:r>
            <a:r>
              <a:rPr lang="de-DE" sz="1400" spc="-229" dirty="0">
                <a:latin typeface="Arial"/>
                <a:cs typeface="Arial"/>
              </a:rPr>
              <a:t> </a:t>
            </a:r>
            <a:r>
              <a:rPr lang="de-DE" sz="1400" dirty="0">
                <a:latin typeface="Arial"/>
                <a:cs typeface="Arial"/>
              </a:rPr>
              <a:t>w</a:t>
            </a:r>
            <a:r>
              <a:rPr lang="de-DE" sz="1400" spc="-254" dirty="0">
                <a:latin typeface="Arial"/>
                <a:cs typeface="Arial"/>
              </a:rPr>
              <a:t> </a:t>
            </a:r>
            <a:r>
              <a:rPr lang="de-DE" sz="1400" spc="55" dirty="0" err="1">
                <a:latin typeface="Arial"/>
                <a:cs typeface="Arial"/>
              </a:rPr>
              <a:t>a</a:t>
            </a:r>
            <a:r>
              <a:rPr lang="de-DE" sz="1400" spc="120" dirty="0" err="1">
                <a:latin typeface="Arial"/>
                <a:cs typeface="Arial"/>
              </a:rPr>
              <a:t>r</a:t>
            </a:r>
            <a:r>
              <a:rPr lang="de-DE" sz="1400" dirty="0" err="1">
                <a:latin typeface="Arial"/>
                <a:cs typeface="Arial"/>
              </a:rPr>
              <a:t>e</a:t>
            </a:r>
            <a:r>
              <a:rPr lang="de-DE" sz="1400" spc="160" dirty="0">
                <a:latin typeface="Arial"/>
                <a:cs typeface="Arial"/>
              </a:rPr>
              <a:t> </a:t>
            </a:r>
            <a:r>
              <a:rPr lang="de-DE" sz="1400" spc="-50" dirty="0">
                <a:latin typeface="Arial"/>
                <a:cs typeface="Arial"/>
              </a:rPr>
              <a:t>E</a:t>
            </a:r>
            <a:r>
              <a:rPr lang="de-DE" sz="1400" spc="105" dirty="0">
                <a:latin typeface="Arial"/>
                <a:cs typeface="Arial"/>
              </a:rPr>
              <a:t>n</a:t>
            </a:r>
            <a:r>
              <a:rPr lang="de-DE" sz="1400" spc="80" dirty="0">
                <a:latin typeface="Arial"/>
                <a:cs typeface="Arial"/>
              </a:rPr>
              <a:t>gi</a:t>
            </a:r>
            <a:r>
              <a:rPr lang="de-DE" sz="1400" spc="95" dirty="0">
                <a:latin typeface="Arial"/>
                <a:cs typeface="Arial"/>
              </a:rPr>
              <a:t>n</a:t>
            </a:r>
            <a:r>
              <a:rPr lang="de-DE" sz="1400" spc="45" dirty="0">
                <a:latin typeface="Arial"/>
                <a:cs typeface="Arial"/>
              </a:rPr>
              <a:t>e</a:t>
            </a:r>
            <a:r>
              <a:rPr lang="de-DE" sz="1400" spc="55" dirty="0">
                <a:latin typeface="Arial"/>
                <a:cs typeface="Arial"/>
              </a:rPr>
              <a:t>e</a:t>
            </a:r>
            <a:r>
              <a:rPr lang="de-DE" sz="1400" spc="120" dirty="0">
                <a:latin typeface="Arial"/>
                <a:cs typeface="Arial"/>
              </a:rPr>
              <a:t>r</a:t>
            </a:r>
            <a:r>
              <a:rPr lang="de-DE" sz="1400" spc="80" dirty="0">
                <a:latin typeface="Arial"/>
                <a:cs typeface="Arial"/>
              </a:rPr>
              <a:t>i</a:t>
            </a:r>
            <a:r>
              <a:rPr lang="de-DE" sz="1400" spc="105" dirty="0">
                <a:latin typeface="Arial"/>
                <a:cs typeface="Arial"/>
              </a:rPr>
              <a:t>n</a:t>
            </a:r>
            <a:r>
              <a:rPr lang="de-DE" sz="1400" dirty="0">
                <a:latin typeface="Arial"/>
                <a:cs typeface="Arial"/>
              </a:rPr>
              <a:t>g</a:t>
            </a:r>
          </a:p>
          <a:p>
            <a:pPr marL="12700">
              <a:lnSpc>
                <a:spcPts val="1670"/>
              </a:lnSpc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2860"/>
              </a:lnSpc>
            </a:pPr>
            <a:r>
              <a:rPr spc="-5" dirty="0"/>
              <a:t>U</a:t>
            </a:r>
            <a:r>
              <a:rPr dirty="0"/>
              <a:t>m</a:t>
            </a:r>
            <a:r>
              <a:rPr spc="-5" dirty="0"/>
              <a:t>gan</a:t>
            </a:r>
            <a:r>
              <a:rPr dirty="0"/>
              <a:t>g</a:t>
            </a:r>
            <a:r>
              <a:rPr spc="10" dirty="0"/>
              <a:t> </a:t>
            </a:r>
            <a:r>
              <a:rPr dirty="0"/>
              <a:t>mit</a:t>
            </a:r>
            <a:r>
              <a:rPr spc="5" dirty="0"/>
              <a:t> </a:t>
            </a:r>
            <a:r>
              <a:rPr spc="-5" dirty="0"/>
              <a:t>Asso</a:t>
            </a:r>
            <a:r>
              <a:rPr dirty="0"/>
              <a:t>z</a:t>
            </a:r>
            <a:r>
              <a:rPr spc="-10" dirty="0"/>
              <a:t>i</a:t>
            </a:r>
            <a:r>
              <a:rPr spc="-5" dirty="0"/>
              <a:t>a</a:t>
            </a:r>
            <a:r>
              <a:rPr dirty="0"/>
              <a:t>ti</a:t>
            </a:r>
            <a:r>
              <a:rPr spc="-5" dirty="0"/>
              <a:t>one</a:t>
            </a:r>
            <a:r>
              <a:rPr dirty="0"/>
              <a:t>n im</a:t>
            </a:r>
            <a:r>
              <a:rPr spc="-5" dirty="0"/>
              <a:t> Des</a:t>
            </a:r>
            <a:r>
              <a:rPr dirty="0"/>
              <a:t>i</a:t>
            </a:r>
            <a:r>
              <a:rPr spc="-5" dirty="0"/>
              <a:t>gn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175"/>
            <a:ext cx="9057181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8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616" y="113278"/>
            <a:ext cx="5604644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20" dirty="0">
                <a:latin typeface="Arial"/>
                <a:cs typeface="Arial"/>
              </a:rPr>
              <a:t>S</a:t>
            </a:r>
            <a:r>
              <a:rPr lang="de-DE" sz="1400" spc="70" dirty="0">
                <a:latin typeface="Arial"/>
                <a:cs typeface="Arial"/>
              </a:rPr>
              <a:t>o</a:t>
            </a:r>
            <a:r>
              <a:rPr lang="de-DE" sz="1400" spc="100" dirty="0">
                <a:latin typeface="Arial"/>
                <a:cs typeface="Arial"/>
              </a:rPr>
              <a:t>f</a:t>
            </a:r>
            <a:r>
              <a:rPr lang="de-DE" sz="1400" dirty="0">
                <a:latin typeface="Arial"/>
                <a:cs typeface="Arial"/>
              </a:rPr>
              <a:t>t</a:t>
            </a:r>
            <a:r>
              <a:rPr lang="de-DE" sz="1400" spc="-229" dirty="0">
                <a:latin typeface="Arial"/>
                <a:cs typeface="Arial"/>
              </a:rPr>
              <a:t> </a:t>
            </a:r>
            <a:r>
              <a:rPr lang="de-DE" sz="1400" dirty="0">
                <a:latin typeface="Arial"/>
                <a:cs typeface="Arial"/>
              </a:rPr>
              <a:t>w</a:t>
            </a:r>
            <a:r>
              <a:rPr lang="de-DE" sz="1400" spc="-254" dirty="0">
                <a:latin typeface="Arial"/>
                <a:cs typeface="Arial"/>
              </a:rPr>
              <a:t> </a:t>
            </a:r>
            <a:r>
              <a:rPr lang="de-DE" sz="1400" spc="55" dirty="0" err="1">
                <a:latin typeface="Arial"/>
                <a:cs typeface="Arial"/>
              </a:rPr>
              <a:t>a</a:t>
            </a:r>
            <a:r>
              <a:rPr lang="de-DE" sz="1400" spc="120" dirty="0" err="1">
                <a:latin typeface="Arial"/>
                <a:cs typeface="Arial"/>
              </a:rPr>
              <a:t>r</a:t>
            </a:r>
            <a:r>
              <a:rPr lang="de-DE" sz="1400" dirty="0" err="1">
                <a:latin typeface="Arial"/>
                <a:cs typeface="Arial"/>
              </a:rPr>
              <a:t>e</a:t>
            </a:r>
            <a:r>
              <a:rPr lang="de-DE" sz="1400" spc="160" dirty="0">
                <a:latin typeface="Arial"/>
                <a:cs typeface="Arial"/>
              </a:rPr>
              <a:t> </a:t>
            </a:r>
            <a:r>
              <a:rPr lang="de-DE" sz="1400" spc="-50" dirty="0">
                <a:latin typeface="Arial"/>
                <a:cs typeface="Arial"/>
              </a:rPr>
              <a:t>E</a:t>
            </a:r>
            <a:r>
              <a:rPr lang="de-DE" sz="1400" spc="105" dirty="0">
                <a:latin typeface="Arial"/>
                <a:cs typeface="Arial"/>
              </a:rPr>
              <a:t>n</a:t>
            </a:r>
            <a:r>
              <a:rPr lang="de-DE" sz="1400" spc="80" dirty="0">
                <a:latin typeface="Arial"/>
                <a:cs typeface="Arial"/>
              </a:rPr>
              <a:t>gi</a:t>
            </a:r>
            <a:r>
              <a:rPr lang="de-DE" sz="1400" spc="95" dirty="0">
                <a:latin typeface="Arial"/>
                <a:cs typeface="Arial"/>
              </a:rPr>
              <a:t>n</a:t>
            </a:r>
            <a:r>
              <a:rPr lang="de-DE" sz="1400" spc="45" dirty="0">
                <a:latin typeface="Arial"/>
                <a:cs typeface="Arial"/>
              </a:rPr>
              <a:t>e</a:t>
            </a:r>
            <a:r>
              <a:rPr lang="de-DE" sz="1400" spc="55" dirty="0">
                <a:latin typeface="Arial"/>
                <a:cs typeface="Arial"/>
              </a:rPr>
              <a:t>e</a:t>
            </a:r>
            <a:r>
              <a:rPr lang="de-DE" sz="1400" spc="120" dirty="0">
                <a:latin typeface="Arial"/>
                <a:cs typeface="Arial"/>
              </a:rPr>
              <a:t>r</a:t>
            </a:r>
            <a:r>
              <a:rPr lang="de-DE" sz="1400" spc="80" dirty="0">
                <a:latin typeface="Arial"/>
                <a:cs typeface="Arial"/>
              </a:rPr>
              <a:t>i</a:t>
            </a:r>
            <a:r>
              <a:rPr lang="de-DE" sz="1400" spc="105" dirty="0">
                <a:latin typeface="Arial"/>
                <a:cs typeface="Arial"/>
              </a:rPr>
              <a:t>n</a:t>
            </a:r>
            <a:r>
              <a:rPr lang="de-DE" sz="1400" dirty="0">
                <a:latin typeface="Arial"/>
                <a:cs typeface="Arial"/>
              </a:rPr>
              <a:t>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535172"/>
            <a:ext cx="7846566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ts val="2860"/>
              </a:lnSpc>
            </a:pPr>
            <a:r>
              <a:rPr lang="de-DE" dirty="0" err="1" smtClean="0"/>
              <a:t>Kardinalität</a:t>
            </a:r>
            <a:r>
              <a:rPr spc="5" dirty="0" smtClean="0"/>
              <a:t> </a:t>
            </a:r>
            <a:r>
              <a:rPr dirty="0"/>
              <a:t>n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732" y="1273297"/>
            <a:ext cx="7820152" cy="2223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(</a:t>
            </a:r>
            <a:r>
              <a:rPr lang="de-DE" sz="2000" spc="-5" dirty="0" smtClean="0">
                <a:latin typeface="Arial"/>
                <a:cs typeface="Arial"/>
              </a:rPr>
              <a:t>Array</a:t>
            </a:r>
            <a:r>
              <a:rPr sz="2000" dirty="0" smtClean="0">
                <a:latin typeface="Arial"/>
                <a:cs typeface="Arial"/>
              </a:rPr>
              <a:t>,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ain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r)</a:t>
            </a:r>
          </a:p>
          <a:p>
            <a:pPr>
              <a:lnSpc>
                <a:spcPts val="2300"/>
              </a:lnSpc>
              <a:buFont typeface="Times New Roman"/>
              <a:buChar char="•"/>
            </a:pPr>
            <a:endParaRPr sz="2300" dirty="0"/>
          </a:p>
          <a:p>
            <a:pPr>
              <a:lnSpc>
                <a:spcPts val="3400"/>
              </a:lnSpc>
              <a:spcBef>
                <a:spcPts val="47"/>
              </a:spcBef>
              <a:buFont typeface="Times New Roman"/>
              <a:buChar char="•"/>
            </a:pPr>
            <a:endParaRPr sz="3400" dirty="0"/>
          </a:p>
          <a:p>
            <a:pPr marL="355600" marR="726440" indent="-342900">
              <a:lnSpc>
                <a:spcPct val="765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000" dirty="0" err="1" smtClean="0">
                <a:latin typeface="Arial"/>
                <a:cs typeface="Arial"/>
              </a:rPr>
              <a:t>U</a:t>
            </a:r>
            <a:r>
              <a:rPr sz="2000" spc="-5" dirty="0" err="1" smtClean="0">
                <a:latin typeface="Arial"/>
                <a:cs typeface="Arial"/>
              </a:rPr>
              <a:t>m</a:t>
            </a:r>
            <a:r>
              <a:rPr sz="2000" spc="-10" dirty="0" err="1" smtClean="0">
                <a:latin typeface="Arial"/>
                <a:cs typeface="Arial"/>
              </a:rPr>
              <a:t>s</a:t>
            </a:r>
            <a:r>
              <a:rPr sz="2000" dirty="0" err="1" smtClean="0">
                <a:latin typeface="Arial"/>
                <a:cs typeface="Arial"/>
              </a:rPr>
              <a:t>e</a:t>
            </a:r>
            <a:r>
              <a:rPr sz="2000" spc="-10" dirty="0" err="1" smtClean="0">
                <a:latin typeface="Arial"/>
                <a:cs typeface="Arial"/>
              </a:rPr>
              <a:t>t</a:t>
            </a:r>
            <a:r>
              <a:rPr sz="2000" spc="5" dirty="0" err="1" smtClean="0">
                <a:latin typeface="Arial"/>
                <a:cs typeface="Arial"/>
              </a:rPr>
              <a:t>z</a:t>
            </a:r>
            <a:r>
              <a:rPr sz="2000" spc="-10" dirty="0" err="1" smtClean="0">
                <a:latin typeface="Arial"/>
                <a:cs typeface="Arial"/>
              </a:rPr>
              <a:t>u</a:t>
            </a:r>
            <a:r>
              <a:rPr sz="2000" dirty="0" err="1" smtClean="0">
                <a:latin typeface="Arial"/>
                <a:cs typeface="Arial"/>
              </a:rPr>
              <a:t>ng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err="1" smtClean="0">
                <a:latin typeface="Arial"/>
                <a:cs typeface="Arial"/>
              </a:rPr>
              <a:t>h</a:t>
            </a:r>
            <a:r>
              <a:rPr sz="2000" dirty="0" err="1" smtClean="0">
                <a:latin typeface="Arial"/>
                <a:cs typeface="Arial"/>
              </a:rPr>
              <a:t>ängt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v</a:t>
            </a:r>
            <a:r>
              <a:rPr sz="2000" dirty="0" smtClean="0">
                <a:latin typeface="Arial"/>
                <a:cs typeface="Arial"/>
              </a:rPr>
              <a:t>on</a:t>
            </a:r>
            <a:r>
              <a:rPr sz="2000" spc="-5" dirty="0" smtClean="0">
                <a:latin typeface="Arial"/>
                <a:cs typeface="Arial"/>
              </a:rPr>
              <a:t> A</a:t>
            </a:r>
            <a:r>
              <a:rPr sz="2000" dirty="0" smtClean="0">
                <a:latin typeface="Arial"/>
                <a:cs typeface="Arial"/>
              </a:rPr>
              <a:t>rt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der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C</a:t>
            </a:r>
            <a:r>
              <a:rPr sz="2000" dirty="0" smtClean="0">
                <a:latin typeface="Arial"/>
                <a:cs typeface="Arial"/>
              </a:rPr>
              <a:t>ol</a:t>
            </a:r>
            <a:r>
              <a:rPr sz="2000" spc="-5" dirty="0" smtClean="0">
                <a:latin typeface="Arial"/>
                <a:cs typeface="Arial"/>
              </a:rPr>
              <a:t>l</a:t>
            </a:r>
            <a:r>
              <a:rPr sz="2000" spc="-10" dirty="0" smtClean="0">
                <a:latin typeface="Arial"/>
                <a:cs typeface="Arial"/>
              </a:rPr>
              <a:t>e</a:t>
            </a:r>
            <a:r>
              <a:rPr sz="2000" spc="5" dirty="0" smtClean="0">
                <a:latin typeface="Arial"/>
                <a:cs typeface="Arial"/>
              </a:rPr>
              <a:t>c</a:t>
            </a:r>
            <a:r>
              <a:rPr sz="2000" spc="-10" dirty="0" smtClean="0">
                <a:latin typeface="Arial"/>
                <a:cs typeface="Arial"/>
              </a:rPr>
              <a:t>t</a:t>
            </a:r>
            <a:r>
              <a:rPr sz="2000" spc="-5" dirty="0" smtClean="0">
                <a:latin typeface="Arial"/>
                <a:cs typeface="Arial"/>
              </a:rPr>
              <a:t>i</a:t>
            </a:r>
            <a:r>
              <a:rPr sz="2000" dirty="0" smtClean="0">
                <a:latin typeface="Arial"/>
                <a:cs typeface="Arial"/>
              </a:rPr>
              <a:t>on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ab </a:t>
            </a:r>
            <a:endParaRPr lang="de-DE" sz="2000" dirty="0" smtClean="0">
              <a:latin typeface="Arial"/>
              <a:cs typeface="Arial"/>
            </a:endParaRPr>
          </a:p>
          <a:p>
            <a:pPr marL="812800" marR="726440" lvl="1" indent="-342900">
              <a:lnSpc>
                <a:spcPct val="765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de-DE" sz="2000" dirty="0" smtClean="0">
                <a:latin typeface="Arial"/>
                <a:cs typeface="Arial"/>
              </a:rPr>
              <a:t>S</a:t>
            </a:r>
            <a:r>
              <a:rPr sz="2000" dirty="0" err="1" smtClean="0">
                <a:latin typeface="Arial"/>
                <a:cs typeface="Arial"/>
              </a:rPr>
              <a:t>o</a:t>
            </a:r>
            <a:r>
              <a:rPr sz="2000" spc="-5" dirty="0" err="1" smtClean="0">
                <a:latin typeface="Arial"/>
                <a:cs typeface="Arial"/>
              </a:rPr>
              <a:t>l</a:t>
            </a:r>
            <a:r>
              <a:rPr sz="2000" dirty="0" err="1" smtClean="0">
                <a:latin typeface="Arial"/>
                <a:cs typeface="Arial"/>
              </a:rPr>
              <a:t>l</a:t>
            </a:r>
            <a:r>
              <a:rPr sz="2000" spc="-10" dirty="0" err="1" smtClean="0">
                <a:latin typeface="Arial"/>
                <a:cs typeface="Arial"/>
              </a:rPr>
              <a:t>e</a:t>
            </a:r>
            <a:r>
              <a:rPr sz="2000" dirty="0" err="1" smtClean="0">
                <a:latin typeface="Arial"/>
                <a:cs typeface="Arial"/>
              </a:rPr>
              <a:t>n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dirty="0" err="1" smtClean="0">
                <a:latin typeface="Arial"/>
                <a:cs typeface="Arial"/>
              </a:rPr>
              <a:t>Da</a:t>
            </a:r>
            <a:r>
              <a:rPr sz="2000" spc="-10" dirty="0" err="1" smtClean="0">
                <a:latin typeface="Arial"/>
                <a:cs typeface="Arial"/>
              </a:rPr>
              <a:t>t</a:t>
            </a:r>
            <a:r>
              <a:rPr sz="2000" dirty="0" err="1" smtClean="0">
                <a:latin typeface="Arial"/>
                <a:cs typeface="Arial"/>
              </a:rPr>
              <a:t>en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dirty="0" err="1" smtClean="0">
                <a:latin typeface="Arial"/>
                <a:cs typeface="Arial"/>
              </a:rPr>
              <a:t>geo</a:t>
            </a:r>
            <a:r>
              <a:rPr sz="2000" spc="-10" dirty="0" err="1" smtClean="0">
                <a:latin typeface="Arial"/>
                <a:cs typeface="Arial"/>
              </a:rPr>
              <a:t>r</a:t>
            </a:r>
            <a:r>
              <a:rPr sz="2000" dirty="0" err="1" smtClean="0">
                <a:latin typeface="Arial"/>
                <a:cs typeface="Arial"/>
              </a:rPr>
              <a:t>dnet</a:t>
            </a:r>
            <a:r>
              <a:rPr sz="2000" spc="-10" dirty="0" smtClean="0">
                <a:latin typeface="Arial"/>
                <a:cs typeface="Arial"/>
              </a:rPr>
              <a:t> s</a:t>
            </a:r>
            <a:r>
              <a:rPr sz="2000" dirty="0" smtClean="0">
                <a:latin typeface="Arial"/>
                <a:cs typeface="Arial"/>
              </a:rPr>
              <a:t>ein</a:t>
            </a:r>
            <a:r>
              <a:rPr lang="de-DE" sz="2000" dirty="0" smtClean="0">
                <a:latin typeface="Arial"/>
                <a:cs typeface="Arial"/>
              </a:rPr>
              <a:t>?</a:t>
            </a:r>
          </a:p>
          <a:p>
            <a:pPr marL="812800" marR="726440" lvl="1" indent="-342900">
              <a:lnSpc>
                <a:spcPct val="765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de-DE" sz="2000" spc="5" dirty="0" smtClean="0">
                <a:latin typeface="Arial"/>
                <a:cs typeface="Arial"/>
              </a:rPr>
              <a:t>Si</a:t>
            </a:r>
            <a:r>
              <a:rPr sz="2000" dirty="0" err="1" smtClean="0">
                <a:latin typeface="Arial"/>
                <a:cs typeface="Arial"/>
              </a:rPr>
              <a:t>nd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 err="1" smtClean="0">
                <a:latin typeface="Arial"/>
                <a:cs typeface="Arial"/>
              </a:rPr>
              <a:t>d</a:t>
            </a:r>
            <a:r>
              <a:rPr sz="2000" dirty="0" err="1" smtClean="0">
                <a:latin typeface="Arial"/>
                <a:cs typeface="Arial"/>
              </a:rPr>
              <a:t>oppe</a:t>
            </a:r>
            <a:r>
              <a:rPr sz="2000" spc="-5" dirty="0" err="1" smtClean="0">
                <a:latin typeface="Arial"/>
                <a:cs typeface="Arial"/>
              </a:rPr>
              <a:t>l</a:t>
            </a:r>
            <a:r>
              <a:rPr sz="2000" spc="-10" dirty="0" err="1" smtClean="0">
                <a:latin typeface="Arial"/>
                <a:cs typeface="Arial"/>
              </a:rPr>
              <a:t>t</a:t>
            </a:r>
            <a:r>
              <a:rPr sz="2000" dirty="0" err="1" smtClean="0">
                <a:latin typeface="Arial"/>
                <a:cs typeface="Arial"/>
              </a:rPr>
              <a:t>e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lang="de-DE" sz="2000" spc="-15" dirty="0" smtClean="0">
                <a:latin typeface="Arial"/>
                <a:cs typeface="Arial"/>
              </a:rPr>
              <a:t>Einträge </a:t>
            </a:r>
            <a:r>
              <a:rPr sz="2000" dirty="0" err="1" smtClean="0">
                <a:latin typeface="Arial"/>
                <a:cs typeface="Arial"/>
              </a:rPr>
              <a:t>er</a:t>
            </a:r>
            <a:r>
              <a:rPr sz="2000" spc="-5" dirty="0" err="1" smtClean="0">
                <a:latin typeface="Arial"/>
                <a:cs typeface="Arial"/>
              </a:rPr>
              <a:t>l</a:t>
            </a:r>
            <a:r>
              <a:rPr sz="2000" dirty="0" err="1" smtClean="0">
                <a:latin typeface="Arial"/>
                <a:cs typeface="Arial"/>
              </a:rPr>
              <a:t>aubt</a:t>
            </a:r>
            <a:r>
              <a:rPr lang="de-DE" sz="2000" dirty="0" smtClean="0">
                <a:latin typeface="Arial"/>
                <a:cs typeface="Arial"/>
              </a:rPr>
              <a:t>?</a:t>
            </a:r>
          </a:p>
          <a:p>
            <a:pPr marL="812800" marR="726440" lvl="1" indent="-342900">
              <a:lnSpc>
                <a:spcPct val="765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de-DE" sz="2000" dirty="0" smtClean="0">
                <a:latin typeface="Arial"/>
                <a:cs typeface="Arial"/>
              </a:rPr>
              <a:t>G</a:t>
            </a:r>
            <a:r>
              <a:rPr lang="de-DE" sz="2000" spc="-5" dirty="0" smtClean="0">
                <a:latin typeface="Arial"/>
                <a:cs typeface="Arial"/>
              </a:rPr>
              <a:t>i</a:t>
            </a:r>
            <a:r>
              <a:rPr lang="de-DE" sz="2000" dirty="0" smtClean="0">
                <a:latin typeface="Arial"/>
                <a:cs typeface="Arial"/>
              </a:rPr>
              <a:t>bt</a:t>
            </a:r>
            <a:r>
              <a:rPr lang="de-DE" sz="2000" spc="-15" dirty="0" smtClean="0">
                <a:latin typeface="Arial"/>
                <a:cs typeface="Arial"/>
              </a:rPr>
              <a:t> </a:t>
            </a:r>
            <a:r>
              <a:rPr lang="de-DE" sz="2000" dirty="0">
                <a:latin typeface="Arial"/>
                <a:cs typeface="Arial"/>
              </a:rPr>
              <a:t>es </a:t>
            </a:r>
            <a:r>
              <a:rPr lang="de-DE" sz="2000" spc="-10" dirty="0">
                <a:latin typeface="Arial"/>
                <a:cs typeface="Arial"/>
              </a:rPr>
              <a:t>s</a:t>
            </a:r>
            <a:r>
              <a:rPr lang="de-DE" sz="2000" dirty="0">
                <a:latin typeface="Arial"/>
                <a:cs typeface="Arial"/>
              </a:rPr>
              <a:t>p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spc="5" dirty="0">
                <a:latin typeface="Arial"/>
                <a:cs typeface="Arial"/>
              </a:rPr>
              <a:t>z</a:t>
            </a:r>
            <a:r>
              <a:rPr lang="de-DE" sz="2000" spc="-5" dirty="0">
                <a:latin typeface="Arial"/>
                <a:cs typeface="Arial"/>
              </a:rPr>
              <a:t>i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l</a:t>
            </a:r>
            <a:r>
              <a:rPr lang="de-DE" sz="2000" spc="-5" dirty="0">
                <a:latin typeface="Arial"/>
                <a:cs typeface="Arial"/>
              </a:rPr>
              <a:t>l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-5" dirty="0">
                <a:latin typeface="Arial"/>
                <a:cs typeface="Arial"/>
              </a:rPr>
              <a:t> </a:t>
            </a:r>
            <a:r>
              <a:rPr lang="de-DE" sz="2000" dirty="0">
                <a:latin typeface="Arial"/>
                <a:cs typeface="Arial"/>
              </a:rPr>
              <a:t>Zuo</a:t>
            </a:r>
            <a:r>
              <a:rPr lang="de-DE" sz="2000" spc="-10" dirty="0">
                <a:latin typeface="Arial"/>
                <a:cs typeface="Arial"/>
              </a:rPr>
              <a:t>r</a:t>
            </a:r>
            <a:r>
              <a:rPr lang="de-DE" sz="2000" dirty="0">
                <a:latin typeface="Arial"/>
                <a:cs typeface="Arial"/>
              </a:rPr>
              <a:t>dnu</a:t>
            </a:r>
            <a:r>
              <a:rPr lang="de-DE" sz="2000" spc="-10" dirty="0">
                <a:latin typeface="Arial"/>
                <a:cs typeface="Arial"/>
              </a:rPr>
              <a:t>n</a:t>
            </a:r>
            <a:r>
              <a:rPr lang="de-DE" sz="2000" dirty="0">
                <a:latin typeface="Arial"/>
                <a:cs typeface="Arial"/>
              </a:rPr>
              <a:t>g</a:t>
            </a:r>
            <a:r>
              <a:rPr lang="de-DE" sz="2000" spc="-15" dirty="0">
                <a:latin typeface="Arial"/>
                <a:cs typeface="Arial"/>
              </a:rPr>
              <a:t> </a:t>
            </a:r>
            <a:r>
              <a:rPr lang="de-DE" sz="2000" spc="5" dirty="0" err="1">
                <a:latin typeface="Arial"/>
                <a:cs typeface="Arial"/>
              </a:rPr>
              <a:t>k</a:t>
            </a:r>
            <a:r>
              <a:rPr lang="de-DE" sz="2000" dirty="0" err="1">
                <a:latin typeface="Arial"/>
                <a:cs typeface="Arial"/>
              </a:rPr>
              <a:t>ey</a:t>
            </a:r>
            <a:r>
              <a:rPr lang="de-DE" sz="2000" spc="-10" dirty="0">
                <a:latin typeface="Arial"/>
                <a:cs typeface="Arial"/>
              </a:rPr>
              <a:t> </a:t>
            </a:r>
            <a:r>
              <a:rPr lang="de-DE" sz="2000" dirty="0">
                <a:latin typeface="Arial"/>
                <a:cs typeface="Arial"/>
              </a:rPr>
              <a:t>-&gt; </a:t>
            </a:r>
            <a:r>
              <a:rPr lang="de-DE" sz="2000" spc="-10" dirty="0" err="1">
                <a:latin typeface="Arial"/>
                <a:cs typeface="Arial"/>
              </a:rPr>
              <a:t>v</a:t>
            </a:r>
            <a:r>
              <a:rPr lang="de-DE" sz="2000" dirty="0" err="1">
                <a:latin typeface="Arial"/>
                <a:cs typeface="Arial"/>
              </a:rPr>
              <a:t>alue</a:t>
            </a:r>
            <a:r>
              <a:rPr lang="de-DE" sz="2000" dirty="0">
                <a:latin typeface="Arial"/>
                <a:cs typeface="Arial"/>
              </a:rPr>
              <a:t>?</a:t>
            </a:r>
          </a:p>
          <a:p>
            <a:pPr marL="697865" marR="726440" indent="-685165">
              <a:lnSpc>
                <a:spcPct val="76500"/>
              </a:lnSpc>
              <a:buFont typeface="Times New Roman"/>
              <a:buChar char="•"/>
              <a:tabLst>
                <a:tab pos="24130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549" y="4974931"/>
            <a:ext cx="941069" cy="29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 marR="6350" indent="-1270" algn="just">
              <a:lnSpc>
                <a:spcPts val="2290"/>
              </a:lnSpc>
            </a:pPr>
            <a:r>
              <a:rPr sz="2000" b="1" spc="-5" dirty="0" smtClean="0">
                <a:latin typeface="Courier New"/>
                <a:cs typeface="Courier New"/>
              </a:rPr>
              <a:t>public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9702" y="4974931"/>
            <a:ext cx="3380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 marR="6350" indent="-1270">
              <a:lnSpc>
                <a:spcPts val="2290"/>
              </a:lnSpc>
            </a:pPr>
            <a:r>
              <a:rPr sz="2000" b="1" spc="-5" dirty="0" smtClean="0">
                <a:latin typeface="Courier New"/>
                <a:cs typeface="Courier New"/>
              </a:rPr>
              <a:t>clas</a:t>
            </a:r>
            <a:r>
              <a:rPr sz="2000" b="1" dirty="0" smtClean="0">
                <a:latin typeface="Courier New"/>
                <a:cs typeface="Courier New"/>
              </a:rPr>
              <a:t>s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Projektaufgab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6226" y="5273421"/>
            <a:ext cx="581914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privat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5" dirty="0">
                <a:latin typeface="Courier New"/>
                <a:cs typeface="Courier New"/>
              </a:rPr>
              <a:t> List&lt;Mitarbeiter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5" dirty="0">
                <a:latin typeface="Courier New"/>
                <a:cs typeface="Courier New"/>
              </a:rPr>
              <a:t> bearbeite</a:t>
            </a:r>
            <a:r>
              <a:rPr sz="2000" b="1" dirty="0">
                <a:latin typeface="Courier New"/>
                <a:cs typeface="Courier New"/>
              </a:rPr>
              <a:t>r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7892" y="5564505"/>
            <a:ext cx="444690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ne</a:t>
            </a:r>
            <a:r>
              <a:rPr sz="2000" b="1" dirty="0">
                <a:latin typeface="Courier New"/>
                <a:cs typeface="Courier New"/>
              </a:rPr>
              <a:t>w</a:t>
            </a:r>
            <a:r>
              <a:rPr sz="2000" b="1" spc="-5" dirty="0">
                <a:latin typeface="Courier New"/>
                <a:cs typeface="Courier New"/>
              </a:rPr>
              <a:t> ArrayList&lt;Mitarbeiter&gt;();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814" y="3496983"/>
            <a:ext cx="6604634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ts val="2130"/>
              </a:lnSpc>
              <a:buFont typeface="Times New Roman"/>
              <a:buChar char="•"/>
              <a:tabLst>
                <a:tab pos="241300" algn="l"/>
              </a:tabLst>
            </a:pPr>
            <a:r>
              <a:rPr sz="2000" spc="-5" dirty="0" err="1" smtClean="0">
                <a:latin typeface="Arial"/>
                <a:cs typeface="Arial"/>
              </a:rPr>
              <a:t>M</a:t>
            </a:r>
            <a:r>
              <a:rPr sz="2000" dirty="0" err="1" smtClean="0">
                <a:latin typeface="Arial"/>
                <a:cs typeface="Arial"/>
              </a:rPr>
              <a:t>ul</a:t>
            </a:r>
            <a:r>
              <a:rPr sz="2000" spc="-10" dirty="0" err="1" smtClean="0">
                <a:latin typeface="Arial"/>
                <a:cs typeface="Arial"/>
              </a:rPr>
              <a:t>t</a:t>
            </a:r>
            <a:r>
              <a:rPr sz="2000" dirty="0" err="1" smtClean="0">
                <a:latin typeface="Arial"/>
                <a:cs typeface="Arial"/>
              </a:rPr>
              <a:t>ipl</a:t>
            </a:r>
            <a:r>
              <a:rPr sz="2000" spc="-5" dirty="0" err="1" smtClean="0">
                <a:latin typeface="Arial"/>
                <a:cs typeface="Arial"/>
              </a:rPr>
              <a:t>i</a:t>
            </a:r>
            <a:r>
              <a:rPr sz="2000" spc="5" dirty="0" err="1" smtClean="0">
                <a:latin typeface="Arial"/>
                <a:cs typeface="Arial"/>
              </a:rPr>
              <a:t>z</a:t>
            </a:r>
            <a:r>
              <a:rPr sz="2000" dirty="0" err="1" smtClean="0">
                <a:latin typeface="Arial"/>
                <a:cs typeface="Arial"/>
              </a:rPr>
              <a:t>i</a:t>
            </a:r>
            <a:r>
              <a:rPr sz="2000" spc="-10" dirty="0" err="1" smtClean="0">
                <a:latin typeface="Arial"/>
                <a:cs typeface="Arial"/>
              </a:rPr>
              <a:t>t</a:t>
            </a:r>
            <a:r>
              <a:rPr sz="2000" dirty="0" err="1" smtClean="0">
                <a:latin typeface="Arial"/>
                <a:cs typeface="Arial"/>
              </a:rPr>
              <a:t>ät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10" dirty="0">
                <a:latin typeface="Arial"/>
                <a:cs typeface="Arial"/>
              </a:rPr>
              <a:t>..</a:t>
            </a:r>
            <a:r>
              <a:rPr sz="2000" dirty="0">
                <a:latin typeface="Arial"/>
                <a:cs typeface="Arial"/>
              </a:rPr>
              <a:t>7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lang="de-DE" sz="2000" spc="-5" dirty="0" smtClean="0">
                <a:latin typeface="Arial"/>
                <a:cs typeface="Arial"/>
              </a:rPr>
              <a:t>ist </a:t>
            </a:r>
            <a:r>
              <a:rPr sz="2000" dirty="0" err="1" smtClean="0">
                <a:latin typeface="Arial"/>
                <a:cs typeface="Arial"/>
              </a:rPr>
              <a:t>a</a:t>
            </a:r>
            <a:r>
              <a:rPr sz="2000" spc="-5" dirty="0" err="1" smtClean="0">
                <a:latin typeface="Arial"/>
                <a:cs typeface="Arial"/>
              </a:rPr>
              <a:t>l</a:t>
            </a:r>
            <a:r>
              <a:rPr sz="2000" dirty="0" err="1" smtClean="0">
                <a:latin typeface="Arial"/>
                <a:cs typeface="Arial"/>
              </a:rPr>
              <a:t>s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rray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 err="1" smtClean="0">
                <a:latin typeface="Arial"/>
                <a:cs typeface="Arial"/>
              </a:rPr>
              <a:t>u</a:t>
            </a:r>
            <a:r>
              <a:rPr sz="2000" spc="-5" dirty="0" err="1" smtClean="0">
                <a:latin typeface="Arial"/>
                <a:cs typeface="Arial"/>
              </a:rPr>
              <a:t>m</a:t>
            </a:r>
            <a:r>
              <a:rPr sz="2000" spc="5" dirty="0" err="1" smtClean="0">
                <a:latin typeface="Arial"/>
                <a:cs typeface="Arial"/>
              </a:rPr>
              <a:t>s</a:t>
            </a:r>
            <a:r>
              <a:rPr sz="2000" dirty="0" err="1" smtClean="0">
                <a:latin typeface="Arial"/>
                <a:cs typeface="Arial"/>
              </a:rPr>
              <a:t>e</a:t>
            </a:r>
            <a:r>
              <a:rPr sz="2000" spc="-10" dirty="0" err="1" smtClean="0">
                <a:latin typeface="Arial"/>
                <a:cs typeface="Arial"/>
              </a:rPr>
              <a:t>tz</a:t>
            </a:r>
            <a:r>
              <a:rPr sz="2000" dirty="0" err="1" smtClean="0">
                <a:latin typeface="Arial"/>
                <a:cs typeface="Arial"/>
              </a:rPr>
              <a:t>b</a:t>
            </a:r>
            <a:r>
              <a:rPr sz="2000" spc="-10" dirty="0" err="1" smtClean="0">
                <a:latin typeface="Arial"/>
                <a:cs typeface="Arial"/>
              </a:rPr>
              <a:t>a</a:t>
            </a:r>
            <a:r>
              <a:rPr sz="2000" dirty="0" err="1" smtClean="0">
                <a:latin typeface="Arial"/>
                <a:cs typeface="Arial"/>
              </a:rPr>
              <a:t>r</a:t>
            </a:r>
            <a:endParaRPr lang="de-DE" sz="2000" dirty="0" smtClean="0">
              <a:latin typeface="Arial"/>
              <a:cs typeface="Arial"/>
            </a:endParaRPr>
          </a:p>
          <a:p>
            <a:pPr marL="240665" indent="-227965">
              <a:lnSpc>
                <a:spcPts val="2130"/>
              </a:lnSpc>
              <a:buFont typeface="Times New Roman"/>
              <a:buChar char="•"/>
              <a:tabLst>
                <a:tab pos="241300" algn="l"/>
              </a:tabLst>
            </a:pPr>
            <a:endParaRPr lang="de-DE" sz="2000" spc="-5" dirty="0" smtClean="0">
              <a:latin typeface="Arial"/>
              <a:cs typeface="Arial"/>
            </a:endParaRPr>
          </a:p>
          <a:p>
            <a:pPr marL="240665" indent="-227965">
              <a:lnSpc>
                <a:spcPts val="2130"/>
              </a:lnSpc>
              <a:buFont typeface="Times New Roman"/>
              <a:buChar char="•"/>
              <a:tabLst>
                <a:tab pos="241300" algn="l"/>
              </a:tabLst>
            </a:pPr>
            <a:endParaRPr lang="de-DE" sz="2000" spc="-5" dirty="0">
              <a:latin typeface="Arial"/>
              <a:cs typeface="Arial"/>
            </a:endParaRPr>
          </a:p>
          <a:p>
            <a:pPr marL="240665" indent="-227965">
              <a:lnSpc>
                <a:spcPts val="2130"/>
              </a:lnSpc>
              <a:buFont typeface="Times New Roman"/>
              <a:buChar char="•"/>
              <a:tabLst>
                <a:tab pos="241300" algn="l"/>
              </a:tabLst>
            </a:pPr>
            <a:r>
              <a:rPr lang="de-DE" sz="2000" spc="-5" dirty="0" smtClean="0">
                <a:latin typeface="Arial"/>
                <a:cs typeface="Arial"/>
              </a:rPr>
              <a:t>Ei</a:t>
            </a:r>
            <a:r>
              <a:rPr lang="de-DE" sz="2000" dirty="0" smtClean="0">
                <a:latin typeface="Arial"/>
                <a:cs typeface="Arial"/>
              </a:rPr>
              <a:t>ne</a:t>
            </a:r>
            <a:r>
              <a:rPr lang="de-DE" sz="2000" spc="-5" dirty="0" smtClean="0">
                <a:latin typeface="Arial"/>
                <a:cs typeface="Arial"/>
              </a:rPr>
              <a:t> </a:t>
            </a:r>
            <a:r>
              <a:rPr lang="de-DE" sz="2000" spc="-5" dirty="0">
                <a:latin typeface="Arial"/>
                <a:cs typeface="Arial"/>
              </a:rPr>
              <a:t>mögliche </a:t>
            </a:r>
            <a:r>
              <a:rPr lang="de-DE" sz="2000" spc="5" dirty="0">
                <a:latin typeface="Arial"/>
                <a:cs typeface="Arial"/>
              </a:rPr>
              <a:t>U</a:t>
            </a:r>
            <a:r>
              <a:rPr lang="de-DE" sz="2000" spc="-15" dirty="0">
                <a:latin typeface="Arial"/>
                <a:cs typeface="Arial"/>
              </a:rPr>
              <a:t>m</a:t>
            </a:r>
            <a:r>
              <a:rPr lang="de-DE" sz="2000" spc="5" dirty="0">
                <a:latin typeface="Arial"/>
                <a:cs typeface="Arial"/>
              </a:rPr>
              <a:t>s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-20" dirty="0">
                <a:latin typeface="Arial"/>
                <a:cs typeface="Arial"/>
              </a:rPr>
              <a:t>t</a:t>
            </a:r>
            <a:r>
              <a:rPr lang="de-DE" sz="2000" spc="5" dirty="0">
                <a:latin typeface="Arial"/>
                <a:cs typeface="Arial"/>
              </a:rPr>
              <a:t>z</a:t>
            </a:r>
            <a:r>
              <a:rPr lang="de-DE" sz="2000" spc="-10" dirty="0">
                <a:latin typeface="Arial"/>
                <a:cs typeface="Arial"/>
              </a:rPr>
              <a:t>u</a:t>
            </a:r>
            <a:r>
              <a:rPr lang="de-DE" sz="2000" dirty="0">
                <a:latin typeface="Arial"/>
                <a:cs typeface="Arial"/>
              </a:rPr>
              <a:t>ng</a:t>
            </a:r>
            <a:r>
              <a:rPr lang="de-DE" sz="2000" spc="-5" dirty="0">
                <a:latin typeface="Arial"/>
                <a:cs typeface="Arial"/>
              </a:rPr>
              <a:t> </a:t>
            </a:r>
            <a:r>
              <a:rPr lang="de-DE" sz="2000" spc="-10" dirty="0">
                <a:latin typeface="Arial"/>
                <a:cs typeface="Arial"/>
              </a:rPr>
              <a:t>f</a:t>
            </a:r>
            <a:r>
              <a:rPr lang="de-DE" sz="2000" dirty="0">
                <a:latin typeface="Arial"/>
                <a:cs typeface="Arial"/>
              </a:rPr>
              <a:t>ür</a:t>
            </a:r>
            <a:r>
              <a:rPr lang="de-DE" sz="2000" spc="-5" dirty="0">
                <a:latin typeface="Arial"/>
                <a:cs typeface="Arial"/>
              </a:rPr>
              <a:t> </a:t>
            </a:r>
            <a:r>
              <a:rPr lang="de-DE" sz="2000" dirty="0">
                <a:latin typeface="Arial"/>
                <a:cs typeface="Arial"/>
              </a:rPr>
              <a:t>1</a:t>
            </a:r>
            <a:r>
              <a:rPr lang="de-DE" sz="2000" spc="-10" dirty="0">
                <a:latin typeface="Arial"/>
                <a:cs typeface="Arial"/>
              </a:rPr>
              <a:t>..</a:t>
            </a:r>
            <a:r>
              <a:rPr lang="de-DE" sz="2000" dirty="0">
                <a:latin typeface="Arial"/>
                <a:cs typeface="Arial"/>
              </a:rPr>
              <a:t>* sieht wie folgt aus:</a:t>
            </a:r>
          </a:p>
          <a:p>
            <a:pPr marL="240665" indent="-227965">
              <a:lnSpc>
                <a:spcPts val="2130"/>
              </a:lnSpc>
              <a:buFont typeface="Times New Roman"/>
              <a:buChar char="•"/>
              <a:tabLst>
                <a:tab pos="241300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4" y="1640967"/>
            <a:ext cx="59721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9092" y="114802"/>
            <a:ext cx="8142605" cy="1082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Software Engineering - Implementierung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lang="de-DE" sz="1800" b="1" spc="20" dirty="0" smtClean="0">
                <a:latin typeface="Arial"/>
                <a:cs typeface="Arial"/>
              </a:rPr>
              <a:t>Umwandlung UML in Programmcode – Beziehungen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600"/>
              </a:lnSpc>
              <a:spcBef>
                <a:spcPts val="4"/>
              </a:spcBef>
            </a:pPr>
            <a:endParaRPr sz="26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498600"/>
            <a:ext cx="83629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1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616" y="113278"/>
            <a:ext cx="620928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20" dirty="0">
                <a:latin typeface="Arial"/>
                <a:cs typeface="Arial"/>
              </a:rPr>
              <a:t>S</a:t>
            </a:r>
            <a:r>
              <a:rPr lang="de-DE" sz="1400" spc="70" dirty="0">
                <a:latin typeface="Arial"/>
                <a:cs typeface="Arial"/>
              </a:rPr>
              <a:t>o</a:t>
            </a:r>
            <a:r>
              <a:rPr lang="de-DE" sz="1400" spc="100" dirty="0">
                <a:latin typeface="Arial"/>
                <a:cs typeface="Arial"/>
              </a:rPr>
              <a:t>f</a:t>
            </a:r>
            <a:r>
              <a:rPr lang="de-DE" sz="1400" dirty="0">
                <a:latin typeface="Arial"/>
                <a:cs typeface="Arial"/>
              </a:rPr>
              <a:t>t</a:t>
            </a:r>
            <a:r>
              <a:rPr lang="de-DE" sz="1400" spc="-229" dirty="0">
                <a:latin typeface="Arial"/>
                <a:cs typeface="Arial"/>
              </a:rPr>
              <a:t> </a:t>
            </a:r>
            <a:r>
              <a:rPr lang="de-DE" sz="1400" dirty="0">
                <a:latin typeface="Arial"/>
                <a:cs typeface="Arial"/>
              </a:rPr>
              <a:t>w</a:t>
            </a:r>
            <a:r>
              <a:rPr lang="de-DE" sz="1400" spc="-254" dirty="0">
                <a:latin typeface="Arial"/>
                <a:cs typeface="Arial"/>
              </a:rPr>
              <a:t> </a:t>
            </a:r>
            <a:r>
              <a:rPr lang="de-DE" sz="1400" spc="55" dirty="0" err="1">
                <a:latin typeface="Arial"/>
                <a:cs typeface="Arial"/>
              </a:rPr>
              <a:t>a</a:t>
            </a:r>
            <a:r>
              <a:rPr lang="de-DE" sz="1400" spc="120" dirty="0" err="1">
                <a:latin typeface="Arial"/>
                <a:cs typeface="Arial"/>
              </a:rPr>
              <a:t>r</a:t>
            </a:r>
            <a:r>
              <a:rPr lang="de-DE" sz="1400" dirty="0" err="1">
                <a:latin typeface="Arial"/>
                <a:cs typeface="Arial"/>
              </a:rPr>
              <a:t>e</a:t>
            </a:r>
            <a:r>
              <a:rPr lang="de-DE" sz="1400" spc="160" dirty="0">
                <a:latin typeface="Arial"/>
                <a:cs typeface="Arial"/>
              </a:rPr>
              <a:t> </a:t>
            </a:r>
            <a:r>
              <a:rPr lang="de-DE" sz="1400" spc="-50" dirty="0">
                <a:latin typeface="Arial"/>
                <a:cs typeface="Arial"/>
              </a:rPr>
              <a:t>E</a:t>
            </a:r>
            <a:r>
              <a:rPr lang="de-DE" sz="1400" spc="105" dirty="0">
                <a:latin typeface="Arial"/>
                <a:cs typeface="Arial"/>
              </a:rPr>
              <a:t>n</a:t>
            </a:r>
            <a:r>
              <a:rPr lang="de-DE" sz="1400" spc="80" dirty="0">
                <a:latin typeface="Arial"/>
                <a:cs typeface="Arial"/>
              </a:rPr>
              <a:t>gi</a:t>
            </a:r>
            <a:r>
              <a:rPr lang="de-DE" sz="1400" spc="95" dirty="0">
                <a:latin typeface="Arial"/>
                <a:cs typeface="Arial"/>
              </a:rPr>
              <a:t>n</a:t>
            </a:r>
            <a:r>
              <a:rPr lang="de-DE" sz="1400" spc="45" dirty="0">
                <a:latin typeface="Arial"/>
                <a:cs typeface="Arial"/>
              </a:rPr>
              <a:t>e</a:t>
            </a:r>
            <a:r>
              <a:rPr lang="de-DE" sz="1400" spc="55" dirty="0">
                <a:latin typeface="Arial"/>
                <a:cs typeface="Arial"/>
              </a:rPr>
              <a:t>e</a:t>
            </a:r>
            <a:r>
              <a:rPr lang="de-DE" sz="1400" spc="120" dirty="0">
                <a:latin typeface="Arial"/>
                <a:cs typeface="Arial"/>
              </a:rPr>
              <a:t>r</a:t>
            </a:r>
            <a:r>
              <a:rPr lang="de-DE" sz="1400" spc="80" dirty="0">
                <a:latin typeface="Arial"/>
                <a:cs typeface="Arial"/>
              </a:rPr>
              <a:t>i</a:t>
            </a:r>
            <a:r>
              <a:rPr lang="de-DE" sz="1400" spc="105" dirty="0">
                <a:latin typeface="Arial"/>
                <a:cs typeface="Arial"/>
              </a:rPr>
              <a:t>n</a:t>
            </a:r>
            <a:r>
              <a:rPr lang="de-DE" sz="1400" dirty="0">
                <a:latin typeface="Arial"/>
                <a:cs typeface="Arial"/>
              </a:rPr>
              <a:t>g</a:t>
            </a:r>
          </a:p>
        </p:txBody>
      </p:sp>
      <p:sp>
        <p:nvSpPr>
          <p:cNvPr id="11" name="Rechteck 10"/>
          <p:cNvSpPr/>
          <p:nvPr/>
        </p:nvSpPr>
        <p:spPr>
          <a:xfrm>
            <a:off x="381000" y="130175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public class A {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doSomething</a:t>
            </a:r>
            <a:r>
              <a:rPr lang="en-US" dirty="0" smtClean="0"/>
              <a:t>(B b) {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/>
              <a:t>}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81000" y="291782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A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private B </a:t>
            </a:r>
            <a:r>
              <a:rPr lang="en-US" dirty="0" err="1" smtClean="0"/>
              <a:t>b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public void </a:t>
            </a:r>
            <a:r>
              <a:rPr lang="en-US" dirty="0" err="1"/>
              <a:t>setB</a:t>
            </a:r>
            <a:r>
              <a:rPr lang="en-US" dirty="0"/>
              <a:t>(B b) { </a:t>
            </a:r>
            <a:r>
              <a:rPr lang="en-US" dirty="0" err="1" smtClean="0"/>
              <a:t>this.b</a:t>
            </a:r>
            <a:r>
              <a:rPr lang="en-US" dirty="0" smtClean="0"/>
              <a:t> </a:t>
            </a:r>
            <a:r>
              <a:rPr lang="en-US" dirty="0"/>
              <a:t>= b; </a:t>
            </a:r>
            <a:r>
              <a:rPr lang="en-US" dirty="0" smtClean="0"/>
              <a:t>}</a:t>
            </a:r>
          </a:p>
          <a:p>
            <a:r>
              <a:rPr lang="en-US" dirty="0"/>
              <a:t>}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48343" y="495935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A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private B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= new B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  <a:endParaRPr lang="de-DE" dirty="0"/>
          </a:p>
        </p:txBody>
      </p:sp>
      <p:sp>
        <p:nvSpPr>
          <p:cNvPr id="7" name="object 3"/>
          <p:cNvSpPr txBox="1"/>
          <p:nvPr/>
        </p:nvSpPr>
        <p:spPr>
          <a:xfrm>
            <a:off x="533400" y="631825"/>
            <a:ext cx="697128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0"/>
              </a:lnSpc>
            </a:pPr>
            <a:r>
              <a:rPr lang="de-DE" sz="2400" b="1" spc="-5" dirty="0" smtClean="0">
                <a:latin typeface="Arial"/>
                <a:cs typeface="Arial"/>
              </a:rPr>
              <a:t>Assoziation vs. </a:t>
            </a:r>
            <a:r>
              <a:rPr sz="2400" b="1" spc="-5" dirty="0" smtClean="0">
                <a:latin typeface="Arial"/>
                <a:cs typeface="Arial"/>
              </a:rPr>
              <a:t>Agg</a:t>
            </a:r>
            <a:r>
              <a:rPr sz="2400" b="1" spc="-10" dirty="0" smtClean="0">
                <a:latin typeface="Arial"/>
                <a:cs typeface="Arial"/>
              </a:rPr>
              <a:t>r</a:t>
            </a:r>
            <a:r>
              <a:rPr sz="2400" b="1" spc="-5" dirty="0" smtClean="0">
                <a:latin typeface="Arial"/>
                <a:cs typeface="Arial"/>
              </a:rPr>
              <a:t>ega</a:t>
            </a:r>
            <a:r>
              <a:rPr sz="2400" b="1" dirty="0" smtClean="0">
                <a:latin typeface="Arial"/>
                <a:cs typeface="Arial"/>
              </a:rPr>
              <a:t>ti</a:t>
            </a:r>
            <a:r>
              <a:rPr sz="2400" b="1" spc="-5" dirty="0" smtClean="0">
                <a:latin typeface="Arial"/>
                <a:cs typeface="Arial"/>
              </a:rPr>
              <a:t>o</a:t>
            </a:r>
            <a:r>
              <a:rPr sz="2400" b="1" dirty="0" smtClean="0">
                <a:latin typeface="Arial"/>
                <a:cs typeface="Arial"/>
              </a:rPr>
              <a:t>n</a:t>
            </a:r>
            <a:r>
              <a:rPr lang="de-DE" sz="2400" b="1" dirty="0" smtClean="0">
                <a:latin typeface="Arial"/>
                <a:cs typeface="Arial"/>
              </a:rPr>
              <a:t> vs. Komposition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958" y="1225556"/>
            <a:ext cx="3249949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8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616" y="113278"/>
            <a:ext cx="6094984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20" dirty="0">
                <a:latin typeface="Arial"/>
                <a:cs typeface="Arial"/>
              </a:rPr>
              <a:t>S</a:t>
            </a:r>
            <a:r>
              <a:rPr lang="de-DE" sz="1400" spc="70" dirty="0">
                <a:latin typeface="Arial"/>
                <a:cs typeface="Arial"/>
              </a:rPr>
              <a:t>o</a:t>
            </a:r>
            <a:r>
              <a:rPr lang="de-DE" sz="1400" spc="100" dirty="0">
                <a:latin typeface="Arial"/>
                <a:cs typeface="Arial"/>
              </a:rPr>
              <a:t>f</a:t>
            </a:r>
            <a:r>
              <a:rPr lang="de-DE" sz="1400" dirty="0">
                <a:latin typeface="Arial"/>
                <a:cs typeface="Arial"/>
              </a:rPr>
              <a:t>t</a:t>
            </a:r>
            <a:r>
              <a:rPr lang="de-DE" sz="1400" spc="-229" dirty="0">
                <a:latin typeface="Arial"/>
                <a:cs typeface="Arial"/>
              </a:rPr>
              <a:t> </a:t>
            </a:r>
            <a:r>
              <a:rPr lang="de-DE" sz="1400" dirty="0">
                <a:latin typeface="Arial"/>
                <a:cs typeface="Arial"/>
              </a:rPr>
              <a:t>w</a:t>
            </a:r>
            <a:r>
              <a:rPr lang="de-DE" sz="1400" spc="-254" dirty="0">
                <a:latin typeface="Arial"/>
                <a:cs typeface="Arial"/>
              </a:rPr>
              <a:t> </a:t>
            </a:r>
            <a:r>
              <a:rPr lang="de-DE" sz="1400" spc="55" dirty="0" err="1">
                <a:latin typeface="Arial"/>
                <a:cs typeface="Arial"/>
              </a:rPr>
              <a:t>a</a:t>
            </a:r>
            <a:r>
              <a:rPr lang="de-DE" sz="1400" spc="120" dirty="0" err="1">
                <a:latin typeface="Arial"/>
                <a:cs typeface="Arial"/>
              </a:rPr>
              <a:t>r</a:t>
            </a:r>
            <a:r>
              <a:rPr lang="de-DE" sz="1400" dirty="0" err="1">
                <a:latin typeface="Arial"/>
                <a:cs typeface="Arial"/>
              </a:rPr>
              <a:t>e</a:t>
            </a:r>
            <a:r>
              <a:rPr lang="de-DE" sz="1400" spc="160" dirty="0">
                <a:latin typeface="Arial"/>
                <a:cs typeface="Arial"/>
              </a:rPr>
              <a:t> </a:t>
            </a:r>
            <a:r>
              <a:rPr lang="de-DE" sz="1400" spc="-50" dirty="0">
                <a:latin typeface="Arial"/>
                <a:cs typeface="Arial"/>
              </a:rPr>
              <a:t>E</a:t>
            </a:r>
            <a:r>
              <a:rPr lang="de-DE" sz="1400" spc="105" dirty="0">
                <a:latin typeface="Arial"/>
                <a:cs typeface="Arial"/>
              </a:rPr>
              <a:t>n</a:t>
            </a:r>
            <a:r>
              <a:rPr lang="de-DE" sz="1400" spc="80" dirty="0">
                <a:latin typeface="Arial"/>
                <a:cs typeface="Arial"/>
              </a:rPr>
              <a:t>gi</a:t>
            </a:r>
            <a:r>
              <a:rPr lang="de-DE" sz="1400" spc="95" dirty="0">
                <a:latin typeface="Arial"/>
                <a:cs typeface="Arial"/>
              </a:rPr>
              <a:t>n</a:t>
            </a:r>
            <a:r>
              <a:rPr lang="de-DE" sz="1400" spc="45" dirty="0">
                <a:latin typeface="Arial"/>
                <a:cs typeface="Arial"/>
              </a:rPr>
              <a:t>e</a:t>
            </a:r>
            <a:r>
              <a:rPr lang="de-DE" sz="1400" spc="55" dirty="0">
                <a:latin typeface="Arial"/>
                <a:cs typeface="Arial"/>
              </a:rPr>
              <a:t>e</a:t>
            </a:r>
            <a:r>
              <a:rPr lang="de-DE" sz="1400" spc="120" dirty="0">
                <a:latin typeface="Arial"/>
                <a:cs typeface="Arial"/>
              </a:rPr>
              <a:t>r</a:t>
            </a:r>
            <a:r>
              <a:rPr lang="de-DE" sz="1400" spc="80" dirty="0">
                <a:latin typeface="Arial"/>
                <a:cs typeface="Arial"/>
              </a:rPr>
              <a:t>i</a:t>
            </a:r>
            <a:r>
              <a:rPr lang="de-DE" sz="1400" spc="105" dirty="0">
                <a:latin typeface="Arial"/>
                <a:cs typeface="Arial"/>
              </a:rPr>
              <a:t>n</a:t>
            </a:r>
            <a:r>
              <a:rPr lang="de-DE" sz="1400" dirty="0">
                <a:latin typeface="Arial"/>
                <a:cs typeface="Arial"/>
              </a:rPr>
              <a:t>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8716" y="496570"/>
            <a:ext cx="7846566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2860"/>
              </a:lnSpc>
            </a:pPr>
            <a:r>
              <a:rPr spc="-5" dirty="0"/>
              <a:t>A</a:t>
            </a:r>
            <a:r>
              <a:rPr dirty="0"/>
              <a:t>rt</a:t>
            </a:r>
            <a:r>
              <a:rPr spc="-5" dirty="0"/>
              <a:t>e</a:t>
            </a:r>
            <a:r>
              <a:rPr dirty="0"/>
              <a:t>n </a:t>
            </a:r>
            <a:r>
              <a:rPr spc="-5" dirty="0"/>
              <a:t>de</a:t>
            </a:r>
            <a:r>
              <a:rPr dirty="0"/>
              <a:t>r</a:t>
            </a:r>
            <a:r>
              <a:rPr spc="5" dirty="0"/>
              <a:t> </a:t>
            </a:r>
            <a:r>
              <a:rPr spc="-5" dirty="0"/>
              <a:t>Zugehö</a:t>
            </a:r>
            <a:r>
              <a:rPr dirty="0"/>
              <a:t>ri</a:t>
            </a:r>
            <a:r>
              <a:rPr spc="5" dirty="0"/>
              <a:t>g</a:t>
            </a:r>
            <a:r>
              <a:rPr spc="-5" dirty="0"/>
              <a:t>ke</a:t>
            </a:r>
            <a:r>
              <a:rPr dirty="0"/>
              <a:t>it</a:t>
            </a:r>
            <a:r>
              <a:rPr spc="5" dirty="0"/>
              <a:t> </a:t>
            </a:r>
            <a:r>
              <a:rPr dirty="0"/>
              <a:t>(</a:t>
            </a:r>
            <a:r>
              <a:rPr spc="-5" dirty="0" err="1" smtClean="0"/>
              <a:t>Ko</a:t>
            </a:r>
            <a:r>
              <a:rPr spc="-10" dirty="0" err="1" smtClean="0"/>
              <a:t>m</a:t>
            </a:r>
            <a:r>
              <a:rPr spc="-5" dirty="0" err="1" smtClean="0"/>
              <a:t>pos</a:t>
            </a:r>
            <a:r>
              <a:rPr dirty="0" err="1" smtClean="0"/>
              <a:t>iti</a:t>
            </a:r>
            <a:r>
              <a:rPr spc="-5" dirty="0" err="1" smtClean="0"/>
              <a:t>o</a:t>
            </a:r>
            <a:r>
              <a:rPr dirty="0" err="1" smtClean="0"/>
              <a:t>n</a:t>
            </a:r>
            <a:r>
              <a:rPr spc="-5" dirty="0" smtClean="0"/>
              <a:t>)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0" y="983252"/>
            <a:ext cx="9144000" cy="3067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319405" indent="-228600">
              <a:lnSpc>
                <a:spcPct val="95900"/>
              </a:lnSpc>
              <a:buFont typeface="Times New Roman"/>
              <a:buChar char="•"/>
              <a:tabLst>
                <a:tab pos="241300" algn="l"/>
              </a:tabLst>
            </a:pPr>
            <a:r>
              <a:rPr lang="de-DE" sz="2000" spc="-10" dirty="0" smtClean="0">
                <a:latin typeface="Arial"/>
                <a:cs typeface="Arial"/>
              </a:rPr>
              <a:t>E</a:t>
            </a:r>
            <a:r>
              <a:rPr sz="2000" spc="-10" dirty="0" err="1" smtClean="0">
                <a:latin typeface="Arial"/>
                <a:cs typeface="Arial"/>
              </a:rPr>
              <a:t>x</a:t>
            </a:r>
            <a:r>
              <a:rPr sz="2000" spc="-5" dirty="0" err="1" smtClean="0">
                <a:latin typeface="Arial"/>
                <a:cs typeface="Arial"/>
              </a:rPr>
              <a:t>i</a:t>
            </a:r>
            <a:r>
              <a:rPr sz="2000" spc="5" dirty="0" err="1" smtClean="0">
                <a:latin typeface="Arial"/>
                <a:cs typeface="Arial"/>
              </a:rPr>
              <a:t>s</a:t>
            </a:r>
            <a:r>
              <a:rPr sz="2000" spc="-10" dirty="0" err="1" smtClean="0">
                <a:latin typeface="Arial"/>
                <a:cs typeface="Arial"/>
              </a:rPr>
              <a:t>t</a:t>
            </a:r>
            <a:r>
              <a:rPr sz="2000" dirty="0" err="1" smtClean="0">
                <a:latin typeface="Arial"/>
                <a:cs typeface="Arial"/>
              </a:rPr>
              <a:t>en</a:t>
            </a:r>
            <a:r>
              <a:rPr sz="2000" spc="-10" dirty="0" err="1" smtClean="0">
                <a:latin typeface="Arial"/>
                <a:cs typeface="Arial"/>
              </a:rPr>
              <a:t>z</a:t>
            </a:r>
            <a:r>
              <a:rPr sz="2000" dirty="0" err="1" smtClean="0">
                <a:latin typeface="Arial"/>
                <a:cs typeface="Arial"/>
              </a:rPr>
              <a:t>abh</a:t>
            </a:r>
            <a:r>
              <a:rPr sz="2000" spc="-10" dirty="0" err="1" smtClean="0">
                <a:latin typeface="Arial"/>
                <a:cs typeface="Arial"/>
              </a:rPr>
              <a:t>ä</a:t>
            </a:r>
            <a:r>
              <a:rPr sz="2000" dirty="0" err="1" smtClean="0">
                <a:latin typeface="Arial"/>
                <a:cs typeface="Arial"/>
              </a:rPr>
              <a:t>ng</a:t>
            </a:r>
            <a:r>
              <a:rPr sz="2000" spc="-5" dirty="0" err="1" smtClean="0">
                <a:latin typeface="Arial"/>
                <a:cs typeface="Arial"/>
              </a:rPr>
              <a:t>i</a:t>
            </a:r>
            <a:r>
              <a:rPr sz="2000" spc="-10" dirty="0" err="1" smtClean="0">
                <a:latin typeface="Arial"/>
                <a:cs typeface="Arial"/>
              </a:rPr>
              <a:t>g</a:t>
            </a:r>
            <a:r>
              <a:rPr sz="2000" dirty="0" err="1" smtClean="0">
                <a:latin typeface="Arial"/>
                <a:cs typeface="Arial"/>
              </a:rPr>
              <a:t>es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Tei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lang="de-DE" sz="2000" dirty="0" smtClean="0">
                <a:latin typeface="Arial"/>
                <a:cs typeface="Arial"/>
              </a:rPr>
              <a:t>Instanz</a:t>
            </a:r>
            <a:r>
              <a:rPr sz="2000" spc="-10" dirty="0" smtClean="0">
                <a:latin typeface="Arial"/>
                <a:cs typeface="Arial"/>
              </a:rPr>
              <a:t>v</a:t>
            </a:r>
            <a:r>
              <a:rPr sz="2000" dirty="0" smtClean="0">
                <a:latin typeface="Arial"/>
                <a:cs typeface="Arial"/>
              </a:rPr>
              <a:t>ar</a:t>
            </a:r>
            <a:r>
              <a:rPr sz="2000" spc="-15" dirty="0" smtClean="0">
                <a:latin typeface="Arial"/>
                <a:cs typeface="Arial"/>
              </a:rPr>
              <a:t>i</a:t>
            </a:r>
            <a:r>
              <a:rPr sz="2000" dirty="0" smtClean="0">
                <a:latin typeface="Arial"/>
                <a:cs typeface="Arial"/>
              </a:rPr>
              <a:t>able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</a:t>
            </a:r>
            <a:r>
              <a:rPr sz="2000" spc="-10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ört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ießl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 err="1">
                <a:latin typeface="Arial"/>
                <a:cs typeface="Arial"/>
              </a:rPr>
              <a:t>z</a:t>
            </a:r>
            <a:r>
              <a:rPr sz="2000" dirty="0" err="1">
                <a:latin typeface="Arial"/>
                <a:cs typeface="Arial"/>
              </a:rPr>
              <a:t>um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 err="1" smtClean="0">
                <a:latin typeface="Arial"/>
                <a:cs typeface="Arial"/>
              </a:rPr>
              <a:t>Ob</a:t>
            </a:r>
            <a:r>
              <a:rPr sz="2000" spc="-15" dirty="0" err="1" smtClean="0">
                <a:latin typeface="Arial"/>
                <a:cs typeface="Arial"/>
              </a:rPr>
              <a:t>j</a:t>
            </a:r>
            <a:r>
              <a:rPr sz="2000" dirty="0" err="1" smtClean="0">
                <a:latin typeface="Arial"/>
                <a:cs typeface="Arial"/>
              </a:rPr>
              <a:t>e</a:t>
            </a:r>
            <a:r>
              <a:rPr sz="2000" spc="5" dirty="0" err="1" smtClean="0">
                <a:latin typeface="Arial"/>
                <a:cs typeface="Arial"/>
              </a:rPr>
              <a:t>k</a:t>
            </a:r>
            <a:r>
              <a:rPr sz="2000" dirty="0" err="1" smtClean="0">
                <a:latin typeface="Arial"/>
                <a:cs typeface="Arial"/>
              </a:rPr>
              <a:t>t</a:t>
            </a:r>
            <a:r>
              <a:rPr lang="de-DE" sz="2000" spc="-15" dirty="0" smtClean="0">
                <a:latin typeface="Arial"/>
                <a:cs typeface="Arial"/>
              </a:rPr>
              <a:t>. </a:t>
            </a:r>
          </a:p>
          <a:p>
            <a:pPr marL="241300" marR="319405" indent="-228600">
              <a:lnSpc>
                <a:spcPct val="95900"/>
              </a:lnSpc>
              <a:buFont typeface="Times New Roman"/>
              <a:buChar char="•"/>
              <a:tabLst>
                <a:tab pos="241300" algn="l"/>
              </a:tabLst>
            </a:pPr>
            <a:r>
              <a:rPr lang="de-DE" sz="2000" spc="-5" dirty="0">
                <a:latin typeface="Arial"/>
                <a:cs typeface="Arial"/>
              </a:rPr>
              <a:t>B</a:t>
            </a:r>
            <a:r>
              <a:rPr lang="de-DE" sz="2000" dirty="0">
                <a:latin typeface="Arial"/>
                <a:cs typeface="Arial"/>
              </a:rPr>
              <a:t>ei</a:t>
            </a:r>
            <a:r>
              <a:rPr lang="de-DE" sz="2000" spc="-5" dirty="0">
                <a:latin typeface="Arial"/>
                <a:cs typeface="Arial"/>
              </a:rPr>
              <a:t> </a:t>
            </a:r>
            <a:r>
              <a:rPr lang="de-DE" sz="2000" spc="5" dirty="0">
                <a:latin typeface="Arial"/>
                <a:cs typeface="Arial"/>
              </a:rPr>
              <a:t>R</a:t>
            </a:r>
            <a:r>
              <a:rPr lang="de-DE" sz="2000" dirty="0">
                <a:latin typeface="Arial"/>
                <a:cs typeface="Arial"/>
              </a:rPr>
              <a:t>ü</a:t>
            </a:r>
            <a:r>
              <a:rPr lang="de-DE" sz="2000" spc="-10" dirty="0">
                <a:latin typeface="Arial"/>
                <a:cs typeface="Arial"/>
              </a:rPr>
              <a:t>c</a:t>
            </a:r>
            <a:r>
              <a:rPr lang="de-DE" sz="2000" spc="5" dirty="0">
                <a:latin typeface="Arial"/>
                <a:cs typeface="Arial"/>
              </a:rPr>
              <a:t>k</a:t>
            </a:r>
            <a:r>
              <a:rPr lang="de-DE" sz="2000" spc="-10" dirty="0">
                <a:latin typeface="Arial"/>
                <a:cs typeface="Arial"/>
              </a:rPr>
              <a:t>g</a:t>
            </a:r>
            <a:r>
              <a:rPr lang="de-DE" sz="2000" dirty="0">
                <a:latin typeface="Arial"/>
                <a:cs typeface="Arial"/>
              </a:rPr>
              <a:t>a</a:t>
            </a:r>
            <a:r>
              <a:rPr lang="de-DE" sz="2000" spc="-10" dirty="0">
                <a:latin typeface="Arial"/>
                <a:cs typeface="Arial"/>
              </a:rPr>
              <a:t>b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-5" dirty="0">
                <a:latin typeface="Arial"/>
                <a:cs typeface="Arial"/>
              </a:rPr>
              <a:t> </a:t>
            </a:r>
            <a:r>
              <a:rPr lang="de-DE" sz="2000" spc="5" dirty="0">
                <a:latin typeface="Arial"/>
                <a:cs typeface="Arial"/>
              </a:rPr>
              <a:t>w</a:t>
            </a:r>
            <a:r>
              <a:rPr lang="de-DE" sz="2000" spc="-5" dirty="0">
                <a:latin typeface="Arial"/>
                <a:cs typeface="Arial"/>
              </a:rPr>
              <a:t>i</a:t>
            </a:r>
            <a:r>
              <a:rPr lang="de-DE" sz="2000" dirty="0">
                <a:latin typeface="Arial"/>
                <a:cs typeface="Arial"/>
              </a:rPr>
              <a:t>rd</a:t>
            </a:r>
            <a:r>
              <a:rPr lang="de-DE" sz="2000" spc="-5" dirty="0">
                <a:latin typeface="Arial"/>
                <a:cs typeface="Arial"/>
              </a:rPr>
              <a:t> K</a:t>
            </a:r>
            <a:r>
              <a:rPr lang="de-DE" sz="2000" spc="-10" dirty="0">
                <a:latin typeface="Arial"/>
                <a:cs typeface="Arial"/>
              </a:rPr>
              <a:t>o</a:t>
            </a:r>
            <a:r>
              <a:rPr lang="de-DE" sz="2000" dirty="0">
                <a:latin typeface="Arial"/>
                <a:cs typeface="Arial"/>
              </a:rPr>
              <a:t>pie</a:t>
            </a:r>
            <a:r>
              <a:rPr lang="de-DE" sz="2000" spc="-5" dirty="0">
                <a:latin typeface="Arial"/>
                <a:cs typeface="Arial"/>
              </a:rPr>
              <a:t> </a:t>
            </a:r>
            <a:r>
              <a:rPr lang="de-DE" sz="2000" dirty="0">
                <a:latin typeface="Arial"/>
                <a:cs typeface="Arial"/>
              </a:rPr>
              <a:t>des </a:t>
            </a:r>
            <a:r>
              <a:rPr lang="de-DE" sz="2000" spc="-15" dirty="0">
                <a:latin typeface="Arial"/>
                <a:cs typeface="Arial"/>
              </a:rPr>
              <a:t>O</a:t>
            </a:r>
            <a:r>
              <a:rPr lang="de-DE" sz="2000" dirty="0">
                <a:latin typeface="Arial"/>
                <a:cs typeface="Arial"/>
              </a:rPr>
              <a:t>bj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spc="5" dirty="0">
                <a:latin typeface="Arial"/>
                <a:cs typeface="Arial"/>
              </a:rPr>
              <a:t>k</a:t>
            </a:r>
            <a:r>
              <a:rPr lang="de-DE" sz="2000" spc="-10" dirty="0">
                <a:latin typeface="Arial"/>
                <a:cs typeface="Arial"/>
              </a:rPr>
              <a:t>t</a:t>
            </a:r>
            <a:r>
              <a:rPr lang="de-DE" sz="2000" dirty="0">
                <a:latin typeface="Arial"/>
                <a:cs typeface="Arial"/>
              </a:rPr>
              <a:t>s 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r</a:t>
            </a:r>
            <a:r>
              <a:rPr lang="de-DE" sz="2000" spc="5" dirty="0">
                <a:latin typeface="Arial"/>
                <a:cs typeface="Arial"/>
              </a:rPr>
              <a:t>s</a:t>
            </a:r>
            <a:r>
              <a:rPr lang="de-DE" sz="2000" spc="-10" dirty="0">
                <a:latin typeface="Arial"/>
                <a:cs typeface="Arial"/>
              </a:rPr>
              <a:t>t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-5" dirty="0">
                <a:latin typeface="Arial"/>
                <a:cs typeface="Arial"/>
              </a:rPr>
              <a:t>ll</a:t>
            </a:r>
            <a:r>
              <a:rPr lang="de-DE" sz="2000" dirty="0">
                <a:latin typeface="Arial"/>
                <a:cs typeface="Arial"/>
              </a:rPr>
              <a:t>t</a:t>
            </a:r>
            <a:r>
              <a:rPr lang="de-DE" sz="2000" spc="-15" dirty="0">
                <a:latin typeface="Arial"/>
                <a:cs typeface="Arial"/>
              </a:rPr>
              <a:t> </a:t>
            </a:r>
            <a:r>
              <a:rPr lang="de-DE" sz="2000" dirty="0">
                <a:latin typeface="Arial"/>
                <a:cs typeface="Arial"/>
              </a:rPr>
              <a:t>und</a:t>
            </a:r>
            <a:r>
              <a:rPr lang="de-DE" sz="2000" spc="-15" dirty="0">
                <a:latin typeface="Arial"/>
                <a:cs typeface="Arial"/>
              </a:rPr>
              <a:t> </a:t>
            </a:r>
            <a:r>
              <a:rPr lang="de-DE" sz="2000" spc="5" dirty="0" smtClean="0">
                <a:latin typeface="Arial"/>
                <a:cs typeface="Arial"/>
              </a:rPr>
              <a:t>z</a:t>
            </a:r>
            <a:r>
              <a:rPr lang="de-DE" sz="2000" spc="-10" dirty="0" smtClean="0">
                <a:latin typeface="Arial"/>
                <a:cs typeface="Arial"/>
              </a:rPr>
              <a:t>ur</a:t>
            </a:r>
            <a:r>
              <a:rPr lang="de-DE" sz="2000" dirty="0" smtClean="0">
                <a:latin typeface="Arial"/>
                <a:cs typeface="Arial"/>
              </a:rPr>
              <a:t>ü</a:t>
            </a:r>
            <a:r>
              <a:rPr lang="de-DE" sz="2000" spc="-10" dirty="0" smtClean="0">
                <a:latin typeface="Arial"/>
                <a:cs typeface="Arial"/>
              </a:rPr>
              <a:t>c</a:t>
            </a:r>
            <a:r>
              <a:rPr lang="de-DE" sz="2000" dirty="0" smtClean="0">
                <a:latin typeface="Arial"/>
                <a:cs typeface="Arial"/>
              </a:rPr>
              <a:t>kge</a:t>
            </a:r>
            <a:r>
              <a:rPr lang="de-DE" sz="2000" spc="-10" dirty="0" smtClean="0">
                <a:latin typeface="Arial"/>
                <a:cs typeface="Arial"/>
              </a:rPr>
              <a:t>g</a:t>
            </a:r>
            <a:r>
              <a:rPr lang="de-DE" sz="2000" dirty="0" smtClean="0">
                <a:latin typeface="Arial"/>
                <a:cs typeface="Arial"/>
              </a:rPr>
              <a:t>eben</a:t>
            </a:r>
            <a:endParaRPr lang="de-DE" sz="2000" dirty="0">
              <a:latin typeface="Arial"/>
              <a:cs typeface="Arial"/>
            </a:endParaRPr>
          </a:p>
          <a:p>
            <a:pPr marL="241300" marR="319405" indent="-228600">
              <a:lnSpc>
                <a:spcPct val="95900"/>
              </a:lnSpc>
              <a:buFont typeface="Times New Roman"/>
              <a:buChar char="•"/>
              <a:tabLst>
                <a:tab pos="241300" algn="l"/>
              </a:tabLst>
            </a:pPr>
            <a:endParaRPr lang="de-DE" sz="2000" spc="-15" dirty="0" smtClean="0">
              <a:latin typeface="Arial"/>
              <a:cs typeface="Arial"/>
            </a:endParaRPr>
          </a:p>
          <a:p>
            <a:pPr marL="241300" marR="319405" indent="-228600">
              <a:lnSpc>
                <a:spcPct val="95900"/>
              </a:lnSpc>
              <a:buFont typeface="Times New Roman"/>
              <a:buChar char="•"/>
              <a:tabLst>
                <a:tab pos="241300" algn="l"/>
              </a:tabLst>
            </a:pPr>
            <a:endParaRPr lang="de-DE" sz="2000" dirty="0">
              <a:latin typeface="Arial"/>
              <a:cs typeface="Arial"/>
            </a:endParaRPr>
          </a:p>
          <a:p>
            <a:pPr marL="241300" marR="319405" indent="-228600">
              <a:lnSpc>
                <a:spcPct val="95900"/>
              </a:lnSpc>
              <a:buFont typeface="Times New Roman"/>
              <a:buChar char="•"/>
              <a:tabLst>
                <a:tab pos="241300" algn="l"/>
              </a:tabLst>
            </a:pPr>
            <a:endParaRPr sz="2000" dirty="0">
              <a:latin typeface="Arial"/>
              <a:cs typeface="Arial"/>
            </a:endParaRPr>
          </a:p>
          <a:p>
            <a:pPr marL="240665" indent="-227965">
              <a:lnSpc>
                <a:spcPts val="2290"/>
              </a:lnSpc>
              <a:buFont typeface="Times New Roman"/>
              <a:buChar char="•"/>
              <a:tabLst>
                <a:tab pos="241300" algn="l"/>
              </a:tabLst>
            </a:pPr>
            <a:endParaRPr lang="de-DE" sz="2000" dirty="0" smtClean="0">
              <a:latin typeface="Arial"/>
              <a:cs typeface="Arial"/>
            </a:endParaRPr>
          </a:p>
          <a:p>
            <a:pPr marL="240665" indent="-227965">
              <a:lnSpc>
                <a:spcPts val="2290"/>
              </a:lnSpc>
              <a:buFont typeface="Times New Roman"/>
              <a:buChar char="•"/>
              <a:tabLst>
                <a:tab pos="241300" algn="l"/>
              </a:tabLst>
            </a:pPr>
            <a:endParaRPr lang="de-DE" sz="2000" dirty="0">
              <a:latin typeface="Arial"/>
              <a:cs typeface="Arial"/>
            </a:endParaRPr>
          </a:p>
          <a:p>
            <a:pPr marR="588010" algn="r">
              <a:lnSpc>
                <a:spcPct val="100000"/>
              </a:lnSpc>
            </a:pPr>
            <a:endParaRPr lang="de-DE" sz="2000" b="1" spc="-5" dirty="0" smtClean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345"/>
              </a:spcBef>
            </a:pPr>
            <a:endParaRPr lang="de-DE" sz="2000" b="1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345"/>
              </a:spcBef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2211694"/>
            <a:ext cx="7514973" cy="242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5945">
              <a:lnSpc>
                <a:spcPct val="100000"/>
              </a:lnSpc>
            </a:pPr>
            <a:r>
              <a:rPr lang="de-DE" sz="2000" b="1" spc="-5" dirty="0" err="1" smtClean="0">
                <a:latin typeface="Courier New"/>
                <a:cs typeface="Courier New"/>
              </a:rPr>
              <a:t>public</a:t>
            </a:r>
            <a:r>
              <a:rPr lang="de-DE" sz="2000" b="1" spc="-5" dirty="0" smtClean="0">
                <a:latin typeface="Courier New"/>
                <a:cs typeface="Courier New"/>
              </a:rPr>
              <a:t> </a:t>
            </a:r>
            <a:r>
              <a:rPr lang="de-DE" sz="2000" b="1" spc="-5" dirty="0" err="1" smtClean="0">
                <a:latin typeface="Courier New"/>
                <a:cs typeface="Courier New"/>
              </a:rPr>
              <a:t>class</a:t>
            </a:r>
            <a:r>
              <a:rPr lang="de-DE" sz="2000" b="1" spc="-5" dirty="0" smtClean="0">
                <a:latin typeface="Courier New"/>
                <a:cs typeface="Courier New"/>
              </a:rPr>
              <a:t> Projektaufgabe {</a:t>
            </a:r>
          </a:p>
          <a:p>
            <a:pPr marL="575945">
              <a:lnSpc>
                <a:spcPct val="100000"/>
              </a:lnSpc>
            </a:pPr>
            <a:r>
              <a:rPr lang="de-DE" sz="2000" b="1" spc="-5" dirty="0">
                <a:latin typeface="Courier New"/>
                <a:cs typeface="Courier New"/>
              </a:rPr>
              <a:t> </a:t>
            </a:r>
            <a:r>
              <a:rPr lang="de-DE" sz="2000" b="1" spc="-5" dirty="0" smtClean="0">
                <a:latin typeface="Courier New"/>
                <a:cs typeface="Courier New"/>
              </a:rPr>
              <a:t>  private final </a:t>
            </a:r>
            <a:r>
              <a:rPr sz="2000" b="1" spc="-5" dirty="0" err="1" smtClean="0">
                <a:latin typeface="Courier New"/>
                <a:cs typeface="Courier New"/>
              </a:rPr>
              <a:t>Mitarbeite</a:t>
            </a:r>
            <a:r>
              <a:rPr sz="2000" b="1" dirty="0" err="1" smtClean="0">
                <a:latin typeface="Courier New"/>
                <a:cs typeface="Courier New"/>
              </a:rPr>
              <a:t>r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-5" dirty="0" err="1">
                <a:latin typeface="Courier New"/>
                <a:cs typeface="Courier New"/>
              </a:rPr>
              <a:t>bearbeiter</a:t>
            </a:r>
            <a:r>
              <a:rPr sz="2000" b="1" spc="-5" dirty="0" smtClean="0">
                <a:latin typeface="Courier New"/>
                <a:cs typeface="Courier New"/>
              </a:rPr>
              <a:t>;</a:t>
            </a:r>
            <a:endParaRPr lang="de-DE" sz="2000" b="1" spc="-5" dirty="0" smtClean="0">
              <a:latin typeface="Courier New"/>
              <a:cs typeface="Courier New"/>
            </a:endParaRPr>
          </a:p>
          <a:p>
            <a:pPr marL="121920" marR="6350" indent="-109855">
              <a:lnSpc>
                <a:spcPts val="2300"/>
              </a:lnSpc>
            </a:pPr>
            <a:r>
              <a:rPr lang="de-DE" sz="2000" b="1" spc="-5" dirty="0" smtClean="0">
                <a:latin typeface="Courier New"/>
                <a:cs typeface="Courier New"/>
              </a:rPr>
              <a:t>       </a:t>
            </a:r>
            <a:r>
              <a:rPr lang="de-DE" sz="2000" b="1" spc="-5" dirty="0" err="1" smtClean="0">
                <a:latin typeface="Courier New"/>
                <a:cs typeface="Courier New"/>
              </a:rPr>
              <a:t>publi</a:t>
            </a:r>
            <a:r>
              <a:rPr lang="de-DE" sz="2000" b="1" dirty="0" err="1" smtClean="0">
                <a:latin typeface="Courier New"/>
                <a:cs typeface="Courier New"/>
              </a:rPr>
              <a:t>c</a:t>
            </a:r>
            <a:r>
              <a:rPr lang="de-DE" sz="2000" b="1" spc="-5" dirty="0" smtClean="0">
                <a:latin typeface="Courier New"/>
                <a:cs typeface="Courier New"/>
              </a:rPr>
              <a:t> </a:t>
            </a:r>
            <a:r>
              <a:rPr lang="de-DE" sz="2000" b="1" spc="-5" dirty="0">
                <a:latin typeface="Courier New"/>
                <a:cs typeface="Courier New"/>
              </a:rPr>
              <a:t>Mitarbeite</a:t>
            </a:r>
            <a:r>
              <a:rPr lang="de-DE" sz="2000" b="1" dirty="0">
                <a:latin typeface="Courier New"/>
                <a:cs typeface="Courier New"/>
              </a:rPr>
              <a:t>r</a:t>
            </a:r>
            <a:r>
              <a:rPr lang="de-DE" sz="2000" b="1" spc="-5" dirty="0">
                <a:latin typeface="Courier New"/>
                <a:cs typeface="Courier New"/>
              </a:rPr>
              <a:t> </a:t>
            </a:r>
            <a:r>
              <a:rPr lang="de-DE" sz="2000" b="1" spc="-5" dirty="0" err="1">
                <a:latin typeface="Courier New"/>
                <a:cs typeface="Courier New"/>
              </a:rPr>
              <a:t>getBearbeiter</a:t>
            </a:r>
            <a:r>
              <a:rPr lang="de-DE" sz="2000" b="1" spc="-5" dirty="0">
                <a:latin typeface="Courier New"/>
                <a:cs typeface="Courier New"/>
              </a:rPr>
              <a:t>(</a:t>
            </a:r>
            <a:r>
              <a:rPr lang="de-DE" sz="2000" b="1" dirty="0">
                <a:latin typeface="Courier New"/>
                <a:cs typeface="Courier New"/>
              </a:rPr>
              <a:t>)</a:t>
            </a:r>
            <a:r>
              <a:rPr lang="de-DE" sz="2000" b="1" spc="-5" dirty="0">
                <a:latin typeface="Courier New"/>
                <a:cs typeface="Courier New"/>
              </a:rPr>
              <a:t> </a:t>
            </a:r>
            <a:r>
              <a:rPr lang="de-DE" sz="2000" b="1" dirty="0">
                <a:latin typeface="Courier New"/>
                <a:cs typeface="Courier New"/>
              </a:rPr>
              <a:t>{ </a:t>
            </a:r>
            <a:endParaRPr lang="de-DE" sz="2000" b="1" dirty="0" smtClean="0">
              <a:latin typeface="Courier New"/>
              <a:cs typeface="Courier New"/>
            </a:endParaRPr>
          </a:p>
          <a:p>
            <a:pPr marL="121920" marR="6350" indent="-109855">
              <a:lnSpc>
                <a:spcPts val="2300"/>
              </a:lnSpc>
            </a:pPr>
            <a:r>
              <a:rPr lang="de-DE" sz="2000" b="1" spc="-5" dirty="0">
                <a:latin typeface="Courier New"/>
                <a:cs typeface="Courier New"/>
              </a:rPr>
              <a:t> </a:t>
            </a:r>
            <a:r>
              <a:rPr lang="de-DE" sz="2000" b="1" spc="-5" dirty="0" smtClean="0">
                <a:latin typeface="Courier New"/>
                <a:cs typeface="Courier New"/>
              </a:rPr>
              <a:t>        </a:t>
            </a:r>
            <a:r>
              <a:rPr lang="de-DE" sz="2000" b="1" spc="-5" dirty="0" err="1" smtClean="0">
                <a:latin typeface="Courier New"/>
                <a:cs typeface="Courier New"/>
              </a:rPr>
              <a:t>retur</a:t>
            </a:r>
            <a:r>
              <a:rPr lang="de-DE" sz="2000" b="1" dirty="0" err="1" smtClean="0">
                <a:latin typeface="Courier New"/>
                <a:cs typeface="Courier New"/>
              </a:rPr>
              <a:t>n</a:t>
            </a:r>
            <a:r>
              <a:rPr lang="de-DE" sz="2000" b="1" spc="-5" dirty="0" smtClean="0">
                <a:latin typeface="Courier New"/>
                <a:cs typeface="Courier New"/>
              </a:rPr>
              <a:t> </a:t>
            </a:r>
            <a:r>
              <a:rPr lang="de-DE" sz="2000" b="1" spc="-5" dirty="0" err="1">
                <a:latin typeface="Courier New"/>
                <a:cs typeface="Courier New"/>
              </a:rPr>
              <a:t>bearbeiter.clone</a:t>
            </a:r>
            <a:r>
              <a:rPr lang="de-DE" sz="2000" b="1" spc="-5" dirty="0">
                <a:latin typeface="Courier New"/>
                <a:cs typeface="Courier New"/>
              </a:rPr>
              <a:t>();</a:t>
            </a:r>
          </a:p>
          <a:p>
            <a:pPr marL="121920" marR="6350" indent="-109855">
              <a:lnSpc>
                <a:spcPts val="2300"/>
              </a:lnSpc>
            </a:pPr>
            <a:r>
              <a:rPr lang="de-DE" sz="2000" b="1" spc="-5" dirty="0" smtClean="0">
                <a:latin typeface="Courier New"/>
                <a:cs typeface="Courier New"/>
              </a:rPr>
              <a:t>       }</a:t>
            </a:r>
            <a:endParaRPr lang="de-DE" sz="2000" dirty="0">
              <a:latin typeface="Courier New"/>
              <a:cs typeface="Courier New"/>
            </a:endParaRPr>
          </a:p>
          <a:p>
            <a:pPr marL="575945">
              <a:lnSpc>
                <a:spcPct val="100000"/>
              </a:lnSpc>
            </a:pPr>
            <a:endParaRPr lang="de-DE" sz="2000" b="1" spc="-5" dirty="0" smtClean="0">
              <a:latin typeface="Courier New"/>
              <a:cs typeface="Courier New"/>
            </a:endParaRPr>
          </a:p>
          <a:p>
            <a:pPr marL="575945">
              <a:lnSpc>
                <a:spcPct val="100000"/>
              </a:lnSpc>
            </a:pPr>
            <a:r>
              <a:rPr lang="de-DE" sz="2000" b="1" spc="-5" dirty="0" smtClean="0">
                <a:latin typeface="Courier New"/>
                <a:cs typeface="Courier New"/>
              </a:rPr>
              <a:t>}</a:t>
            </a:r>
            <a:endParaRPr lang="de-DE" sz="2000" b="1" spc="-5" dirty="0">
              <a:latin typeface="Courier New"/>
              <a:cs typeface="Courier New"/>
            </a:endParaRPr>
          </a:p>
          <a:p>
            <a:pPr marL="575945">
              <a:lnSpc>
                <a:spcPct val="100000"/>
              </a:lnSpc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1546225"/>
            <a:ext cx="5972799" cy="665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381000" y="4379779"/>
            <a:ext cx="597281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90">
              <a:lnSpc>
                <a:spcPct val="100000"/>
              </a:lnSpc>
              <a:tabLst>
                <a:tab pos="2143125" algn="l"/>
              </a:tabLst>
            </a:pPr>
            <a:r>
              <a:rPr lang="de-DE" sz="2000" b="1" dirty="0" smtClean="0">
                <a:latin typeface="Courier New"/>
                <a:cs typeface="Courier New"/>
              </a:rPr>
              <a:t>/</a:t>
            </a:r>
            <a:r>
              <a:rPr sz="2000" b="1" dirty="0" smtClean="0">
                <a:latin typeface="Courier New"/>
                <a:cs typeface="Courier New"/>
              </a:rPr>
              <a:t>/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5" dirty="0">
                <a:latin typeface="Courier New"/>
                <a:cs typeface="Courier New"/>
              </a:rPr>
              <a:t> Mitarbeiter.java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834708" y="4692199"/>
            <a:ext cx="7442265" cy="118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 marR="6350" indent="-109855">
              <a:lnSpc>
                <a:spcPts val="2290"/>
              </a:lnSpc>
            </a:pPr>
            <a:r>
              <a:rPr sz="2000" b="1" spc="-5" dirty="0">
                <a:latin typeface="Courier New"/>
                <a:cs typeface="Courier New"/>
              </a:rPr>
              <a:t>publi</a:t>
            </a:r>
            <a:r>
              <a:rPr sz="2000" b="1" dirty="0">
                <a:latin typeface="Courier New"/>
                <a:cs typeface="Courier New"/>
              </a:rPr>
              <a:t>c</a:t>
            </a:r>
            <a:r>
              <a:rPr sz="2000" b="1" spc="-5" dirty="0">
                <a:latin typeface="Courier New"/>
                <a:cs typeface="Courier New"/>
              </a:rPr>
              <a:t> Mitarbeite</a:t>
            </a:r>
            <a:r>
              <a:rPr sz="2000" b="1" dirty="0">
                <a:latin typeface="Courier New"/>
                <a:cs typeface="Courier New"/>
              </a:rPr>
              <a:t>r</a:t>
            </a:r>
            <a:r>
              <a:rPr sz="2000" b="1" spc="-5" dirty="0">
                <a:latin typeface="Courier New"/>
                <a:cs typeface="Courier New"/>
              </a:rPr>
              <a:t> clone</a:t>
            </a:r>
            <a:r>
              <a:rPr sz="2000" b="1" spc="-5" dirty="0" smtClean="0">
                <a:latin typeface="Courier New"/>
                <a:cs typeface="Courier New"/>
              </a:rPr>
              <a:t>()</a:t>
            </a:r>
            <a:r>
              <a:rPr lang="de-DE" sz="2000" b="1" spc="-5" dirty="0" smtClean="0">
                <a:latin typeface="Courier New"/>
                <a:cs typeface="Courier New"/>
              </a:rPr>
              <a:t> </a:t>
            </a:r>
            <a:r>
              <a:rPr sz="2000" b="1" dirty="0" smtClean="0">
                <a:latin typeface="Courier New"/>
                <a:cs typeface="Courier New"/>
              </a:rPr>
              <a:t>{</a:t>
            </a:r>
            <a:endParaRPr lang="de-DE" sz="2000" b="1" dirty="0" smtClean="0">
              <a:latin typeface="Courier New"/>
              <a:cs typeface="Courier New"/>
            </a:endParaRPr>
          </a:p>
          <a:p>
            <a:pPr marL="121920" marR="6350" indent="-109855">
              <a:lnSpc>
                <a:spcPts val="2290"/>
              </a:lnSpc>
            </a:pPr>
            <a:r>
              <a:rPr lang="de-DE" sz="2000" b="1" spc="-5" dirty="0">
                <a:latin typeface="Courier New"/>
                <a:cs typeface="Courier New"/>
              </a:rPr>
              <a:t> </a:t>
            </a:r>
            <a:r>
              <a:rPr sz="2000" b="1" spc="-5" dirty="0" err="1" smtClean="0">
                <a:latin typeface="Courier New"/>
                <a:cs typeface="Courier New"/>
              </a:rPr>
              <a:t>Mitarbeite</a:t>
            </a:r>
            <a:r>
              <a:rPr sz="2000" b="1" dirty="0" err="1" smtClean="0">
                <a:latin typeface="Courier New"/>
                <a:cs typeface="Courier New"/>
              </a:rPr>
              <a:t>r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-5" dirty="0" err="1" smtClean="0">
                <a:latin typeface="Courier New"/>
                <a:cs typeface="Courier New"/>
              </a:rPr>
              <a:t>ergebnis</a:t>
            </a:r>
            <a:r>
              <a:rPr lang="de-DE" sz="2000" b="1" spc="-5" dirty="0" smtClean="0">
                <a:latin typeface="Courier New"/>
                <a:cs typeface="Courier New"/>
              </a:rPr>
              <a:t> </a:t>
            </a:r>
            <a:r>
              <a:rPr sz="2000" b="1" dirty="0" smtClean="0">
                <a:latin typeface="Courier New"/>
                <a:cs typeface="Courier New"/>
              </a:rPr>
              <a:t>=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ne</a:t>
            </a:r>
            <a:r>
              <a:rPr sz="2000" b="1" dirty="0">
                <a:latin typeface="Courier New"/>
                <a:cs typeface="Courier New"/>
              </a:rPr>
              <a:t>w</a:t>
            </a:r>
            <a:r>
              <a:rPr sz="2000" b="1" spc="-5" dirty="0">
                <a:latin typeface="Courier New"/>
                <a:cs typeface="Courier New"/>
              </a:rPr>
              <a:t> Mitarbeiter(); </a:t>
            </a:r>
            <a:r>
              <a:rPr sz="2000" b="1" spc="-5" dirty="0" err="1" smtClean="0">
                <a:latin typeface="Courier New"/>
                <a:cs typeface="Courier New"/>
              </a:rPr>
              <a:t>ergebnis.minr</a:t>
            </a:r>
            <a:r>
              <a:rPr lang="de-DE" sz="2000" b="1" spc="-5" dirty="0" smtClean="0">
                <a:latin typeface="Courier New"/>
                <a:cs typeface="Courier New"/>
              </a:rPr>
              <a:t> </a:t>
            </a:r>
            <a:r>
              <a:rPr sz="2000" b="1" spc="-5" dirty="0" smtClean="0">
                <a:latin typeface="Courier New"/>
                <a:cs typeface="Courier New"/>
              </a:rPr>
              <a:t>=</a:t>
            </a:r>
            <a:r>
              <a:rPr lang="de-DE" sz="2000" b="1" spc="-5" dirty="0" smtClean="0">
                <a:latin typeface="Courier New"/>
                <a:cs typeface="Courier New"/>
              </a:rPr>
              <a:t> </a:t>
            </a:r>
            <a:r>
              <a:rPr sz="2000" b="1" spc="-5" dirty="0" err="1" smtClean="0">
                <a:latin typeface="Courier New"/>
                <a:cs typeface="Courier New"/>
              </a:rPr>
              <a:t>minr</a:t>
            </a:r>
            <a:r>
              <a:rPr sz="2000" b="1" spc="-5" dirty="0">
                <a:latin typeface="Courier New"/>
                <a:cs typeface="Courier New"/>
              </a:rPr>
              <a:t>; </a:t>
            </a:r>
            <a:endParaRPr lang="de-DE" sz="2000" b="1" spc="-5" dirty="0" smtClean="0">
              <a:latin typeface="Courier New"/>
              <a:cs typeface="Courier New"/>
            </a:endParaRPr>
          </a:p>
          <a:p>
            <a:pPr marL="121920" marR="6350" indent="-109855">
              <a:lnSpc>
                <a:spcPts val="2290"/>
              </a:lnSpc>
            </a:pPr>
            <a:r>
              <a:rPr lang="de-DE" sz="2000" b="1" spc="-5" dirty="0" smtClean="0">
                <a:latin typeface="Courier New"/>
                <a:cs typeface="Courier New"/>
              </a:rPr>
              <a:t> </a:t>
            </a:r>
            <a:r>
              <a:rPr sz="2000" b="1" spc="-5" dirty="0" err="1" smtClean="0">
                <a:latin typeface="Courier New"/>
                <a:cs typeface="Courier New"/>
              </a:rPr>
              <a:t>ergebnis.nachname</a:t>
            </a:r>
            <a:r>
              <a:rPr lang="de-DE" sz="2000" b="1" spc="-5" dirty="0" smtClean="0">
                <a:latin typeface="Courier New"/>
                <a:cs typeface="Courier New"/>
              </a:rPr>
              <a:t> </a:t>
            </a:r>
            <a:r>
              <a:rPr sz="2000" b="1" spc="-5" dirty="0" smtClean="0">
                <a:latin typeface="Courier New"/>
                <a:cs typeface="Courier New"/>
              </a:rPr>
              <a:t>=</a:t>
            </a:r>
            <a:r>
              <a:rPr lang="de-DE" sz="2000" b="1" spc="-5" dirty="0" smtClean="0">
                <a:latin typeface="Courier New"/>
                <a:cs typeface="Courier New"/>
              </a:rPr>
              <a:t> </a:t>
            </a:r>
            <a:r>
              <a:rPr sz="2000" b="1" spc="-5" dirty="0" err="1" smtClean="0">
                <a:latin typeface="Courier New"/>
                <a:cs typeface="Courier New"/>
              </a:rPr>
              <a:t>nachname</a:t>
            </a:r>
            <a:r>
              <a:rPr sz="2000" b="1" dirty="0">
                <a:latin typeface="Courier New"/>
                <a:cs typeface="Courier New"/>
              </a:rPr>
              <a:t>;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834687" y="5856536"/>
            <a:ext cx="4241886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 marR="6350">
              <a:lnSpc>
                <a:spcPts val="2290"/>
              </a:lnSpc>
            </a:pPr>
            <a:r>
              <a:rPr sz="2000" b="1" spc="-5" dirty="0" err="1" smtClean="0">
                <a:latin typeface="Courier New"/>
                <a:cs typeface="Courier New"/>
              </a:rPr>
              <a:t>ergebnis.vorname</a:t>
            </a:r>
            <a:r>
              <a:rPr lang="de-DE" sz="2000" b="1" spc="-5" dirty="0" smtClean="0">
                <a:latin typeface="Courier New"/>
                <a:cs typeface="Courier New"/>
              </a:rPr>
              <a:t> </a:t>
            </a:r>
            <a:r>
              <a:rPr sz="2000" b="1" spc="-5" dirty="0" smtClean="0">
                <a:latin typeface="Courier New"/>
                <a:cs typeface="Courier New"/>
              </a:rPr>
              <a:t>=</a:t>
            </a:r>
            <a:r>
              <a:rPr lang="de-DE" sz="2000" b="1" spc="-5" dirty="0" smtClean="0">
                <a:latin typeface="Courier New"/>
                <a:cs typeface="Courier New"/>
              </a:rPr>
              <a:t> </a:t>
            </a:r>
            <a:r>
              <a:rPr sz="2000" b="1" spc="-5" dirty="0" err="1" smtClean="0">
                <a:latin typeface="Courier New"/>
                <a:cs typeface="Courier New"/>
              </a:rPr>
              <a:t>vorname</a:t>
            </a:r>
            <a:r>
              <a:rPr sz="2000" b="1" spc="-5" dirty="0">
                <a:latin typeface="Courier New"/>
                <a:cs typeface="Courier New"/>
              </a:rPr>
              <a:t>; retur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5" dirty="0">
                <a:latin typeface="Courier New"/>
                <a:cs typeface="Courier New"/>
              </a:rPr>
              <a:t> ergebnis;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1560"/>
              </a:lnSpc>
            </a:pPr>
            <a:r>
              <a:rPr sz="2000" b="1" dirty="0" smtClean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616" y="113278"/>
            <a:ext cx="620928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20" dirty="0">
                <a:latin typeface="Arial"/>
                <a:cs typeface="Arial"/>
              </a:rPr>
              <a:t>S</a:t>
            </a:r>
            <a:r>
              <a:rPr lang="de-DE" sz="1400" spc="70" dirty="0">
                <a:latin typeface="Arial"/>
                <a:cs typeface="Arial"/>
              </a:rPr>
              <a:t>o</a:t>
            </a:r>
            <a:r>
              <a:rPr lang="de-DE" sz="1400" spc="100" dirty="0">
                <a:latin typeface="Arial"/>
                <a:cs typeface="Arial"/>
              </a:rPr>
              <a:t>f</a:t>
            </a:r>
            <a:r>
              <a:rPr lang="de-DE" sz="1400" dirty="0">
                <a:latin typeface="Arial"/>
                <a:cs typeface="Arial"/>
              </a:rPr>
              <a:t>t</a:t>
            </a:r>
            <a:r>
              <a:rPr lang="de-DE" sz="1400" spc="-229" dirty="0">
                <a:latin typeface="Arial"/>
                <a:cs typeface="Arial"/>
              </a:rPr>
              <a:t> </a:t>
            </a:r>
            <a:r>
              <a:rPr lang="de-DE" sz="1400" dirty="0">
                <a:latin typeface="Arial"/>
                <a:cs typeface="Arial"/>
              </a:rPr>
              <a:t>w</a:t>
            </a:r>
            <a:r>
              <a:rPr lang="de-DE" sz="1400" spc="-254" dirty="0">
                <a:latin typeface="Arial"/>
                <a:cs typeface="Arial"/>
              </a:rPr>
              <a:t> </a:t>
            </a:r>
            <a:r>
              <a:rPr lang="de-DE" sz="1400" spc="55" dirty="0" err="1">
                <a:latin typeface="Arial"/>
                <a:cs typeface="Arial"/>
              </a:rPr>
              <a:t>a</a:t>
            </a:r>
            <a:r>
              <a:rPr lang="de-DE" sz="1400" spc="120" dirty="0" err="1">
                <a:latin typeface="Arial"/>
                <a:cs typeface="Arial"/>
              </a:rPr>
              <a:t>r</a:t>
            </a:r>
            <a:r>
              <a:rPr lang="de-DE" sz="1400" dirty="0" err="1">
                <a:latin typeface="Arial"/>
                <a:cs typeface="Arial"/>
              </a:rPr>
              <a:t>e</a:t>
            </a:r>
            <a:r>
              <a:rPr lang="de-DE" sz="1400" spc="160" dirty="0">
                <a:latin typeface="Arial"/>
                <a:cs typeface="Arial"/>
              </a:rPr>
              <a:t> </a:t>
            </a:r>
            <a:r>
              <a:rPr lang="de-DE" sz="1400" spc="-50" dirty="0">
                <a:latin typeface="Arial"/>
                <a:cs typeface="Arial"/>
              </a:rPr>
              <a:t>E</a:t>
            </a:r>
            <a:r>
              <a:rPr lang="de-DE" sz="1400" spc="105" dirty="0">
                <a:latin typeface="Arial"/>
                <a:cs typeface="Arial"/>
              </a:rPr>
              <a:t>n</a:t>
            </a:r>
            <a:r>
              <a:rPr lang="de-DE" sz="1400" spc="80" dirty="0">
                <a:latin typeface="Arial"/>
                <a:cs typeface="Arial"/>
              </a:rPr>
              <a:t>gi</a:t>
            </a:r>
            <a:r>
              <a:rPr lang="de-DE" sz="1400" spc="95" dirty="0">
                <a:latin typeface="Arial"/>
                <a:cs typeface="Arial"/>
              </a:rPr>
              <a:t>n</a:t>
            </a:r>
            <a:r>
              <a:rPr lang="de-DE" sz="1400" spc="45" dirty="0">
                <a:latin typeface="Arial"/>
                <a:cs typeface="Arial"/>
              </a:rPr>
              <a:t>e</a:t>
            </a:r>
            <a:r>
              <a:rPr lang="de-DE" sz="1400" spc="55" dirty="0">
                <a:latin typeface="Arial"/>
                <a:cs typeface="Arial"/>
              </a:rPr>
              <a:t>e</a:t>
            </a:r>
            <a:r>
              <a:rPr lang="de-DE" sz="1400" spc="120" dirty="0">
                <a:latin typeface="Arial"/>
                <a:cs typeface="Arial"/>
              </a:rPr>
              <a:t>r</a:t>
            </a:r>
            <a:r>
              <a:rPr lang="de-DE" sz="1400" spc="80" dirty="0">
                <a:latin typeface="Arial"/>
                <a:cs typeface="Arial"/>
              </a:rPr>
              <a:t>i</a:t>
            </a:r>
            <a:r>
              <a:rPr lang="de-DE" sz="1400" spc="105" dirty="0">
                <a:latin typeface="Arial"/>
                <a:cs typeface="Arial"/>
              </a:rPr>
              <a:t>n</a:t>
            </a:r>
            <a:r>
              <a:rPr lang="de-DE" sz="1400" dirty="0">
                <a:latin typeface="Arial"/>
                <a:cs typeface="Arial"/>
              </a:rPr>
              <a:t>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225"/>
            <a:ext cx="5848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32025"/>
            <a:ext cx="8812696" cy="4587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64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616" y="113278"/>
            <a:ext cx="620928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20" dirty="0">
                <a:latin typeface="Arial"/>
                <a:cs typeface="Arial"/>
              </a:rPr>
              <a:t>S</a:t>
            </a:r>
            <a:r>
              <a:rPr lang="de-DE" sz="1400" spc="70" dirty="0">
                <a:latin typeface="Arial"/>
                <a:cs typeface="Arial"/>
              </a:rPr>
              <a:t>o</a:t>
            </a:r>
            <a:r>
              <a:rPr lang="de-DE" sz="1400" spc="100" dirty="0">
                <a:latin typeface="Arial"/>
                <a:cs typeface="Arial"/>
              </a:rPr>
              <a:t>f</a:t>
            </a:r>
            <a:r>
              <a:rPr lang="de-DE" sz="1400" dirty="0">
                <a:latin typeface="Arial"/>
                <a:cs typeface="Arial"/>
              </a:rPr>
              <a:t>t</a:t>
            </a:r>
            <a:r>
              <a:rPr lang="de-DE" sz="1400" spc="-229" dirty="0">
                <a:latin typeface="Arial"/>
                <a:cs typeface="Arial"/>
              </a:rPr>
              <a:t> </a:t>
            </a:r>
            <a:r>
              <a:rPr lang="de-DE" sz="1400" dirty="0">
                <a:latin typeface="Arial"/>
                <a:cs typeface="Arial"/>
              </a:rPr>
              <a:t>w</a:t>
            </a:r>
            <a:r>
              <a:rPr lang="de-DE" sz="1400" spc="-254" dirty="0">
                <a:latin typeface="Arial"/>
                <a:cs typeface="Arial"/>
              </a:rPr>
              <a:t> </a:t>
            </a:r>
            <a:r>
              <a:rPr lang="de-DE" sz="1400" spc="55" dirty="0" err="1">
                <a:latin typeface="Arial"/>
                <a:cs typeface="Arial"/>
              </a:rPr>
              <a:t>a</a:t>
            </a:r>
            <a:r>
              <a:rPr lang="de-DE" sz="1400" spc="120" dirty="0" err="1">
                <a:latin typeface="Arial"/>
                <a:cs typeface="Arial"/>
              </a:rPr>
              <a:t>r</a:t>
            </a:r>
            <a:r>
              <a:rPr lang="de-DE" sz="1400" dirty="0" err="1">
                <a:latin typeface="Arial"/>
                <a:cs typeface="Arial"/>
              </a:rPr>
              <a:t>e</a:t>
            </a:r>
            <a:r>
              <a:rPr lang="de-DE" sz="1400" spc="160" dirty="0">
                <a:latin typeface="Arial"/>
                <a:cs typeface="Arial"/>
              </a:rPr>
              <a:t> </a:t>
            </a:r>
            <a:r>
              <a:rPr lang="de-DE" sz="1400" spc="-50" dirty="0">
                <a:latin typeface="Arial"/>
                <a:cs typeface="Arial"/>
              </a:rPr>
              <a:t>E</a:t>
            </a:r>
            <a:r>
              <a:rPr lang="de-DE" sz="1400" spc="105" dirty="0">
                <a:latin typeface="Arial"/>
                <a:cs typeface="Arial"/>
              </a:rPr>
              <a:t>n</a:t>
            </a:r>
            <a:r>
              <a:rPr lang="de-DE" sz="1400" spc="80" dirty="0">
                <a:latin typeface="Arial"/>
                <a:cs typeface="Arial"/>
              </a:rPr>
              <a:t>gi</a:t>
            </a:r>
            <a:r>
              <a:rPr lang="de-DE" sz="1400" spc="95" dirty="0">
                <a:latin typeface="Arial"/>
                <a:cs typeface="Arial"/>
              </a:rPr>
              <a:t>n</a:t>
            </a:r>
            <a:r>
              <a:rPr lang="de-DE" sz="1400" spc="45" dirty="0">
                <a:latin typeface="Arial"/>
                <a:cs typeface="Arial"/>
              </a:rPr>
              <a:t>e</a:t>
            </a:r>
            <a:r>
              <a:rPr lang="de-DE" sz="1400" spc="55" dirty="0">
                <a:latin typeface="Arial"/>
                <a:cs typeface="Arial"/>
              </a:rPr>
              <a:t>e</a:t>
            </a:r>
            <a:r>
              <a:rPr lang="de-DE" sz="1400" spc="120" dirty="0">
                <a:latin typeface="Arial"/>
                <a:cs typeface="Arial"/>
              </a:rPr>
              <a:t>r</a:t>
            </a:r>
            <a:r>
              <a:rPr lang="de-DE" sz="1400" spc="80" dirty="0">
                <a:latin typeface="Arial"/>
                <a:cs typeface="Arial"/>
              </a:rPr>
              <a:t>i</a:t>
            </a:r>
            <a:r>
              <a:rPr lang="de-DE" sz="1400" spc="105" dirty="0">
                <a:latin typeface="Arial"/>
                <a:cs typeface="Arial"/>
              </a:rPr>
              <a:t>n</a:t>
            </a:r>
            <a:r>
              <a:rPr lang="de-DE" sz="1400" dirty="0">
                <a:latin typeface="Arial"/>
                <a:cs typeface="Arial"/>
              </a:rPr>
              <a:t>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9425"/>
            <a:ext cx="6019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89225"/>
            <a:ext cx="8763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8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/>
          <p:cNvSpPr txBox="1"/>
          <p:nvPr/>
        </p:nvSpPr>
        <p:spPr>
          <a:xfrm>
            <a:off x="609600" y="784225"/>
            <a:ext cx="7772400" cy="1169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de-DE" sz="1800" b="1" spc="20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pc="20" dirty="0" smtClean="0">
                <a:latin typeface="Arial"/>
                <a:cs typeface="Arial"/>
              </a:rPr>
              <a:t>E</a:t>
            </a:r>
            <a:r>
              <a:rPr lang="de-DE" sz="1800" spc="20" dirty="0" smtClean="0">
                <a:latin typeface="Arial"/>
                <a:cs typeface="Arial"/>
              </a:rPr>
              <a:t>ine weitere Möglichkeit, Komposition umzusetzen, ist die Verwendung einer inneren Klasse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600"/>
              </a:lnSpc>
              <a:spcBef>
                <a:spcPts val="4"/>
              </a:spcBef>
            </a:pPr>
            <a:endParaRPr sz="26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0" y="2003425"/>
            <a:ext cx="83724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7418705" cy="4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79424"/>
            <a:ext cx="5029200" cy="611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6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41425"/>
            <a:ext cx="881853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7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945254" cy="4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1" y="1334770"/>
            <a:ext cx="8208963" cy="295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de-DE" altLang="de-DE" sz="4800" kern="0" dirty="0" smtClean="0">
                <a:solidFill>
                  <a:sysClr val="windowText" lastClr="000000"/>
                </a:solidFill>
              </a:rPr>
              <a:t>Beispiel Übersetzung</a:t>
            </a: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>
          <a:xfrm>
            <a:off x="402726" y="978427"/>
            <a:ext cx="833854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1" i="0">
                <a:solidFill>
                  <a:srgbClr val="07559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spc="-5" dirty="0"/>
              <a:t>..</a:t>
            </a:r>
            <a:r>
              <a:rPr dirty="0"/>
              <a:t>. </a:t>
            </a:r>
            <a:r>
              <a:rPr spc="-5" dirty="0"/>
              <a:t>da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gesamt</a:t>
            </a:r>
            <a:r>
              <a:rPr dirty="0"/>
              <a:t>e </a:t>
            </a:r>
            <a:r>
              <a:rPr spc="-5" dirty="0"/>
              <a:t>Diagramm</a:t>
            </a:r>
          </a:p>
        </p:txBody>
      </p:sp>
      <p:sp>
        <p:nvSpPr>
          <p:cNvPr id="3" name="object 3"/>
          <p:cNvSpPr/>
          <p:nvPr/>
        </p:nvSpPr>
        <p:spPr>
          <a:xfrm>
            <a:off x="2307469" y="2051510"/>
            <a:ext cx="1176020" cy="1196340"/>
          </a:xfrm>
          <a:custGeom>
            <a:avLst/>
            <a:gdLst/>
            <a:ahLst/>
            <a:cxnLst/>
            <a:rect l="l" t="t" r="r" b="b"/>
            <a:pathLst>
              <a:path w="1176020" h="1196339">
                <a:moveTo>
                  <a:pt x="0" y="1196339"/>
                </a:moveTo>
                <a:lnTo>
                  <a:pt x="1175765" y="1196339"/>
                </a:lnTo>
                <a:lnTo>
                  <a:pt x="1175765" y="0"/>
                </a:lnTo>
                <a:lnTo>
                  <a:pt x="0" y="0"/>
                </a:lnTo>
                <a:lnTo>
                  <a:pt x="0" y="119633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7469" y="2051510"/>
            <a:ext cx="1176020" cy="1196340"/>
          </a:xfrm>
          <a:custGeom>
            <a:avLst/>
            <a:gdLst/>
            <a:ahLst/>
            <a:cxnLst/>
            <a:rect l="l" t="t" r="r" b="b"/>
            <a:pathLst>
              <a:path w="1176020" h="1196339">
                <a:moveTo>
                  <a:pt x="0" y="0"/>
                </a:moveTo>
                <a:lnTo>
                  <a:pt x="0" y="1196339"/>
                </a:lnTo>
                <a:lnTo>
                  <a:pt x="1175765" y="1196339"/>
                </a:lnTo>
                <a:lnTo>
                  <a:pt x="1175765" y="0"/>
                </a:lnTo>
                <a:lnTo>
                  <a:pt x="0" y="0"/>
                </a:lnTo>
                <a:close/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7469" y="2538428"/>
            <a:ext cx="1176020" cy="0"/>
          </a:xfrm>
          <a:custGeom>
            <a:avLst/>
            <a:gdLst/>
            <a:ahLst/>
            <a:cxnLst/>
            <a:rect l="l" t="t" r="r" b="b"/>
            <a:pathLst>
              <a:path w="1176020">
                <a:moveTo>
                  <a:pt x="0" y="0"/>
                </a:moveTo>
                <a:lnTo>
                  <a:pt x="1175765" y="0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48120" y="2150094"/>
            <a:ext cx="926465" cy="6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1610" marR="5080" indent="-95250">
              <a:lnSpc>
                <a:spcPct val="106200"/>
              </a:lnSpc>
            </a:pPr>
            <a:r>
              <a:rPr sz="1050" b="1" spc="5" dirty="0">
                <a:latin typeface="Arial"/>
                <a:cs typeface="Arial"/>
              </a:rPr>
              <a:t>{</a:t>
            </a:r>
            <a:r>
              <a:rPr sz="1050" b="1" spc="75" dirty="0">
                <a:latin typeface="Arial"/>
                <a:cs typeface="Arial"/>
              </a:rPr>
              <a:t>a</a:t>
            </a:r>
            <a:r>
              <a:rPr sz="1050" b="1" spc="15" dirty="0">
                <a:latin typeface="Arial"/>
                <a:cs typeface="Arial"/>
              </a:rPr>
              <a:t>b</a:t>
            </a:r>
            <a:r>
              <a:rPr sz="1050" b="1" spc="-90" dirty="0">
                <a:latin typeface="Arial"/>
                <a:cs typeface="Arial"/>
              </a:rPr>
              <a:t>s</a:t>
            </a:r>
            <a:r>
              <a:rPr sz="1050" b="1" spc="-15" dirty="0">
                <a:latin typeface="Arial"/>
                <a:cs typeface="Arial"/>
              </a:rPr>
              <a:t>t</a:t>
            </a:r>
            <a:r>
              <a:rPr sz="1050" b="1" dirty="0">
                <a:latin typeface="Arial"/>
                <a:cs typeface="Arial"/>
              </a:rPr>
              <a:t>r</a:t>
            </a:r>
            <a:r>
              <a:rPr sz="1050" b="1" spc="75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c</a:t>
            </a:r>
            <a:r>
              <a:rPr sz="1050" b="1" spc="-25" dirty="0">
                <a:latin typeface="Arial"/>
                <a:cs typeface="Arial"/>
              </a:rPr>
              <a:t>t</a:t>
            </a:r>
            <a:r>
              <a:rPr sz="1050" b="1" spc="10" dirty="0">
                <a:latin typeface="Arial"/>
                <a:cs typeface="Arial"/>
              </a:rPr>
              <a:t>}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spc="40" dirty="0">
                <a:latin typeface="Arial"/>
                <a:cs typeface="Arial"/>
              </a:rPr>
              <a:t>M</a:t>
            </a:r>
            <a:r>
              <a:rPr sz="1050" b="1" spc="35" dirty="0">
                <a:latin typeface="Arial"/>
                <a:cs typeface="Arial"/>
              </a:rPr>
              <a:t>i</a:t>
            </a:r>
            <a:r>
              <a:rPr sz="1050" b="1" spc="-25" dirty="0">
                <a:latin typeface="Arial"/>
                <a:cs typeface="Arial"/>
              </a:rPr>
              <a:t>t</a:t>
            </a:r>
            <a:r>
              <a:rPr sz="1050" b="1" spc="75" dirty="0">
                <a:latin typeface="Arial"/>
                <a:cs typeface="Arial"/>
              </a:rPr>
              <a:t>a</a:t>
            </a:r>
            <a:r>
              <a:rPr sz="1050" b="1" dirty="0">
                <a:latin typeface="Arial"/>
                <a:cs typeface="Arial"/>
              </a:rPr>
              <a:t>r</a:t>
            </a:r>
            <a:r>
              <a:rPr sz="1050" b="1" spc="15" dirty="0">
                <a:latin typeface="Arial"/>
                <a:cs typeface="Arial"/>
              </a:rPr>
              <a:t>b</a:t>
            </a:r>
            <a:r>
              <a:rPr sz="1050" b="1" spc="75" dirty="0">
                <a:latin typeface="Arial"/>
                <a:cs typeface="Arial"/>
              </a:rPr>
              <a:t>e</a:t>
            </a:r>
            <a:r>
              <a:rPr sz="1050" b="1" spc="35" dirty="0">
                <a:latin typeface="Arial"/>
                <a:cs typeface="Arial"/>
              </a:rPr>
              <a:t>i</a:t>
            </a:r>
            <a:r>
              <a:rPr sz="1050" b="1" spc="-25" dirty="0">
                <a:latin typeface="Arial"/>
                <a:cs typeface="Arial"/>
              </a:rPr>
              <a:t>t</a:t>
            </a:r>
            <a:r>
              <a:rPr sz="1050" b="1" spc="75" dirty="0">
                <a:latin typeface="Arial"/>
                <a:cs typeface="Arial"/>
              </a:rPr>
              <a:t>e</a:t>
            </a:r>
            <a:r>
              <a:rPr sz="1050" b="1" spc="10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  <a:p>
            <a:pPr marL="12700">
              <a:spcBef>
                <a:spcPts val="795"/>
              </a:spcBef>
              <a:tabLst>
                <a:tab pos="234950" algn="l"/>
              </a:tabLst>
            </a:pPr>
            <a:r>
              <a:rPr sz="1050" spc="15" dirty="0">
                <a:latin typeface="Arial"/>
                <a:cs typeface="Arial"/>
              </a:rPr>
              <a:t>+</a:t>
            </a:r>
            <a:r>
              <a:rPr sz="1050" spc="15" dirty="0">
                <a:latin typeface="Times New Roman"/>
                <a:cs typeface="Times New Roman"/>
              </a:rPr>
              <a:t>	</a:t>
            </a:r>
            <a:r>
              <a:rPr sz="1050" spc="50" dirty="0">
                <a:latin typeface="Arial"/>
                <a:cs typeface="Arial"/>
              </a:rPr>
              <a:t>s</a:t>
            </a:r>
            <a:r>
              <a:rPr sz="1050" spc="-110" dirty="0">
                <a:latin typeface="Arial"/>
                <a:cs typeface="Arial"/>
              </a:rPr>
              <a:t>v</a:t>
            </a:r>
            <a:r>
              <a:rPr sz="1050" spc="-10" dirty="0">
                <a:latin typeface="Arial"/>
                <a:cs typeface="Arial"/>
              </a:rPr>
              <a:t>n</a:t>
            </a:r>
            <a:r>
              <a:rPr sz="1050" spc="-25" dirty="0">
                <a:latin typeface="Arial"/>
                <a:cs typeface="Arial"/>
              </a:rPr>
              <a:t>r</a:t>
            </a:r>
            <a:r>
              <a:rPr sz="1050" spc="5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9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Arial"/>
                <a:cs typeface="Arial"/>
              </a:rPr>
              <a:t>i</a:t>
            </a:r>
            <a:r>
              <a:rPr sz="1050" spc="-10" dirty="0">
                <a:latin typeface="Arial"/>
                <a:cs typeface="Arial"/>
              </a:rPr>
              <a:t>n</a:t>
            </a:r>
            <a:r>
              <a:rPr sz="1050" spc="5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8119" y="2750240"/>
            <a:ext cx="1073150" cy="510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tabLst>
                <a:tab pos="234950" algn="l"/>
              </a:tabLst>
            </a:pPr>
            <a:r>
              <a:rPr sz="1050" spc="15" dirty="0">
                <a:latin typeface="Arial"/>
                <a:cs typeface="Arial"/>
              </a:rPr>
              <a:t>+</a:t>
            </a:r>
            <a:r>
              <a:rPr sz="1050" spc="15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Arial"/>
                <a:cs typeface="Arial"/>
              </a:rPr>
              <a:t>na</a:t>
            </a:r>
            <a:r>
              <a:rPr sz="1050" spc="40" dirty="0">
                <a:latin typeface="Arial"/>
                <a:cs typeface="Arial"/>
              </a:rPr>
              <a:t>m</a:t>
            </a:r>
            <a:r>
              <a:rPr sz="1050" spc="-1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90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Arial"/>
                <a:cs typeface="Arial"/>
              </a:rPr>
              <a:t>S</a:t>
            </a:r>
            <a:r>
              <a:rPr sz="1050" spc="40" dirty="0">
                <a:latin typeface="Arial"/>
                <a:cs typeface="Arial"/>
              </a:rPr>
              <a:t>t</a:t>
            </a:r>
            <a:r>
              <a:rPr sz="1050" spc="-25" dirty="0">
                <a:latin typeface="Arial"/>
                <a:cs typeface="Arial"/>
              </a:rPr>
              <a:t>r</a:t>
            </a:r>
            <a:r>
              <a:rPr sz="1050" spc="15" dirty="0">
                <a:latin typeface="Arial"/>
                <a:cs typeface="Arial"/>
              </a:rPr>
              <a:t>i</a:t>
            </a:r>
            <a:r>
              <a:rPr sz="1050" spc="-10" dirty="0">
                <a:latin typeface="Arial"/>
                <a:cs typeface="Arial"/>
              </a:rPr>
              <a:t>ng</a:t>
            </a:r>
            <a:endParaRPr sz="1050">
              <a:latin typeface="Arial"/>
              <a:cs typeface="Arial"/>
            </a:endParaRPr>
          </a:p>
          <a:p>
            <a:pPr marL="12700">
              <a:spcBef>
                <a:spcPts val="75"/>
              </a:spcBef>
              <a:tabLst>
                <a:tab pos="234950" algn="l"/>
              </a:tabLst>
            </a:pPr>
            <a:r>
              <a:rPr sz="1050" spc="15" dirty="0">
                <a:latin typeface="Arial"/>
                <a:cs typeface="Arial"/>
              </a:rPr>
              <a:t>+</a:t>
            </a:r>
            <a:r>
              <a:rPr sz="1050" spc="15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Arial"/>
                <a:cs typeface="Arial"/>
              </a:rPr>
              <a:t>e</a:t>
            </a:r>
            <a:r>
              <a:rPr sz="1050" spc="40" dirty="0">
                <a:latin typeface="Arial"/>
                <a:cs typeface="Arial"/>
              </a:rPr>
              <a:t>m</a:t>
            </a:r>
            <a:r>
              <a:rPr sz="1050" spc="-10" dirty="0">
                <a:latin typeface="Arial"/>
                <a:cs typeface="Arial"/>
              </a:rPr>
              <a:t>a</a:t>
            </a:r>
            <a:r>
              <a:rPr sz="1050" spc="15" dirty="0">
                <a:latin typeface="Arial"/>
                <a:cs typeface="Arial"/>
              </a:rPr>
              <a:t>il</a:t>
            </a:r>
            <a:r>
              <a:rPr sz="1050" spc="5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9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Arial"/>
                <a:cs typeface="Arial"/>
              </a:rPr>
              <a:t>S</a:t>
            </a:r>
            <a:r>
              <a:rPr sz="1050" spc="40" dirty="0">
                <a:latin typeface="Arial"/>
                <a:cs typeface="Arial"/>
              </a:rPr>
              <a:t>t</a:t>
            </a:r>
            <a:r>
              <a:rPr sz="1050" spc="-25" dirty="0">
                <a:latin typeface="Arial"/>
                <a:cs typeface="Arial"/>
              </a:rPr>
              <a:t>r</a:t>
            </a:r>
            <a:r>
              <a:rPr sz="1050" spc="15" dirty="0">
                <a:latin typeface="Arial"/>
                <a:cs typeface="Arial"/>
              </a:rPr>
              <a:t>i</a:t>
            </a:r>
            <a:r>
              <a:rPr sz="1050" spc="-10" dirty="0">
                <a:latin typeface="Arial"/>
                <a:cs typeface="Arial"/>
              </a:rPr>
              <a:t>ng</a:t>
            </a:r>
            <a:endParaRPr sz="1050">
              <a:latin typeface="Arial"/>
              <a:cs typeface="Arial"/>
            </a:endParaRPr>
          </a:p>
          <a:p>
            <a:pPr marL="12700">
              <a:spcBef>
                <a:spcPts val="70"/>
              </a:spcBef>
              <a:tabLst>
                <a:tab pos="234950" algn="l"/>
              </a:tabLst>
            </a:pPr>
            <a:r>
              <a:rPr sz="1050" spc="15" dirty="0">
                <a:latin typeface="Arial"/>
                <a:cs typeface="Arial"/>
              </a:rPr>
              <a:t>+</a:t>
            </a:r>
            <a:r>
              <a:rPr sz="1050" spc="15" dirty="0">
                <a:latin typeface="Times New Roman"/>
                <a:cs typeface="Times New Roman"/>
              </a:rPr>
              <a:t>	</a:t>
            </a:r>
            <a:r>
              <a:rPr sz="1050" u="sng" spc="-10" dirty="0">
                <a:latin typeface="Arial"/>
                <a:cs typeface="Arial"/>
              </a:rPr>
              <a:t>anz</a:t>
            </a:r>
            <a:r>
              <a:rPr sz="1050" u="sng" spc="-229" dirty="0">
                <a:latin typeface="Arial"/>
                <a:cs typeface="Arial"/>
              </a:rPr>
              <a:t> </a:t>
            </a:r>
            <a:r>
              <a:rPr sz="1050" u="sng" spc="-10" dirty="0">
                <a:latin typeface="Arial"/>
                <a:cs typeface="Arial"/>
              </a:rPr>
              <a:t>ah</a:t>
            </a:r>
            <a:r>
              <a:rPr sz="1050" u="sng" spc="15" dirty="0">
                <a:latin typeface="Arial"/>
                <a:cs typeface="Arial"/>
              </a:rPr>
              <a:t>l</a:t>
            </a:r>
            <a:r>
              <a:rPr sz="1050" u="sng" spc="5" dirty="0">
                <a:latin typeface="Arial"/>
                <a:cs typeface="Arial"/>
              </a:rPr>
              <a:t>: </a:t>
            </a:r>
            <a:r>
              <a:rPr sz="1050" u="sng" dirty="0">
                <a:latin typeface="Times New Roman"/>
                <a:cs typeface="Times New Roman"/>
              </a:rPr>
              <a:t> </a:t>
            </a:r>
            <a:r>
              <a:rPr sz="1050" u="sng" spc="-135" dirty="0">
                <a:latin typeface="Times New Roman"/>
                <a:cs typeface="Times New Roman"/>
              </a:rPr>
              <a:t> </a:t>
            </a:r>
            <a:r>
              <a:rPr sz="1050" u="sng" spc="15" dirty="0">
                <a:latin typeface="Arial"/>
                <a:cs typeface="Arial"/>
              </a:rPr>
              <a:t>i</a:t>
            </a:r>
            <a:r>
              <a:rPr sz="1050" u="sng" spc="-15" dirty="0">
                <a:latin typeface="Arial"/>
                <a:cs typeface="Arial"/>
              </a:rPr>
              <a:t>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1227" y="3671522"/>
            <a:ext cx="1534795" cy="730250"/>
          </a:xfrm>
          <a:custGeom>
            <a:avLst/>
            <a:gdLst/>
            <a:ahLst/>
            <a:cxnLst/>
            <a:rect l="l" t="t" r="r" b="b"/>
            <a:pathLst>
              <a:path w="1534795" h="730250">
                <a:moveTo>
                  <a:pt x="0" y="729995"/>
                </a:moveTo>
                <a:lnTo>
                  <a:pt x="1534667" y="729995"/>
                </a:lnTo>
                <a:lnTo>
                  <a:pt x="1534667" y="0"/>
                </a:lnTo>
                <a:lnTo>
                  <a:pt x="0" y="0"/>
                </a:lnTo>
                <a:lnTo>
                  <a:pt x="0" y="729995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1227" y="3671522"/>
            <a:ext cx="1534795" cy="730250"/>
          </a:xfrm>
          <a:custGeom>
            <a:avLst/>
            <a:gdLst/>
            <a:ahLst/>
            <a:cxnLst/>
            <a:rect l="l" t="t" r="r" b="b"/>
            <a:pathLst>
              <a:path w="1534795" h="730250">
                <a:moveTo>
                  <a:pt x="0" y="0"/>
                </a:moveTo>
                <a:lnTo>
                  <a:pt x="0" y="729995"/>
                </a:lnTo>
                <a:lnTo>
                  <a:pt x="1534664" y="729995"/>
                </a:lnTo>
                <a:lnTo>
                  <a:pt x="1534664" y="0"/>
                </a:lnTo>
                <a:lnTo>
                  <a:pt x="0" y="0"/>
                </a:lnTo>
                <a:close/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0443" y="3770108"/>
            <a:ext cx="149161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b="1" spc="-10" dirty="0">
                <a:latin typeface="Arial"/>
                <a:cs typeface="Arial"/>
              </a:rPr>
              <a:t>N</a:t>
            </a:r>
            <a:r>
              <a:rPr sz="1050" b="1" spc="30" dirty="0">
                <a:latin typeface="Arial"/>
                <a:cs typeface="Arial"/>
              </a:rPr>
              <a:t>i</a:t>
            </a:r>
            <a:r>
              <a:rPr sz="1050" b="1" spc="-10" dirty="0">
                <a:latin typeface="Arial"/>
                <a:cs typeface="Arial"/>
              </a:rPr>
              <a:t>c</a:t>
            </a:r>
            <a:r>
              <a:rPr sz="1050" b="1" spc="15" dirty="0">
                <a:latin typeface="Arial"/>
                <a:cs typeface="Arial"/>
              </a:rPr>
              <a:t>h</a:t>
            </a:r>
            <a:r>
              <a:rPr sz="1050" b="1" spc="-15" dirty="0">
                <a:latin typeface="Arial"/>
                <a:cs typeface="Arial"/>
              </a:rPr>
              <a:t>t</a:t>
            </a:r>
            <a:r>
              <a:rPr sz="1050" b="1" spc="85" dirty="0">
                <a:latin typeface="Arial"/>
                <a:cs typeface="Arial"/>
              </a:rPr>
              <a:t>W</a:t>
            </a:r>
            <a:r>
              <a:rPr sz="1050" b="1" spc="30" dirty="0">
                <a:latin typeface="Arial"/>
                <a:cs typeface="Arial"/>
              </a:rPr>
              <a:t>i</a:t>
            </a:r>
            <a:r>
              <a:rPr sz="1050" b="1" spc="-85" dirty="0">
                <a:latin typeface="Arial"/>
                <a:cs typeface="Arial"/>
              </a:rPr>
              <a:t>s</a:t>
            </a:r>
            <a:r>
              <a:rPr sz="1050" b="1" spc="-90" dirty="0">
                <a:latin typeface="Arial"/>
                <a:cs typeface="Arial"/>
              </a:rPr>
              <a:t>s</a:t>
            </a:r>
            <a:r>
              <a:rPr sz="1050" b="1" spc="75" dirty="0">
                <a:latin typeface="Arial"/>
                <a:cs typeface="Arial"/>
              </a:rPr>
              <a:t>e</a:t>
            </a:r>
            <a:r>
              <a:rPr sz="1050" b="1" spc="15" dirty="0">
                <a:latin typeface="Arial"/>
                <a:cs typeface="Arial"/>
              </a:rPr>
              <a:t>n</a:t>
            </a:r>
            <a:r>
              <a:rPr sz="1050" b="1" spc="-85" dirty="0">
                <a:latin typeface="Arial"/>
                <a:cs typeface="Arial"/>
              </a:rPr>
              <a:t>s</a:t>
            </a:r>
            <a:r>
              <a:rPr sz="1050" b="1" spc="-10" dirty="0">
                <a:latin typeface="Arial"/>
                <a:cs typeface="Arial"/>
              </a:rPr>
              <a:t>c</a:t>
            </a:r>
            <a:r>
              <a:rPr sz="1050" b="1" spc="15" dirty="0">
                <a:latin typeface="Arial"/>
                <a:cs typeface="Arial"/>
              </a:rPr>
              <a:t>h</a:t>
            </a:r>
            <a:r>
              <a:rPr sz="1050" b="1" spc="75" dirty="0">
                <a:latin typeface="Arial"/>
                <a:cs typeface="Arial"/>
              </a:rPr>
              <a:t>a</a:t>
            </a:r>
            <a:r>
              <a:rPr sz="1050" b="1" spc="-15" dirty="0">
                <a:latin typeface="Arial"/>
                <a:cs typeface="Arial"/>
              </a:rPr>
              <a:t>f</a:t>
            </a:r>
            <a:r>
              <a:rPr sz="1050" b="1" spc="-25" dirty="0">
                <a:latin typeface="Arial"/>
                <a:cs typeface="Arial"/>
              </a:rPr>
              <a:t>t</a:t>
            </a:r>
            <a:r>
              <a:rPr sz="1050" b="1" spc="35" dirty="0">
                <a:latin typeface="Arial"/>
                <a:cs typeface="Arial"/>
              </a:rPr>
              <a:t>l</a:t>
            </a:r>
            <a:r>
              <a:rPr sz="1050" b="1" spc="40" dirty="0">
                <a:latin typeface="Arial"/>
                <a:cs typeface="Arial"/>
              </a:rPr>
              <a:t>M</a:t>
            </a:r>
            <a:r>
              <a:rPr sz="1050" b="1" spc="20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1227" y="3989276"/>
            <a:ext cx="1534795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0" y="0"/>
                </a:moveTo>
                <a:lnTo>
                  <a:pt x="1534664" y="0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8395" y="3713433"/>
            <a:ext cx="1545590" cy="730885"/>
          </a:xfrm>
          <a:custGeom>
            <a:avLst/>
            <a:gdLst/>
            <a:ahLst/>
            <a:cxnLst/>
            <a:rect l="l" t="t" r="r" b="b"/>
            <a:pathLst>
              <a:path w="1545589" h="730885">
                <a:moveTo>
                  <a:pt x="0" y="730757"/>
                </a:moveTo>
                <a:lnTo>
                  <a:pt x="1545335" y="730757"/>
                </a:lnTo>
                <a:lnTo>
                  <a:pt x="1545335" y="0"/>
                </a:lnTo>
                <a:lnTo>
                  <a:pt x="0" y="0"/>
                </a:lnTo>
                <a:lnTo>
                  <a:pt x="0" y="730757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8395" y="3713433"/>
            <a:ext cx="1545590" cy="730885"/>
          </a:xfrm>
          <a:custGeom>
            <a:avLst/>
            <a:gdLst/>
            <a:ahLst/>
            <a:cxnLst/>
            <a:rect l="l" t="t" r="r" b="b"/>
            <a:pathLst>
              <a:path w="1545589" h="730885">
                <a:moveTo>
                  <a:pt x="0" y="0"/>
                </a:moveTo>
                <a:lnTo>
                  <a:pt x="0" y="730757"/>
                </a:lnTo>
                <a:lnTo>
                  <a:pt x="1545335" y="730757"/>
                </a:lnTo>
                <a:lnTo>
                  <a:pt x="1545335" y="0"/>
                </a:lnTo>
                <a:lnTo>
                  <a:pt x="0" y="0"/>
                </a:lnTo>
                <a:close/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57542" y="3812780"/>
            <a:ext cx="115125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b="1" spc="85" dirty="0">
                <a:latin typeface="Arial"/>
                <a:cs typeface="Arial"/>
              </a:rPr>
              <a:t>W</a:t>
            </a:r>
            <a:r>
              <a:rPr sz="1050" b="1" spc="30" dirty="0">
                <a:latin typeface="Arial"/>
                <a:cs typeface="Arial"/>
              </a:rPr>
              <a:t>i</a:t>
            </a:r>
            <a:r>
              <a:rPr sz="1050" b="1" spc="-90" dirty="0">
                <a:latin typeface="Arial"/>
                <a:cs typeface="Arial"/>
              </a:rPr>
              <a:t>s</a:t>
            </a:r>
            <a:r>
              <a:rPr sz="1050" b="1" spc="-85" dirty="0">
                <a:latin typeface="Arial"/>
                <a:cs typeface="Arial"/>
              </a:rPr>
              <a:t>s</a:t>
            </a:r>
            <a:r>
              <a:rPr sz="1050" b="1" spc="75" dirty="0">
                <a:latin typeface="Arial"/>
                <a:cs typeface="Arial"/>
              </a:rPr>
              <a:t>e</a:t>
            </a:r>
            <a:r>
              <a:rPr sz="1050" b="1" spc="15" dirty="0">
                <a:latin typeface="Arial"/>
                <a:cs typeface="Arial"/>
              </a:rPr>
              <a:t>n</a:t>
            </a:r>
            <a:r>
              <a:rPr sz="1050" b="1" spc="-90" dirty="0">
                <a:latin typeface="Arial"/>
                <a:cs typeface="Arial"/>
              </a:rPr>
              <a:t>s</a:t>
            </a:r>
            <a:r>
              <a:rPr sz="1050" b="1" dirty="0">
                <a:latin typeface="Arial"/>
                <a:cs typeface="Arial"/>
              </a:rPr>
              <a:t>c</a:t>
            </a:r>
            <a:r>
              <a:rPr sz="1050" b="1" spc="15" dirty="0">
                <a:latin typeface="Arial"/>
                <a:cs typeface="Arial"/>
              </a:rPr>
              <a:t>h</a:t>
            </a:r>
            <a:r>
              <a:rPr sz="1050" b="1" spc="75" dirty="0">
                <a:latin typeface="Arial"/>
                <a:cs typeface="Arial"/>
              </a:rPr>
              <a:t>a</a:t>
            </a:r>
            <a:r>
              <a:rPr sz="1050" b="1" spc="-15" dirty="0">
                <a:latin typeface="Arial"/>
                <a:cs typeface="Arial"/>
              </a:rPr>
              <a:t>f</a:t>
            </a:r>
            <a:r>
              <a:rPr sz="1050" b="1" spc="-25" dirty="0">
                <a:latin typeface="Arial"/>
                <a:cs typeface="Arial"/>
              </a:rPr>
              <a:t>t</a:t>
            </a:r>
            <a:r>
              <a:rPr sz="1050" b="1" spc="35" dirty="0">
                <a:latin typeface="Arial"/>
                <a:cs typeface="Arial"/>
              </a:rPr>
              <a:t>l</a:t>
            </a:r>
            <a:r>
              <a:rPr sz="1050" b="1" spc="30" dirty="0">
                <a:latin typeface="Arial"/>
                <a:cs typeface="Arial"/>
              </a:rPr>
              <a:t>M</a:t>
            </a:r>
            <a:r>
              <a:rPr sz="1050" b="1" spc="20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58395" y="4031187"/>
            <a:ext cx="1545590" cy="0"/>
          </a:xfrm>
          <a:custGeom>
            <a:avLst/>
            <a:gdLst/>
            <a:ahLst/>
            <a:cxnLst/>
            <a:rect l="l" t="t" r="r" b="b"/>
            <a:pathLst>
              <a:path w="1545589">
                <a:moveTo>
                  <a:pt x="0" y="0"/>
                </a:moveTo>
                <a:lnTo>
                  <a:pt x="1545335" y="0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71243" y="2242011"/>
            <a:ext cx="1577340" cy="730885"/>
          </a:xfrm>
          <a:custGeom>
            <a:avLst/>
            <a:gdLst/>
            <a:ahLst/>
            <a:cxnLst/>
            <a:rect l="l" t="t" r="r" b="b"/>
            <a:pathLst>
              <a:path w="1577340" h="730885">
                <a:moveTo>
                  <a:pt x="0" y="730757"/>
                </a:moveTo>
                <a:lnTo>
                  <a:pt x="1577339" y="730757"/>
                </a:lnTo>
                <a:lnTo>
                  <a:pt x="1577339" y="0"/>
                </a:lnTo>
                <a:lnTo>
                  <a:pt x="0" y="0"/>
                </a:lnTo>
                <a:lnTo>
                  <a:pt x="0" y="730757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1243" y="2242011"/>
            <a:ext cx="1577340" cy="730885"/>
          </a:xfrm>
          <a:custGeom>
            <a:avLst/>
            <a:gdLst/>
            <a:ahLst/>
            <a:cxnLst/>
            <a:rect l="l" t="t" r="r" b="b"/>
            <a:pathLst>
              <a:path w="1577340" h="730885">
                <a:moveTo>
                  <a:pt x="0" y="0"/>
                </a:moveTo>
                <a:lnTo>
                  <a:pt x="0" y="730757"/>
                </a:lnTo>
                <a:lnTo>
                  <a:pt x="1577339" y="730757"/>
                </a:lnTo>
                <a:lnTo>
                  <a:pt x="1577339" y="0"/>
                </a:lnTo>
                <a:lnTo>
                  <a:pt x="0" y="0"/>
                </a:lnTo>
                <a:close/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71243" y="2559764"/>
            <a:ext cx="1577340" cy="0"/>
          </a:xfrm>
          <a:custGeom>
            <a:avLst/>
            <a:gdLst/>
            <a:ahLst/>
            <a:cxnLst/>
            <a:rect l="l" t="t" r="r" b="b"/>
            <a:pathLst>
              <a:path w="1577340">
                <a:moveTo>
                  <a:pt x="0" y="0"/>
                </a:moveTo>
                <a:lnTo>
                  <a:pt x="1577339" y="0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81910" y="3713433"/>
            <a:ext cx="1577340" cy="730885"/>
          </a:xfrm>
          <a:custGeom>
            <a:avLst/>
            <a:gdLst/>
            <a:ahLst/>
            <a:cxnLst/>
            <a:rect l="l" t="t" r="r" b="b"/>
            <a:pathLst>
              <a:path w="1577340" h="730885">
                <a:moveTo>
                  <a:pt x="0" y="730757"/>
                </a:moveTo>
                <a:lnTo>
                  <a:pt x="1577339" y="730757"/>
                </a:lnTo>
                <a:lnTo>
                  <a:pt x="1577339" y="0"/>
                </a:lnTo>
                <a:lnTo>
                  <a:pt x="0" y="0"/>
                </a:lnTo>
                <a:lnTo>
                  <a:pt x="0" y="730757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81910" y="3713433"/>
            <a:ext cx="1577340" cy="730885"/>
          </a:xfrm>
          <a:custGeom>
            <a:avLst/>
            <a:gdLst/>
            <a:ahLst/>
            <a:cxnLst/>
            <a:rect l="l" t="t" r="r" b="b"/>
            <a:pathLst>
              <a:path w="1577340" h="730885">
                <a:moveTo>
                  <a:pt x="0" y="0"/>
                </a:moveTo>
                <a:lnTo>
                  <a:pt x="0" y="730757"/>
                </a:lnTo>
                <a:lnTo>
                  <a:pt x="1577339" y="730757"/>
                </a:lnTo>
                <a:lnTo>
                  <a:pt x="1577339" y="0"/>
                </a:lnTo>
                <a:lnTo>
                  <a:pt x="0" y="0"/>
                </a:lnTo>
                <a:close/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81910" y="4031187"/>
            <a:ext cx="1577340" cy="0"/>
          </a:xfrm>
          <a:custGeom>
            <a:avLst/>
            <a:gdLst/>
            <a:ahLst/>
            <a:cxnLst/>
            <a:rect l="l" t="t" r="r" b="b"/>
            <a:pathLst>
              <a:path w="1577340">
                <a:moveTo>
                  <a:pt x="0" y="0"/>
                </a:moveTo>
                <a:lnTo>
                  <a:pt x="1577339" y="0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30830" y="4698693"/>
            <a:ext cx="1175385" cy="921385"/>
          </a:xfrm>
          <a:custGeom>
            <a:avLst/>
            <a:gdLst/>
            <a:ahLst/>
            <a:cxnLst/>
            <a:rect l="l" t="t" r="r" b="b"/>
            <a:pathLst>
              <a:path w="1175384" h="921385">
                <a:moveTo>
                  <a:pt x="0" y="921257"/>
                </a:moveTo>
                <a:lnTo>
                  <a:pt x="1175003" y="921257"/>
                </a:lnTo>
                <a:lnTo>
                  <a:pt x="1175003" y="0"/>
                </a:lnTo>
                <a:lnTo>
                  <a:pt x="0" y="0"/>
                </a:lnTo>
                <a:lnTo>
                  <a:pt x="0" y="921257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30830" y="4698693"/>
            <a:ext cx="1175385" cy="921385"/>
          </a:xfrm>
          <a:custGeom>
            <a:avLst/>
            <a:gdLst/>
            <a:ahLst/>
            <a:cxnLst/>
            <a:rect l="l" t="t" r="r" b="b"/>
            <a:pathLst>
              <a:path w="1175384" h="921385">
                <a:moveTo>
                  <a:pt x="0" y="0"/>
                </a:moveTo>
                <a:lnTo>
                  <a:pt x="0" y="921257"/>
                </a:lnTo>
                <a:lnTo>
                  <a:pt x="1175003" y="921257"/>
                </a:lnTo>
                <a:lnTo>
                  <a:pt x="1175003" y="0"/>
                </a:lnTo>
                <a:lnTo>
                  <a:pt x="0" y="0"/>
                </a:lnTo>
                <a:close/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67140" y="4797285"/>
            <a:ext cx="5060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b="1" spc="45" dirty="0">
                <a:latin typeface="Arial"/>
                <a:cs typeface="Arial"/>
              </a:rPr>
              <a:t>P</a:t>
            </a:r>
            <a:r>
              <a:rPr sz="1050" b="1" spc="5" dirty="0">
                <a:latin typeface="Arial"/>
                <a:cs typeface="Arial"/>
              </a:rPr>
              <a:t>r</a:t>
            </a:r>
            <a:r>
              <a:rPr sz="1050" b="1" spc="15" dirty="0">
                <a:latin typeface="Arial"/>
                <a:cs typeface="Arial"/>
              </a:rPr>
              <a:t>o</a:t>
            </a:r>
            <a:r>
              <a:rPr sz="1050" b="1" spc="30" dirty="0">
                <a:latin typeface="Arial"/>
                <a:cs typeface="Arial"/>
              </a:rPr>
              <a:t>j</a:t>
            </a:r>
            <a:r>
              <a:rPr sz="1050" b="1" spc="75" dirty="0">
                <a:latin typeface="Arial"/>
                <a:cs typeface="Arial"/>
              </a:rPr>
              <a:t>e</a:t>
            </a:r>
            <a:r>
              <a:rPr sz="1050" b="1" spc="-10" dirty="0">
                <a:latin typeface="Arial"/>
                <a:cs typeface="Arial"/>
              </a:rPr>
              <a:t>k</a:t>
            </a:r>
            <a:r>
              <a:rPr sz="1050" b="1" spc="10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30830" y="5015684"/>
            <a:ext cx="1175385" cy="0"/>
          </a:xfrm>
          <a:custGeom>
            <a:avLst/>
            <a:gdLst/>
            <a:ahLst/>
            <a:cxnLst/>
            <a:rect l="l" t="t" r="r" b="b"/>
            <a:pathLst>
              <a:path w="1175384">
                <a:moveTo>
                  <a:pt x="0" y="0"/>
                </a:moveTo>
                <a:lnTo>
                  <a:pt x="1175003" y="0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0985" y="5121603"/>
            <a:ext cx="1175385" cy="730885"/>
          </a:xfrm>
          <a:custGeom>
            <a:avLst/>
            <a:gdLst/>
            <a:ahLst/>
            <a:cxnLst/>
            <a:rect l="l" t="t" r="r" b="b"/>
            <a:pathLst>
              <a:path w="1175385" h="730885">
                <a:moveTo>
                  <a:pt x="0" y="730757"/>
                </a:moveTo>
                <a:lnTo>
                  <a:pt x="1175003" y="730757"/>
                </a:lnTo>
                <a:lnTo>
                  <a:pt x="1175003" y="0"/>
                </a:lnTo>
                <a:lnTo>
                  <a:pt x="0" y="0"/>
                </a:lnTo>
                <a:lnTo>
                  <a:pt x="0" y="730757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0985" y="5121603"/>
            <a:ext cx="1175385" cy="730885"/>
          </a:xfrm>
          <a:custGeom>
            <a:avLst/>
            <a:gdLst/>
            <a:ahLst/>
            <a:cxnLst/>
            <a:rect l="l" t="t" r="r" b="b"/>
            <a:pathLst>
              <a:path w="1175385" h="730885">
                <a:moveTo>
                  <a:pt x="0" y="0"/>
                </a:moveTo>
                <a:lnTo>
                  <a:pt x="0" y="730757"/>
                </a:lnTo>
                <a:lnTo>
                  <a:pt x="1175003" y="730757"/>
                </a:lnTo>
                <a:lnTo>
                  <a:pt x="1175003" y="0"/>
                </a:lnTo>
                <a:lnTo>
                  <a:pt x="0" y="0"/>
                </a:lnTo>
                <a:close/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30985" y="5439356"/>
            <a:ext cx="1175385" cy="0"/>
          </a:xfrm>
          <a:custGeom>
            <a:avLst/>
            <a:gdLst/>
            <a:ahLst/>
            <a:cxnLst/>
            <a:rect l="l" t="t" r="r" b="b"/>
            <a:pathLst>
              <a:path w="1175385">
                <a:moveTo>
                  <a:pt x="0" y="0"/>
                </a:moveTo>
                <a:lnTo>
                  <a:pt x="1175003" y="0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93902" y="2591006"/>
            <a:ext cx="1577340" cy="0"/>
          </a:xfrm>
          <a:custGeom>
            <a:avLst/>
            <a:gdLst/>
            <a:ahLst/>
            <a:cxnLst/>
            <a:rect l="l" t="t" r="r" b="b"/>
            <a:pathLst>
              <a:path w="1577339">
                <a:moveTo>
                  <a:pt x="0" y="0"/>
                </a:moveTo>
                <a:lnTo>
                  <a:pt x="1577339" y="0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38308" y="3258518"/>
            <a:ext cx="307340" cy="413384"/>
          </a:xfrm>
          <a:custGeom>
            <a:avLst/>
            <a:gdLst/>
            <a:ahLst/>
            <a:cxnLst/>
            <a:rect l="l" t="t" r="r" b="b"/>
            <a:pathLst>
              <a:path w="307339" h="413385">
                <a:moveTo>
                  <a:pt x="0" y="413003"/>
                </a:moveTo>
                <a:lnTo>
                  <a:pt x="307082" y="0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97564" y="3258519"/>
            <a:ext cx="147955" cy="169545"/>
          </a:xfrm>
          <a:custGeom>
            <a:avLst/>
            <a:gdLst/>
            <a:ahLst/>
            <a:cxnLst/>
            <a:rect l="l" t="t" r="r" b="b"/>
            <a:pathLst>
              <a:path w="147955" h="169545">
                <a:moveTo>
                  <a:pt x="147827" y="0"/>
                </a:moveTo>
                <a:lnTo>
                  <a:pt x="0" y="95249"/>
                </a:lnTo>
                <a:lnTo>
                  <a:pt x="95249" y="169163"/>
                </a:lnTo>
                <a:lnTo>
                  <a:pt x="147827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97564" y="3258519"/>
            <a:ext cx="147955" cy="169545"/>
          </a:xfrm>
          <a:custGeom>
            <a:avLst/>
            <a:gdLst/>
            <a:ahLst/>
            <a:cxnLst/>
            <a:rect l="l" t="t" r="r" b="b"/>
            <a:pathLst>
              <a:path w="147955" h="169545">
                <a:moveTo>
                  <a:pt x="95249" y="169163"/>
                </a:moveTo>
                <a:lnTo>
                  <a:pt x="0" y="95249"/>
                </a:lnTo>
                <a:lnTo>
                  <a:pt x="147827" y="0"/>
                </a:lnTo>
                <a:lnTo>
                  <a:pt x="95249" y="169163"/>
                </a:lnTo>
                <a:close/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07391" y="3258519"/>
            <a:ext cx="233679" cy="455295"/>
          </a:xfrm>
          <a:custGeom>
            <a:avLst/>
            <a:gdLst/>
            <a:ahLst/>
            <a:cxnLst/>
            <a:rect l="l" t="t" r="r" b="b"/>
            <a:pathLst>
              <a:path w="233679" h="455295">
                <a:moveTo>
                  <a:pt x="233171" y="454913"/>
                </a:moveTo>
                <a:lnTo>
                  <a:pt x="0" y="0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07390" y="3258518"/>
            <a:ext cx="138430" cy="180340"/>
          </a:xfrm>
          <a:custGeom>
            <a:avLst/>
            <a:gdLst/>
            <a:ahLst/>
            <a:cxnLst/>
            <a:rect l="l" t="t" r="r" b="b"/>
            <a:pathLst>
              <a:path w="138429" h="180339">
                <a:moveTo>
                  <a:pt x="0" y="0"/>
                </a:moveTo>
                <a:lnTo>
                  <a:pt x="21335" y="179831"/>
                </a:lnTo>
                <a:lnTo>
                  <a:pt x="137921" y="126491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7390" y="3258518"/>
            <a:ext cx="138430" cy="180340"/>
          </a:xfrm>
          <a:custGeom>
            <a:avLst/>
            <a:gdLst/>
            <a:ahLst/>
            <a:cxnLst/>
            <a:rect l="l" t="t" r="r" b="b"/>
            <a:pathLst>
              <a:path w="138429" h="180339">
                <a:moveTo>
                  <a:pt x="137921" y="126491"/>
                </a:moveTo>
                <a:lnTo>
                  <a:pt x="21335" y="179831"/>
                </a:lnTo>
                <a:lnTo>
                  <a:pt x="0" y="0"/>
                </a:lnTo>
                <a:lnTo>
                  <a:pt x="137921" y="126491"/>
                </a:lnTo>
                <a:close/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14398" y="4348941"/>
            <a:ext cx="1916430" cy="635635"/>
          </a:xfrm>
          <a:custGeom>
            <a:avLst/>
            <a:gdLst/>
            <a:ahLst/>
            <a:cxnLst/>
            <a:rect l="l" t="t" r="r" b="b"/>
            <a:pathLst>
              <a:path w="1916429" h="635635">
                <a:moveTo>
                  <a:pt x="0" y="0"/>
                </a:moveTo>
                <a:lnTo>
                  <a:pt x="1397507" y="486911"/>
                </a:lnTo>
                <a:lnTo>
                  <a:pt x="1916429" y="635501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02406" y="4909766"/>
            <a:ext cx="74930" cy="43180"/>
          </a:xfrm>
          <a:custGeom>
            <a:avLst/>
            <a:gdLst/>
            <a:ahLst/>
            <a:cxnLst/>
            <a:rect l="l" t="t" r="r" b="b"/>
            <a:pathLst>
              <a:path w="74929" h="43179">
                <a:moveTo>
                  <a:pt x="74675" y="0"/>
                </a:moveTo>
                <a:lnTo>
                  <a:pt x="0" y="42671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86583" y="4973775"/>
            <a:ext cx="74295" cy="52705"/>
          </a:xfrm>
          <a:custGeom>
            <a:avLst/>
            <a:gdLst/>
            <a:ahLst/>
            <a:cxnLst/>
            <a:rect l="l" t="t" r="r" b="b"/>
            <a:pathLst>
              <a:path w="74295" h="52704">
                <a:moveTo>
                  <a:pt x="73913" y="0"/>
                </a:moveTo>
                <a:lnTo>
                  <a:pt x="0" y="52577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69997" y="5047688"/>
            <a:ext cx="74295" cy="43180"/>
          </a:xfrm>
          <a:custGeom>
            <a:avLst/>
            <a:gdLst/>
            <a:ahLst/>
            <a:cxnLst/>
            <a:rect l="l" t="t" r="r" b="b"/>
            <a:pathLst>
              <a:path w="74295" h="43179">
                <a:moveTo>
                  <a:pt x="73913" y="0"/>
                </a:moveTo>
                <a:lnTo>
                  <a:pt x="0" y="42671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16658" y="51216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667" y="0"/>
                </a:moveTo>
                <a:lnTo>
                  <a:pt x="0" y="10667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09649" y="4497524"/>
            <a:ext cx="212725" cy="154940"/>
          </a:xfrm>
          <a:custGeom>
            <a:avLst/>
            <a:gdLst/>
            <a:ahLst/>
            <a:cxnLst/>
            <a:rect l="l" t="t" r="r" b="b"/>
            <a:pathLst>
              <a:path w="212725" h="154939">
                <a:moveTo>
                  <a:pt x="0" y="154685"/>
                </a:moveTo>
                <a:lnTo>
                  <a:pt x="212597" y="154685"/>
                </a:lnTo>
                <a:lnTo>
                  <a:pt x="212597" y="0"/>
                </a:lnTo>
                <a:lnTo>
                  <a:pt x="0" y="0"/>
                </a:lnTo>
                <a:lnTo>
                  <a:pt x="0" y="1546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233560" y="5037005"/>
            <a:ext cx="243204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spc="10" dirty="0">
                <a:latin typeface="Arial"/>
                <a:cs typeface="Arial"/>
              </a:rPr>
              <a:t>*</a:t>
            </a:r>
            <a:r>
              <a:rPr sz="1050" spc="10" dirty="0">
                <a:latin typeface="Times New Roman"/>
                <a:cs typeface="Times New Roman"/>
              </a:rPr>
              <a:t>  </a:t>
            </a:r>
            <a:r>
              <a:rPr sz="1050" spc="-130" dirty="0">
                <a:latin typeface="Times New Roman"/>
                <a:cs typeface="Times New Roman"/>
              </a:rPr>
              <a:t> </a:t>
            </a:r>
            <a:r>
              <a:rPr sz="1575" spc="22" baseline="-7936" dirty="0">
                <a:latin typeface="Arial"/>
                <a:cs typeface="Arial"/>
              </a:rPr>
              <a:t>+</a:t>
            </a:r>
            <a:endParaRPr sz="1575" baseline="-7936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70720" y="5058340"/>
            <a:ext cx="1073150" cy="510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/>
            <a:r>
              <a:rPr sz="1050" spc="-10" dirty="0">
                <a:latin typeface="Arial"/>
                <a:cs typeface="Arial"/>
              </a:rPr>
              <a:t>na</a:t>
            </a:r>
            <a:r>
              <a:rPr sz="1050" spc="40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9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Arial"/>
                <a:cs typeface="Arial"/>
              </a:rPr>
              <a:t>S</a:t>
            </a:r>
            <a:r>
              <a:rPr sz="1050" spc="40" dirty="0">
                <a:latin typeface="Arial"/>
                <a:cs typeface="Arial"/>
              </a:rPr>
              <a:t>t</a:t>
            </a:r>
            <a:r>
              <a:rPr sz="1050" spc="-25" dirty="0">
                <a:latin typeface="Arial"/>
                <a:cs typeface="Arial"/>
              </a:rPr>
              <a:t>r</a:t>
            </a:r>
            <a:r>
              <a:rPr sz="1050" spc="15" dirty="0">
                <a:latin typeface="Arial"/>
                <a:cs typeface="Arial"/>
              </a:rPr>
              <a:t>i</a:t>
            </a:r>
            <a:r>
              <a:rPr sz="1050" spc="-10" dirty="0">
                <a:latin typeface="Arial"/>
                <a:cs typeface="Arial"/>
              </a:rPr>
              <a:t>ng</a:t>
            </a:r>
            <a:endParaRPr sz="1050">
              <a:latin typeface="Arial"/>
              <a:cs typeface="Arial"/>
            </a:endParaRPr>
          </a:p>
          <a:p>
            <a:pPr marL="12700">
              <a:spcBef>
                <a:spcPts val="70"/>
              </a:spcBef>
              <a:tabLst>
                <a:tab pos="234950" algn="l"/>
              </a:tabLst>
            </a:pPr>
            <a:r>
              <a:rPr sz="1050" spc="15" dirty="0">
                <a:latin typeface="Arial"/>
                <a:cs typeface="Arial"/>
              </a:rPr>
              <a:t>+</a:t>
            </a:r>
            <a:r>
              <a:rPr sz="1050" spc="15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Arial"/>
                <a:cs typeface="Arial"/>
              </a:rPr>
              <a:t>be</a:t>
            </a:r>
            <a:r>
              <a:rPr sz="1050" dirty="0">
                <a:latin typeface="Arial"/>
                <a:cs typeface="Arial"/>
              </a:rPr>
              <a:t>g</a:t>
            </a:r>
            <a:r>
              <a:rPr sz="1050" spc="10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10" dirty="0">
                <a:latin typeface="Arial"/>
                <a:cs typeface="Arial"/>
              </a:rPr>
              <a:t>n</a:t>
            </a:r>
            <a:r>
              <a:rPr sz="1050" spc="5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9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Arial"/>
                <a:cs typeface="Arial"/>
              </a:rPr>
              <a:t>D</a:t>
            </a:r>
            <a:r>
              <a:rPr sz="1050" spc="-10" dirty="0">
                <a:latin typeface="Arial"/>
                <a:cs typeface="Arial"/>
              </a:rPr>
              <a:t>a</a:t>
            </a:r>
            <a:r>
              <a:rPr sz="1050" spc="30" dirty="0">
                <a:latin typeface="Arial"/>
                <a:cs typeface="Arial"/>
              </a:rPr>
              <a:t>t</a:t>
            </a:r>
            <a:r>
              <a:rPr sz="1050" spc="15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  <a:p>
            <a:pPr marL="12700">
              <a:spcBef>
                <a:spcPts val="70"/>
              </a:spcBef>
              <a:tabLst>
                <a:tab pos="234950" algn="l"/>
              </a:tabLst>
            </a:pPr>
            <a:r>
              <a:rPr sz="1050" spc="15" dirty="0">
                <a:latin typeface="Arial"/>
                <a:cs typeface="Arial"/>
              </a:rPr>
              <a:t>+</a:t>
            </a:r>
            <a:r>
              <a:rPr sz="1050" spc="15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Arial"/>
                <a:cs typeface="Arial"/>
              </a:rPr>
              <a:t>en</a:t>
            </a:r>
            <a:r>
              <a:rPr sz="1050" dirty="0">
                <a:latin typeface="Arial"/>
                <a:cs typeface="Arial"/>
              </a:rPr>
              <a:t>d</a:t>
            </a:r>
            <a:r>
              <a:rPr sz="1050" spc="-1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9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Arial"/>
                <a:cs typeface="Arial"/>
              </a:rPr>
              <a:t>D</a:t>
            </a:r>
            <a:r>
              <a:rPr sz="1050" spc="-10" dirty="0">
                <a:latin typeface="Arial"/>
                <a:cs typeface="Arial"/>
              </a:rPr>
              <a:t>a</a:t>
            </a:r>
            <a:r>
              <a:rPr sz="1050" spc="40" dirty="0">
                <a:latin typeface="Arial"/>
                <a:cs typeface="Arial"/>
              </a:rPr>
              <a:t>t</a:t>
            </a:r>
            <a:r>
              <a:rPr sz="1050" spc="15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14716" y="5220195"/>
            <a:ext cx="6216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b="1" spc="40" dirty="0">
                <a:latin typeface="Arial"/>
                <a:cs typeface="Arial"/>
              </a:rPr>
              <a:t>M</a:t>
            </a:r>
            <a:r>
              <a:rPr sz="1050" b="1" spc="30" dirty="0">
                <a:latin typeface="Arial"/>
                <a:cs typeface="Arial"/>
              </a:rPr>
              <a:t>i</a:t>
            </a:r>
            <a:r>
              <a:rPr sz="1050" b="1" spc="-15" dirty="0">
                <a:latin typeface="Arial"/>
                <a:cs typeface="Arial"/>
              </a:rPr>
              <a:t>t</a:t>
            </a:r>
            <a:r>
              <a:rPr sz="1050" b="1" spc="75" dirty="0">
                <a:latin typeface="Arial"/>
                <a:cs typeface="Arial"/>
              </a:rPr>
              <a:t>a</a:t>
            </a:r>
            <a:r>
              <a:rPr sz="1050" b="1" spc="5" dirty="0">
                <a:latin typeface="Arial"/>
                <a:cs typeface="Arial"/>
              </a:rPr>
              <a:t>r</a:t>
            </a:r>
            <a:r>
              <a:rPr sz="1050" b="1" spc="15" dirty="0">
                <a:latin typeface="Arial"/>
                <a:cs typeface="Arial"/>
              </a:rPr>
              <a:t>b</a:t>
            </a:r>
            <a:r>
              <a:rPr sz="1050" b="1" spc="75" dirty="0">
                <a:latin typeface="Arial"/>
                <a:cs typeface="Arial"/>
              </a:rPr>
              <a:t>e</a:t>
            </a:r>
            <a:r>
              <a:rPr sz="1050" b="1" spc="30" dirty="0">
                <a:latin typeface="Arial"/>
                <a:cs typeface="Arial"/>
              </a:rPr>
              <a:t>i</a:t>
            </a:r>
            <a:r>
              <a:rPr sz="1050" b="1" spc="10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71637" y="5482013"/>
            <a:ext cx="100330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tabLst>
                <a:tab pos="234315" algn="l"/>
              </a:tabLst>
            </a:pPr>
            <a:r>
              <a:rPr sz="1050" spc="15" dirty="0">
                <a:latin typeface="Arial"/>
                <a:cs typeface="Arial"/>
              </a:rPr>
              <a:t>+</a:t>
            </a:r>
            <a:r>
              <a:rPr sz="1050" spc="15" dirty="0">
                <a:latin typeface="Times New Roman"/>
                <a:cs typeface="Times New Roman"/>
              </a:rPr>
              <a:t>	</a:t>
            </a:r>
            <a:r>
              <a:rPr sz="1050" spc="55" dirty="0">
                <a:latin typeface="Arial"/>
                <a:cs typeface="Arial"/>
              </a:rPr>
              <a:t>s</a:t>
            </a:r>
            <a:r>
              <a:rPr sz="1050" spc="30" dirty="0">
                <a:latin typeface="Arial"/>
                <a:cs typeface="Arial"/>
              </a:rPr>
              <a:t>t</a:t>
            </a:r>
            <a:r>
              <a:rPr sz="1050" spc="-10" dirty="0">
                <a:latin typeface="Arial"/>
                <a:cs typeface="Arial"/>
              </a:rPr>
              <a:t>u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10" dirty="0">
                <a:latin typeface="Arial"/>
                <a:cs typeface="Arial"/>
              </a:rPr>
              <a:t>den</a:t>
            </a:r>
            <a:r>
              <a:rPr sz="1050" spc="5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9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Arial"/>
                <a:cs typeface="Arial"/>
              </a:rPr>
              <a:t>i</a:t>
            </a:r>
            <a:r>
              <a:rPr sz="1050" spc="-15" dirty="0">
                <a:latin typeface="Arial"/>
                <a:cs typeface="Arial"/>
              </a:rPr>
              <a:t>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96961" y="4497508"/>
            <a:ext cx="2387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dirty="0">
                <a:latin typeface="Arial"/>
                <a:cs typeface="Arial"/>
              </a:rPr>
              <a:t>1</a:t>
            </a:r>
            <a:r>
              <a:rPr sz="1050" spc="30" dirty="0">
                <a:latin typeface="Arial"/>
                <a:cs typeface="Arial"/>
              </a:rPr>
              <a:t>.</a:t>
            </a:r>
            <a:r>
              <a:rPr sz="1050" spc="40" dirty="0">
                <a:latin typeface="Arial"/>
                <a:cs typeface="Arial"/>
              </a:rPr>
              <a:t>.</a:t>
            </a:r>
            <a:r>
              <a:rPr sz="1050" spc="10" dirty="0">
                <a:latin typeface="Arial"/>
                <a:cs typeface="Arial"/>
              </a:rPr>
              <a:t>*</a:t>
            </a:r>
            <a:endParaRPr sz="10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414398" y="4084526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7511" y="0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70075" y="4031188"/>
            <a:ext cx="212090" cy="106045"/>
          </a:xfrm>
          <a:custGeom>
            <a:avLst/>
            <a:gdLst/>
            <a:ahLst/>
            <a:cxnLst/>
            <a:rect l="l" t="t" r="r" b="b"/>
            <a:pathLst>
              <a:path w="212089" h="106045">
                <a:moveTo>
                  <a:pt x="105917" y="0"/>
                </a:moveTo>
                <a:lnTo>
                  <a:pt x="0" y="53339"/>
                </a:lnTo>
                <a:lnTo>
                  <a:pt x="105917" y="105917"/>
                </a:lnTo>
                <a:lnTo>
                  <a:pt x="211835" y="53339"/>
                </a:lnTo>
                <a:lnTo>
                  <a:pt x="105917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70075" y="4031188"/>
            <a:ext cx="212090" cy="106045"/>
          </a:xfrm>
          <a:custGeom>
            <a:avLst/>
            <a:gdLst/>
            <a:ahLst/>
            <a:cxnLst/>
            <a:rect l="l" t="t" r="r" b="b"/>
            <a:pathLst>
              <a:path w="212089" h="106045">
                <a:moveTo>
                  <a:pt x="105917" y="105917"/>
                </a:moveTo>
                <a:lnTo>
                  <a:pt x="211835" y="53339"/>
                </a:lnTo>
                <a:lnTo>
                  <a:pt x="105917" y="0"/>
                </a:lnTo>
                <a:lnTo>
                  <a:pt x="0" y="53339"/>
                </a:lnTo>
                <a:lnTo>
                  <a:pt x="105917" y="105917"/>
                </a:lnTo>
                <a:close/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899046" y="4073836"/>
            <a:ext cx="177228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tabLst>
                <a:tab pos="234315" algn="l"/>
              </a:tabLst>
            </a:pPr>
            <a:r>
              <a:rPr sz="1050" spc="15" dirty="0">
                <a:latin typeface="Arial"/>
                <a:cs typeface="Arial"/>
              </a:rPr>
              <a:t>+</a:t>
            </a:r>
            <a:r>
              <a:rPr sz="1050" spc="15" dirty="0">
                <a:latin typeface="Times New Roman"/>
                <a:cs typeface="Times New Roman"/>
              </a:rPr>
              <a:t>	</a:t>
            </a:r>
            <a:r>
              <a:rPr sz="1050" spc="-45" dirty="0">
                <a:latin typeface="Arial"/>
                <a:cs typeface="Arial"/>
              </a:rPr>
              <a:t>f</a:t>
            </a:r>
            <a:r>
              <a:rPr sz="1050" spc="-10" dirty="0">
                <a:latin typeface="Arial"/>
                <a:cs typeface="Arial"/>
              </a:rPr>
              <a:t>a</a:t>
            </a:r>
            <a:r>
              <a:rPr sz="1050" spc="50" dirty="0">
                <a:latin typeface="Arial"/>
                <a:cs typeface="Arial"/>
              </a:rPr>
              <a:t>c</a:t>
            </a:r>
            <a:r>
              <a:rPr sz="1050" dirty="0">
                <a:latin typeface="Arial"/>
                <a:cs typeface="Arial"/>
              </a:rPr>
              <a:t>h</a:t>
            </a:r>
            <a:r>
              <a:rPr sz="1050" spc="-25" dirty="0">
                <a:latin typeface="Arial"/>
                <a:cs typeface="Arial"/>
              </a:rPr>
              <a:t>r</a:t>
            </a:r>
            <a:r>
              <a:rPr sz="1050" spc="15" dirty="0">
                <a:latin typeface="Arial"/>
                <a:cs typeface="Arial"/>
              </a:rPr>
              <a:t>i</a:t>
            </a:r>
            <a:r>
              <a:rPr sz="1050" spc="50" dirty="0">
                <a:latin typeface="Arial"/>
                <a:cs typeface="Arial"/>
              </a:rPr>
              <a:t>c</a:t>
            </a:r>
            <a:r>
              <a:rPr sz="1050" spc="-10" dirty="0">
                <a:latin typeface="Arial"/>
                <a:cs typeface="Arial"/>
              </a:rPr>
              <a:t>h</a:t>
            </a:r>
            <a:r>
              <a:rPr sz="1050" spc="40" dirty="0">
                <a:latin typeface="Arial"/>
                <a:cs typeface="Arial"/>
              </a:rPr>
              <a:t>t</a:t>
            </a:r>
            <a:r>
              <a:rPr sz="1050" spc="-10" dirty="0">
                <a:latin typeface="Arial"/>
                <a:cs typeface="Arial"/>
              </a:rPr>
              <a:t>u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10" dirty="0">
                <a:latin typeface="Arial"/>
                <a:cs typeface="Arial"/>
              </a:rPr>
              <a:t>g</a:t>
            </a:r>
            <a:r>
              <a:rPr sz="1050" spc="5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9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Arial"/>
                <a:cs typeface="Arial"/>
              </a:rPr>
              <a:t>S</a:t>
            </a:r>
            <a:r>
              <a:rPr sz="1050" spc="40" dirty="0">
                <a:latin typeface="Arial"/>
                <a:cs typeface="Arial"/>
              </a:rPr>
              <a:t>t</a:t>
            </a:r>
            <a:r>
              <a:rPr sz="1050" spc="-15" dirty="0">
                <a:latin typeface="Arial"/>
                <a:cs typeface="Arial"/>
              </a:rPr>
              <a:t>r</a:t>
            </a:r>
            <a:r>
              <a:rPr sz="1050" spc="10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15" dirty="0">
                <a:latin typeface="Arial"/>
                <a:cs typeface="Arial"/>
              </a:rPr>
              <a:t>g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575" spc="-15" baseline="-26455" dirty="0">
                <a:latin typeface="Arial"/>
                <a:cs typeface="Arial"/>
              </a:rPr>
              <a:t>1</a:t>
            </a:r>
            <a:r>
              <a:rPr sz="1575" spc="60" baseline="-26455" dirty="0">
                <a:latin typeface="Arial"/>
                <a:cs typeface="Arial"/>
              </a:rPr>
              <a:t>.</a:t>
            </a:r>
            <a:r>
              <a:rPr sz="1575" spc="44" baseline="-26455" dirty="0">
                <a:latin typeface="Arial"/>
                <a:cs typeface="Arial"/>
              </a:rPr>
              <a:t>.</a:t>
            </a:r>
            <a:r>
              <a:rPr sz="1575" spc="15" baseline="-26455" dirty="0">
                <a:latin typeface="Arial"/>
                <a:cs typeface="Arial"/>
              </a:rPr>
              <a:t>*</a:t>
            </a:r>
            <a:endParaRPr sz="1575" baseline="-26455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34805" y="2340594"/>
            <a:ext cx="66167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b="1" spc="15" dirty="0">
                <a:latin typeface="Arial"/>
                <a:cs typeface="Arial"/>
              </a:rPr>
              <a:t>F</a:t>
            </a:r>
            <a:r>
              <a:rPr sz="1050" b="1" spc="75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k</a:t>
            </a:r>
            <a:r>
              <a:rPr sz="1050" b="1" spc="15" dirty="0">
                <a:latin typeface="Arial"/>
                <a:cs typeface="Arial"/>
              </a:rPr>
              <a:t>u</a:t>
            </a:r>
            <a:r>
              <a:rPr sz="1050" b="1" spc="35" dirty="0">
                <a:latin typeface="Arial"/>
                <a:cs typeface="Arial"/>
              </a:rPr>
              <a:t>l</a:t>
            </a:r>
            <a:r>
              <a:rPr sz="1050" b="1" spc="-15" dirty="0">
                <a:latin typeface="Arial"/>
                <a:cs typeface="Arial"/>
              </a:rPr>
              <a:t>t</a:t>
            </a:r>
            <a:r>
              <a:rPr sz="1050" b="1" spc="75" dirty="0">
                <a:latin typeface="Arial"/>
                <a:cs typeface="Arial"/>
              </a:rPr>
              <a:t>aet</a:t>
            </a:r>
            <a:endParaRPr sz="10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93380" y="2602413"/>
            <a:ext cx="42354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dirty="0">
                <a:latin typeface="Arial"/>
                <a:cs typeface="Arial"/>
              </a:rPr>
              <a:t>0</a:t>
            </a:r>
            <a:r>
              <a:rPr sz="1050" spc="30" dirty="0">
                <a:latin typeface="Arial"/>
                <a:cs typeface="Arial"/>
              </a:rPr>
              <a:t>.</a:t>
            </a:r>
            <a:r>
              <a:rPr sz="1050" spc="40" dirty="0">
                <a:latin typeface="Arial"/>
                <a:cs typeface="Arial"/>
              </a:rPr>
              <a:t>.</a:t>
            </a:r>
            <a:r>
              <a:rPr sz="1050" spc="15" dirty="0">
                <a:latin typeface="Arial"/>
                <a:cs typeface="Arial"/>
              </a:rPr>
              <a:t>1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575" spc="22" baseline="18518" dirty="0">
                <a:latin typeface="Arial"/>
                <a:cs typeface="Arial"/>
              </a:rPr>
              <a:t>+</a:t>
            </a:r>
            <a:endParaRPr sz="1575" baseline="18518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33664" y="2602413"/>
            <a:ext cx="128778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spc="-10" dirty="0">
                <a:latin typeface="Arial"/>
                <a:cs typeface="Arial"/>
              </a:rPr>
              <a:t>be</a:t>
            </a:r>
            <a:r>
              <a:rPr sz="1050" spc="55" dirty="0">
                <a:latin typeface="Arial"/>
                <a:cs typeface="Arial"/>
              </a:rPr>
              <a:t>z</a:t>
            </a:r>
            <a:r>
              <a:rPr sz="1050" spc="-10" dirty="0">
                <a:latin typeface="Arial"/>
                <a:cs typeface="Arial"/>
              </a:rPr>
              <a:t>e</a:t>
            </a:r>
            <a:r>
              <a:rPr sz="1050" spc="10" dirty="0">
                <a:latin typeface="Arial"/>
                <a:cs typeface="Arial"/>
              </a:rPr>
              <a:t>i</a:t>
            </a:r>
            <a:r>
              <a:rPr sz="1050" spc="55" dirty="0">
                <a:latin typeface="Arial"/>
                <a:cs typeface="Arial"/>
              </a:rPr>
              <a:t>c</a:t>
            </a:r>
            <a:r>
              <a:rPr sz="1050" spc="-10" dirty="0">
                <a:latin typeface="Arial"/>
                <a:cs typeface="Arial"/>
              </a:rPr>
              <a:t>hnu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10" dirty="0">
                <a:latin typeface="Arial"/>
                <a:cs typeface="Arial"/>
              </a:rPr>
              <a:t>g</a:t>
            </a:r>
            <a:r>
              <a:rPr sz="1050" spc="5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90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Arial"/>
                <a:cs typeface="Arial"/>
              </a:rPr>
              <a:t>St</a:t>
            </a:r>
            <a:r>
              <a:rPr sz="1050" spc="-15" dirty="0">
                <a:latin typeface="Arial"/>
                <a:cs typeface="Arial"/>
              </a:rPr>
              <a:t>r</a:t>
            </a:r>
            <a:r>
              <a:rPr sz="1050" spc="10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15" dirty="0"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40724" y="3812780"/>
            <a:ext cx="473709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b="1" spc="30" dirty="0">
                <a:latin typeface="Arial"/>
                <a:cs typeface="Arial"/>
              </a:rPr>
              <a:t>I</a:t>
            </a:r>
            <a:r>
              <a:rPr sz="1050" b="1" spc="15" dirty="0">
                <a:latin typeface="Arial"/>
                <a:cs typeface="Arial"/>
              </a:rPr>
              <a:t>n</a:t>
            </a:r>
            <a:r>
              <a:rPr sz="1050" b="1" spc="-85" dirty="0">
                <a:latin typeface="Arial"/>
                <a:cs typeface="Arial"/>
              </a:rPr>
              <a:t>s</a:t>
            </a:r>
            <a:r>
              <a:rPr sz="1050" b="1" spc="-25" dirty="0">
                <a:latin typeface="Arial"/>
                <a:cs typeface="Arial"/>
              </a:rPr>
              <a:t>t</a:t>
            </a:r>
            <a:r>
              <a:rPr sz="1050" b="1" spc="35" dirty="0">
                <a:latin typeface="Arial"/>
                <a:cs typeface="Arial"/>
              </a:rPr>
              <a:t>i</a:t>
            </a:r>
            <a:r>
              <a:rPr sz="1050" b="1" spc="-25" dirty="0">
                <a:latin typeface="Arial"/>
                <a:cs typeface="Arial"/>
              </a:rPr>
              <a:t>t</a:t>
            </a:r>
            <a:r>
              <a:rPr sz="1050" b="1" spc="25" dirty="0">
                <a:latin typeface="Arial"/>
                <a:cs typeface="Arial"/>
              </a:rPr>
              <a:t>u</a:t>
            </a:r>
            <a:r>
              <a:rPr sz="1050" b="1" spc="10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25383" y="4073836"/>
            <a:ext cx="40259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spc="-10" dirty="0">
                <a:latin typeface="Arial"/>
                <a:cs typeface="Arial"/>
              </a:rPr>
              <a:t>1</a:t>
            </a:r>
            <a:r>
              <a:rPr sz="1050" spc="40" dirty="0">
                <a:latin typeface="Arial"/>
                <a:cs typeface="Arial"/>
              </a:rPr>
              <a:t>.</a:t>
            </a:r>
            <a:r>
              <a:rPr sz="1050" spc="30" dirty="0">
                <a:latin typeface="Arial"/>
                <a:cs typeface="Arial"/>
              </a:rPr>
              <a:t>.</a:t>
            </a:r>
            <a:r>
              <a:rPr sz="1050" spc="10" dirty="0">
                <a:latin typeface="Arial"/>
                <a:cs typeface="Arial"/>
              </a:rPr>
              <a:t>*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125" dirty="0">
                <a:latin typeface="Times New Roman"/>
                <a:cs typeface="Times New Roman"/>
              </a:rPr>
              <a:t> </a:t>
            </a:r>
            <a:r>
              <a:rPr sz="1575" spc="22" baseline="34391" dirty="0">
                <a:latin typeface="Arial"/>
                <a:cs typeface="Arial"/>
              </a:rPr>
              <a:t>+</a:t>
            </a:r>
            <a:endParaRPr sz="1575" baseline="34391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21801" y="4073835"/>
            <a:ext cx="151003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/>
            <a:r>
              <a:rPr sz="1050" spc="-10" dirty="0">
                <a:latin typeface="Arial"/>
                <a:cs typeface="Arial"/>
              </a:rPr>
              <a:t>be</a:t>
            </a:r>
            <a:r>
              <a:rPr sz="1050" spc="50" dirty="0">
                <a:latin typeface="Arial"/>
                <a:cs typeface="Arial"/>
              </a:rPr>
              <a:t>z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10" dirty="0">
                <a:latin typeface="Arial"/>
                <a:cs typeface="Arial"/>
              </a:rPr>
              <a:t>i</a:t>
            </a:r>
            <a:r>
              <a:rPr sz="1050" spc="55" dirty="0">
                <a:latin typeface="Arial"/>
                <a:cs typeface="Arial"/>
              </a:rPr>
              <a:t>c</a:t>
            </a:r>
            <a:r>
              <a:rPr sz="1050" spc="-10" dirty="0">
                <a:latin typeface="Arial"/>
                <a:cs typeface="Arial"/>
              </a:rPr>
              <a:t>hnu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10" dirty="0">
                <a:latin typeface="Arial"/>
                <a:cs typeface="Arial"/>
              </a:rPr>
              <a:t>g</a:t>
            </a:r>
            <a:r>
              <a:rPr sz="1050" spc="5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90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Arial"/>
                <a:cs typeface="Arial"/>
              </a:rPr>
              <a:t>St</a:t>
            </a:r>
            <a:r>
              <a:rPr sz="1050" spc="-15" dirty="0">
                <a:latin typeface="Arial"/>
                <a:cs typeface="Arial"/>
              </a:rPr>
              <a:t>r</a:t>
            </a:r>
            <a:r>
              <a:rPr sz="1050" spc="10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15" dirty="0"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  <a:p>
            <a:pPr marL="12700">
              <a:spcBef>
                <a:spcPts val="70"/>
              </a:spcBef>
              <a:tabLst>
                <a:tab pos="234950" algn="l"/>
              </a:tabLst>
            </a:pPr>
            <a:r>
              <a:rPr sz="1050" spc="15" dirty="0">
                <a:latin typeface="Arial"/>
                <a:cs typeface="Arial"/>
              </a:rPr>
              <a:t>+</a:t>
            </a:r>
            <a:r>
              <a:rPr sz="1050" spc="15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Arial"/>
                <a:cs typeface="Arial"/>
              </a:rPr>
              <a:t>adre</a:t>
            </a:r>
            <a:r>
              <a:rPr sz="1050" spc="50" dirty="0">
                <a:latin typeface="Arial"/>
                <a:cs typeface="Arial"/>
              </a:rPr>
              <a:t>ss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9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Arial"/>
                <a:cs typeface="Arial"/>
              </a:rPr>
              <a:t>S</a:t>
            </a:r>
            <a:r>
              <a:rPr sz="1050" spc="40" dirty="0">
                <a:latin typeface="Arial"/>
                <a:cs typeface="Arial"/>
              </a:rPr>
              <a:t>t</a:t>
            </a:r>
            <a:r>
              <a:rPr sz="1050" spc="-15" dirty="0">
                <a:latin typeface="Arial"/>
                <a:cs typeface="Arial"/>
              </a:rPr>
              <a:t>r</a:t>
            </a:r>
            <a:r>
              <a:rPr sz="1050" spc="10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15" dirty="0"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12456" y="2369241"/>
            <a:ext cx="101028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575" spc="67" baseline="18518" dirty="0">
                <a:latin typeface="Arial"/>
                <a:cs typeface="Arial"/>
              </a:rPr>
              <a:t>+</a:t>
            </a:r>
            <a:r>
              <a:rPr sz="1575" baseline="18518" dirty="0">
                <a:latin typeface="Arial"/>
                <a:cs typeface="Arial"/>
              </a:rPr>
              <a:t>d</a:t>
            </a:r>
            <a:r>
              <a:rPr sz="1575" spc="-15" baseline="18518" dirty="0">
                <a:latin typeface="Arial"/>
                <a:cs typeface="Arial"/>
              </a:rPr>
              <a:t>e</a:t>
            </a:r>
            <a:r>
              <a:rPr sz="1575" spc="75" baseline="18518" dirty="0">
                <a:latin typeface="Arial"/>
                <a:cs typeface="Arial"/>
              </a:rPr>
              <a:t>k</a:t>
            </a:r>
            <a:r>
              <a:rPr sz="1575" spc="-15" baseline="18518" dirty="0">
                <a:latin typeface="Arial"/>
                <a:cs typeface="Arial"/>
              </a:rPr>
              <a:t>a</a:t>
            </a:r>
            <a:r>
              <a:rPr sz="1575" spc="22" baseline="18518" dirty="0">
                <a:latin typeface="Arial"/>
                <a:cs typeface="Arial"/>
              </a:rPr>
              <a:t>n</a:t>
            </a:r>
            <a:r>
              <a:rPr sz="1575" baseline="18518" dirty="0">
                <a:latin typeface="Times New Roman"/>
                <a:cs typeface="Times New Roman"/>
              </a:rPr>
              <a:t> </a:t>
            </a:r>
            <a:r>
              <a:rPr sz="1575" spc="187" baseline="18518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Le</a:t>
            </a:r>
            <a:r>
              <a:rPr sz="1050" spc="15" dirty="0">
                <a:latin typeface="Arial"/>
                <a:cs typeface="Arial"/>
              </a:rPr>
              <a:t>i</a:t>
            </a:r>
            <a:r>
              <a:rPr sz="1050" spc="40" dirty="0">
                <a:latin typeface="Arial"/>
                <a:cs typeface="Arial"/>
              </a:rPr>
              <a:t>t</a:t>
            </a:r>
            <a:r>
              <a:rPr sz="1050" spc="-10" dirty="0">
                <a:latin typeface="Arial"/>
                <a:cs typeface="Arial"/>
              </a:rPr>
              <a:t>ung</a:t>
            </a:r>
            <a:endParaRPr sz="10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12456" y="2644323"/>
            <a:ext cx="10223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spc="15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865246" y="2982675"/>
            <a:ext cx="0" cy="730885"/>
          </a:xfrm>
          <a:custGeom>
            <a:avLst/>
            <a:gdLst/>
            <a:ahLst/>
            <a:cxnLst/>
            <a:rect l="l" t="t" r="r" b="b"/>
            <a:pathLst>
              <a:path h="730885">
                <a:moveTo>
                  <a:pt x="0" y="730757"/>
                </a:moveTo>
                <a:lnTo>
                  <a:pt x="0" y="0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11907" y="2982674"/>
            <a:ext cx="106045" cy="212090"/>
          </a:xfrm>
          <a:custGeom>
            <a:avLst/>
            <a:gdLst/>
            <a:ahLst/>
            <a:cxnLst/>
            <a:rect l="l" t="t" r="r" b="b"/>
            <a:pathLst>
              <a:path w="106045" h="212089">
                <a:moveTo>
                  <a:pt x="53339" y="0"/>
                </a:moveTo>
                <a:lnTo>
                  <a:pt x="0" y="105917"/>
                </a:lnTo>
                <a:lnTo>
                  <a:pt x="53339" y="211835"/>
                </a:lnTo>
                <a:lnTo>
                  <a:pt x="105917" y="105917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1907" y="2982674"/>
            <a:ext cx="106045" cy="212090"/>
          </a:xfrm>
          <a:custGeom>
            <a:avLst/>
            <a:gdLst/>
            <a:ahLst/>
            <a:cxnLst/>
            <a:rect l="l" t="t" r="r" b="b"/>
            <a:pathLst>
              <a:path w="106045" h="212089">
                <a:moveTo>
                  <a:pt x="105917" y="105917"/>
                </a:moveTo>
                <a:lnTo>
                  <a:pt x="53339" y="0"/>
                </a:lnTo>
                <a:lnTo>
                  <a:pt x="0" y="105917"/>
                </a:lnTo>
                <a:lnTo>
                  <a:pt x="53339" y="211835"/>
                </a:lnTo>
                <a:lnTo>
                  <a:pt x="105917" y="105917"/>
                </a:lnTo>
                <a:close/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894469" y="3513004"/>
            <a:ext cx="23749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spc="-10" dirty="0">
                <a:latin typeface="Arial"/>
                <a:cs typeface="Arial"/>
              </a:rPr>
              <a:t>1</a:t>
            </a:r>
            <a:r>
              <a:rPr sz="1050" spc="40" dirty="0">
                <a:latin typeface="Arial"/>
                <a:cs typeface="Arial"/>
              </a:rPr>
              <a:t>.</a:t>
            </a:r>
            <a:r>
              <a:rPr sz="1050" spc="30" dirty="0">
                <a:latin typeface="Arial"/>
                <a:cs typeface="Arial"/>
              </a:rPr>
              <a:t>.</a:t>
            </a:r>
            <a:r>
              <a:rPr sz="1050" spc="10" dirty="0">
                <a:latin typeface="Arial"/>
                <a:cs typeface="Arial"/>
              </a:rPr>
              <a:t>*</a:t>
            </a:r>
            <a:endParaRPr sz="10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915806" y="3141909"/>
            <a:ext cx="10223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spc="15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641732" y="4454858"/>
            <a:ext cx="10795" cy="571500"/>
          </a:xfrm>
          <a:custGeom>
            <a:avLst/>
            <a:gdLst/>
            <a:ahLst/>
            <a:cxnLst/>
            <a:rect l="l" t="t" r="r" b="b"/>
            <a:pathLst>
              <a:path w="10795" h="571500">
                <a:moveTo>
                  <a:pt x="10667" y="571493"/>
                </a:moveTo>
                <a:lnTo>
                  <a:pt x="0" y="0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78484" y="4454859"/>
            <a:ext cx="127000" cy="169545"/>
          </a:xfrm>
          <a:custGeom>
            <a:avLst/>
            <a:gdLst/>
            <a:ahLst/>
            <a:cxnLst/>
            <a:rect l="l" t="t" r="r" b="b"/>
            <a:pathLst>
              <a:path w="127000" h="169545">
                <a:moveTo>
                  <a:pt x="63245" y="0"/>
                </a:moveTo>
                <a:lnTo>
                  <a:pt x="0" y="169157"/>
                </a:lnTo>
                <a:lnTo>
                  <a:pt x="126491" y="169157"/>
                </a:lnTo>
                <a:lnTo>
                  <a:pt x="63245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78484" y="4454859"/>
            <a:ext cx="127000" cy="169545"/>
          </a:xfrm>
          <a:custGeom>
            <a:avLst/>
            <a:gdLst/>
            <a:ahLst/>
            <a:cxnLst/>
            <a:rect l="l" t="t" r="r" b="b"/>
            <a:pathLst>
              <a:path w="127000" h="169545">
                <a:moveTo>
                  <a:pt x="126491" y="169157"/>
                </a:moveTo>
                <a:lnTo>
                  <a:pt x="0" y="169157"/>
                </a:lnTo>
                <a:lnTo>
                  <a:pt x="63245" y="0"/>
                </a:lnTo>
                <a:lnTo>
                  <a:pt x="126491" y="169157"/>
                </a:lnTo>
                <a:close/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6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90" y="4873229"/>
            <a:ext cx="3355842" cy="10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/>
          <p:nvPr/>
        </p:nvSpPr>
        <p:spPr>
          <a:xfrm>
            <a:off x="263909" y="3606353"/>
            <a:ext cx="7924165" cy="262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4195" marR="20193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this.name = name; this.id = id; this.stunden = stunden;</a:t>
            </a:r>
            <a:endParaRPr sz="1600">
              <a:latin typeface="Courier New"/>
              <a:cs typeface="Courier New"/>
            </a:endParaRPr>
          </a:p>
          <a:p>
            <a:pPr marR="2114550" algn="ctr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59588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spcBef>
                <a:spcPts val="7"/>
              </a:spcBef>
            </a:pPr>
            <a:endParaRPr sz="1350">
              <a:latin typeface="Times New Roman"/>
              <a:cs typeface="Times New Roman"/>
            </a:endParaRPr>
          </a:p>
          <a:p>
            <a:pPr marL="300355" indent="-287655"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sz="1900" spc="-5" dirty="0">
                <a:solidFill>
                  <a:srgbClr val="075590"/>
                </a:solidFill>
                <a:latin typeface="Arial"/>
                <a:cs typeface="Arial"/>
              </a:rPr>
              <a:t>Erstellun</a:t>
            </a:r>
            <a:r>
              <a:rPr sz="1900" dirty="0">
                <a:solidFill>
                  <a:srgbClr val="075590"/>
                </a:solidFill>
                <a:latin typeface="Arial"/>
                <a:cs typeface="Arial"/>
              </a:rPr>
              <a:t>g</a:t>
            </a:r>
            <a:r>
              <a:rPr sz="1900" spc="7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75590"/>
                </a:solidFill>
                <a:latin typeface="Arial"/>
                <a:cs typeface="Arial"/>
              </a:rPr>
              <a:t>eine</a:t>
            </a:r>
            <a:r>
              <a:rPr sz="1900" dirty="0">
                <a:solidFill>
                  <a:srgbClr val="075590"/>
                </a:solidFill>
                <a:latin typeface="Arial"/>
                <a:cs typeface="Arial"/>
              </a:rPr>
              <a:t>r</a:t>
            </a:r>
            <a:r>
              <a:rPr sz="1900" spc="7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75590"/>
                </a:solidFill>
                <a:latin typeface="Arial"/>
                <a:cs typeface="Arial"/>
              </a:rPr>
              <a:t>konkrete</a:t>
            </a:r>
            <a:r>
              <a:rPr sz="1900" dirty="0">
                <a:solidFill>
                  <a:srgbClr val="075590"/>
                </a:solidFill>
                <a:latin typeface="Arial"/>
                <a:cs typeface="Arial"/>
              </a:rPr>
              <a:t>n</a:t>
            </a:r>
            <a:r>
              <a:rPr sz="1900" spc="7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75590"/>
                </a:solidFill>
                <a:latin typeface="Arial"/>
                <a:cs typeface="Arial"/>
              </a:rPr>
              <a:t>Instanz</a:t>
            </a:r>
            <a:r>
              <a:rPr sz="1900" spc="5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75590"/>
                </a:solidFill>
                <a:latin typeface="Arial"/>
                <a:cs typeface="Arial"/>
              </a:rPr>
              <a:t>oom:</a:t>
            </a:r>
            <a:endParaRPr sz="1900">
              <a:latin typeface="Arial"/>
              <a:cs typeface="Arial"/>
            </a:endParaRPr>
          </a:p>
          <a:p>
            <a:pPr marL="1841500" marR="5080" indent="-914400">
              <a:lnSpc>
                <a:spcPts val="2050"/>
              </a:lnSpc>
              <a:spcBef>
                <a:spcPts val="360"/>
              </a:spcBef>
            </a:pPr>
            <a:r>
              <a:rPr sz="1900" spc="-5" dirty="0">
                <a:solidFill>
                  <a:srgbClr val="075590"/>
                </a:solidFill>
                <a:latin typeface="Courier New"/>
                <a:cs typeface="Courier New"/>
              </a:rPr>
              <a:t>Lehrveranstaltun</a:t>
            </a:r>
            <a:r>
              <a:rPr sz="1900" dirty="0">
                <a:solidFill>
                  <a:srgbClr val="075590"/>
                </a:solidFill>
                <a:latin typeface="Courier New"/>
                <a:cs typeface="Courier New"/>
              </a:rPr>
              <a:t>g</a:t>
            </a:r>
            <a:r>
              <a:rPr sz="1900" spc="-10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75590"/>
                </a:solidFill>
                <a:latin typeface="Courier New"/>
                <a:cs typeface="Courier New"/>
              </a:rPr>
              <a:t>oo</a:t>
            </a:r>
            <a:r>
              <a:rPr sz="1900" dirty="0">
                <a:solidFill>
                  <a:srgbClr val="075590"/>
                </a:solidFill>
                <a:latin typeface="Courier New"/>
                <a:cs typeface="Courier New"/>
              </a:rPr>
              <a:t>m</a:t>
            </a:r>
            <a:r>
              <a:rPr sz="1900" spc="-5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75590"/>
                </a:solidFill>
                <a:latin typeface="Courier New"/>
                <a:cs typeface="Courier New"/>
              </a:rPr>
              <a:t>=</a:t>
            </a:r>
            <a:r>
              <a:rPr sz="1900" spc="-15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75590"/>
                </a:solidFill>
                <a:latin typeface="Courier New"/>
                <a:cs typeface="Courier New"/>
              </a:rPr>
              <a:t>ne</a:t>
            </a:r>
            <a:r>
              <a:rPr sz="1900" dirty="0">
                <a:solidFill>
                  <a:srgbClr val="075590"/>
                </a:solidFill>
                <a:latin typeface="Courier New"/>
                <a:cs typeface="Courier New"/>
              </a:rPr>
              <a:t>w</a:t>
            </a:r>
            <a:r>
              <a:rPr sz="1900" spc="-10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75590"/>
                </a:solidFill>
                <a:latin typeface="Courier New"/>
                <a:cs typeface="Courier New"/>
              </a:rPr>
              <a:t>Lehrveranstaltung( "Objektorientiert</a:t>
            </a:r>
            <a:r>
              <a:rPr sz="1900" dirty="0">
                <a:solidFill>
                  <a:srgbClr val="075590"/>
                </a:solidFill>
                <a:latin typeface="Courier New"/>
                <a:cs typeface="Courier New"/>
              </a:rPr>
              <a:t>e</a:t>
            </a:r>
            <a:r>
              <a:rPr sz="1900" spc="-5" dirty="0">
                <a:solidFill>
                  <a:srgbClr val="075590"/>
                </a:solidFill>
                <a:latin typeface="Courier New"/>
                <a:cs typeface="Courier New"/>
              </a:rPr>
              <a:t> Mod</a:t>
            </a:r>
            <a:r>
              <a:rPr sz="1900" spc="-15" dirty="0">
                <a:solidFill>
                  <a:srgbClr val="075590"/>
                </a:solidFill>
                <a:latin typeface="Courier New"/>
                <a:cs typeface="Courier New"/>
              </a:rPr>
              <a:t>e</a:t>
            </a:r>
            <a:r>
              <a:rPr sz="1900" spc="-5" dirty="0">
                <a:solidFill>
                  <a:srgbClr val="075590"/>
                </a:solidFill>
                <a:latin typeface="Courier New"/>
                <a:cs typeface="Courier New"/>
              </a:rPr>
              <a:t>llierung"</a:t>
            </a:r>
            <a:r>
              <a:rPr sz="1900" dirty="0">
                <a:solidFill>
                  <a:srgbClr val="075590"/>
                </a:solidFill>
                <a:latin typeface="Courier New"/>
                <a:cs typeface="Courier New"/>
              </a:rPr>
              <a:t>,</a:t>
            </a:r>
            <a:r>
              <a:rPr sz="1900" spc="-5" dirty="0">
                <a:solidFill>
                  <a:srgbClr val="075590"/>
                </a:solidFill>
                <a:latin typeface="Courier New"/>
                <a:cs typeface="Courier New"/>
              </a:rPr>
              <a:t> 394</a:t>
            </a:r>
            <a:r>
              <a:rPr sz="1900" dirty="0">
                <a:solidFill>
                  <a:srgbClr val="075590"/>
                </a:solidFill>
                <a:latin typeface="Courier New"/>
                <a:cs typeface="Courier New"/>
              </a:rPr>
              <a:t>,</a:t>
            </a:r>
            <a:r>
              <a:rPr sz="1900" spc="-5" dirty="0">
                <a:solidFill>
                  <a:srgbClr val="075590"/>
                </a:solidFill>
                <a:latin typeface="Courier New"/>
                <a:cs typeface="Courier New"/>
              </a:rPr>
              <a:t> 4);</a:t>
            </a:r>
            <a:endParaRPr sz="1900">
              <a:latin typeface="Courier New"/>
              <a:cs typeface="Courier New"/>
            </a:endParaRPr>
          </a:p>
          <a:p>
            <a:pPr marL="300355" indent="-287655">
              <a:spcBef>
                <a:spcPts val="85"/>
              </a:spcBef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sz="1900" dirty="0">
                <a:solidFill>
                  <a:srgbClr val="075590"/>
                </a:solidFill>
                <a:latin typeface="Arial"/>
                <a:cs typeface="Arial"/>
              </a:rPr>
              <a:t>Zugriff</a:t>
            </a:r>
            <a:r>
              <a:rPr sz="19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75590"/>
                </a:solidFill>
                <a:latin typeface="Arial"/>
                <a:cs typeface="Arial"/>
              </a:rPr>
              <a:t>au</a:t>
            </a:r>
            <a:r>
              <a:rPr sz="1900" dirty="0">
                <a:solidFill>
                  <a:srgbClr val="075590"/>
                </a:solidFill>
                <a:latin typeface="Arial"/>
                <a:cs typeface="Arial"/>
              </a:rPr>
              <a:t>f</a:t>
            </a:r>
            <a:r>
              <a:rPr sz="19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75590"/>
                </a:solidFill>
                <a:latin typeface="Arial"/>
                <a:cs typeface="Arial"/>
              </a:rPr>
              <a:t>Attribu</a:t>
            </a:r>
            <a:r>
              <a:rPr sz="1900" dirty="0">
                <a:solidFill>
                  <a:srgbClr val="075590"/>
                </a:solidFill>
                <a:latin typeface="Arial"/>
                <a:cs typeface="Arial"/>
              </a:rPr>
              <a:t>t</a:t>
            </a:r>
            <a:r>
              <a:rPr sz="1900" spc="5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75590"/>
                </a:solidFill>
                <a:latin typeface="Arial"/>
                <a:cs typeface="Arial"/>
              </a:rPr>
              <a:t>name</a:t>
            </a:r>
            <a:r>
              <a:rPr sz="1900" dirty="0">
                <a:solidFill>
                  <a:srgbClr val="075590"/>
                </a:solidFill>
                <a:latin typeface="Arial"/>
                <a:cs typeface="Arial"/>
              </a:rPr>
              <a:t>:</a:t>
            </a:r>
            <a:r>
              <a:rPr sz="1900" spc="6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75590"/>
                </a:solidFill>
                <a:latin typeface="Courier New"/>
                <a:cs typeface="Courier New"/>
              </a:rPr>
              <a:t>oom.name;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" name="object 6"/>
          <p:cNvSpPr txBox="1"/>
          <p:nvPr/>
        </p:nvSpPr>
        <p:spPr>
          <a:xfrm>
            <a:off x="263914" y="736411"/>
            <a:ext cx="324548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/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Übersetzun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g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nac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h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Java: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Klassen</a:t>
            </a:r>
            <a:r>
              <a:rPr sz="2200" b="1" spc="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(1/2)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2755390" y="1570228"/>
            <a:ext cx="6134100" cy="3319779"/>
          </a:xfrm>
          <a:custGeom>
            <a:avLst/>
            <a:gdLst/>
            <a:ahLst/>
            <a:cxnLst/>
            <a:rect l="l" t="t" r="r" b="b"/>
            <a:pathLst>
              <a:path w="6134100" h="3319779">
                <a:moveTo>
                  <a:pt x="6134099" y="0"/>
                </a:moveTo>
                <a:lnTo>
                  <a:pt x="0" y="0"/>
                </a:lnTo>
                <a:lnTo>
                  <a:pt x="0" y="3319265"/>
                </a:lnTo>
                <a:lnTo>
                  <a:pt x="6134099" y="3319265"/>
                </a:lnTo>
                <a:lnTo>
                  <a:pt x="6134099" y="3307073"/>
                </a:lnTo>
                <a:lnTo>
                  <a:pt x="25907" y="3307073"/>
                </a:lnTo>
                <a:lnTo>
                  <a:pt x="12953" y="3294119"/>
                </a:lnTo>
                <a:lnTo>
                  <a:pt x="25907" y="3294119"/>
                </a:lnTo>
                <a:lnTo>
                  <a:pt x="25907" y="25145"/>
                </a:lnTo>
                <a:lnTo>
                  <a:pt x="12953" y="25145"/>
                </a:lnTo>
                <a:lnTo>
                  <a:pt x="25907" y="12953"/>
                </a:lnTo>
                <a:lnTo>
                  <a:pt x="6134099" y="12953"/>
                </a:lnTo>
                <a:lnTo>
                  <a:pt x="6134099" y="0"/>
                </a:lnTo>
                <a:close/>
              </a:path>
              <a:path w="6134100" h="3319779">
                <a:moveTo>
                  <a:pt x="25907" y="3294119"/>
                </a:moveTo>
                <a:lnTo>
                  <a:pt x="12953" y="3294119"/>
                </a:lnTo>
                <a:lnTo>
                  <a:pt x="25907" y="3307073"/>
                </a:lnTo>
                <a:lnTo>
                  <a:pt x="25907" y="3294119"/>
                </a:lnTo>
                <a:close/>
              </a:path>
              <a:path w="6134100" h="3319779">
                <a:moveTo>
                  <a:pt x="6108953" y="3294119"/>
                </a:moveTo>
                <a:lnTo>
                  <a:pt x="25907" y="3294119"/>
                </a:lnTo>
                <a:lnTo>
                  <a:pt x="25907" y="3307073"/>
                </a:lnTo>
                <a:lnTo>
                  <a:pt x="6108953" y="3307073"/>
                </a:lnTo>
                <a:lnTo>
                  <a:pt x="6108953" y="3294119"/>
                </a:lnTo>
                <a:close/>
              </a:path>
              <a:path w="6134100" h="3319779">
                <a:moveTo>
                  <a:pt x="6108953" y="12953"/>
                </a:moveTo>
                <a:lnTo>
                  <a:pt x="6108953" y="3307073"/>
                </a:lnTo>
                <a:lnTo>
                  <a:pt x="6121907" y="3294119"/>
                </a:lnTo>
                <a:lnTo>
                  <a:pt x="6134099" y="3294119"/>
                </a:lnTo>
                <a:lnTo>
                  <a:pt x="6134099" y="25145"/>
                </a:lnTo>
                <a:lnTo>
                  <a:pt x="6121907" y="25145"/>
                </a:lnTo>
                <a:lnTo>
                  <a:pt x="6108953" y="12953"/>
                </a:lnTo>
                <a:close/>
              </a:path>
              <a:path w="6134100" h="3319779">
                <a:moveTo>
                  <a:pt x="6134099" y="3294119"/>
                </a:moveTo>
                <a:lnTo>
                  <a:pt x="6121907" y="3294119"/>
                </a:lnTo>
                <a:lnTo>
                  <a:pt x="6108953" y="3307073"/>
                </a:lnTo>
                <a:lnTo>
                  <a:pt x="6134099" y="3307073"/>
                </a:lnTo>
                <a:lnTo>
                  <a:pt x="6134099" y="3294119"/>
                </a:lnTo>
                <a:close/>
              </a:path>
              <a:path w="6134100" h="3319779">
                <a:moveTo>
                  <a:pt x="25907" y="12953"/>
                </a:moveTo>
                <a:lnTo>
                  <a:pt x="12953" y="25145"/>
                </a:lnTo>
                <a:lnTo>
                  <a:pt x="25907" y="25145"/>
                </a:lnTo>
                <a:lnTo>
                  <a:pt x="25907" y="12953"/>
                </a:lnTo>
                <a:close/>
              </a:path>
              <a:path w="6134100" h="3319779">
                <a:moveTo>
                  <a:pt x="6108953" y="12953"/>
                </a:moveTo>
                <a:lnTo>
                  <a:pt x="25907" y="12953"/>
                </a:lnTo>
                <a:lnTo>
                  <a:pt x="25907" y="25145"/>
                </a:lnTo>
                <a:lnTo>
                  <a:pt x="6108953" y="25145"/>
                </a:lnTo>
                <a:lnTo>
                  <a:pt x="6108953" y="12953"/>
                </a:lnTo>
                <a:close/>
              </a:path>
              <a:path w="6134100" h="3319779">
                <a:moveTo>
                  <a:pt x="6134099" y="12953"/>
                </a:moveTo>
                <a:lnTo>
                  <a:pt x="6108953" y="12953"/>
                </a:lnTo>
                <a:lnTo>
                  <a:pt x="6121907" y="25145"/>
                </a:lnTo>
                <a:lnTo>
                  <a:pt x="6134099" y="25145"/>
                </a:lnTo>
                <a:lnTo>
                  <a:pt x="6134099" y="12953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8"/>
          <p:cNvSpPr txBox="1"/>
          <p:nvPr/>
        </p:nvSpPr>
        <p:spPr>
          <a:xfrm>
            <a:off x="2847095" y="1655644"/>
            <a:ext cx="30835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class</a:t>
            </a:r>
            <a:r>
              <a:rPr sz="1600" i="1" spc="1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spc="-5" dirty="0">
                <a:solidFill>
                  <a:srgbClr val="00009A"/>
                </a:solidFill>
                <a:latin typeface="Courier New"/>
                <a:cs typeface="Courier New"/>
              </a:rPr>
              <a:t>L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ehrveranstaltung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9"/>
          <p:cNvSpPr txBox="1"/>
          <p:nvPr/>
        </p:nvSpPr>
        <p:spPr>
          <a:xfrm>
            <a:off x="3090936" y="2143324"/>
            <a:ext cx="76009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algn="just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public public public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3946890" y="2143324"/>
            <a:ext cx="173799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" marR="250190" indent="-1270"/>
            <a:r>
              <a:rPr sz="1600" i="1" spc="-5" dirty="0">
                <a:solidFill>
                  <a:srgbClr val="00009A"/>
                </a:solidFill>
                <a:latin typeface="Courier New"/>
                <a:cs typeface="Courier New"/>
              </a:rPr>
              <a:t>S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tring name; </a:t>
            </a:r>
            <a:r>
              <a:rPr sz="1600" i="1" spc="-5" dirty="0">
                <a:solidFill>
                  <a:srgbClr val="00009A"/>
                </a:solidFill>
                <a:latin typeface="Courier New"/>
                <a:cs typeface="Courier New"/>
              </a:rPr>
              <a:t>i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nt id;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i="1" spc="-5" dirty="0">
                <a:solidFill>
                  <a:srgbClr val="00009A"/>
                </a:solidFill>
                <a:latin typeface="Courier New"/>
                <a:cs typeface="Courier New"/>
              </a:rPr>
              <a:t>f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loat </a:t>
            </a:r>
            <a:r>
              <a:rPr sz="1600" i="1" spc="-5" dirty="0">
                <a:solidFill>
                  <a:srgbClr val="00009A"/>
                </a:solidFill>
                <a:latin typeface="Courier New"/>
                <a:cs typeface="Courier New"/>
              </a:rPr>
              <a:t>s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tunden;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11"/>
          <p:cNvSpPr txBox="1"/>
          <p:nvPr/>
        </p:nvSpPr>
        <p:spPr>
          <a:xfrm>
            <a:off x="3090935" y="3118685"/>
            <a:ext cx="759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public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12"/>
          <p:cNvSpPr txBox="1"/>
          <p:nvPr/>
        </p:nvSpPr>
        <p:spPr>
          <a:xfrm>
            <a:off x="3947198" y="3118685"/>
            <a:ext cx="46723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spc="-5" dirty="0">
                <a:solidFill>
                  <a:srgbClr val="00009A"/>
                </a:solidFill>
                <a:latin typeface="Courier New"/>
                <a:cs typeface="Courier New"/>
              </a:rPr>
              <a:t>L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ehrveranstaltung(String name, int</a:t>
            </a:r>
            <a:r>
              <a:rPr sz="1600" i="1" spc="-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id,</a:t>
            </a:r>
            <a:endParaRPr sz="1600">
              <a:latin typeface="Courier New"/>
              <a:cs typeface="Courier New"/>
            </a:endParaRPr>
          </a:p>
          <a:p>
            <a:pPr marL="2569845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float</a:t>
            </a:r>
            <a:r>
              <a:rPr sz="1600" i="1" spc="1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stunden)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3"/>
          <p:cNvSpPr/>
          <p:nvPr/>
        </p:nvSpPr>
        <p:spPr>
          <a:xfrm>
            <a:off x="254510" y="2635503"/>
            <a:ext cx="1531620" cy="1094740"/>
          </a:xfrm>
          <a:custGeom>
            <a:avLst/>
            <a:gdLst/>
            <a:ahLst/>
            <a:cxnLst/>
            <a:rect l="l" t="t" r="r" b="b"/>
            <a:pathLst>
              <a:path w="1531620" h="1094739">
                <a:moveTo>
                  <a:pt x="0" y="1094231"/>
                </a:moveTo>
                <a:lnTo>
                  <a:pt x="1531619" y="1094231"/>
                </a:lnTo>
                <a:lnTo>
                  <a:pt x="1531619" y="0"/>
                </a:lnTo>
                <a:lnTo>
                  <a:pt x="0" y="0"/>
                </a:lnTo>
                <a:lnTo>
                  <a:pt x="0" y="109423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4"/>
          <p:cNvSpPr/>
          <p:nvPr/>
        </p:nvSpPr>
        <p:spPr>
          <a:xfrm>
            <a:off x="254510" y="2635503"/>
            <a:ext cx="1531620" cy="1094740"/>
          </a:xfrm>
          <a:custGeom>
            <a:avLst/>
            <a:gdLst/>
            <a:ahLst/>
            <a:cxnLst/>
            <a:rect l="l" t="t" r="r" b="b"/>
            <a:pathLst>
              <a:path w="1531620" h="1094739">
                <a:moveTo>
                  <a:pt x="0" y="0"/>
                </a:moveTo>
                <a:lnTo>
                  <a:pt x="0" y="1094231"/>
                </a:lnTo>
                <a:lnTo>
                  <a:pt x="1531619" y="1094231"/>
                </a:lnTo>
                <a:lnTo>
                  <a:pt x="1531619" y="0"/>
                </a:lnTo>
                <a:lnTo>
                  <a:pt x="0" y="0"/>
                </a:lnTo>
                <a:close/>
              </a:path>
            </a:pathLst>
          </a:custGeom>
          <a:ln w="12547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5"/>
          <p:cNvSpPr txBox="1"/>
          <p:nvPr/>
        </p:nvSpPr>
        <p:spPr>
          <a:xfrm>
            <a:off x="293626" y="2757845"/>
            <a:ext cx="146685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250" b="1" spc="20" dirty="0">
                <a:latin typeface="Arial"/>
                <a:cs typeface="Arial"/>
              </a:rPr>
              <a:t>L</a:t>
            </a:r>
            <a:r>
              <a:rPr sz="1250" b="1" spc="85" dirty="0">
                <a:latin typeface="Arial"/>
                <a:cs typeface="Arial"/>
              </a:rPr>
              <a:t>e</a:t>
            </a:r>
            <a:r>
              <a:rPr sz="1250" b="1" spc="20" dirty="0">
                <a:latin typeface="Arial"/>
                <a:cs typeface="Arial"/>
              </a:rPr>
              <a:t>h</a:t>
            </a:r>
            <a:r>
              <a:rPr sz="1250" b="1" spc="-5" dirty="0">
                <a:latin typeface="Arial"/>
                <a:cs typeface="Arial"/>
              </a:rPr>
              <a:t>r</a:t>
            </a:r>
            <a:r>
              <a:rPr sz="1250" b="1" spc="-15" dirty="0">
                <a:latin typeface="Arial"/>
                <a:cs typeface="Arial"/>
              </a:rPr>
              <a:t>v</a:t>
            </a:r>
            <a:r>
              <a:rPr sz="1250" b="1" spc="75" dirty="0">
                <a:latin typeface="Arial"/>
                <a:cs typeface="Arial"/>
              </a:rPr>
              <a:t>e</a:t>
            </a:r>
            <a:r>
              <a:rPr sz="1250" b="1" dirty="0">
                <a:latin typeface="Arial"/>
                <a:cs typeface="Arial"/>
              </a:rPr>
              <a:t>r</a:t>
            </a:r>
            <a:r>
              <a:rPr sz="1250" b="1" spc="75" dirty="0">
                <a:latin typeface="Arial"/>
                <a:cs typeface="Arial"/>
              </a:rPr>
              <a:t>a</a:t>
            </a:r>
            <a:r>
              <a:rPr sz="1250" b="1" spc="20" dirty="0">
                <a:latin typeface="Arial"/>
                <a:cs typeface="Arial"/>
              </a:rPr>
              <a:t>n</a:t>
            </a:r>
            <a:r>
              <a:rPr sz="1250" b="1" spc="-110" dirty="0">
                <a:latin typeface="Arial"/>
                <a:cs typeface="Arial"/>
              </a:rPr>
              <a:t>s</a:t>
            </a:r>
            <a:r>
              <a:rPr sz="1250" b="1" spc="-35" dirty="0">
                <a:latin typeface="Arial"/>
                <a:cs typeface="Arial"/>
              </a:rPr>
              <a:t>t</a:t>
            </a:r>
            <a:r>
              <a:rPr sz="1250" b="1" spc="85" dirty="0">
                <a:latin typeface="Arial"/>
                <a:cs typeface="Arial"/>
              </a:rPr>
              <a:t>a</a:t>
            </a:r>
            <a:r>
              <a:rPr sz="1250" b="1" spc="40" dirty="0">
                <a:latin typeface="Arial"/>
                <a:cs typeface="Arial"/>
              </a:rPr>
              <a:t>l</a:t>
            </a:r>
            <a:r>
              <a:rPr sz="1250" b="1" spc="-35" dirty="0">
                <a:latin typeface="Arial"/>
                <a:cs typeface="Arial"/>
              </a:rPr>
              <a:t>t</a:t>
            </a:r>
            <a:r>
              <a:rPr sz="1250" b="1" spc="20" dirty="0">
                <a:latin typeface="Arial"/>
                <a:cs typeface="Arial"/>
              </a:rPr>
              <a:t>ung</a:t>
            </a:r>
            <a:endParaRPr sz="1250">
              <a:latin typeface="Arial"/>
              <a:cs typeface="Arial"/>
            </a:endParaRPr>
          </a:p>
        </p:txBody>
      </p:sp>
      <p:sp>
        <p:nvSpPr>
          <p:cNvPr id="13" name="object 16"/>
          <p:cNvSpPr/>
          <p:nvPr/>
        </p:nvSpPr>
        <p:spPr>
          <a:xfrm>
            <a:off x="254510" y="3012693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>
                <a:moveTo>
                  <a:pt x="0" y="0"/>
                </a:moveTo>
                <a:lnTo>
                  <a:pt x="1531619" y="0"/>
                </a:lnTo>
              </a:path>
            </a:pathLst>
          </a:custGeom>
          <a:ln w="12547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7"/>
          <p:cNvSpPr txBox="1"/>
          <p:nvPr/>
        </p:nvSpPr>
        <p:spPr>
          <a:xfrm>
            <a:off x="305819" y="3066090"/>
            <a:ext cx="1308735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tabLst>
                <a:tab pos="276225" algn="l"/>
              </a:tabLst>
            </a:pPr>
            <a:r>
              <a:rPr sz="1250" spc="10" dirty="0">
                <a:latin typeface="Arial"/>
                <a:cs typeface="Arial"/>
              </a:rPr>
              <a:t>+</a:t>
            </a:r>
            <a:r>
              <a:rPr sz="1250" spc="10" dirty="0">
                <a:latin typeface="Times New Roman"/>
                <a:cs typeface="Times New Roman"/>
              </a:rPr>
              <a:t>	</a:t>
            </a:r>
            <a:r>
              <a:rPr sz="1250" spc="-15" dirty="0">
                <a:latin typeface="Arial"/>
                <a:cs typeface="Arial"/>
              </a:rPr>
              <a:t>na</a:t>
            </a:r>
            <a:r>
              <a:rPr sz="1250" spc="30" dirty="0">
                <a:latin typeface="Arial"/>
                <a:cs typeface="Arial"/>
              </a:rPr>
              <a:t>m</a:t>
            </a:r>
            <a:r>
              <a:rPr sz="1250" spc="-15" dirty="0">
                <a:latin typeface="Arial"/>
                <a:cs typeface="Arial"/>
              </a:rPr>
              <a:t>e</a:t>
            </a:r>
            <a:r>
              <a:rPr sz="1250" spc="5" dirty="0">
                <a:latin typeface="Arial"/>
                <a:cs typeface="Arial"/>
              </a:rPr>
              <a:t>:</a:t>
            </a:r>
            <a:r>
              <a:rPr sz="1250" dirty="0">
                <a:latin typeface="Times New Roman"/>
                <a:cs typeface="Times New Roman"/>
              </a:rPr>
              <a:t>  </a:t>
            </a:r>
            <a:r>
              <a:rPr sz="1250" spc="-114" dirty="0">
                <a:latin typeface="Times New Roman"/>
                <a:cs typeface="Times New Roman"/>
              </a:rPr>
              <a:t> </a:t>
            </a:r>
            <a:r>
              <a:rPr sz="1250" spc="45" dirty="0">
                <a:latin typeface="Arial"/>
                <a:cs typeface="Arial"/>
              </a:rPr>
              <a:t>S</a:t>
            </a:r>
            <a:r>
              <a:rPr sz="1250" spc="40" dirty="0">
                <a:latin typeface="Arial"/>
                <a:cs typeface="Arial"/>
              </a:rPr>
              <a:t>t</a:t>
            </a:r>
            <a:r>
              <a:rPr sz="1250" spc="-30" dirty="0">
                <a:latin typeface="Arial"/>
                <a:cs typeface="Arial"/>
              </a:rPr>
              <a:t>r</a:t>
            </a:r>
            <a:r>
              <a:rPr sz="1250" spc="10" dirty="0">
                <a:latin typeface="Arial"/>
                <a:cs typeface="Arial"/>
              </a:rPr>
              <a:t>i</a:t>
            </a:r>
            <a:r>
              <a:rPr sz="1250" spc="-15" dirty="0">
                <a:latin typeface="Arial"/>
                <a:cs typeface="Arial"/>
              </a:rPr>
              <a:t>ng</a:t>
            </a:r>
            <a:endParaRPr sz="1250">
              <a:latin typeface="Arial"/>
              <a:cs typeface="Arial"/>
            </a:endParaRPr>
          </a:p>
          <a:p>
            <a:pPr marL="12700">
              <a:spcBef>
                <a:spcPts val="75"/>
              </a:spcBef>
              <a:tabLst>
                <a:tab pos="276225" algn="l"/>
              </a:tabLst>
            </a:pPr>
            <a:r>
              <a:rPr sz="1250" spc="10" dirty="0">
                <a:latin typeface="Arial"/>
                <a:cs typeface="Arial"/>
              </a:rPr>
              <a:t>+</a:t>
            </a:r>
            <a:r>
              <a:rPr sz="1250" spc="10" dirty="0">
                <a:latin typeface="Times New Roman"/>
                <a:cs typeface="Times New Roman"/>
              </a:rPr>
              <a:t>	</a:t>
            </a:r>
            <a:r>
              <a:rPr sz="1250" spc="10" dirty="0">
                <a:latin typeface="Arial"/>
                <a:cs typeface="Arial"/>
              </a:rPr>
              <a:t>i</a:t>
            </a:r>
            <a:r>
              <a:rPr sz="1250" spc="-15" dirty="0">
                <a:latin typeface="Arial"/>
                <a:cs typeface="Arial"/>
              </a:rPr>
              <a:t>d</a:t>
            </a:r>
            <a:r>
              <a:rPr sz="1250" spc="5" dirty="0">
                <a:latin typeface="Arial"/>
                <a:cs typeface="Arial"/>
              </a:rPr>
              <a:t>:</a:t>
            </a:r>
            <a:r>
              <a:rPr sz="1250" dirty="0">
                <a:latin typeface="Times New Roman"/>
                <a:cs typeface="Times New Roman"/>
              </a:rPr>
              <a:t>  </a:t>
            </a:r>
            <a:r>
              <a:rPr sz="1250" spc="-110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Arial"/>
                <a:cs typeface="Arial"/>
              </a:rPr>
              <a:t>i</a:t>
            </a:r>
            <a:r>
              <a:rPr sz="1250" spc="-15" dirty="0">
                <a:latin typeface="Arial"/>
                <a:cs typeface="Arial"/>
              </a:rPr>
              <a:t>n</a:t>
            </a:r>
            <a:r>
              <a:rPr sz="1250" spc="5" dirty="0">
                <a:latin typeface="Arial"/>
                <a:cs typeface="Arial"/>
              </a:rPr>
              <a:t>t</a:t>
            </a:r>
            <a:endParaRPr sz="1250">
              <a:latin typeface="Arial"/>
              <a:cs typeface="Arial"/>
            </a:endParaRPr>
          </a:p>
          <a:p>
            <a:pPr marL="12700">
              <a:spcBef>
                <a:spcPts val="75"/>
              </a:spcBef>
              <a:tabLst>
                <a:tab pos="276225" algn="l"/>
              </a:tabLst>
            </a:pPr>
            <a:r>
              <a:rPr sz="1250" spc="10" dirty="0">
                <a:latin typeface="Arial"/>
                <a:cs typeface="Arial"/>
              </a:rPr>
              <a:t>+</a:t>
            </a:r>
            <a:r>
              <a:rPr sz="1250" spc="10" dirty="0">
                <a:latin typeface="Times New Roman"/>
                <a:cs typeface="Times New Roman"/>
              </a:rPr>
              <a:t>	</a:t>
            </a:r>
            <a:r>
              <a:rPr sz="1250" spc="50" dirty="0">
                <a:latin typeface="Arial"/>
                <a:cs typeface="Arial"/>
              </a:rPr>
              <a:t>s</a:t>
            </a:r>
            <a:r>
              <a:rPr sz="1250" spc="40" dirty="0">
                <a:latin typeface="Arial"/>
                <a:cs typeface="Arial"/>
              </a:rPr>
              <a:t>t</a:t>
            </a:r>
            <a:r>
              <a:rPr sz="1250" spc="-15" dirty="0">
                <a:latin typeface="Arial"/>
                <a:cs typeface="Arial"/>
              </a:rPr>
              <a:t>unden</a:t>
            </a:r>
            <a:r>
              <a:rPr sz="1250" spc="5" dirty="0">
                <a:latin typeface="Arial"/>
                <a:cs typeface="Arial"/>
              </a:rPr>
              <a:t>:</a:t>
            </a:r>
            <a:r>
              <a:rPr sz="1250" dirty="0">
                <a:latin typeface="Times New Roman"/>
                <a:cs typeface="Times New Roman"/>
              </a:rPr>
              <a:t>  </a:t>
            </a:r>
            <a:r>
              <a:rPr sz="1250" spc="-110" dirty="0">
                <a:latin typeface="Times New Roman"/>
                <a:cs typeface="Times New Roman"/>
              </a:rPr>
              <a:t> </a:t>
            </a:r>
            <a:r>
              <a:rPr sz="1250" spc="-60" dirty="0">
                <a:latin typeface="Arial"/>
                <a:cs typeface="Arial"/>
              </a:rPr>
              <a:t>f</a:t>
            </a:r>
            <a:r>
              <a:rPr sz="1250" spc="10" dirty="0">
                <a:latin typeface="Arial"/>
                <a:cs typeface="Arial"/>
              </a:rPr>
              <a:t>l</a:t>
            </a:r>
            <a:r>
              <a:rPr sz="1250" spc="-15" dirty="0">
                <a:latin typeface="Arial"/>
                <a:cs typeface="Arial"/>
              </a:rPr>
              <a:t>oat</a:t>
            </a:r>
            <a:endParaRPr sz="1250">
              <a:latin typeface="Arial"/>
              <a:cs typeface="Arial"/>
            </a:endParaRPr>
          </a:p>
        </p:txBody>
      </p:sp>
      <p:sp>
        <p:nvSpPr>
          <p:cNvPr id="15" name="object 18"/>
          <p:cNvSpPr/>
          <p:nvPr/>
        </p:nvSpPr>
        <p:spPr>
          <a:xfrm>
            <a:off x="1927100" y="2992882"/>
            <a:ext cx="685800" cy="371475"/>
          </a:xfrm>
          <a:custGeom>
            <a:avLst/>
            <a:gdLst/>
            <a:ahLst/>
            <a:cxnLst/>
            <a:rect l="l" t="t" r="r" b="b"/>
            <a:pathLst>
              <a:path w="685800" h="371475">
                <a:moveTo>
                  <a:pt x="514346" y="0"/>
                </a:moveTo>
                <a:lnTo>
                  <a:pt x="514346" y="92963"/>
                </a:lnTo>
                <a:lnTo>
                  <a:pt x="0" y="92963"/>
                </a:lnTo>
                <a:lnTo>
                  <a:pt x="0" y="278129"/>
                </a:lnTo>
                <a:lnTo>
                  <a:pt x="514346" y="278129"/>
                </a:lnTo>
                <a:lnTo>
                  <a:pt x="514346" y="371093"/>
                </a:lnTo>
                <a:lnTo>
                  <a:pt x="685796" y="185165"/>
                </a:lnTo>
                <a:lnTo>
                  <a:pt x="514346" y="0"/>
                </a:lnTo>
                <a:close/>
              </a:path>
            </a:pathLst>
          </a:custGeom>
          <a:solidFill>
            <a:srgbClr val="FE840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27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11" y="6170259"/>
            <a:ext cx="9120378" cy="12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5"/>
          <p:cNvSpPr txBox="1"/>
          <p:nvPr/>
        </p:nvSpPr>
        <p:spPr>
          <a:xfrm>
            <a:off x="414399" y="608749"/>
            <a:ext cx="324548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/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Übersetzun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g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nac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h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Java: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Klassen</a:t>
            </a:r>
            <a:r>
              <a:rPr sz="2200" b="1" spc="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(2/2)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2969888" y="1355951"/>
            <a:ext cx="6134100" cy="4057650"/>
          </a:xfrm>
          <a:custGeom>
            <a:avLst/>
            <a:gdLst/>
            <a:ahLst/>
            <a:cxnLst/>
            <a:rect l="l" t="t" r="r" b="b"/>
            <a:pathLst>
              <a:path w="6134100" h="4057650">
                <a:moveTo>
                  <a:pt x="6134099" y="0"/>
                </a:moveTo>
                <a:lnTo>
                  <a:pt x="0" y="0"/>
                </a:lnTo>
                <a:lnTo>
                  <a:pt x="0" y="4057643"/>
                </a:lnTo>
                <a:lnTo>
                  <a:pt x="6134099" y="4057643"/>
                </a:lnTo>
                <a:lnTo>
                  <a:pt x="6134099" y="4044689"/>
                </a:lnTo>
                <a:lnTo>
                  <a:pt x="25145" y="4044689"/>
                </a:lnTo>
                <a:lnTo>
                  <a:pt x="12191" y="4032497"/>
                </a:lnTo>
                <a:lnTo>
                  <a:pt x="25145" y="4032497"/>
                </a:lnTo>
                <a:lnTo>
                  <a:pt x="25145" y="25145"/>
                </a:lnTo>
                <a:lnTo>
                  <a:pt x="12191" y="25145"/>
                </a:lnTo>
                <a:lnTo>
                  <a:pt x="25145" y="12953"/>
                </a:lnTo>
                <a:lnTo>
                  <a:pt x="6134099" y="12953"/>
                </a:lnTo>
                <a:lnTo>
                  <a:pt x="6134099" y="0"/>
                </a:lnTo>
                <a:close/>
              </a:path>
              <a:path w="6134100" h="4057650">
                <a:moveTo>
                  <a:pt x="25145" y="4032497"/>
                </a:moveTo>
                <a:lnTo>
                  <a:pt x="12191" y="4032497"/>
                </a:lnTo>
                <a:lnTo>
                  <a:pt x="25145" y="4044689"/>
                </a:lnTo>
                <a:lnTo>
                  <a:pt x="25145" y="4032497"/>
                </a:lnTo>
                <a:close/>
              </a:path>
              <a:path w="6134100" h="4057650">
                <a:moveTo>
                  <a:pt x="6108191" y="4032497"/>
                </a:moveTo>
                <a:lnTo>
                  <a:pt x="25145" y="4032497"/>
                </a:lnTo>
                <a:lnTo>
                  <a:pt x="25145" y="4044689"/>
                </a:lnTo>
                <a:lnTo>
                  <a:pt x="6108191" y="4044689"/>
                </a:lnTo>
                <a:lnTo>
                  <a:pt x="6108191" y="4032497"/>
                </a:lnTo>
                <a:close/>
              </a:path>
              <a:path w="6134100" h="4057650">
                <a:moveTo>
                  <a:pt x="6108191" y="12953"/>
                </a:moveTo>
                <a:lnTo>
                  <a:pt x="6108191" y="4044689"/>
                </a:lnTo>
                <a:lnTo>
                  <a:pt x="6121145" y="4032497"/>
                </a:lnTo>
                <a:lnTo>
                  <a:pt x="6134099" y="4032497"/>
                </a:lnTo>
                <a:lnTo>
                  <a:pt x="6134099" y="25145"/>
                </a:lnTo>
                <a:lnTo>
                  <a:pt x="6121145" y="25145"/>
                </a:lnTo>
                <a:lnTo>
                  <a:pt x="6108191" y="12953"/>
                </a:lnTo>
                <a:close/>
              </a:path>
              <a:path w="6134100" h="4057650">
                <a:moveTo>
                  <a:pt x="6134099" y="4032497"/>
                </a:moveTo>
                <a:lnTo>
                  <a:pt x="6121145" y="4032497"/>
                </a:lnTo>
                <a:lnTo>
                  <a:pt x="6108191" y="4044689"/>
                </a:lnTo>
                <a:lnTo>
                  <a:pt x="6134099" y="4044689"/>
                </a:lnTo>
                <a:lnTo>
                  <a:pt x="6134099" y="4032497"/>
                </a:lnTo>
                <a:close/>
              </a:path>
              <a:path w="6134100" h="4057650">
                <a:moveTo>
                  <a:pt x="25145" y="12953"/>
                </a:moveTo>
                <a:lnTo>
                  <a:pt x="12191" y="25145"/>
                </a:lnTo>
                <a:lnTo>
                  <a:pt x="25145" y="25145"/>
                </a:lnTo>
                <a:lnTo>
                  <a:pt x="25145" y="12953"/>
                </a:lnTo>
                <a:close/>
              </a:path>
              <a:path w="6134100" h="4057650">
                <a:moveTo>
                  <a:pt x="6108191" y="12953"/>
                </a:moveTo>
                <a:lnTo>
                  <a:pt x="25145" y="12953"/>
                </a:lnTo>
                <a:lnTo>
                  <a:pt x="25145" y="25145"/>
                </a:lnTo>
                <a:lnTo>
                  <a:pt x="6108191" y="25145"/>
                </a:lnTo>
                <a:lnTo>
                  <a:pt x="6108191" y="12953"/>
                </a:lnTo>
                <a:close/>
              </a:path>
              <a:path w="6134100" h="4057650">
                <a:moveTo>
                  <a:pt x="6134099" y="12953"/>
                </a:moveTo>
                <a:lnTo>
                  <a:pt x="6108191" y="12953"/>
                </a:lnTo>
                <a:lnTo>
                  <a:pt x="6121145" y="25145"/>
                </a:lnTo>
                <a:lnTo>
                  <a:pt x="6134099" y="25145"/>
                </a:lnTo>
                <a:lnTo>
                  <a:pt x="6134099" y="12953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3060831" y="1454068"/>
            <a:ext cx="30835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class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Lehrveranstaltung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3304672" y="1929048"/>
            <a:ext cx="88201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algn="just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private private private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4282819" y="1929048"/>
            <a:ext cx="173799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24892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String name; int id;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float stunden;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3304672" y="2904408"/>
            <a:ext cx="552894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public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Lehrveranstaltung</a:t>
            </a:r>
            <a:r>
              <a:rPr sz="1600" i="1" spc="10" dirty="0">
                <a:solidFill>
                  <a:srgbClr val="00009A"/>
                </a:solidFill>
                <a:latin typeface="Courier New"/>
                <a:cs typeface="Courier New"/>
              </a:rPr>
              <a:t>(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String name, int id,</a:t>
            </a:r>
            <a:endParaRPr sz="1600">
              <a:latin typeface="Courier New"/>
              <a:cs typeface="Courier New"/>
            </a:endParaRPr>
          </a:p>
          <a:p>
            <a:pPr marL="342646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float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stunden)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7175" marR="2450465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this.name = name; this.id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=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id; this.stunden = stunden;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3304696" y="4367438"/>
            <a:ext cx="7594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algn="just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public public public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4160649" y="4367438"/>
            <a:ext cx="467296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16585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String getNa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m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e() { return name; } int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getId()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{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return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id;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float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getStunden()</a:t>
            </a:r>
            <a:r>
              <a:rPr sz="1600" i="1" spc="1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{ return stunden; 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355724" y="5098960"/>
            <a:ext cx="6172200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605790" algn="ctr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spcBef>
                <a:spcPts val="4"/>
              </a:spcBef>
            </a:pPr>
            <a:endParaRPr sz="1250">
              <a:latin typeface="Times New Roman"/>
              <a:cs typeface="Times New Roman"/>
            </a:endParaRPr>
          </a:p>
          <a:p>
            <a:pPr marL="355600" indent="-342900">
              <a:buClr>
                <a:srgbClr val="FF9A00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2000" i="1" spc="-10" dirty="0">
                <a:solidFill>
                  <a:srgbClr val="075590"/>
                </a:solidFill>
                <a:latin typeface="Arial"/>
                <a:cs typeface="Arial"/>
              </a:rPr>
              <a:t>Erstellung</a:t>
            </a:r>
            <a:r>
              <a:rPr sz="2000" i="1" spc="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75590"/>
                </a:solidFill>
                <a:latin typeface="Arial"/>
                <a:cs typeface="Arial"/>
              </a:rPr>
              <a:t>einer</a:t>
            </a:r>
            <a:r>
              <a:rPr sz="2000" i="1" spc="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75590"/>
                </a:solidFill>
                <a:latin typeface="Arial"/>
                <a:cs typeface="Arial"/>
              </a:rPr>
              <a:t>Instanz</a:t>
            </a:r>
            <a:r>
              <a:rPr sz="2000" i="1" spc="-2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000" i="1" spc="-15" dirty="0">
                <a:solidFill>
                  <a:srgbClr val="075590"/>
                </a:solidFill>
                <a:latin typeface="Arial"/>
                <a:cs typeface="Arial"/>
              </a:rPr>
              <a:t>oom:</a:t>
            </a:r>
            <a:r>
              <a:rPr sz="2000" i="1" spc="-10" dirty="0">
                <a:solidFill>
                  <a:srgbClr val="075590"/>
                </a:solidFill>
                <a:latin typeface="Arial"/>
                <a:cs typeface="Arial"/>
              </a:rPr>
              <a:t> wie</a:t>
            </a:r>
            <a:r>
              <a:rPr sz="2000" i="1" spc="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75590"/>
                </a:solidFill>
                <a:latin typeface="Arial"/>
                <a:cs typeface="Arial"/>
              </a:rPr>
              <a:t>vorher</a:t>
            </a:r>
            <a:endParaRPr sz="2000">
              <a:latin typeface="Arial"/>
              <a:cs typeface="Arial"/>
            </a:endParaRPr>
          </a:p>
          <a:p>
            <a:pPr marL="355600" indent="-342900">
              <a:spcBef>
                <a:spcPts val="480"/>
              </a:spcBef>
              <a:buClr>
                <a:srgbClr val="FF9A00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2000" i="1" spc="-10" dirty="0">
                <a:solidFill>
                  <a:srgbClr val="075590"/>
                </a:solidFill>
                <a:latin typeface="Arial"/>
                <a:cs typeface="Arial"/>
              </a:rPr>
              <a:t>Zugriff</a:t>
            </a:r>
            <a:r>
              <a:rPr sz="2000" i="1" spc="-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75590"/>
                </a:solidFill>
                <a:latin typeface="Arial"/>
                <a:cs typeface="Arial"/>
              </a:rPr>
              <a:t>auf</a:t>
            </a:r>
            <a:r>
              <a:rPr sz="2000" i="1" spc="-8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75590"/>
                </a:solidFill>
                <a:latin typeface="Arial"/>
                <a:cs typeface="Arial"/>
              </a:rPr>
              <a:t>Attribut</a:t>
            </a:r>
            <a:r>
              <a:rPr sz="2000" i="1" spc="-15" dirty="0">
                <a:solidFill>
                  <a:srgbClr val="075590"/>
                </a:solidFill>
                <a:latin typeface="Arial"/>
                <a:cs typeface="Arial"/>
              </a:rPr>
              <a:t> nam</a:t>
            </a:r>
            <a:r>
              <a:rPr sz="2000" i="1" spc="-20" dirty="0">
                <a:solidFill>
                  <a:srgbClr val="075590"/>
                </a:solidFill>
                <a:latin typeface="Arial"/>
                <a:cs typeface="Arial"/>
              </a:rPr>
              <a:t>e</a:t>
            </a:r>
            <a:r>
              <a:rPr sz="1600" i="1" dirty="0">
                <a:solidFill>
                  <a:srgbClr val="333333"/>
                </a:solidFill>
                <a:latin typeface="Verdana"/>
                <a:cs typeface="Verdana"/>
              </a:rPr>
              <a:t>:</a:t>
            </a:r>
            <a:r>
              <a:rPr sz="1600" i="1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333333"/>
                </a:solidFill>
                <a:latin typeface="Courier New"/>
                <a:cs typeface="Courier New"/>
              </a:rPr>
              <a:t>oom.name</a:t>
            </a:r>
            <a:r>
              <a:rPr sz="1600" i="1" dirty="0">
                <a:solidFill>
                  <a:srgbClr val="333333"/>
                </a:solidFill>
                <a:latin typeface="Courier New"/>
                <a:cs typeface="Courier New"/>
              </a:rPr>
              <a:t>;</a:t>
            </a:r>
            <a:r>
              <a:rPr sz="1600" i="1" spc="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600" i="1" spc="-5" dirty="0">
                <a:solidFill>
                  <a:srgbClr val="333333"/>
                </a:solidFill>
                <a:latin typeface="Courier New"/>
                <a:cs typeface="Courier New"/>
              </a:rPr>
              <a:t>oom.getName();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4"/>
          <p:cNvSpPr/>
          <p:nvPr/>
        </p:nvSpPr>
        <p:spPr>
          <a:xfrm>
            <a:off x="3635116" y="6058248"/>
            <a:ext cx="918971" cy="25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6"/>
          <p:cNvSpPr/>
          <p:nvPr/>
        </p:nvSpPr>
        <p:spPr>
          <a:xfrm>
            <a:off x="2152265" y="2738219"/>
            <a:ext cx="685800" cy="372110"/>
          </a:xfrm>
          <a:custGeom>
            <a:avLst/>
            <a:gdLst/>
            <a:ahLst/>
            <a:cxnLst/>
            <a:rect l="l" t="t" r="r" b="b"/>
            <a:pathLst>
              <a:path w="685800" h="372110">
                <a:moveTo>
                  <a:pt x="514346" y="0"/>
                </a:moveTo>
                <a:lnTo>
                  <a:pt x="514346" y="92963"/>
                </a:lnTo>
                <a:lnTo>
                  <a:pt x="0" y="92963"/>
                </a:lnTo>
                <a:lnTo>
                  <a:pt x="0" y="278891"/>
                </a:lnTo>
                <a:lnTo>
                  <a:pt x="514346" y="278891"/>
                </a:lnTo>
                <a:lnTo>
                  <a:pt x="514346" y="371855"/>
                </a:lnTo>
                <a:lnTo>
                  <a:pt x="685796" y="185927"/>
                </a:lnTo>
                <a:lnTo>
                  <a:pt x="514346" y="0"/>
                </a:lnTo>
                <a:close/>
              </a:path>
            </a:pathLst>
          </a:custGeom>
          <a:solidFill>
            <a:srgbClr val="FE840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48" y="2133440"/>
            <a:ext cx="1590293" cy="17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7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/>
          <p:nvPr/>
        </p:nvSpPr>
        <p:spPr>
          <a:xfrm>
            <a:off x="333378" y="734960"/>
            <a:ext cx="324548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/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Übersetzun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g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nac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h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Java: Abstrakt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e</a:t>
            </a:r>
            <a:r>
              <a:rPr sz="2200" b="1" spc="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Klasse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6"/>
          <p:cNvSpPr txBox="1"/>
          <p:nvPr/>
        </p:nvSpPr>
        <p:spPr>
          <a:xfrm>
            <a:off x="333378" y="5903966"/>
            <a:ext cx="27692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355" indent="-287655"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dirty="0">
                <a:solidFill>
                  <a:srgbClr val="075590"/>
                </a:solidFill>
                <a:latin typeface="Arial"/>
                <a:cs typeface="Arial"/>
              </a:rPr>
              <a:t>Nicht</a:t>
            </a:r>
            <a:r>
              <a:rPr spc="5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75590"/>
                </a:solidFill>
                <a:latin typeface="Arial"/>
                <a:cs typeface="Arial"/>
              </a:rPr>
              <a:t>möglich:</a:t>
            </a:r>
            <a:r>
              <a:rPr spc="4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75590"/>
                </a:solidFill>
                <a:latin typeface="Courier New"/>
                <a:cs typeface="Courier New"/>
              </a:rPr>
              <a:t>ma1=new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" name="object 7"/>
          <p:cNvSpPr txBox="1"/>
          <p:nvPr/>
        </p:nvSpPr>
        <p:spPr>
          <a:xfrm>
            <a:off x="3211166" y="5912901"/>
            <a:ext cx="5080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pc="-5" dirty="0">
                <a:solidFill>
                  <a:srgbClr val="075590"/>
                </a:solidFill>
                <a:latin typeface="Courier New"/>
                <a:cs typeface="Courier New"/>
              </a:rPr>
              <a:t>Mitarbeiter(123,"abc"</a:t>
            </a:r>
            <a:r>
              <a:rPr dirty="0">
                <a:solidFill>
                  <a:srgbClr val="075590"/>
                </a:solidFill>
                <a:latin typeface="Courier New"/>
                <a:cs typeface="Courier New"/>
              </a:rPr>
              <a:t>,</a:t>
            </a:r>
            <a:r>
              <a:rPr spc="-30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75590"/>
                </a:solidFill>
                <a:latin typeface="Courier New"/>
                <a:cs typeface="Courier New"/>
                <a:hlinkClick r:id="rId2"/>
              </a:rPr>
              <a:t>"abc@xyz.at");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2050672" y="6024185"/>
            <a:ext cx="5939789" cy="25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9"/>
          <p:cNvSpPr/>
          <p:nvPr/>
        </p:nvSpPr>
        <p:spPr>
          <a:xfrm>
            <a:off x="3054984" y="2134180"/>
            <a:ext cx="5755640" cy="3564890"/>
          </a:xfrm>
          <a:custGeom>
            <a:avLst/>
            <a:gdLst/>
            <a:ahLst/>
            <a:cxnLst/>
            <a:rect l="l" t="t" r="r" b="b"/>
            <a:pathLst>
              <a:path w="5755640" h="3564890">
                <a:moveTo>
                  <a:pt x="5755385" y="0"/>
                </a:moveTo>
                <a:lnTo>
                  <a:pt x="0" y="0"/>
                </a:lnTo>
                <a:lnTo>
                  <a:pt x="0" y="3564629"/>
                </a:lnTo>
                <a:lnTo>
                  <a:pt x="5755385" y="3564629"/>
                </a:lnTo>
                <a:lnTo>
                  <a:pt x="5755385" y="3551675"/>
                </a:lnTo>
                <a:lnTo>
                  <a:pt x="25907" y="3551675"/>
                </a:lnTo>
                <a:lnTo>
                  <a:pt x="12953" y="3539483"/>
                </a:lnTo>
                <a:lnTo>
                  <a:pt x="25907" y="3539483"/>
                </a:lnTo>
                <a:lnTo>
                  <a:pt x="25907" y="25145"/>
                </a:lnTo>
                <a:lnTo>
                  <a:pt x="12953" y="25145"/>
                </a:lnTo>
                <a:lnTo>
                  <a:pt x="25907" y="12191"/>
                </a:lnTo>
                <a:lnTo>
                  <a:pt x="5755385" y="12191"/>
                </a:lnTo>
                <a:lnTo>
                  <a:pt x="5755385" y="0"/>
                </a:lnTo>
                <a:close/>
              </a:path>
              <a:path w="5755640" h="3564890">
                <a:moveTo>
                  <a:pt x="25907" y="3539483"/>
                </a:moveTo>
                <a:lnTo>
                  <a:pt x="12953" y="3539483"/>
                </a:lnTo>
                <a:lnTo>
                  <a:pt x="25907" y="3551675"/>
                </a:lnTo>
                <a:lnTo>
                  <a:pt x="25907" y="3539483"/>
                </a:lnTo>
                <a:close/>
              </a:path>
              <a:path w="5755640" h="3564890">
                <a:moveTo>
                  <a:pt x="5729477" y="3539483"/>
                </a:moveTo>
                <a:lnTo>
                  <a:pt x="25907" y="3539483"/>
                </a:lnTo>
                <a:lnTo>
                  <a:pt x="25907" y="3551675"/>
                </a:lnTo>
                <a:lnTo>
                  <a:pt x="5729477" y="3551675"/>
                </a:lnTo>
                <a:lnTo>
                  <a:pt x="5729477" y="3539483"/>
                </a:lnTo>
                <a:close/>
              </a:path>
              <a:path w="5755640" h="3564890">
                <a:moveTo>
                  <a:pt x="5729477" y="12191"/>
                </a:moveTo>
                <a:lnTo>
                  <a:pt x="5729477" y="3551675"/>
                </a:lnTo>
                <a:lnTo>
                  <a:pt x="5742431" y="3539483"/>
                </a:lnTo>
                <a:lnTo>
                  <a:pt x="5755385" y="3539483"/>
                </a:lnTo>
                <a:lnTo>
                  <a:pt x="5755385" y="25145"/>
                </a:lnTo>
                <a:lnTo>
                  <a:pt x="5742431" y="25145"/>
                </a:lnTo>
                <a:lnTo>
                  <a:pt x="5729477" y="12191"/>
                </a:lnTo>
                <a:close/>
              </a:path>
              <a:path w="5755640" h="3564890">
                <a:moveTo>
                  <a:pt x="5755385" y="3539483"/>
                </a:moveTo>
                <a:lnTo>
                  <a:pt x="5742431" y="3539483"/>
                </a:lnTo>
                <a:lnTo>
                  <a:pt x="5729477" y="3551675"/>
                </a:lnTo>
                <a:lnTo>
                  <a:pt x="5755385" y="3551675"/>
                </a:lnTo>
                <a:lnTo>
                  <a:pt x="5755385" y="3539483"/>
                </a:lnTo>
                <a:close/>
              </a:path>
              <a:path w="5755640" h="3564890">
                <a:moveTo>
                  <a:pt x="25907" y="12191"/>
                </a:moveTo>
                <a:lnTo>
                  <a:pt x="12953" y="25145"/>
                </a:lnTo>
                <a:lnTo>
                  <a:pt x="25907" y="25145"/>
                </a:lnTo>
                <a:lnTo>
                  <a:pt x="25907" y="12191"/>
                </a:lnTo>
                <a:close/>
              </a:path>
              <a:path w="5755640" h="3564890">
                <a:moveTo>
                  <a:pt x="5729477" y="12191"/>
                </a:moveTo>
                <a:lnTo>
                  <a:pt x="25907" y="12191"/>
                </a:lnTo>
                <a:lnTo>
                  <a:pt x="25907" y="25145"/>
                </a:lnTo>
                <a:lnTo>
                  <a:pt x="5729477" y="25145"/>
                </a:lnTo>
                <a:lnTo>
                  <a:pt x="5729477" y="12191"/>
                </a:lnTo>
                <a:close/>
              </a:path>
              <a:path w="5755640" h="3564890">
                <a:moveTo>
                  <a:pt x="5755385" y="12191"/>
                </a:moveTo>
                <a:lnTo>
                  <a:pt x="5729477" y="12191"/>
                </a:lnTo>
                <a:lnTo>
                  <a:pt x="5742431" y="25145"/>
                </a:lnTo>
                <a:lnTo>
                  <a:pt x="5755385" y="25145"/>
                </a:lnTo>
                <a:lnTo>
                  <a:pt x="5755385" y="12191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10"/>
          <p:cNvSpPr txBox="1"/>
          <p:nvPr/>
        </p:nvSpPr>
        <p:spPr>
          <a:xfrm>
            <a:off x="3146690" y="2219598"/>
            <a:ext cx="10039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6540" marR="5080" indent="-24384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abstract public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11"/>
          <p:cNvSpPr txBox="1"/>
          <p:nvPr/>
        </p:nvSpPr>
        <p:spPr>
          <a:xfrm>
            <a:off x="4247208" y="2219598"/>
            <a:ext cx="23482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class </a:t>
            </a:r>
            <a:r>
              <a:rPr sz="1600" i="1" spc="-5" dirty="0">
                <a:solidFill>
                  <a:srgbClr val="00009A"/>
                </a:solidFill>
                <a:latin typeface="Courier New"/>
                <a:cs typeface="Courier New"/>
              </a:rPr>
              <a:t>M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itarbeiter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{ </a:t>
            </a:r>
            <a:r>
              <a:rPr sz="1600" i="1" spc="-5" dirty="0">
                <a:solidFill>
                  <a:srgbClr val="00009A"/>
                </a:solidFill>
                <a:latin typeface="Courier New"/>
                <a:cs typeface="Courier New"/>
              </a:rPr>
              <a:t>i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nt svnr;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13"/>
          <p:cNvSpPr txBox="1"/>
          <p:nvPr/>
        </p:nvSpPr>
        <p:spPr>
          <a:xfrm>
            <a:off x="3390530" y="3926467"/>
            <a:ext cx="2717165" cy="123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4511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public </a:t>
            </a:r>
            <a:r>
              <a:rPr sz="1600" i="1" spc="-5" dirty="0">
                <a:solidFill>
                  <a:srgbClr val="00009A"/>
                </a:solidFill>
                <a:latin typeface="Courier New"/>
                <a:cs typeface="Courier New"/>
              </a:rPr>
              <a:t>M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itarbeiter(int</a:t>
            </a:r>
            <a:endParaRPr sz="1600">
              <a:latin typeface="Courier New"/>
              <a:cs typeface="Courier New"/>
            </a:endParaRPr>
          </a:p>
          <a:p>
            <a:pPr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257175" marR="127635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this.svnr</a:t>
            </a:r>
            <a:r>
              <a:rPr sz="1600" i="1" spc="-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= svnr; this.name</a:t>
            </a:r>
            <a:r>
              <a:rPr sz="1600" i="1" spc="-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= name; this.email =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email;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4"/>
          <p:cNvSpPr txBox="1"/>
          <p:nvPr/>
        </p:nvSpPr>
        <p:spPr>
          <a:xfrm>
            <a:off x="6204086" y="3926467"/>
            <a:ext cx="24593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2775" marR="5080" indent="-600710"/>
            <a:r>
              <a:rPr sz="1600" i="1" spc="-5" dirty="0">
                <a:solidFill>
                  <a:srgbClr val="00009A"/>
                </a:solidFill>
                <a:latin typeface="Courier New"/>
                <a:cs typeface="Courier New"/>
              </a:rPr>
              <a:t>s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vnr, String name, String email) 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5"/>
          <p:cNvSpPr txBox="1"/>
          <p:nvPr/>
        </p:nvSpPr>
        <p:spPr>
          <a:xfrm>
            <a:off x="3146688" y="5145669"/>
            <a:ext cx="3917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654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466473" y="2820743"/>
            <a:ext cx="1431290" cy="1522095"/>
          </a:xfrm>
          <a:custGeom>
            <a:avLst/>
            <a:gdLst/>
            <a:ahLst/>
            <a:cxnLst/>
            <a:rect l="l" t="t" r="r" b="b"/>
            <a:pathLst>
              <a:path w="1431289" h="1522095">
                <a:moveTo>
                  <a:pt x="0" y="1521713"/>
                </a:moveTo>
                <a:lnTo>
                  <a:pt x="1431035" y="1521713"/>
                </a:lnTo>
                <a:lnTo>
                  <a:pt x="1431035" y="0"/>
                </a:lnTo>
                <a:lnTo>
                  <a:pt x="0" y="0"/>
                </a:lnTo>
                <a:lnTo>
                  <a:pt x="0" y="1521713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7"/>
          <p:cNvSpPr/>
          <p:nvPr/>
        </p:nvSpPr>
        <p:spPr>
          <a:xfrm>
            <a:off x="466473" y="2820743"/>
            <a:ext cx="1431290" cy="1522095"/>
          </a:xfrm>
          <a:custGeom>
            <a:avLst/>
            <a:gdLst/>
            <a:ahLst/>
            <a:cxnLst/>
            <a:rect l="l" t="t" r="r" b="b"/>
            <a:pathLst>
              <a:path w="1431289" h="1522095">
                <a:moveTo>
                  <a:pt x="0" y="0"/>
                </a:moveTo>
                <a:lnTo>
                  <a:pt x="0" y="1521713"/>
                </a:lnTo>
                <a:lnTo>
                  <a:pt x="1431035" y="1521713"/>
                </a:lnTo>
                <a:lnTo>
                  <a:pt x="1431035" y="0"/>
                </a:lnTo>
                <a:lnTo>
                  <a:pt x="0" y="0"/>
                </a:lnTo>
                <a:close/>
              </a:path>
            </a:pathLst>
          </a:custGeom>
          <a:ln w="1289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8"/>
          <p:cNvSpPr txBox="1"/>
          <p:nvPr/>
        </p:nvSpPr>
        <p:spPr>
          <a:xfrm>
            <a:off x="609989" y="2945685"/>
            <a:ext cx="1029335" cy="41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270" marR="5080" indent="-116205">
              <a:lnSpc>
                <a:spcPct val="103800"/>
              </a:lnSpc>
            </a:pPr>
            <a:r>
              <a:rPr sz="1300" b="1" spc="-5" dirty="0">
                <a:latin typeface="Arial"/>
                <a:cs typeface="Arial"/>
              </a:rPr>
              <a:t>{</a:t>
            </a:r>
            <a:r>
              <a:rPr sz="1300" b="1" spc="80" dirty="0">
                <a:latin typeface="Arial"/>
                <a:cs typeface="Arial"/>
              </a:rPr>
              <a:t>a</a:t>
            </a:r>
            <a:r>
              <a:rPr sz="1300" b="1" spc="10" dirty="0">
                <a:latin typeface="Arial"/>
                <a:cs typeface="Arial"/>
              </a:rPr>
              <a:t>b</a:t>
            </a:r>
            <a:r>
              <a:rPr sz="1300" b="1" spc="-125" dirty="0">
                <a:latin typeface="Arial"/>
                <a:cs typeface="Arial"/>
              </a:rPr>
              <a:t>s</a:t>
            </a:r>
            <a:r>
              <a:rPr sz="1300" b="1" spc="-35" dirty="0">
                <a:latin typeface="Arial"/>
                <a:cs typeface="Arial"/>
              </a:rPr>
              <a:t>t</a:t>
            </a:r>
            <a:r>
              <a:rPr sz="1300" b="1" spc="-5" dirty="0">
                <a:latin typeface="Arial"/>
                <a:cs typeface="Arial"/>
              </a:rPr>
              <a:t>r</a:t>
            </a:r>
            <a:r>
              <a:rPr sz="1300" b="1" spc="80" dirty="0">
                <a:latin typeface="Arial"/>
                <a:cs typeface="Arial"/>
              </a:rPr>
              <a:t>a</a:t>
            </a:r>
            <a:r>
              <a:rPr sz="1300" b="1" spc="-15" dirty="0">
                <a:latin typeface="Arial"/>
                <a:cs typeface="Arial"/>
              </a:rPr>
              <a:t>c</a:t>
            </a:r>
            <a:r>
              <a:rPr sz="1300" b="1" spc="-40" dirty="0">
                <a:latin typeface="Arial"/>
                <a:cs typeface="Arial"/>
              </a:rPr>
              <a:t>t</a:t>
            </a:r>
            <a:r>
              <a:rPr sz="1300" b="1" spc="5" dirty="0">
                <a:latin typeface="Arial"/>
                <a:cs typeface="Arial"/>
              </a:rPr>
              <a:t>}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20" dirty="0">
                <a:latin typeface="Arial"/>
                <a:cs typeface="Arial"/>
              </a:rPr>
              <a:t>M</a:t>
            </a:r>
            <a:r>
              <a:rPr sz="1300" b="1" spc="40" dirty="0">
                <a:latin typeface="Arial"/>
                <a:cs typeface="Arial"/>
              </a:rPr>
              <a:t>i</a:t>
            </a:r>
            <a:r>
              <a:rPr sz="1300" b="1" spc="-40" dirty="0">
                <a:latin typeface="Arial"/>
                <a:cs typeface="Arial"/>
              </a:rPr>
              <a:t>t</a:t>
            </a:r>
            <a:r>
              <a:rPr sz="1300" b="1" spc="80" dirty="0">
                <a:latin typeface="Arial"/>
                <a:cs typeface="Arial"/>
              </a:rPr>
              <a:t>a</a:t>
            </a:r>
            <a:r>
              <a:rPr sz="1300" b="1" dirty="0">
                <a:latin typeface="Arial"/>
                <a:cs typeface="Arial"/>
              </a:rPr>
              <a:t>r</a:t>
            </a:r>
            <a:r>
              <a:rPr sz="1300" b="1" spc="10" dirty="0">
                <a:latin typeface="Arial"/>
                <a:cs typeface="Arial"/>
              </a:rPr>
              <a:t>b</a:t>
            </a:r>
            <a:r>
              <a:rPr sz="1300" b="1" spc="80" dirty="0">
                <a:latin typeface="Arial"/>
                <a:cs typeface="Arial"/>
              </a:rPr>
              <a:t>e</a:t>
            </a:r>
            <a:r>
              <a:rPr sz="1300" b="1" spc="40" dirty="0">
                <a:latin typeface="Arial"/>
                <a:cs typeface="Arial"/>
              </a:rPr>
              <a:t>i</a:t>
            </a:r>
            <a:r>
              <a:rPr sz="1300" b="1" spc="-40" dirty="0">
                <a:latin typeface="Arial"/>
                <a:cs typeface="Arial"/>
              </a:rPr>
              <a:t>t</a:t>
            </a:r>
            <a:r>
              <a:rPr sz="1300" b="1" spc="80" dirty="0">
                <a:latin typeface="Arial"/>
                <a:cs typeface="Arial"/>
              </a:rPr>
              <a:t>e</a:t>
            </a:r>
            <a:r>
              <a:rPr sz="1300" b="1" spc="5" dirty="0"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466473" y="3414340"/>
            <a:ext cx="1431290" cy="0"/>
          </a:xfrm>
          <a:custGeom>
            <a:avLst/>
            <a:gdLst/>
            <a:ahLst/>
            <a:cxnLst/>
            <a:rect l="l" t="t" r="r" b="b"/>
            <a:pathLst>
              <a:path w="1431289">
                <a:moveTo>
                  <a:pt x="0" y="0"/>
                </a:moveTo>
                <a:lnTo>
                  <a:pt x="1431035" y="0"/>
                </a:lnTo>
              </a:path>
            </a:pathLst>
          </a:custGeom>
          <a:ln w="1289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20"/>
          <p:cNvSpPr txBox="1"/>
          <p:nvPr/>
        </p:nvSpPr>
        <p:spPr>
          <a:xfrm>
            <a:off x="520073" y="3467280"/>
            <a:ext cx="1298575" cy="838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tabLst>
                <a:tab pos="281940" algn="l"/>
              </a:tabLst>
            </a:pPr>
            <a:r>
              <a:rPr sz="1300" spc="5" dirty="0">
                <a:latin typeface="Arial"/>
                <a:cs typeface="Arial"/>
              </a:rPr>
              <a:t>+</a:t>
            </a:r>
            <a:r>
              <a:rPr sz="1300" spc="5" dirty="0">
                <a:latin typeface="Times New Roman"/>
                <a:cs typeface="Times New Roman"/>
              </a:rPr>
              <a:t>	</a:t>
            </a:r>
            <a:r>
              <a:rPr sz="1300" spc="50" dirty="0">
                <a:latin typeface="Arial"/>
                <a:cs typeface="Arial"/>
              </a:rPr>
              <a:t>s</a:t>
            </a:r>
            <a:r>
              <a:rPr sz="1300" spc="-145" dirty="0">
                <a:latin typeface="Arial"/>
                <a:cs typeface="Arial"/>
              </a:rPr>
              <a:t>v</a:t>
            </a:r>
            <a:r>
              <a:rPr sz="1300" spc="-20" dirty="0">
                <a:latin typeface="Arial"/>
                <a:cs typeface="Arial"/>
              </a:rPr>
              <a:t>n</a:t>
            </a:r>
            <a:r>
              <a:rPr sz="1300" spc="-40" dirty="0">
                <a:latin typeface="Arial"/>
                <a:cs typeface="Arial"/>
              </a:rPr>
              <a:t>r</a:t>
            </a:r>
            <a:r>
              <a:rPr sz="1300" dirty="0">
                <a:latin typeface="Arial"/>
                <a:cs typeface="Arial"/>
              </a:rPr>
              <a:t>:</a:t>
            </a:r>
            <a:r>
              <a:rPr sz="1300" dirty="0">
                <a:latin typeface="Times New Roman"/>
                <a:cs typeface="Times New Roman"/>
              </a:rPr>
              <a:t>  </a:t>
            </a:r>
            <a:r>
              <a:rPr sz="1300" spc="-1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Arial"/>
                <a:cs typeface="Arial"/>
              </a:rPr>
              <a:t>i</a:t>
            </a:r>
            <a:r>
              <a:rPr sz="1300" spc="-20" dirty="0">
                <a:latin typeface="Arial"/>
                <a:cs typeface="Arial"/>
              </a:rPr>
              <a:t>n</a:t>
            </a:r>
            <a:r>
              <a:rPr sz="1300" dirty="0"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  <a:p>
            <a:pPr marL="12700">
              <a:spcBef>
                <a:spcPts val="60"/>
              </a:spcBef>
              <a:tabLst>
                <a:tab pos="281940" algn="l"/>
              </a:tabLst>
            </a:pPr>
            <a:r>
              <a:rPr sz="1300" spc="5" dirty="0">
                <a:latin typeface="Arial"/>
                <a:cs typeface="Arial"/>
              </a:rPr>
              <a:t>+</a:t>
            </a:r>
            <a:r>
              <a:rPr sz="1300" spc="5" dirty="0">
                <a:latin typeface="Times New Roman"/>
                <a:cs typeface="Times New Roman"/>
              </a:rPr>
              <a:t>	</a:t>
            </a:r>
            <a:r>
              <a:rPr sz="1300" spc="-25" dirty="0">
                <a:latin typeface="Arial"/>
                <a:cs typeface="Arial"/>
              </a:rPr>
              <a:t>na</a:t>
            </a:r>
            <a:r>
              <a:rPr sz="1300" spc="25" dirty="0">
                <a:latin typeface="Arial"/>
                <a:cs typeface="Arial"/>
              </a:rPr>
              <a:t>m</a:t>
            </a:r>
            <a:r>
              <a:rPr sz="1300" spc="-25" dirty="0">
                <a:latin typeface="Arial"/>
                <a:cs typeface="Arial"/>
              </a:rPr>
              <a:t>e</a:t>
            </a:r>
            <a:r>
              <a:rPr sz="1300" dirty="0">
                <a:latin typeface="Arial"/>
                <a:cs typeface="Arial"/>
              </a:rPr>
              <a:t>:</a:t>
            </a:r>
            <a:r>
              <a:rPr sz="1300" dirty="0">
                <a:latin typeface="Times New Roman"/>
                <a:cs typeface="Times New Roman"/>
              </a:rPr>
              <a:t>  </a:t>
            </a:r>
            <a:r>
              <a:rPr sz="1300" spc="-12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Arial"/>
                <a:cs typeface="Arial"/>
              </a:rPr>
              <a:t>St</a:t>
            </a:r>
            <a:r>
              <a:rPr sz="1300" spc="-30" dirty="0">
                <a:latin typeface="Arial"/>
                <a:cs typeface="Arial"/>
              </a:rPr>
              <a:t>r</a:t>
            </a:r>
            <a:r>
              <a:rPr sz="1300" spc="10" dirty="0">
                <a:latin typeface="Arial"/>
                <a:cs typeface="Arial"/>
              </a:rPr>
              <a:t>i</a:t>
            </a:r>
            <a:r>
              <a:rPr sz="1300" spc="-25" dirty="0">
                <a:latin typeface="Arial"/>
                <a:cs typeface="Arial"/>
              </a:rPr>
              <a:t>ng</a:t>
            </a:r>
            <a:endParaRPr sz="1300">
              <a:latin typeface="Arial"/>
              <a:cs typeface="Arial"/>
            </a:endParaRPr>
          </a:p>
          <a:p>
            <a:pPr marL="12700">
              <a:spcBef>
                <a:spcPts val="60"/>
              </a:spcBef>
              <a:tabLst>
                <a:tab pos="281940" algn="l"/>
              </a:tabLst>
            </a:pPr>
            <a:r>
              <a:rPr sz="1300" spc="5" dirty="0">
                <a:latin typeface="Arial"/>
                <a:cs typeface="Arial"/>
              </a:rPr>
              <a:t>+</a:t>
            </a:r>
            <a:r>
              <a:rPr sz="1300" spc="5" dirty="0">
                <a:latin typeface="Times New Roman"/>
                <a:cs typeface="Times New Roman"/>
              </a:rPr>
              <a:t>	</a:t>
            </a:r>
            <a:r>
              <a:rPr sz="1300" spc="-25" dirty="0">
                <a:latin typeface="Arial"/>
                <a:cs typeface="Arial"/>
              </a:rPr>
              <a:t>e</a:t>
            </a:r>
            <a:r>
              <a:rPr sz="1300" spc="25" dirty="0">
                <a:latin typeface="Arial"/>
                <a:cs typeface="Arial"/>
              </a:rPr>
              <a:t>m</a:t>
            </a:r>
            <a:r>
              <a:rPr sz="1300" spc="-25" dirty="0">
                <a:latin typeface="Arial"/>
                <a:cs typeface="Arial"/>
              </a:rPr>
              <a:t>a</a:t>
            </a:r>
            <a:r>
              <a:rPr sz="1300" spc="10" dirty="0">
                <a:latin typeface="Arial"/>
                <a:cs typeface="Arial"/>
              </a:rPr>
              <a:t>i</a:t>
            </a:r>
            <a:r>
              <a:rPr sz="1300" spc="5" dirty="0">
                <a:latin typeface="Arial"/>
                <a:cs typeface="Arial"/>
              </a:rPr>
              <a:t>l</a:t>
            </a:r>
            <a:r>
              <a:rPr sz="1300" dirty="0">
                <a:latin typeface="Arial"/>
                <a:cs typeface="Arial"/>
              </a:rPr>
              <a:t>:</a:t>
            </a:r>
            <a:r>
              <a:rPr sz="1300" dirty="0">
                <a:latin typeface="Times New Roman"/>
                <a:cs typeface="Times New Roman"/>
              </a:rPr>
              <a:t>  </a:t>
            </a:r>
            <a:r>
              <a:rPr sz="1300" spc="-12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Arial"/>
                <a:cs typeface="Arial"/>
              </a:rPr>
              <a:t>St</a:t>
            </a:r>
            <a:r>
              <a:rPr sz="1300" spc="-30" dirty="0">
                <a:latin typeface="Arial"/>
                <a:cs typeface="Arial"/>
              </a:rPr>
              <a:t>r</a:t>
            </a:r>
            <a:r>
              <a:rPr sz="1300" spc="10" dirty="0">
                <a:latin typeface="Arial"/>
                <a:cs typeface="Arial"/>
              </a:rPr>
              <a:t>i</a:t>
            </a:r>
            <a:r>
              <a:rPr sz="1300" spc="-25" dirty="0">
                <a:latin typeface="Arial"/>
                <a:cs typeface="Arial"/>
              </a:rPr>
              <a:t>ng</a:t>
            </a:r>
            <a:endParaRPr sz="1300">
              <a:latin typeface="Arial"/>
              <a:cs typeface="Arial"/>
            </a:endParaRPr>
          </a:p>
          <a:p>
            <a:pPr marL="12700">
              <a:spcBef>
                <a:spcPts val="60"/>
              </a:spcBef>
              <a:tabLst>
                <a:tab pos="281940" algn="l"/>
              </a:tabLst>
            </a:pPr>
            <a:r>
              <a:rPr sz="1300" spc="5" dirty="0">
                <a:latin typeface="Arial"/>
                <a:cs typeface="Arial"/>
              </a:rPr>
              <a:t>+</a:t>
            </a:r>
            <a:r>
              <a:rPr sz="1300" spc="5" dirty="0">
                <a:latin typeface="Times New Roman"/>
                <a:cs typeface="Times New Roman"/>
              </a:rPr>
              <a:t>	</a:t>
            </a:r>
            <a:r>
              <a:rPr sz="1300" spc="-20" dirty="0">
                <a:latin typeface="Arial"/>
                <a:cs typeface="Arial"/>
              </a:rPr>
              <a:t>an</a:t>
            </a:r>
            <a:r>
              <a:rPr sz="1300" spc="60" dirty="0">
                <a:latin typeface="Arial"/>
                <a:cs typeface="Arial"/>
              </a:rPr>
              <a:t>z</a:t>
            </a:r>
            <a:r>
              <a:rPr sz="1300" spc="-20" dirty="0">
                <a:latin typeface="Arial"/>
                <a:cs typeface="Arial"/>
              </a:rPr>
              <a:t>ah</a:t>
            </a:r>
            <a:r>
              <a:rPr sz="1300" spc="10" dirty="0">
                <a:latin typeface="Arial"/>
                <a:cs typeface="Arial"/>
              </a:rPr>
              <a:t>l</a:t>
            </a:r>
            <a:r>
              <a:rPr sz="1300" dirty="0">
                <a:latin typeface="Arial"/>
                <a:cs typeface="Arial"/>
              </a:rPr>
              <a:t>:</a:t>
            </a:r>
            <a:r>
              <a:rPr sz="1300" dirty="0">
                <a:latin typeface="Times New Roman"/>
                <a:cs typeface="Times New Roman"/>
              </a:rPr>
              <a:t>  </a:t>
            </a:r>
            <a:r>
              <a:rPr sz="1300" spc="-1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Arial"/>
                <a:cs typeface="Arial"/>
              </a:rPr>
              <a:t>i</a:t>
            </a:r>
            <a:r>
              <a:rPr sz="1300" spc="-20" dirty="0">
                <a:latin typeface="Arial"/>
                <a:cs typeface="Arial"/>
              </a:rPr>
              <a:t>nt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21"/>
          <p:cNvSpPr/>
          <p:nvPr/>
        </p:nvSpPr>
        <p:spPr>
          <a:xfrm>
            <a:off x="783466" y="4257874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5">
                <a:moveTo>
                  <a:pt x="0" y="0"/>
                </a:moveTo>
                <a:lnTo>
                  <a:pt x="858773" y="0"/>
                </a:lnTo>
              </a:path>
            </a:pathLst>
          </a:custGeom>
          <a:ln w="13461">
            <a:solidFill>
              <a:srgbClr val="343434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22"/>
          <p:cNvSpPr/>
          <p:nvPr/>
        </p:nvSpPr>
        <p:spPr>
          <a:xfrm>
            <a:off x="2145921" y="3278705"/>
            <a:ext cx="685800" cy="371475"/>
          </a:xfrm>
          <a:custGeom>
            <a:avLst/>
            <a:gdLst/>
            <a:ahLst/>
            <a:cxnLst/>
            <a:rect l="l" t="t" r="r" b="b"/>
            <a:pathLst>
              <a:path w="685800" h="371475">
                <a:moveTo>
                  <a:pt x="514346" y="0"/>
                </a:moveTo>
                <a:lnTo>
                  <a:pt x="514346" y="92963"/>
                </a:lnTo>
                <a:lnTo>
                  <a:pt x="0" y="92963"/>
                </a:lnTo>
                <a:lnTo>
                  <a:pt x="0" y="278129"/>
                </a:lnTo>
                <a:lnTo>
                  <a:pt x="514346" y="278129"/>
                </a:lnTo>
                <a:lnTo>
                  <a:pt x="514346" y="371093"/>
                </a:lnTo>
                <a:lnTo>
                  <a:pt x="685796" y="185165"/>
                </a:lnTo>
                <a:lnTo>
                  <a:pt x="514346" y="0"/>
                </a:lnTo>
                <a:close/>
              </a:path>
            </a:pathLst>
          </a:custGeom>
          <a:solidFill>
            <a:srgbClr val="FE840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19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304" y="2704991"/>
            <a:ext cx="3617880" cy="75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/>
          <p:nvPr/>
        </p:nvSpPr>
        <p:spPr>
          <a:xfrm>
            <a:off x="283721" y="740512"/>
            <a:ext cx="324548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/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Übersetzun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g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nac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h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Java: Generalisierung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6"/>
          <p:cNvSpPr txBox="1"/>
          <p:nvPr/>
        </p:nvSpPr>
        <p:spPr>
          <a:xfrm>
            <a:off x="283721" y="5217057"/>
            <a:ext cx="28632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355" indent="-287655"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Neu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e</a:t>
            </a:r>
            <a:r>
              <a:rPr sz="2000" spc="7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Instanz:</a:t>
            </a:r>
            <a:r>
              <a:rPr sz="2000" spc="3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Courier New"/>
                <a:cs typeface="Courier New"/>
              </a:rPr>
              <a:t>wma1</a:t>
            </a:r>
            <a:r>
              <a:rPr sz="2000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7"/>
          <p:cNvSpPr txBox="1"/>
          <p:nvPr/>
        </p:nvSpPr>
        <p:spPr>
          <a:xfrm>
            <a:off x="3273789" y="5226976"/>
            <a:ext cx="480822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0085" marR="5080" indent="-668020"/>
            <a:r>
              <a:rPr sz="2000" spc="-15" dirty="0">
                <a:solidFill>
                  <a:srgbClr val="075590"/>
                </a:solidFill>
                <a:latin typeface="Courier New"/>
                <a:cs typeface="Courier New"/>
              </a:rPr>
              <a:t>new WissenschaftlMA(123,"abc",</a:t>
            </a:r>
            <a:r>
              <a:rPr sz="2000" spc="-15" dirty="0">
                <a:solidFill>
                  <a:srgbClr val="075590"/>
                </a:solidFill>
                <a:latin typeface="Courier New"/>
                <a:cs typeface="Courier New"/>
                <a:hlinkClick r:id="rId2"/>
              </a:rPr>
              <a:t> "abc@xyz.at","Informatik");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283696" y="5872378"/>
            <a:ext cx="3867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355" indent="-287655"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Zugriff</a:t>
            </a:r>
            <a:r>
              <a:rPr sz="2000" spc="4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au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f</a:t>
            </a:r>
            <a:r>
              <a:rPr sz="2000" spc="5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Name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: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Courier New"/>
                <a:cs typeface="Courier New"/>
              </a:rPr>
              <a:t>wma1.name;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2770631" y="1639860"/>
            <a:ext cx="6134100" cy="3072130"/>
          </a:xfrm>
          <a:custGeom>
            <a:avLst/>
            <a:gdLst/>
            <a:ahLst/>
            <a:cxnLst/>
            <a:rect l="l" t="t" r="r" b="b"/>
            <a:pathLst>
              <a:path w="6134100" h="3072129">
                <a:moveTo>
                  <a:pt x="6134099" y="0"/>
                </a:moveTo>
                <a:lnTo>
                  <a:pt x="0" y="0"/>
                </a:lnTo>
                <a:lnTo>
                  <a:pt x="0" y="3071615"/>
                </a:lnTo>
                <a:lnTo>
                  <a:pt x="6134099" y="3071615"/>
                </a:lnTo>
                <a:lnTo>
                  <a:pt x="6134099" y="3058661"/>
                </a:lnTo>
                <a:lnTo>
                  <a:pt x="25145" y="3058661"/>
                </a:lnTo>
                <a:lnTo>
                  <a:pt x="12953" y="3045707"/>
                </a:lnTo>
                <a:lnTo>
                  <a:pt x="25145" y="3045707"/>
                </a:lnTo>
                <a:lnTo>
                  <a:pt x="25145" y="25145"/>
                </a:lnTo>
                <a:lnTo>
                  <a:pt x="12953" y="25145"/>
                </a:lnTo>
                <a:lnTo>
                  <a:pt x="25145" y="12191"/>
                </a:lnTo>
                <a:lnTo>
                  <a:pt x="6134099" y="12191"/>
                </a:lnTo>
                <a:lnTo>
                  <a:pt x="6134099" y="0"/>
                </a:lnTo>
                <a:close/>
              </a:path>
              <a:path w="6134100" h="3072129">
                <a:moveTo>
                  <a:pt x="25145" y="3045707"/>
                </a:moveTo>
                <a:lnTo>
                  <a:pt x="12953" y="3045707"/>
                </a:lnTo>
                <a:lnTo>
                  <a:pt x="25145" y="3058661"/>
                </a:lnTo>
                <a:lnTo>
                  <a:pt x="25145" y="3045707"/>
                </a:lnTo>
                <a:close/>
              </a:path>
              <a:path w="6134100" h="3072129">
                <a:moveTo>
                  <a:pt x="6108953" y="3045707"/>
                </a:moveTo>
                <a:lnTo>
                  <a:pt x="25145" y="3045707"/>
                </a:lnTo>
                <a:lnTo>
                  <a:pt x="25145" y="3058661"/>
                </a:lnTo>
                <a:lnTo>
                  <a:pt x="6108953" y="3058661"/>
                </a:lnTo>
                <a:lnTo>
                  <a:pt x="6108953" y="3045707"/>
                </a:lnTo>
                <a:close/>
              </a:path>
              <a:path w="6134100" h="3072129">
                <a:moveTo>
                  <a:pt x="6108953" y="12191"/>
                </a:moveTo>
                <a:lnTo>
                  <a:pt x="6108953" y="3058661"/>
                </a:lnTo>
                <a:lnTo>
                  <a:pt x="6121145" y="3045707"/>
                </a:lnTo>
                <a:lnTo>
                  <a:pt x="6134099" y="3045707"/>
                </a:lnTo>
                <a:lnTo>
                  <a:pt x="6134099" y="25145"/>
                </a:lnTo>
                <a:lnTo>
                  <a:pt x="6121145" y="25145"/>
                </a:lnTo>
                <a:lnTo>
                  <a:pt x="6108953" y="12191"/>
                </a:lnTo>
                <a:close/>
              </a:path>
              <a:path w="6134100" h="3072129">
                <a:moveTo>
                  <a:pt x="6134099" y="3045707"/>
                </a:moveTo>
                <a:lnTo>
                  <a:pt x="6121145" y="3045707"/>
                </a:lnTo>
                <a:lnTo>
                  <a:pt x="6108953" y="3058661"/>
                </a:lnTo>
                <a:lnTo>
                  <a:pt x="6134099" y="3058661"/>
                </a:lnTo>
                <a:lnTo>
                  <a:pt x="6134099" y="3045707"/>
                </a:lnTo>
                <a:close/>
              </a:path>
              <a:path w="6134100" h="3072129">
                <a:moveTo>
                  <a:pt x="25145" y="12191"/>
                </a:moveTo>
                <a:lnTo>
                  <a:pt x="12953" y="25145"/>
                </a:lnTo>
                <a:lnTo>
                  <a:pt x="25145" y="25145"/>
                </a:lnTo>
                <a:lnTo>
                  <a:pt x="25145" y="12191"/>
                </a:lnTo>
                <a:close/>
              </a:path>
              <a:path w="6134100" h="3072129">
                <a:moveTo>
                  <a:pt x="6108953" y="12191"/>
                </a:moveTo>
                <a:lnTo>
                  <a:pt x="25145" y="12191"/>
                </a:lnTo>
                <a:lnTo>
                  <a:pt x="25145" y="25145"/>
                </a:lnTo>
                <a:lnTo>
                  <a:pt x="6108953" y="25145"/>
                </a:lnTo>
                <a:lnTo>
                  <a:pt x="6108953" y="12191"/>
                </a:lnTo>
                <a:close/>
              </a:path>
              <a:path w="6134100" h="3072129">
                <a:moveTo>
                  <a:pt x="6134099" y="12191"/>
                </a:moveTo>
                <a:lnTo>
                  <a:pt x="6108953" y="12191"/>
                </a:lnTo>
                <a:lnTo>
                  <a:pt x="6121145" y="25145"/>
                </a:lnTo>
                <a:lnTo>
                  <a:pt x="6134099" y="25145"/>
                </a:lnTo>
                <a:lnTo>
                  <a:pt x="6134099" y="12191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10"/>
          <p:cNvSpPr txBox="1"/>
          <p:nvPr/>
        </p:nvSpPr>
        <p:spPr>
          <a:xfrm>
            <a:off x="2861574" y="1725277"/>
            <a:ext cx="528510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class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WissenschaftlMA</a:t>
            </a:r>
            <a:r>
              <a:rPr sz="1600" i="1" spc="-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extends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Mitarbeiter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11"/>
          <p:cNvSpPr txBox="1"/>
          <p:nvPr/>
        </p:nvSpPr>
        <p:spPr>
          <a:xfrm>
            <a:off x="3105415" y="2212958"/>
            <a:ext cx="33267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public String fachrichtung;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12"/>
          <p:cNvSpPr txBox="1"/>
          <p:nvPr/>
        </p:nvSpPr>
        <p:spPr>
          <a:xfrm>
            <a:off x="3105414" y="2700638"/>
            <a:ext cx="55295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3260" marR="5080" indent="-67056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public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WissenschaftlMA(int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svnr,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String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name, String email, String fachrichtung) 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3"/>
          <p:cNvSpPr txBox="1"/>
          <p:nvPr/>
        </p:nvSpPr>
        <p:spPr>
          <a:xfrm>
            <a:off x="3350028" y="3432158"/>
            <a:ext cx="40627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super(svnr, name, email); this.fachrichtung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=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fachrichtung;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4"/>
          <p:cNvSpPr txBox="1"/>
          <p:nvPr/>
        </p:nvSpPr>
        <p:spPr>
          <a:xfrm>
            <a:off x="3105437" y="4163668"/>
            <a:ext cx="1479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5"/>
          <p:cNvSpPr txBox="1"/>
          <p:nvPr/>
        </p:nvSpPr>
        <p:spPr>
          <a:xfrm>
            <a:off x="2861597" y="4407508"/>
            <a:ext cx="1479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6"/>
          <p:cNvSpPr/>
          <p:nvPr/>
        </p:nvSpPr>
        <p:spPr>
          <a:xfrm>
            <a:off x="239270" y="1967520"/>
            <a:ext cx="1183640" cy="1258570"/>
          </a:xfrm>
          <a:custGeom>
            <a:avLst/>
            <a:gdLst/>
            <a:ahLst/>
            <a:cxnLst/>
            <a:rect l="l" t="t" r="r" b="b"/>
            <a:pathLst>
              <a:path w="1183639" h="1258570">
                <a:moveTo>
                  <a:pt x="0" y="1258061"/>
                </a:moveTo>
                <a:lnTo>
                  <a:pt x="1183385" y="1258061"/>
                </a:lnTo>
                <a:lnTo>
                  <a:pt x="1183385" y="0"/>
                </a:lnTo>
                <a:lnTo>
                  <a:pt x="0" y="0"/>
                </a:lnTo>
                <a:lnTo>
                  <a:pt x="0" y="125806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7"/>
          <p:cNvSpPr/>
          <p:nvPr/>
        </p:nvSpPr>
        <p:spPr>
          <a:xfrm>
            <a:off x="239270" y="1967520"/>
            <a:ext cx="1183640" cy="1258570"/>
          </a:xfrm>
          <a:custGeom>
            <a:avLst/>
            <a:gdLst/>
            <a:ahLst/>
            <a:cxnLst/>
            <a:rect l="l" t="t" r="r" b="b"/>
            <a:pathLst>
              <a:path w="1183639" h="1258570">
                <a:moveTo>
                  <a:pt x="0" y="0"/>
                </a:moveTo>
                <a:lnTo>
                  <a:pt x="0" y="1258061"/>
                </a:lnTo>
                <a:lnTo>
                  <a:pt x="1183385" y="1258061"/>
                </a:lnTo>
                <a:lnTo>
                  <a:pt x="1183385" y="0"/>
                </a:lnTo>
                <a:lnTo>
                  <a:pt x="0" y="0"/>
                </a:lnTo>
                <a:close/>
              </a:path>
            </a:pathLst>
          </a:custGeom>
          <a:ln w="10655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8"/>
          <p:cNvSpPr txBox="1"/>
          <p:nvPr/>
        </p:nvSpPr>
        <p:spPr>
          <a:xfrm>
            <a:off x="354586" y="2068459"/>
            <a:ext cx="857250" cy="34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585" marR="5080" indent="-96520">
              <a:lnSpc>
                <a:spcPct val="101800"/>
              </a:lnSpc>
            </a:pPr>
            <a:r>
              <a:rPr sz="1100" b="1" spc="-10" dirty="0">
                <a:latin typeface="Arial"/>
                <a:cs typeface="Arial"/>
              </a:rPr>
              <a:t>{</a:t>
            </a:r>
            <a:r>
              <a:rPr sz="1100" b="1" spc="50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b</a:t>
            </a:r>
            <a:r>
              <a:rPr sz="1100" b="1" spc="-114" dirty="0">
                <a:latin typeface="Arial"/>
                <a:cs typeface="Arial"/>
              </a:rPr>
              <a:t>s</a:t>
            </a:r>
            <a:r>
              <a:rPr sz="1100" b="1" spc="-35" dirty="0">
                <a:latin typeface="Arial"/>
                <a:cs typeface="Arial"/>
              </a:rPr>
              <a:t>t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spc="45" dirty="0">
                <a:latin typeface="Arial"/>
                <a:cs typeface="Arial"/>
              </a:rPr>
              <a:t>a</a:t>
            </a:r>
            <a:r>
              <a:rPr sz="1100" b="1" spc="-30" dirty="0">
                <a:latin typeface="Arial"/>
                <a:cs typeface="Arial"/>
              </a:rPr>
              <a:t>c</a:t>
            </a:r>
            <a:r>
              <a:rPr sz="1100" b="1" spc="-35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} </a:t>
            </a:r>
            <a:r>
              <a:rPr sz="1100" b="1" dirty="0">
                <a:latin typeface="Arial"/>
                <a:cs typeface="Arial"/>
              </a:rPr>
              <a:t>M</a:t>
            </a:r>
            <a:r>
              <a:rPr sz="1100" b="1" spc="25" dirty="0">
                <a:latin typeface="Arial"/>
                <a:cs typeface="Arial"/>
              </a:rPr>
              <a:t>i</a:t>
            </a:r>
            <a:r>
              <a:rPr sz="1100" b="1" spc="-35" dirty="0">
                <a:latin typeface="Arial"/>
                <a:cs typeface="Arial"/>
              </a:rPr>
              <a:t>t</a:t>
            </a:r>
            <a:r>
              <a:rPr sz="1100" b="1" spc="50" dirty="0">
                <a:latin typeface="Arial"/>
                <a:cs typeface="Arial"/>
              </a:rPr>
              <a:t>a</a:t>
            </a:r>
            <a:r>
              <a:rPr sz="1100" b="1" spc="-20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b</a:t>
            </a:r>
            <a:r>
              <a:rPr sz="1100" b="1" spc="50" dirty="0">
                <a:latin typeface="Arial"/>
                <a:cs typeface="Arial"/>
              </a:rPr>
              <a:t>e</a:t>
            </a:r>
            <a:r>
              <a:rPr sz="1100" b="1" spc="25" dirty="0">
                <a:latin typeface="Arial"/>
                <a:cs typeface="Arial"/>
              </a:rPr>
              <a:t>i</a:t>
            </a:r>
            <a:r>
              <a:rPr sz="1100" b="1" spc="-35" dirty="0">
                <a:latin typeface="Arial"/>
                <a:cs typeface="Arial"/>
              </a:rPr>
              <a:t>t</a:t>
            </a:r>
            <a:r>
              <a:rPr sz="1100" b="1" spc="50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9"/>
          <p:cNvSpPr/>
          <p:nvPr/>
        </p:nvSpPr>
        <p:spPr>
          <a:xfrm>
            <a:off x="239270" y="2458248"/>
            <a:ext cx="1183640" cy="0"/>
          </a:xfrm>
          <a:custGeom>
            <a:avLst/>
            <a:gdLst/>
            <a:ahLst/>
            <a:cxnLst/>
            <a:rect l="l" t="t" r="r" b="b"/>
            <a:pathLst>
              <a:path w="1183639">
                <a:moveTo>
                  <a:pt x="0" y="0"/>
                </a:moveTo>
                <a:lnTo>
                  <a:pt x="1183385" y="0"/>
                </a:lnTo>
              </a:path>
            </a:pathLst>
          </a:custGeom>
          <a:ln w="10655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20"/>
          <p:cNvSpPr txBox="1"/>
          <p:nvPr/>
        </p:nvSpPr>
        <p:spPr>
          <a:xfrm>
            <a:off x="279910" y="2500201"/>
            <a:ext cx="1080770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tabLst>
                <a:tab pos="236220" algn="l"/>
              </a:tabLst>
            </a:pPr>
            <a:r>
              <a:rPr sz="1100" spc="-10" dirty="0">
                <a:latin typeface="Arial"/>
                <a:cs typeface="Arial"/>
              </a:rPr>
              <a:t>+</a:t>
            </a:r>
            <a:r>
              <a:rPr sz="1100" spc="-10" dirty="0">
                <a:latin typeface="Times New Roman"/>
                <a:cs typeface="Times New Roman"/>
              </a:rPr>
              <a:t>	</a:t>
            </a:r>
            <a:r>
              <a:rPr sz="1100" spc="25" dirty="0">
                <a:latin typeface="Arial"/>
                <a:cs typeface="Arial"/>
              </a:rPr>
              <a:t>s</a:t>
            </a:r>
            <a:r>
              <a:rPr sz="1100" spc="-140" dirty="0">
                <a:latin typeface="Arial"/>
                <a:cs typeface="Arial"/>
              </a:rPr>
              <a:t>v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35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5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>
              <a:spcBef>
                <a:spcPts val="25"/>
              </a:spcBef>
              <a:tabLst>
                <a:tab pos="236220" algn="l"/>
              </a:tabLst>
            </a:pPr>
            <a:r>
              <a:rPr sz="1100" spc="-10" dirty="0">
                <a:latin typeface="Arial"/>
                <a:cs typeface="Arial"/>
              </a:rPr>
              <a:t>+</a:t>
            </a:r>
            <a:r>
              <a:rPr sz="1100" spc="-10" dirty="0">
                <a:latin typeface="Times New Roman"/>
                <a:cs typeface="Times New Roman"/>
              </a:rPr>
              <a:t>	</a:t>
            </a:r>
            <a:r>
              <a:rPr sz="1100" spc="-30" dirty="0">
                <a:latin typeface="Arial"/>
                <a:cs typeface="Arial"/>
              </a:rPr>
              <a:t>na</a:t>
            </a:r>
            <a:r>
              <a:rPr sz="1100" spc="-5" dirty="0">
                <a:latin typeface="Arial"/>
                <a:cs typeface="Arial"/>
              </a:rPr>
              <a:t>m</a:t>
            </a:r>
            <a:r>
              <a:rPr sz="1100" spc="-3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Arial"/>
                <a:cs typeface="Arial"/>
              </a:rPr>
              <a:t>S</a:t>
            </a:r>
            <a:r>
              <a:rPr sz="1100" spc="25" dirty="0">
                <a:latin typeface="Arial"/>
                <a:cs typeface="Arial"/>
              </a:rPr>
              <a:t>t</a:t>
            </a:r>
            <a:r>
              <a:rPr sz="1100" spc="-3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ng</a:t>
            </a:r>
            <a:endParaRPr sz="1100">
              <a:latin typeface="Arial"/>
              <a:cs typeface="Arial"/>
            </a:endParaRPr>
          </a:p>
          <a:p>
            <a:pPr marL="12700">
              <a:spcBef>
                <a:spcPts val="25"/>
              </a:spcBef>
              <a:tabLst>
                <a:tab pos="236220" algn="l"/>
              </a:tabLst>
            </a:pPr>
            <a:r>
              <a:rPr sz="1100" spc="-10" dirty="0">
                <a:latin typeface="Arial"/>
                <a:cs typeface="Arial"/>
              </a:rPr>
              <a:t>+</a:t>
            </a:r>
            <a:r>
              <a:rPr sz="1100" spc="-10" dirty="0">
                <a:latin typeface="Times New Roman"/>
                <a:cs typeface="Times New Roman"/>
              </a:rPr>
              <a:t>	</a:t>
            </a:r>
            <a:r>
              <a:rPr sz="1100" spc="-3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3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il</a:t>
            </a:r>
            <a:r>
              <a:rPr sz="1100" spc="-5" dirty="0">
                <a:latin typeface="Arial"/>
                <a:cs typeface="Arial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Arial"/>
                <a:cs typeface="Arial"/>
              </a:rPr>
              <a:t>S</a:t>
            </a:r>
            <a:r>
              <a:rPr sz="1100" spc="25" dirty="0">
                <a:latin typeface="Arial"/>
                <a:cs typeface="Arial"/>
              </a:rPr>
              <a:t>t</a:t>
            </a:r>
            <a:r>
              <a:rPr sz="1100" spc="-3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ng</a:t>
            </a:r>
            <a:endParaRPr sz="1100">
              <a:latin typeface="Arial"/>
              <a:cs typeface="Arial"/>
            </a:endParaRPr>
          </a:p>
          <a:p>
            <a:pPr marL="12700">
              <a:spcBef>
                <a:spcPts val="15"/>
              </a:spcBef>
            </a:pPr>
            <a:r>
              <a:rPr sz="1100" spc="-10" dirty="0">
                <a:latin typeface="Arial"/>
                <a:cs typeface="Arial"/>
              </a:rPr>
              <a:t>+</a:t>
            </a:r>
            <a:r>
              <a:rPr sz="1100" spc="-10" dirty="0">
                <a:latin typeface="Times New Roman"/>
                <a:cs typeface="Times New Roman"/>
              </a:rPr>
              <a:t> 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u="heavy" spc="-165" dirty="0">
                <a:latin typeface="Arial"/>
                <a:cs typeface="Arial"/>
              </a:rPr>
              <a:t> </a:t>
            </a:r>
            <a:r>
              <a:rPr sz="1100" u="heavy" spc="-30" dirty="0">
                <a:latin typeface="Arial"/>
                <a:cs typeface="Arial"/>
              </a:rPr>
              <a:t>an</a:t>
            </a:r>
            <a:r>
              <a:rPr sz="1100" u="heavy" spc="25" dirty="0">
                <a:latin typeface="Arial"/>
                <a:cs typeface="Arial"/>
              </a:rPr>
              <a:t>z</a:t>
            </a:r>
            <a:r>
              <a:rPr sz="1100" u="heavy" spc="-35" dirty="0">
                <a:latin typeface="Arial"/>
                <a:cs typeface="Arial"/>
              </a:rPr>
              <a:t>a</a:t>
            </a:r>
            <a:r>
              <a:rPr sz="1100" u="heavy" spc="-30" dirty="0">
                <a:latin typeface="Arial"/>
                <a:cs typeface="Arial"/>
              </a:rPr>
              <a:t>h</a:t>
            </a:r>
            <a:r>
              <a:rPr sz="1100" u="heavy" dirty="0">
                <a:latin typeface="Arial"/>
                <a:cs typeface="Arial"/>
              </a:rPr>
              <a:t>l:</a:t>
            </a:r>
            <a:r>
              <a:rPr sz="1100" u="heavy" spc="-5" dirty="0">
                <a:latin typeface="Arial"/>
                <a:cs typeface="Arial"/>
              </a:rPr>
              <a:t> </a:t>
            </a:r>
            <a:r>
              <a:rPr sz="1100" u="heavy" spc="114" dirty="0">
                <a:latin typeface="Times New Roman"/>
                <a:cs typeface="Times New Roman"/>
              </a:rPr>
              <a:t> </a:t>
            </a:r>
            <a:r>
              <a:rPr sz="1100" u="heavy" dirty="0">
                <a:latin typeface="Arial"/>
                <a:cs typeface="Arial"/>
              </a:rPr>
              <a:t>i</a:t>
            </a:r>
            <a:r>
              <a:rPr sz="1100" u="heavy" spc="-30" dirty="0">
                <a:latin typeface="Arial"/>
                <a:cs typeface="Arial"/>
              </a:rPr>
              <a:t>n</a:t>
            </a:r>
            <a:r>
              <a:rPr sz="1100" u="heavy" spc="-5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21"/>
          <p:cNvSpPr/>
          <p:nvPr/>
        </p:nvSpPr>
        <p:spPr>
          <a:xfrm>
            <a:off x="793244" y="3694212"/>
            <a:ext cx="1557020" cy="736600"/>
          </a:xfrm>
          <a:custGeom>
            <a:avLst/>
            <a:gdLst/>
            <a:ahLst/>
            <a:cxnLst/>
            <a:rect l="l" t="t" r="r" b="b"/>
            <a:pathLst>
              <a:path w="1557020" h="736600">
                <a:moveTo>
                  <a:pt x="0" y="736091"/>
                </a:moveTo>
                <a:lnTo>
                  <a:pt x="1556765" y="736091"/>
                </a:lnTo>
                <a:lnTo>
                  <a:pt x="1556765" y="0"/>
                </a:lnTo>
                <a:lnTo>
                  <a:pt x="0" y="0"/>
                </a:lnTo>
                <a:lnTo>
                  <a:pt x="0" y="736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22"/>
          <p:cNvSpPr/>
          <p:nvPr/>
        </p:nvSpPr>
        <p:spPr>
          <a:xfrm>
            <a:off x="793244" y="3694212"/>
            <a:ext cx="1557020" cy="736600"/>
          </a:xfrm>
          <a:custGeom>
            <a:avLst/>
            <a:gdLst/>
            <a:ahLst/>
            <a:cxnLst/>
            <a:rect l="l" t="t" r="r" b="b"/>
            <a:pathLst>
              <a:path w="1557020" h="736600">
                <a:moveTo>
                  <a:pt x="0" y="0"/>
                </a:moveTo>
                <a:lnTo>
                  <a:pt x="0" y="736091"/>
                </a:lnTo>
                <a:lnTo>
                  <a:pt x="1556762" y="736091"/>
                </a:lnTo>
                <a:lnTo>
                  <a:pt x="1556762" y="0"/>
                </a:lnTo>
                <a:lnTo>
                  <a:pt x="0" y="0"/>
                </a:lnTo>
                <a:close/>
              </a:path>
            </a:pathLst>
          </a:custGeom>
          <a:ln w="10655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23"/>
          <p:cNvSpPr txBox="1"/>
          <p:nvPr/>
        </p:nvSpPr>
        <p:spPr>
          <a:xfrm>
            <a:off x="993911" y="3794391"/>
            <a:ext cx="115887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100" b="1" spc="45" dirty="0">
                <a:latin typeface="Arial"/>
                <a:cs typeface="Arial"/>
              </a:rPr>
              <a:t>W</a:t>
            </a:r>
            <a:r>
              <a:rPr sz="1100" b="1" spc="25" dirty="0">
                <a:latin typeface="Arial"/>
                <a:cs typeface="Arial"/>
              </a:rPr>
              <a:t>i</a:t>
            </a:r>
            <a:r>
              <a:rPr sz="1100" b="1" spc="-114" dirty="0">
                <a:latin typeface="Arial"/>
                <a:cs typeface="Arial"/>
              </a:rPr>
              <a:t>s</a:t>
            </a:r>
            <a:r>
              <a:rPr sz="1100" b="1" spc="-120" dirty="0">
                <a:latin typeface="Arial"/>
                <a:cs typeface="Arial"/>
              </a:rPr>
              <a:t>s</a:t>
            </a:r>
            <a:r>
              <a:rPr sz="1100" b="1" spc="50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spc="-114" dirty="0">
                <a:latin typeface="Arial"/>
                <a:cs typeface="Arial"/>
              </a:rPr>
              <a:t>s</a:t>
            </a:r>
            <a:r>
              <a:rPr sz="1100" b="1" spc="-30" dirty="0">
                <a:latin typeface="Arial"/>
                <a:cs typeface="Arial"/>
              </a:rPr>
              <a:t>c</a:t>
            </a:r>
            <a:r>
              <a:rPr sz="1100" b="1" spc="-5" dirty="0">
                <a:latin typeface="Arial"/>
                <a:cs typeface="Arial"/>
              </a:rPr>
              <a:t>h</a:t>
            </a:r>
            <a:r>
              <a:rPr sz="1100" b="1" spc="50" dirty="0">
                <a:latin typeface="Arial"/>
                <a:cs typeface="Arial"/>
              </a:rPr>
              <a:t>a</a:t>
            </a:r>
            <a:r>
              <a:rPr sz="1100" b="1" spc="-40" dirty="0">
                <a:latin typeface="Arial"/>
                <a:cs typeface="Arial"/>
              </a:rPr>
              <a:t>f</a:t>
            </a:r>
            <a:r>
              <a:rPr sz="1100" b="1" spc="-35" dirty="0">
                <a:latin typeface="Arial"/>
                <a:cs typeface="Arial"/>
              </a:rPr>
              <a:t>t</a:t>
            </a:r>
            <a:r>
              <a:rPr sz="1100" b="1" spc="25" dirty="0">
                <a:latin typeface="Arial"/>
                <a:cs typeface="Arial"/>
              </a:rPr>
              <a:t>l</a:t>
            </a:r>
            <a:r>
              <a:rPr sz="1100" b="1" dirty="0">
                <a:latin typeface="Arial"/>
                <a:cs typeface="Arial"/>
              </a:rPr>
              <a:t>M</a:t>
            </a:r>
            <a:r>
              <a:rPr sz="1100" b="1" spc="-1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4"/>
          <p:cNvSpPr/>
          <p:nvPr/>
        </p:nvSpPr>
        <p:spPr>
          <a:xfrm>
            <a:off x="793244" y="4014253"/>
            <a:ext cx="1557020" cy="0"/>
          </a:xfrm>
          <a:custGeom>
            <a:avLst/>
            <a:gdLst/>
            <a:ahLst/>
            <a:cxnLst/>
            <a:rect l="l" t="t" r="r" b="b"/>
            <a:pathLst>
              <a:path w="1557020">
                <a:moveTo>
                  <a:pt x="0" y="0"/>
                </a:moveTo>
                <a:lnTo>
                  <a:pt x="1556762" y="0"/>
                </a:lnTo>
              </a:path>
            </a:pathLst>
          </a:custGeom>
          <a:ln w="10655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5"/>
          <p:cNvSpPr txBox="1"/>
          <p:nvPr/>
        </p:nvSpPr>
        <p:spPr>
          <a:xfrm>
            <a:off x="833890" y="4055445"/>
            <a:ext cx="14859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tabLst>
                <a:tab pos="236220" algn="l"/>
              </a:tabLst>
            </a:pPr>
            <a:r>
              <a:rPr sz="1100" spc="-10" dirty="0">
                <a:latin typeface="Arial"/>
                <a:cs typeface="Arial"/>
              </a:rPr>
              <a:t>+</a:t>
            </a:r>
            <a:r>
              <a:rPr sz="1100" spc="-10" dirty="0">
                <a:latin typeface="Times New Roman"/>
                <a:cs typeface="Times New Roman"/>
              </a:rPr>
              <a:t>	</a:t>
            </a:r>
            <a:r>
              <a:rPr sz="1100" spc="-60" dirty="0">
                <a:latin typeface="Arial"/>
                <a:cs typeface="Arial"/>
              </a:rPr>
              <a:t>f</a:t>
            </a:r>
            <a:r>
              <a:rPr sz="1100" spc="-30" dirty="0">
                <a:latin typeface="Arial"/>
                <a:cs typeface="Arial"/>
              </a:rPr>
              <a:t>a</a:t>
            </a:r>
            <a:r>
              <a:rPr sz="1100" spc="25" dirty="0">
                <a:latin typeface="Arial"/>
                <a:cs typeface="Arial"/>
              </a:rPr>
              <a:t>c</a:t>
            </a:r>
            <a:r>
              <a:rPr sz="1100" spc="-35" dirty="0">
                <a:latin typeface="Arial"/>
                <a:cs typeface="Arial"/>
              </a:rPr>
              <a:t>hr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25" dirty="0">
                <a:latin typeface="Arial"/>
                <a:cs typeface="Arial"/>
              </a:rPr>
              <a:t>c</a:t>
            </a:r>
            <a:r>
              <a:rPr sz="1100" spc="-30" dirty="0">
                <a:latin typeface="Arial"/>
                <a:cs typeface="Arial"/>
              </a:rPr>
              <a:t>h</a:t>
            </a:r>
            <a:r>
              <a:rPr sz="1100" spc="25" dirty="0">
                <a:latin typeface="Arial"/>
                <a:cs typeface="Arial"/>
              </a:rPr>
              <a:t>t</a:t>
            </a:r>
            <a:r>
              <a:rPr sz="1100" spc="-30" dirty="0">
                <a:latin typeface="Arial"/>
                <a:cs typeface="Arial"/>
              </a:rPr>
              <a:t>ung</a:t>
            </a:r>
            <a:r>
              <a:rPr sz="1100" spc="-5" dirty="0">
                <a:latin typeface="Arial"/>
                <a:cs typeface="Arial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Arial"/>
                <a:cs typeface="Arial"/>
              </a:rPr>
              <a:t>S</a:t>
            </a:r>
            <a:r>
              <a:rPr sz="1100" spc="25" dirty="0">
                <a:latin typeface="Arial"/>
                <a:cs typeface="Arial"/>
              </a:rPr>
              <a:t>t</a:t>
            </a:r>
            <a:r>
              <a:rPr sz="1100" spc="-3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6"/>
          <p:cNvSpPr/>
          <p:nvPr/>
        </p:nvSpPr>
        <p:spPr>
          <a:xfrm>
            <a:off x="1155956" y="3236250"/>
            <a:ext cx="224154" cy="458470"/>
          </a:xfrm>
          <a:custGeom>
            <a:avLst/>
            <a:gdLst/>
            <a:ahLst/>
            <a:cxnLst/>
            <a:rect l="l" t="t" r="r" b="b"/>
            <a:pathLst>
              <a:path w="224155" h="458470">
                <a:moveTo>
                  <a:pt x="224027" y="457961"/>
                </a:moveTo>
                <a:lnTo>
                  <a:pt x="0" y="0"/>
                </a:lnTo>
              </a:path>
            </a:pathLst>
          </a:custGeom>
          <a:ln w="10655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27"/>
          <p:cNvSpPr/>
          <p:nvPr/>
        </p:nvSpPr>
        <p:spPr>
          <a:xfrm>
            <a:off x="1155956" y="3236250"/>
            <a:ext cx="128270" cy="181610"/>
          </a:xfrm>
          <a:custGeom>
            <a:avLst/>
            <a:gdLst/>
            <a:ahLst/>
            <a:cxnLst/>
            <a:rect l="l" t="t" r="r" b="b"/>
            <a:pathLst>
              <a:path w="128269" h="181610">
                <a:moveTo>
                  <a:pt x="0" y="0"/>
                </a:moveTo>
                <a:lnTo>
                  <a:pt x="21335" y="181355"/>
                </a:lnTo>
                <a:lnTo>
                  <a:pt x="128015" y="128015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8"/>
          <p:cNvSpPr/>
          <p:nvPr/>
        </p:nvSpPr>
        <p:spPr>
          <a:xfrm>
            <a:off x="1155956" y="3236250"/>
            <a:ext cx="128270" cy="181610"/>
          </a:xfrm>
          <a:custGeom>
            <a:avLst/>
            <a:gdLst/>
            <a:ahLst/>
            <a:cxnLst/>
            <a:rect l="l" t="t" r="r" b="b"/>
            <a:pathLst>
              <a:path w="128269" h="181610">
                <a:moveTo>
                  <a:pt x="128015" y="128015"/>
                </a:moveTo>
                <a:lnTo>
                  <a:pt x="21335" y="181355"/>
                </a:lnTo>
                <a:lnTo>
                  <a:pt x="0" y="0"/>
                </a:lnTo>
                <a:lnTo>
                  <a:pt x="128015" y="128015"/>
                </a:lnTo>
                <a:close/>
              </a:path>
            </a:pathLst>
          </a:custGeom>
          <a:ln w="10655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9"/>
          <p:cNvSpPr/>
          <p:nvPr/>
        </p:nvSpPr>
        <p:spPr>
          <a:xfrm>
            <a:off x="1738124" y="2603029"/>
            <a:ext cx="685800" cy="371475"/>
          </a:xfrm>
          <a:custGeom>
            <a:avLst/>
            <a:gdLst/>
            <a:ahLst/>
            <a:cxnLst/>
            <a:rect l="l" t="t" r="r" b="b"/>
            <a:pathLst>
              <a:path w="685800" h="371475">
                <a:moveTo>
                  <a:pt x="514346" y="0"/>
                </a:moveTo>
                <a:lnTo>
                  <a:pt x="514346" y="92963"/>
                </a:lnTo>
                <a:lnTo>
                  <a:pt x="0" y="92963"/>
                </a:lnTo>
                <a:lnTo>
                  <a:pt x="0" y="278129"/>
                </a:lnTo>
                <a:lnTo>
                  <a:pt x="514346" y="278129"/>
                </a:lnTo>
                <a:lnTo>
                  <a:pt x="514346" y="371093"/>
                </a:lnTo>
                <a:lnTo>
                  <a:pt x="685796" y="185927"/>
                </a:lnTo>
                <a:lnTo>
                  <a:pt x="514346" y="0"/>
                </a:lnTo>
                <a:close/>
              </a:path>
            </a:pathLst>
          </a:custGeom>
          <a:solidFill>
            <a:srgbClr val="FE840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88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/>
          <p:nvPr/>
        </p:nvSpPr>
        <p:spPr>
          <a:xfrm>
            <a:off x="250384" y="693078"/>
            <a:ext cx="324548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/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Übersetzun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g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nac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h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Java: Klassenvariable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6"/>
          <p:cNvSpPr txBox="1"/>
          <p:nvPr/>
        </p:nvSpPr>
        <p:spPr>
          <a:xfrm>
            <a:off x="250383" y="1608425"/>
            <a:ext cx="4785360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355" indent="-287655">
              <a:lnSpc>
                <a:spcPts val="1989"/>
              </a:lnSpc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Angabe</a:t>
            </a:r>
            <a:r>
              <a:rPr sz="1700" spc="-5" dirty="0">
                <a:solidFill>
                  <a:srgbClr val="075590"/>
                </a:solidFill>
                <a:latin typeface="Arial"/>
                <a:cs typeface="Arial"/>
              </a:rPr>
              <a:t>:</a:t>
            </a:r>
            <a:r>
              <a:rPr sz="1700" spc="8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Di</a:t>
            </a:r>
            <a:r>
              <a:rPr sz="1700" spc="-10" dirty="0">
                <a:solidFill>
                  <a:srgbClr val="075590"/>
                </a:solidFill>
                <a:latin typeface="Arial"/>
                <a:cs typeface="Arial"/>
              </a:rPr>
              <a:t>e</a:t>
            </a:r>
            <a:r>
              <a:rPr sz="17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Anzah</a:t>
            </a:r>
            <a:r>
              <a:rPr sz="1700" spc="-5" dirty="0">
                <a:solidFill>
                  <a:srgbClr val="075590"/>
                </a:solidFill>
                <a:latin typeface="Arial"/>
                <a:cs typeface="Arial"/>
              </a:rPr>
              <a:t>l</a:t>
            </a:r>
            <a:r>
              <a:rPr sz="1700" spc="7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de</a:t>
            </a:r>
            <a:r>
              <a:rPr sz="1700" spc="-10" dirty="0">
                <a:solidFill>
                  <a:srgbClr val="075590"/>
                </a:solidFill>
                <a:latin typeface="Arial"/>
                <a:cs typeface="Arial"/>
              </a:rPr>
              <a:t>r</a:t>
            </a:r>
            <a:r>
              <a:rPr sz="17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Mitarbeite</a:t>
            </a:r>
            <a:r>
              <a:rPr sz="1700" spc="-10" dirty="0">
                <a:solidFill>
                  <a:srgbClr val="075590"/>
                </a:solidFill>
                <a:latin typeface="Arial"/>
                <a:cs typeface="Arial"/>
              </a:rPr>
              <a:t>r</a:t>
            </a:r>
            <a:r>
              <a:rPr sz="1700" spc="7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is</a:t>
            </a:r>
            <a:r>
              <a:rPr sz="1700" spc="-5" dirty="0">
                <a:solidFill>
                  <a:srgbClr val="075590"/>
                </a:solidFill>
                <a:latin typeface="Arial"/>
                <a:cs typeface="Arial"/>
              </a:rPr>
              <a:t>t</a:t>
            </a:r>
            <a:r>
              <a:rPr sz="1700" spc="5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bekannt</a:t>
            </a:r>
            <a:endParaRPr sz="1700">
              <a:latin typeface="Arial"/>
              <a:cs typeface="Arial"/>
            </a:endParaRPr>
          </a:p>
          <a:p>
            <a:pPr marL="300355" indent="-287655">
              <a:lnSpc>
                <a:spcPts val="1989"/>
              </a:lnSpc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Realisierung</a:t>
            </a:r>
            <a:r>
              <a:rPr sz="1700" spc="-5" dirty="0">
                <a:solidFill>
                  <a:srgbClr val="075590"/>
                </a:solidFill>
                <a:latin typeface="Arial"/>
                <a:cs typeface="Arial"/>
              </a:rPr>
              <a:t>:</a:t>
            </a:r>
            <a:r>
              <a:rPr sz="1700" spc="8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075590"/>
                </a:solidFill>
                <a:latin typeface="Arial"/>
                <a:cs typeface="Arial"/>
              </a:rPr>
              <a:t>Klassenvariable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7"/>
          <p:cNvSpPr txBox="1"/>
          <p:nvPr/>
        </p:nvSpPr>
        <p:spPr>
          <a:xfrm>
            <a:off x="250383" y="5054192"/>
            <a:ext cx="293116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355" marR="5080" indent="-287655">
              <a:lnSpc>
                <a:spcPct val="87200"/>
              </a:lnSpc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sz="1700" spc="-10" dirty="0">
                <a:solidFill>
                  <a:srgbClr val="075590"/>
                </a:solidFill>
                <a:latin typeface="Arial"/>
                <a:cs typeface="Arial"/>
              </a:rPr>
              <a:t>Wird</a:t>
            </a:r>
            <a:r>
              <a:rPr sz="1700" spc="4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ein</a:t>
            </a:r>
            <a:r>
              <a:rPr sz="1700" spc="-10" dirty="0">
                <a:solidFill>
                  <a:srgbClr val="075590"/>
                </a:solidFill>
                <a:latin typeface="Arial"/>
                <a:cs typeface="Arial"/>
              </a:rPr>
              <a:t>e</a:t>
            </a:r>
            <a:r>
              <a:rPr sz="1700" spc="7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Klasse</a:t>
            </a:r>
            <a:r>
              <a:rPr sz="1700" spc="-5" dirty="0">
                <a:solidFill>
                  <a:srgbClr val="075590"/>
                </a:solidFill>
                <a:latin typeface="Arial"/>
                <a:cs typeface="Arial"/>
              </a:rPr>
              <a:t>,</a:t>
            </a:r>
            <a:r>
              <a:rPr sz="1700" spc="6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di</a:t>
            </a:r>
            <a:r>
              <a:rPr sz="1700" spc="-10" dirty="0">
                <a:solidFill>
                  <a:srgbClr val="075590"/>
                </a:solidFill>
                <a:latin typeface="Arial"/>
                <a:cs typeface="Arial"/>
              </a:rPr>
              <a:t>e</a:t>
            </a:r>
            <a:r>
              <a:rPr sz="17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von</a:t>
            </a:r>
            <a:r>
              <a:rPr sz="1700" spc="-1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075590"/>
                </a:solidFill>
                <a:latin typeface="Arial"/>
                <a:cs typeface="Arial"/>
              </a:rPr>
              <a:t>Mitarbeiter</a:t>
            </a:r>
            <a:r>
              <a:rPr sz="1700" spc="6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erbt</a:t>
            </a:r>
            <a:r>
              <a:rPr sz="1700" spc="-5" dirty="0">
                <a:solidFill>
                  <a:srgbClr val="075590"/>
                </a:solidFill>
                <a:latin typeface="Arial"/>
                <a:cs typeface="Arial"/>
              </a:rPr>
              <a:t>,</a:t>
            </a:r>
            <a:r>
              <a:rPr sz="1700" spc="7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instanziert,</a:t>
            </a:r>
            <a:r>
              <a:rPr sz="1700" spc="-1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wir</a:t>
            </a:r>
            <a:r>
              <a:rPr sz="1700" spc="-10" dirty="0">
                <a:solidFill>
                  <a:srgbClr val="075590"/>
                </a:solidFill>
                <a:latin typeface="Arial"/>
                <a:cs typeface="Arial"/>
              </a:rPr>
              <a:t>d</a:t>
            </a:r>
            <a:r>
              <a:rPr sz="17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Courier New"/>
                <a:cs typeface="Courier New"/>
              </a:rPr>
              <a:t>anzahl</a:t>
            </a:r>
            <a:r>
              <a:rPr sz="1700" spc="-515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um</a:t>
            </a:r>
            <a:r>
              <a:rPr sz="17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075590"/>
                </a:solidFill>
                <a:latin typeface="Arial"/>
                <a:cs typeface="Arial"/>
              </a:rPr>
              <a:t>1</a:t>
            </a:r>
            <a:r>
              <a:rPr sz="17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erhöht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250408" y="5752171"/>
            <a:ext cx="7261859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355" indent="-287655">
              <a:lnSpc>
                <a:spcPts val="1835"/>
              </a:lnSpc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Durc</a:t>
            </a:r>
            <a:r>
              <a:rPr sz="1700" spc="-10" dirty="0">
                <a:solidFill>
                  <a:srgbClr val="075590"/>
                </a:solidFill>
                <a:latin typeface="Arial"/>
                <a:cs typeface="Arial"/>
              </a:rPr>
              <a:t>h</a:t>
            </a:r>
            <a:r>
              <a:rPr sz="17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Courier New"/>
                <a:cs typeface="Courier New"/>
              </a:rPr>
              <a:t>Mitarbeiter.anzahl</a:t>
            </a:r>
            <a:r>
              <a:rPr sz="1700" spc="-40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ode</a:t>
            </a:r>
            <a:r>
              <a:rPr sz="1700" spc="-10" dirty="0">
                <a:solidFill>
                  <a:srgbClr val="075590"/>
                </a:solidFill>
                <a:latin typeface="Arial"/>
                <a:cs typeface="Arial"/>
              </a:rPr>
              <a:t>r</a:t>
            </a:r>
            <a:r>
              <a:rPr sz="1700" spc="7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075590"/>
                </a:solidFill>
                <a:latin typeface="Courier New"/>
                <a:cs typeface="Courier New"/>
              </a:rPr>
              <a:t>WissenschaftlMA.anzah</a:t>
            </a:r>
            <a:r>
              <a:rPr sz="1700" spc="-15" dirty="0">
                <a:solidFill>
                  <a:srgbClr val="075590"/>
                </a:solidFill>
                <a:latin typeface="Courier New"/>
                <a:cs typeface="Courier New"/>
              </a:rPr>
              <a:t>l</a:t>
            </a:r>
            <a:r>
              <a:rPr sz="1700" spc="-515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oder</a:t>
            </a:r>
            <a:endParaRPr sz="1700">
              <a:latin typeface="Arial"/>
              <a:cs typeface="Arial"/>
            </a:endParaRPr>
          </a:p>
          <a:p>
            <a:pPr marL="300355">
              <a:lnSpc>
                <a:spcPts val="1835"/>
              </a:lnSpc>
            </a:pPr>
            <a:r>
              <a:rPr sz="1700" spc="-15" dirty="0">
                <a:solidFill>
                  <a:srgbClr val="075590"/>
                </a:solidFill>
                <a:latin typeface="Courier New"/>
                <a:cs typeface="Courier New"/>
              </a:rPr>
              <a:t>wma1.anzahl</a:t>
            </a:r>
            <a:r>
              <a:rPr sz="1700" spc="-520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1700" spc="-20" dirty="0">
                <a:solidFill>
                  <a:srgbClr val="075590"/>
                </a:solidFill>
                <a:latin typeface="Arial"/>
                <a:cs typeface="Arial"/>
              </a:rPr>
              <a:t>bekomm</a:t>
            </a:r>
            <a:r>
              <a:rPr sz="1700" spc="-5" dirty="0">
                <a:solidFill>
                  <a:srgbClr val="075590"/>
                </a:solidFill>
                <a:latin typeface="Arial"/>
                <a:cs typeface="Arial"/>
              </a:rPr>
              <a:t>t</a:t>
            </a:r>
            <a:r>
              <a:rPr sz="1700" spc="6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075590"/>
                </a:solidFill>
                <a:latin typeface="Arial"/>
                <a:cs typeface="Arial"/>
              </a:rPr>
              <a:t>ma</a:t>
            </a:r>
            <a:r>
              <a:rPr sz="1700" spc="-10" dirty="0">
                <a:solidFill>
                  <a:srgbClr val="075590"/>
                </a:solidFill>
                <a:latin typeface="Arial"/>
                <a:cs typeface="Arial"/>
              </a:rPr>
              <a:t>n</a:t>
            </a:r>
            <a:r>
              <a:rPr sz="1700" spc="6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di</a:t>
            </a:r>
            <a:r>
              <a:rPr sz="1700" spc="-10" dirty="0">
                <a:solidFill>
                  <a:srgbClr val="075590"/>
                </a:solidFill>
                <a:latin typeface="Arial"/>
                <a:cs typeface="Arial"/>
              </a:rPr>
              <a:t>e</a:t>
            </a:r>
            <a:r>
              <a:rPr sz="1700" spc="6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Anzah</a:t>
            </a:r>
            <a:r>
              <a:rPr sz="1700" spc="-5" dirty="0">
                <a:solidFill>
                  <a:srgbClr val="075590"/>
                </a:solidFill>
                <a:latin typeface="Arial"/>
                <a:cs typeface="Arial"/>
              </a:rPr>
              <a:t>l</a:t>
            </a:r>
            <a:r>
              <a:rPr sz="17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de</a:t>
            </a:r>
            <a:r>
              <a:rPr sz="1700" spc="-10" dirty="0">
                <a:solidFill>
                  <a:srgbClr val="075590"/>
                </a:solidFill>
                <a:latin typeface="Arial"/>
                <a:cs typeface="Arial"/>
              </a:rPr>
              <a:t>r</a:t>
            </a:r>
            <a:r>
              <a:rPr sz="1700" spc="6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075590"/>
                </a:solidFill>
                <a:latin typeface="Arial"/>
                <a:cs typeface="Arial"/>
              </a:rPr>
              <a:t>Mitarbeiter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3720274" y="1969617"/>
            <a:ext cx="5173345" cy="3580129"/>
          </a:xfrm>
          <a:custGeom>
            <a:avLst/>
            <a:gdLst/>
            <a:ahLst/>
            <a:cxnLst/>
            <a:rect l="l" t="t" r="r" b="b"/>
            <a:pathLst>
              <a:path w="5173345" h="3580129">
                <a:moveTo>
                  <a:pt x="5173217" y="0"/>
                </a:moveTo>
                <a:lnTo>
                  <a:pt x="0" y="0"/>
                </a:lnTo>
                <a:lnTo>
                  <a:pt x="0" y="3579869"/>
                </a:lnTo>
                <a:lnTo>
                  <a:pt x="5173217" y="3579869"/>
                </a:lnTo>
                <a:lnTo>
                  <a:pt x="5173217" y="3567677"/>
                </a:lnTo>
                <a:lnTo>
                  <a:pt x="25145" y="3567677"/>
                </a:lnTo>
                <a:lnTo>
                  <a:pt x="12191" y="3554723"/>
                </a:lnTo>
                <a:lnTo>
                  <a:pt x="25145" y="3554723"/>
                </a:lnTo>
                <a:lnTo>
                  <a:pt x="25145" y="25907"/>
                </a:lnTo>
                <a:lnTo>
                  <a:pt x="12191" y="25907"/>
                </a:lnTo>
                <a:lnTo>
                  <a:pt x="25145" y="12953"/>
                </a:lnTo>
                <a:lnTo>
                  <a:pt x="5173217" y="12953"/>
                </a:lnTo>
                <a:lnTo>
                  <a:pt x="5173217" y="0"/>
                </a:lnTo>
                <a:close/>
              </a:path>
              <a:path w="5173345" h="3580129">
                <a:moveTo>
                  <a:pt x="25145" y="3554723"/>
                </a:moveTo>
                <a:lnTo>
                  <a:pt x="12191" y="3554723"/>
                </a:lnTo>
                <a:lnTo>
                  <a:pt x="25145" y="3567677"/>
                </a:lnTo>
                <a:lnTo>
                  <a:pt x="25145" y="3554723"/>
                </a:lnTo>
                <a:close/>
              </a:path>
              <a:path w="5173345" h="3580129">
                <a:moveTo>
                  <a:pt x="5148071" y="3554723"/>
                </a:moveTo>
                <a:lnTo>
                  <a:pt x="25145" y="3554723"/>
                </a:lnTo>
                <a:lnTo>
                  <a:pt x="25145" y="3567677"/>
                </a:lnTo>
                <a:lnTo>
                  <a:pt x="5148071" y="3567677"/>
                </a:lnTo>
                <a:lnTo>
                  <a:pt x="5148071" y="3554723"/>
                </a:lnTo>
                <a:close/>
              </a:path>
              <a:path w="5173345" h="3580129">
                <a:moveTo>
                  <a:pt x="5148071" y="12953"/>
                </a:moveTo>
                <a:lnTo>
                  <a:pt x="5148071" y="3567677"/>
                </a:lnTo>
                <a:lnTo>
                  <a:pt x="5161025" y="3554723"/>
                </a:lnTo>
                <a:lnTo>
                  <a:pt x="5173217" y="3554723"/>
                </a:lnTo>
                <a:lnTo>
                  <a:pt x="5173217" y="25907"/>
                </a:lnTo>
                <a:lnTo>
                  <a:pt x="5161025" y="25907"/>
                </a:lnTo>
                <a:lnTo>
                  <a:pt x="5148071" y="12953"/>
                </a:lnTo>
                <a:close/>
              </a:path>
              <a:path w="5173345" h="3580129">
                <a:moveTo>
                  <a:pt x="5173217" y="3554723"/>
                </a:moveTo>
                <a:lnTo>
                  <a:pt x="5161025" y="3554723"/>
                </a:lnTo>
                <a:lnTo>
                  <a:pt x="5148071" y="3567677"/>
                </a:lnTo>
                <a:lnTo>
                  <a:pt x="5173217" y="3567677"/>
                </a:lnTo>
                <a:lnTo>
                  <a:pt x="5173217" y="3554723"/>
                </a:lnTo>
                <a:close/>
              </a:path>
              <a:path w="5173345" h="3580129">
                <a:moveTo>
                  <a:pt x="25145" y="12953"/>
                </a:moveTo>
                <a:lnTo>
                  <a:pt x="12191" y="25907"/>
                </a:lnTo>
                <a:lnTo>
                  <a:pt x="25145" y="25907"/>
                </a:lnTo>
                <a:lnTo>
                  <a:pt x="25145" y="12953"/>
                </a:lnTo>
                <a:close/>
              </a:path>
              <a:path w="5173345" h="3580129">
                <a:moveTo>
                  <a:pt x="5148071" y="12953"/>
                </a:moveTo>
                <a:lnTo>
                  <a:pt x="25145" y="12953"/>
                </a:lnTo>
                <a:lnTo>
                  <a:pt x="25145" y="25907"/>
                </a:lnTo>
                <a:lnTo>
                  <a:pt x="5148071" y="25907"/>
                </a:lnTo>
                <a:lnTo>
                  <a:pt x="5148071" y="12953"/>
                </a:lnTo>
                <a:close/>
              </a:path>
              <a:path w="5173345" h="3580129">
                <a:moveTo>
                  <a:pt x="5173217" y="12953"/>
                </a:moveTo>
                <a:lnTo>
                  <a:pt x="5148071" y="12953"/>
                </a:lnTo>
                <a:lnTo>
                  <a:pt x="5161025" y="25907"/>
                </a:lnTo>
                <a:lnTo>
                  <a:pt x="5173217" y="25907"/>
                </a:lnTo>
                <a:lnTo>
                  <a:pt x="5173217" y="12953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4039817" y="2967960"/>
            <a:ext cx="20828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500" i="1" dirty="0">
                <a:solidFill>
                  <a:srgbClr val="00009A"/>
                </a:solidFill>
                <a:latin typeface="Courier New"/>
                <a:cs typeface="Courier New"/>
              </a:rPr>
              <a:t>public Mitarbeiter</a:t>
            </a:r>
            <a:endParaRPr sz="1500">
              <a:latin typeface="Courier New"/>
              <a:cs typeface="Courier New"/>
            </a:endParaRPr>
          </a:p>
          <a:p>
            <a:pPr marL="241300"/>
            <a:r>
              <a:rPr sz="1500" i="1" dirty="0">
                <a:solidFill>
                  <a:srgbClr val="00009A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241300"/>
            <a:r>
              <a:rPr sz="1500" i="1" dirty="0">
                <a:solidFill>
                  <a:srgbClr val="00009A"/>
                </a:solidFill>
                <a:latin typeface="Courier New"/>
                <a:cs typeface="Courier New"/>
              </a:rPr>
              <a:t>anzahl++;</a:t>
            </a:r>
            <a:endParaRPr sz="1500">
              <a:latin typeface="Courier New"/>
              <a:cs typeface="Courier New"/>
            </a:endParaRPr>
          </a:p>
          <a:p>
            <a:pPr marL="12700"/>
            <a:r>
              <a:rPr sz="15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12"/>
          <p:cNvSpPr txBox="1"/>
          <p:nvPr/>
        </p:nvSpPr>
        <p:spPr>
          <a:xfrm>
            <a:off x="6211519" y="2967960"/>
            <a:ext cx="825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500" i="1" dirty="0">
                <a:solidFill>
                  <a:srgbClr val="00009A"/>
                </a:solidFill>
                <a:latin typeface="Courier New"/>
                <a:cs typeface="Courier New"/>
              </a:rPr>
              <a:t>(...) 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13"/>
          <p:cNvSpPr txBox="1"/>
          <p:nvPr/>
        </p:nvSpPr>
        <p:spPr>
          <a:xfrm>
            <a:off x="3811217" y="3882361"/>
            <a:ext cx="494030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5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2700"/>
            <a:r>
              <a:rPr sz="1500" i="1" dirty="0">
                <a:solidFill>
                  <a:srgbClr val="00009A"/>
                </a:solidFill>
                <a:latin typeface="Courier New"/>
                <a:cs typeface="Courier New"/>
              </a:rPr>
              <a:t>class WissenschaftlMA extends Mitarbeiter {</a:t>
            </a:r>
            <a:endParaRPr sz="1500">
              <a:latin typeface="Courier New"/>
              <a:cs typeface="Courier New"/>
            </a:endParaRPr>
          </a:p>
          <a:p>
            <a:pPr marL="241300"/>
            <a:r>
              <a:rPr sz="1500" i="1" dirty="0">
                <a:solidFill>
                  <a:srgbClr val="00009A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469900" marR="1262380" indent="-228600"/>
            <a:r>
              <a:rPr sz="1500" i="1" dirty="0">
                <a:solidFill>
                  <a:srgbClr val="00009A"/>
                </a:solidFill>
                <a:latin typeface="Courier New"/>
                <a:cs typeface="Courier New"/>
              </a:rPr>
              <a:t>public WissenschaftlMA (...) { super(...);</a:t>
            </a:r>
            <a:endParaRPr sz="1500">
              <a:latin typeface="Courier New"/>
              <a:cs typeface="Courier New"/>
            </a:endParaRPr>
          </a:p>
          <a:p>
            <a:pPr marL="241300"/>
            <a:r>
              <a:rPr sz="15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2700"/>
            <a:r>
              <a:rPr sz="15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465013" y="2430626"/>
            <a:ext cx="1143000" cy="1215390"/>
          </a:xfrm>
          <a:custGeom>
            <a:avLst/>
            <a:gdLst/>
            <a:ahLst/>
            <a:cxnLst/>
            <a:rect l="l" t="t" r="r" b="b"/>
            <a:pathLst>
              <a:path w="1143000" h="1215389">
                <a:moveTo>
                  <a:pt x="0" y="1215389"/>
                </a:moveTo>
                <a:lnTo>
                  <a:pt x="1142999" y="1215389"/>
                </a:lnTo>
                <a:lnTo>
                  <a:pt x="1142999" y="0"/>
                </a:lnTo>
                <a:lnTo>
                  <a:pt x="0" y="0"/>
                </a:lnTo>
                <a:lnTo>
                  <a:pt x="0" y="121538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5"/>
          <p:cNvSpPr/>
          <p:nvPr/>
        </p:nvSpPr>
        <p:spPr>
          <a:xfrm>
            <a:off x="465013" y="2430626"/>
            <a:ext cx="1143000" cy="1215390"/>
          </a:xfrm>
          <a:custGeom>
            <a:avLst/>
            <a:gdLst/>
            <a:ahLst/>
            <a:cxnLst/>
            <a:rect l="l" t="t" r="r" b="b"/>
            <a:pathLst>
              <a:path w="1143000" h="1215389">
                <a:moveTo>
                  <a:pt x="0" y="0"/>
                </a:moveTo>
                <a:lnTo>
                  <a:pt x="0" y="1215389"/>
                </a:lnTo>
                <a:lnTo>
                  <a:pt x="1142999" y="1215389"/>
                </a:lnTo>
                <a:lnTo>
                  <a:pt x="1142999" y="0"/>
                </a:lnTo>
                <a:lnTo>
                  <a:pt x="0" y="0"/>
                </a:lnTo>
                <a:close/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6"/>
          <p:cNvSpPr txBox="1"/>
          <p:nvPr/>
        </p:nvSpPr>
        <p:spPr>
          <a:xfrm>
            <a:off x="576524" y="2527699"/>
            <a:ext cx="829310" cy="332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775" marR="5080" indent="-92710">
              <a:lnSpc>
                <a:spcPct val="103299"/>
              </a:lnSpc>
            </a:pPr>
            <a:r>
              <a:rPr sz="1050" b="1" spc="-10" dirty="0">
                <a:latin typeface="Arial"/>
                <a:cs typeface="Arial"/>
              </a:rPr>
              <a:t>{</a:t>
            </a:r>
            <a:r>
              <a:rPr sz="1050" b="1" spc="60" dirty="0">
                <a:latin typeface="Arial"/>
                <a:cs typeface="Arial"/>
              </a:rPr>
              <a:t>a</a:t>
            </a:r>
            <a:r>
              <a:rPr sz="1050" b="1" dirty="0">
                <a:latin typeface="Arial"/>
                <a:cs typeface="Arial"/>
              </a:rPr>
              <a:t>b</a:t>
            </a:r>
            <a:r>
              <a:rPr sz="1050" b="1" spc="-100" dirty="0">
                <a:latin typeface="Arial"/>
                <a:cs typeface="Arial"/>
              </a:rPr>
              <a:t>s</a:t>
            </a:r>
            <a:r>
              <a:rPr sz="1050" b="1" spc="-30" dirty="0">
                <a:latin typeface="Arial"/>
                <a:cs typeface="Arial"/>
              </a:rPr>
              <a:t>t</a:t>
            </a:r>
            <a:r>
              <a:rPr sz="1050" b="1" spc="-5" dirty="0">
                <a:latin typeface="Arial"/>
                <a:cs typeface="Arial"/>
              </a:rPr>
              <a:t>r</a:t>
            </a:r>
            <a:r>
              <a:rPr sz="1050" b="1" spc="60" dirty="0">
                <a:latin typeface="Arial"/>
                <a:cs typeface="Arial"/>
              </a:rPr>
              <a:t>a</a:t>
            </a:r>
            <a:r>
              <a:rPr sz="1050" b="1" spc="-20" dirty="0">
                <a:latin typeface="Arial"/>
                <a:cs typeface="Arial"/>
              </a:rPr>
              <a:t>c</a:t>
            </a:r>
            <a:r>
              <a:rPr sz="1050" b="1" spc="-30" dirty="0">
                <a:latin typeface="Arial"/>
                <a:cs typeface="Arial"/>
              </a:rPr>
              <a:t>t</a:t>
            </a:r>
            <a:r>
              <a:rPr sz="1050" b="1" dirty="0">
                <a:latin typeface="Arial"/>
                <a:cs typeface="Arial"/>
              </a:rPr>
              <a:t>} </a:t>
            </a:r>
            <a:r>
              <a:rPr sz="1050" b="1" spc="15" dirty="0">
                <a:latin typeface="Arial"/>
                <a:cs typeface="Arial"/>
              </a:rPr>
              <a:t>M</a:t>
            </a:r>
            <a:r>
              <a:rPr sz="1050" b="1" spc="30" dirty="0">
                <a:latin typeface="Arial"/>
                <a:cs typeface="Arial"/>
              </a:rPr>
              <a:t>i</a:t>
            </a:r>
            <a:r>
              <a:rPr sz="1050" b="1" spc="-30" dirty="0">
                <a:latin typeface="Arial"/>
                <a:cs typeface="Arial"/>
              </a:rPr>
              <a:t>t</a:t>
            </a:r>
            <a:r>
              <a:rPr sz="1050" b="1" spc="60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r</a:t>
            </a:r>
            <a:r>
              <a:rPr sz="1050" b="1" spc="10" dirty="0">
                <a:latin typeface="Arial"/>
                <a:cs typeface="Arial"/>
              </a:rPr>
              <a:t>b</a:t>
            </a:r>
            <a:r>
              <a:rPr sz="1050" b="1" spc="60" dirty="0">
                <a:latin typeface="Arial"/>
                <a:cs typeface="Arial"/>
              </a:rPr>
              <a:t>e</a:t>
            </a:r>
            <a:r>
              <a:rPr sz="1050" b="1" spc="30" dirty="0">
                <a:latin typeface="Arial"/>
                <a:cs typeface="Arial"/>
              </a:rPr>
              <a:t>i</a:t>
            </a:r>
            <a:r>
              <a:rPr sz="1050" b="1" spc="-30" dirty="0">
                <a:latin typeface="Arial"/>
                <a:cs typeface="Arial"/>
              </a:rPr>
              <a:t>t</a:t>
            </a:r>
            <a:r>
              <a:rPr sz="1050" b="1" spc="60" dirty="0">
                <a:latin typeface="Arial"/>
                <a:cs typeface="Arial"/>
              </a:rPr>
              <a:t>e</a:t>
            </a:r>
            <a:r>
              <a:rPr sz="1050" b="1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465013" y="290459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2999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8"/>
          <p:cNvSpPr txBox="1"/>
          <p:nvPr/>
        </p:nvSpPr>
        <p:spPr>
          <a:xfrm>
            <a:off x="504135" y="2944974"/>
            <a:ext cx="1047115" cy="654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tabLst>
                <a:tab pos="229235" algn="l"/>
              </a:tabLst>
            </a:pPr>
            <a:r>
              <a:rPr sz="1050" dirty="0">
                <a:latin typeface="Arial"/>
                <a:cs typeface="Arial"/>
              </a:rPr>
              <a:t>+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35" dirty="0">
                <a:latin typeface="Arial"/>
                <a:cs typeface="Arial"/>
              </a:rPr>
              <a:t>s</a:t>
            </a:r>
            <a:r>
              <a:rPr sz="1050" spc="-120" dirty="0">
                <a:latin typeface="Arial"/>
                <a:cs typeface="Arial"/>
              </a:rPr>
              <a:t>v</a:t>
            </a:r>
            <a:r>
              <a:rPr sz="1050" spc="-25" dirty="0">
                <a:latin typeface="Arial"/>
                <a:cs typeface="Arial"/>
              </a:rPr>
              <a:t>n</a:t>
            </a:r>
            <a:r>
              <a:rPr sz="1050" spc="-30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10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20" dirty="0">
                <a:latin typeface="Arial"/>
                <a:cs typeface="Arial"/>
              </a:rPr>
              <a:t>n</a:t>
            </a:r>
            <a:r>
              <a:rPr sz="1050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  <a:p>
            <a:pPr marL="12700">
              <a:spcBef>
                <a:spcPts val="40"/>
              </a:spcBef>
              <a:tabLst>
                <a:tab pos="228600" algn="l"/>
              </a:tabLst>
            </a:pPr>
            <a:r>
              <a:rPr sz="1050" dirty="0">
                <a:latin typeface="Arial"/>
                <a:cs typeface="Arial"/>
              </a:rPr>
              <a:t>+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Arial"/>
                <a:cs typeface="Arial"/>
              </a:rPr>
              <a:t>n</a:t>
            </a:r>
            <a:r>
              <a:rPr sz="1050" spc="-20" dirty="0">
                <a:latin typeface="Arial"/>
                <a:cs typeface="Arial"/>
              </a:rPr>
              <a:t>a</a:t>
            </a:r>
            <a:r>
              <a:rPr sz="1050" spc="10" dirty="0">
                <a:latin typeface="Arial"/>
                <a:cs typeface="Arial"/>
              </a:rPr>
              <a:t>m</a:t>
            </a:r>
            <a:r>
              <a:rPr sz="1050" spc="-20" dirty="0">
                <a:latin typeface="Arial"/>
                <a:cs typeface="Arial"/>
              </a:rPr>
              <a:t>e</a:t>
            </a:r>
            <a:r>
              <a:rPr sz="1050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11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Arial"/>
                <a:cs typeface="Arial"/>
              </a:rPr>
              <a:t>St</a:t>
            </a:r>
            <a:r>
              <a:rPr sz="1050" spc="-30" dirty="0">
                <a:latin typeface="Arial"/>
                <a:cs typeface="Arial"/>
              </a:rPr>
              <a:t>r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20" dirty="0">
                <a:latin typeface="Arial"/>
                <a:cs typeface="Arial"/>
              </a:rPr>
              <a:t>n</a:t>
            </a:r>
            <a:r>
              <a:rPr sz="1050" dirty="0"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  <a:p>
            <a:pPr marL="12700">
              <a:spcBef>
                <a:spcPts val="35"/>
              </a:spcBef>
              <a:tabLst>
                <a:tab pos="228600" algn="l"/>
              </a:tabLst>
            </a:pPr>
            <a:r>
              <a:rPr sz="1050" dirty="0">
                <a:latin typeface="Arial"/>
                <a:cs typeface="Arial"/>
              </a:rPr>
              <a:t>+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Arial"/>
                <a:cs typeface="Arial"/>
              </a:rPr>
              <a:t>e</a:t>
            </a:r>
            <a:r>
              <a:rPr sz="1050" spc="15" dirty="0">
                <a:latin typeface="Arial"/>
                <a:cs typeface="Arial"/>
              </a:rPr>
              <a:t>m</a:t>
            </a:r>
            <a:r>
              <a:rPr sz="1050" spc="-25" dirty="0">
                <a:latin typeface="Arial"/>
                <a:cs typeface="Arial"/>
              </a:rPr>
              <a:t>a</a:t>
            </a:r>
            <a:r>
              <a:rPr sz="1050" spc="10" dirty="0">
                <a:latin typeface="Arial"/>
                <a:cs typeface="Arial"/>
              </a:rPr>
              <a:t>il</a:t>
            </a:r>
            <a:r>
              <a:rPr sz="1050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1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Arial"/>
                <a:cs typeface="Arial"/>
              </a:rPr>
              <a:t>S</a:t>
            </a:r>
            <a:r>
              <a:rPr sz="1050" spc="30" dirty="0">
                <a:latin typeface="Arial"/>
                <a:cs typeface="Arial"/>
              </a:rPr>
              <a:t>t</a:t>
            </a:r>
            <a:r>
              <a:rPr sz="1050" spc="-25" dirty="0">
                <a:latin typeface="Arial"/>
                <a:cs typeface="Arial"/>
              </a:rPr>
              <a:t>r</a:t>
            </a:r>
            <a:r>
              <a:rPr sz="1050" spc="10" dirty="0">
                <a:latin typeface="Arial"/>
                <a:cs typeface="Arial"/>
              </a:rPr>
              <a:t>i</a:t>
            </a:r>
            <a:r>
              <a:rPr sz="1050" spc="-25" dirty="0">
                <a:latin typeface="Arial"/>
                <a:cs typeface="Arial"/>
              </a:rPr>
              <a:t>ng</a:t>
            </a:r>
            <a:endParaRPr sz="1050">
              <a:latin typeface="Arial"/>
              <a:cs typeface="Arial"/>
            </a:endParaRPr>
          </a:p>
          <a:p>
            <a:pPr marL="12700">
              <a:spcBef>
                <a:spcPts val="35"/>
              </a:spcBef>
              <a:tabLst>
                <a:tab pos="228600" algn="l"/>
              </a:tabLst>
            </a:pPr>
            <a:r>
              <a:rPr sz="1050" dirty="0">
                <a:latin typeface="Arial"/>
                <a:cs typeface="Arial"/>
              </a:rPr>
              <a:t>+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u="heavy" spc="-25" dirty="0">
                <a:latin typeface="Arial"/>
                <a:cs typeface="Arial"/>
              </a:rPr>
              <a:t>a</a:t>
            </a:r>
            <a:r>
              <a:rPr sz="1050" u="heavy" spc="-20" dirty="0">
                <a:latin typeface="Arial"/>
                <a:cs typeface="Arial"/>
              </a:rPr>
              <a:t>n</a:t>
            </a:r>
            <a:r>
              <a:rPr sz="1050" u="heavy" spc="35" dirty="0">
                <a:latin typeface="Arial"/>
                <a:cs typeface="Arial"/>
              </a:rPr>
              <a:t>z</a:t>
            </a:r>
            <a:r>
              <a:rPr sz="1050" u="heavy" spc="-20" dirty="0">
                <a:latin typeface="Arial"/>
                <a:cs typeface="Arial"/>
              </a:rPr>
              <a:t>ah</a:t>
            </a:r>
            <a:r>
              <a:rPr sz="1050" u="heavy" spc="5" dirty="0">
                <a:latin typeface="Arial"/>
                <a:cs typeface="Arial"/>
              </a:rPr>
              <a:t>l</a:t>
            </a:r>
            <a:r>
              <a:rPr sz="1050" u="heavy" dirty="0">
                <a:latin typeface="Arial"/>
                <a:cs typeface="Arial"/>
              </a:rPr>
              <a:t>: </a:t>
            </a:r>
            <a:r>
              <a:rPr sz="1050" u="heavy" spc="120" dirty="0">
                <a:latin typeface="Times New Roman"/>
                <a:cs typeface="Times New Roman"/>
              </a:rPr>
              <a:t> </a:t>
            </a:r>
            <a:r>
              <a:rPr sz="1050" u="heavy" spc="10" dirty="0">
                <a:latin typeface="Arial"/>
                <a:cs typeface="Arial"/>
              </a:rPr>
              <a:t>i</a:t>
            </a:r>
            <a:r>
              <a:rPr sz="1050" u="heavy" spc="-25" dirty="0">
                <a:latin typeface="Arial"/>
                <a:cs typeface="Arial"/>
              </a:rPr>
              <a:t>n</a:t>
            </a:r>
            <a:r>
              <a:rPr sz="1050" u="heavy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999938" y="4099400"/>
            <a:ext cx="1504315" cy="711200"/>
          </a:xfrm>
          <a:custGeom>
            <a:avLst/>
            <a:gdLst/>
            <a:ahLst/>
            <a:cxnLst/>
            <a:rect l="l" t="t" r="r" b="b"/>
            <a:pathLst>
              <a:path w="1504314" h="711200">
                <a:moveTo>
                  <a:pt x="0" y="710945"/>
                </a:moveTo>
                <a:lnTo>
                  <a:pt x="1504187" y="710945"/>
                </a:lnTo>
                <a:lnTo>
                  <a:pt x="1504187" y="0"/>
                </a:lnTo>
                <a:lnTo>
                  <a:pt x="0" y="0"/>
                </a:lnTo>
                <a:lnTo>
                  <a:pt x="0" y="710945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20"/>
          <p:cNvSpPr/>
          <p:nvPr/>
        </p:nvSpPr>
        <p:spPr>
          <a:xfrm>
            <a:off x="999938" y="4099407"/>
            <a:ext cx="1504315" cy="711200"/>
          </a:xfrm>
          <a:custGeom>
            <a:avLst/>
            <a:gdLst/>
            <a:ahLst/>
            <a:cxnLst/>
            <a:rect l="l" t="t" r="r" b="b"/>
            <a:pathLst>
              <a:path w="1504314" h="711200">
                <a:moveTo>
                  <a:pt x="0" y="0"/>
                </a:moveTo>
                <a:lnTo>
                  <a:pt x="0" y="710939"/>
                </a:lnTo>
                <a:lnTo>
                  <a:pt x="1504184" y="710939"/>
                </a:lnTo>
                <a:lnTo>
                  <a:pt x="1504184" y="0"/>
                </a:lnTo>
                <a:lnTo>
                  <a:pt x="0" y="0"/>
                </a:lnTo>
                <a:close/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21"/>
          <p:cNvSpPr txBox="1"/>
          <p:nvPr/>
        </p:nvSpPr>
        <p:spPr>
          <a:xfrm>
            <a:off x="1193746" y="4195719"/>
            <a:ext cx="112077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b="1" spc="60" dirty="0">
                <a:latin typeface="Arial"/>
                <a:cs typeface="Arial"/>
              </a:rPr>
              <a:t>W</a:t>
            </a:r>
            <a:r>
              <a:rPr sz="1050" b="1" spc="30" dirty="0">
                <a:latin typeface="Arial"/>
                <a:cs typeface="Arial"/>
              </a:rPr>
              <a:t>i</a:t>
            </a:r>
            <a:r>
              <a:rPr sz="1050" b="1" spc="-100" dirty="0">
                <a:latin typeface="Arial"/>
                <a:cs typeface="Arial"/>
              </a:rPr>
              <a:t>ss</a:t>
            </a:r>
            <a:r>
              <a:rPr sz="1050" b="1" spc="60" dirty="0">
                <a:latin typeface="Arial"/>
                <a:cs typeface="Arial"/>
              </a:rPr>
              <a:t>e</a:t>
            </a:r>
            <a:r>
              <a:rPr sz="1050" b="1" dirty="0">
                <a:latin typeface="Arial"/>
                <a:cs typeface="Arial"/>
              </a:rPr>
              <a:t>n</a:t>
            </a:r>
            <a:r>
              <a:rPr sz="1050" b="1" spc="-100" dirty="0">
                <a:latin typeface="Arial"/>
                <a:cs typeface="Arial"/>
              </a:rPr>
              <a:t>s</a:t>
            </a:r>
            <a:r>
              <a:rPr sz="1050" b="1" spc="-25" dirty="0">
                <a:latin typeface="Arial"/>
                <a:cs typeface="Arial"/>
              </a:rPr>
              <a:t>c</a:t>
            </a:r>
            <a:r>
              <a:rPr sz="1050" b="1" dirty="0">
                <a:latin typeface="Arial"/>
                <a:cs typeface="Arial"/>
              </a:rPr>
              <a:t>h</a:t>
            </a:r>
            <a:r>
              <a:rPr sz="1050" b="1" spc="65" dirty="0">
                <a:latin typeface="Arial"/>
                <a:cs typeface="Arial"/>
              </a:rPr>
              <a:t>a</a:t>
            </a:r>
            <a:r>
              <a:rPr sz="1050" b="1" spc="-30" dirty="0">
                <a:latin typeface="Arial"/>
                <a:cs typeface="Arial"/>
              </a:rPr>
              <a:t>ft</a:t>
            </a:r>
            <a:r>
              <a:rPr sz="1050" b="1" spc="30" dirty="0">
                <a:latin typeface="Arial"/>
                <a:cs typeface="Arial"/>
              </a:rPr>
              <a:t>l</a:t>
            </a:r>
            <a:r>
              <a:rPr sz="1050" b="1" spc="10" dirty="0">
                <a:latin typeface="Arial"/>
                <a:cs typeface="Arial"/>
              </a:rPr>
              <a:t>M</a:t>
            </a:r>
            <a:r>
              <a:rPr sz="1050" b="1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22"/>
          <p:cNvSpPr/>
          <p:nvPr/>
        </p:nvSpPr>
        <p:spPr>
          <a:xfrm>
            <a:off x="999938" y="4408016"/>
            <a:ext cx="1504315" cy="0"/>
          </a:xfrm>
          <a:custGeom>
            <a:avLst/>
            <a:gdLst/>
            <a:ahLst/>
            <a:cxnLst/>
            <a:rect l="l" t="t" r="r" b="b"/>
            <a:pathLst>
              <a:path w="1504314">
                <a:moveTo>
                  <a:pt x="0" y="0"/>
                </a:moveTo>
                <a:lnTo>
                  <a:pt x="1504184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23"/>
          <p:cNvSpPr txBox="1"/>
          <p:nvPr/>
        </p:nvSpPr>
        <p:spPr>
          <a:xfrm>
            <a:off x="1039822" y="4448402"/>
            <a:ext cx="143700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tabLst>
                <a:tab pos="227965" algn="l"/>
              </a:tabLst>
            </a:pPr>
            <a:r>
              <a:rPr sz="1050" dirty="0">
                <a:latin typeface="Arial"/>
                <a:cs typeface="Arial"/>
              </a:rPr>
              <a:t>+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50" dirty="0">
                <a:latin typeface="Arial"/>
                <a:cs typeface="Arial"/>
              </a:rPr>
              <a:t>f</a:t>
            </a:r>
            <a:r>
              <a:rPr sz="1050" spc="-25" dirty="0">
                <a:latin typeface="Arial"/>
                <a:cs typeface="Arial"/>
              </a:rPr>
              <a:t>a</a:t>
            </a:r>
            <a:r>
              <a:rPr sz="1050" spc="40" dirty="0">
                <a:latin typeface="Arial"/>
                <a:cs typeface="Arial"/>
              </a:rPr>
              <a:t>c</a:t>
            </a:r>
            <a:r>
              <a:rPr sz="1050" spc="-25" dirty="0">
                <a:latin typeface="Arial"/>
                <a:cs typeface="Arial"/>
              </a:rPr>
              <a:t>h</a:t>
            </a:r>
            <a:r>
              <a:rPr sz="1050" spc="-30" dirty="0">
                <a:latin typeface="Arial"/>
                <a:cs typeface="Arial"/>
              </a:rPr>
              <a:t>r</a:t>
            </a:r>
            <a:r>
              <a:rPr sz="1050" spc="10" dirty="0">
                <a:latin typeface="Arial"/>
                <a:cs typeface="Arial"/>
              </a:rPr>
              <a:t>i</a:t>
            </a:r>
            <a:r>
              <a:rPr sz="1050" spc="35" dirty="0">
                <a:latin typeface="Arial"/>
                <a:cs typeface="Arial"/>
              </a:rPr>
              <a:t>c</a:t>
            </a:r>
            <a:r>
              <a:rPr sz="1050" spc="-20" dirty="0">
                <a:latin typeface="Arial"/>
                <a:cs typeface="Arial"/>
              </a:rPr>
              <a:t>h</a:t>
            </a:r>
            <a:r>
              <a:rPr sz="1050" spc="30" dirty="0">
                <a:latin typeface="Arial"/>
                <a:cs typeface="Arial"/>
              </a:rPr>
              <a:t>t</a:t>
            </a:r>
            <a:r>
              <a:rPr sz="1050" spc="-25" dirty="0">
                <a:latin typeface="Arial"/>
                <a:cs typeface="Arial"/>
              </a:rPr>
              <a:t>u</a:t>
            </a:r>
            <a:r>
              <a:rPr sz="1050" spc="-20" dirty="0">
                <a:latin typeface="Arial"/>
                <a:cs typeface="Arial"/>
              </a:rPr>
              <a:t>ng</a:t>
            </a:r>
            <a:r>
              <a:rPr sz="1050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1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Arial"/>
                <a:cs typeface="Arial"/>
              </a:rPr>
              <a:t>S</a:t>
            </a:r>
            <a:r>
              <a:rPr sz="1050" spc="30" dirty="0">
                <a:latin typeface="Arial"/>
                <a:cs typeface="Arial"/>
              </a:rPr>
              <a:t>t</a:t>
            </a:r>
            <a:r>
              <a:rPr sz="1050" spc="-30" dirty="0">
                <a:latin typeface="Arial"/>
                <a:cs typeface="Arial"/>
              </a:rPr>
              <a:t>r</a:t>
            </a:r>
            <a:r>
              <a:rPr sz="1050" spc="10" dirty="0">
                <a:latin typeface="Arial"/>
                <a:cs typeface="Arial"/>
              </a:rPr>
              <a:t>i</a:t>
            </a:r>
            <a:r>
              <a:rPr sz="1050" spc="-25" dirty="0">
                <a:latin typeface="Arial"/>
                <a:cs typeface="Arial"/>
              </a:rPr>
              <a:t>n</a:t>
            </a:r>
            <a:r>
              <a:rPr sz="1050" dirty="0"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4"/>
          <p:cNvSpPr/>
          <p:nvPr/>
        </p:nvSpPr>
        <p:spPr>
          <a:xfrm>
            <a:off x="1350458" y="3655923"/>
            <a:ext cx="216535" cy="443865"/>
          </a:xfrm>
          <a:custGeom>
            <a:avLst/>
            <a:gdLst/>
            <a:ahLst/>
            <a:cxnLst/>
            <a:rect l="l" t="t" r="r" b="b"/>
            <a:pathLst>
              <a:path w="216535" h="443864">
                <a:moveTo>
                  <a:pt x="216407" y="443483"/>
                </a:moveTo>
                <a:lnTo>
                  <a:pt x="0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5"/>
          <p:cNvSpPr/>
          <p:nvPr/>
        </p:nvSpPr>
        <p:spPr>
          <a:xfrm>
            <a:off x="1350458" y="3655922"/>
            <a:ext cx="123825" cy="175260"/>
          </a:xfrm>
          <a:custGeom>
            <a:avLst/>
            <a:gdLst/>
            <a:ahLst/>
            <a:cxnLst/>
            <a:rect l="l" t="t" r="r" b="b"/>
            <a:pathLst>
              <a:path w="123825" h="175260">
                <a:moveTo>
                  <a:pt x="0" y="0"/>
                </a:moveTo>
                <a:lnTo>
                  <a:pt x="20573" y="175259"/>
                </a:lnTo>
                <a:lnTo>
                  <a:pt x="123443" y="124205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6"/>
          <p:cNvSpPr/>
          <p:nvPr/>
        </p:nvSpPr>
        <p:spPr>
          <a:xfrm>
            <a:off x="1350458" y="3655922"/>
            <a:ext cx="123825" cy="175260"/>
          </a:xfrm>
          <a:custGeom>
            <a:avLst/>
            <a:gdLst/>
            <a:ahLst/>
            <a:cxnLst/>
            <a:rect l="l" t="t" r="r" b="b"/>
            <a:pathLst>
              <a:path w="123825" h="175260">
                <a:moveTo>
                  <a:pt x="123443" y="124205"/>
                </a:moveTo>
                <a:lnTo>
                  <a:pt x="20573" y="175259"/>
                </a:lnTo>
                <a:lnTo>
                  <a:pt x="0" y="0"/>
                </a:lnTo>
                <a:lnTo>
                  <a:pt x="123443" y="124205"/>
                </a:lnTo>
                <a:close/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7"/>
          <p:cNvSpPr/>
          <p:nvPr/>
        </p:nvSpPr>
        <p:spPr>
          <a:xfrm>
            <a:off x="2261805" y="2975457"/>
            <a:ext cx="685800" cy="371475"/>
          </a:xfrm>
          <a:custGeom>
            <a:avLst/>
            <a:gdLst/>
            <a:ahLst/>
            <a:cxnLst/>
            <a:rect l="l" t="t" r="r" b="b"/>
            <a:pathLst>
              <a:path w="685800" h="371475">
                <a:moveTo>
                  <a:pt x="514349" y="0"/>
                </a:moveTo>
                <a:lnTo>
                  <a:pt x="514349" y="92963"/>
                </a:lnTo>
                <a:lnTo>
                  <a:pt x="0" y="92963"/>
                </a:lnTo>
                <a:lnTo>
                  <a:pt x="0" y="278891"/>
                </a:lnTo>
                <a:lnTo>
                  <a:pt x="514349" y="278891"/>
                </a:lnTo>
                <a:lnTo>
                  <a:pt x="514349" y="371093"/>
                </a:lnTo>
                <a:lnTo>
                  <a:pt x="685799" y="185927"/>
                </a:lnTo>
                <a:lnTo>
                  <a:pt x="514349" y="0"/>
                </a:lnTo>
                <a:close/>
              </a:path>
            </a:pathLst>
          </a:custGeom>
          <a:solidFill>
            <a:srgbClr val="FE840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2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993" y="2091659"/>
            <a:ext cx="3613151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/>
          <p:nvPr/>
        </p:nvSpPr>
        <p:spPr>
          <a:xfrm>
            <a:off x="334911" y="769913"/>
            <a:ext cx="324548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/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Übersetzun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g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nac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h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Java: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1:1-Assoziation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6"/>
          <p:cNvSpPr txBox="1"/>
          <p:nvPr/>
        </p:nvSpPr>
        <p:spPr>
          <a:xfrm>
            <a:off x="334910" y="4884761"/>
            <a:ext cx="7247890" cy="1282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355" marR="52069" indent="-287655"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Die</a:t>
            </a:r>
            <a:r>
              <a:rPr sz="2000" spc="7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entsprechende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n</a:t>
            </a:r>
            <a:r>
              <a:rPr sz="2000" spc="6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Rollen</a:t>
            </a:r>
            <a:r>
              <a:rPr sz="2000" spc="8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werde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n</a:t>
            </a:r>
            <a:r>
              <a:rPr sz="20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al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Attribute</a:t>
            </a:r>
            <a:r>
              <a:rPr sz="2000" spc="3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n</a:t>
            </a:r>
            <a:r>
              <a:rPr sz="20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die</a:t>
            </a:r>
            <a:r>
              <a:rPr sz="20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jeweils</a:t>
            </a:r>
            <a:r>
              <a:rPr sz="2000" spc="-1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gegenüberliegende</a:t>
            </a:r>
            <a:r>
              <a:rPr sz="2000" spc="8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Klasse</a:t>
            </a:r>
            <a:r>
              <a:rPr sz="20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eingefügt</a:t>
            </a:r>
            <a:endParaRPr sz="2000">
              <a:latin typeface="Arial"/>
              <a:cs typeface="Arial"/>
            </a:endParaRPr>
          </a:p>
          <a:p>
            <a:pPr marL="300355" marR="5080" indent="-287655">
              <a:lnSpc>
                <a:spcPts val="2390"/>
              </a:lnSpc>
              <a:spcBef>
                <a:spcPts val="445"/>
              </a:spcBef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Ist</a:t>
            </a:r>
            <a:r>
              <a:rPr sz="2000" spc="3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die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Multiplizität</a:t>
            </a:r>
            <a:r>
              <a:rPr sz="2000" spc="6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0..1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,</a:t>
            </a:r>
            <a:r>
              <a:rPr sz="2000" spc="3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kann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da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entsprechende</a:t>
            </a:r>
            <a:r>
              <a:rPr sz="20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Attribut</a:t>
            </a:r>
            <a:r>
              <a:rPr sz="2000" spc="4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unter</a:t>
            </a:r>
            <a:r>
              <a:rPr sz="2000" spc="-1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Umstände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n</a:t>
            </a:r>
            <a:r>
              <a:rPr sz="20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auc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h</a:t>
            </a:r>
            <a:r>
              <a:rPr sz="2000" spc="5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de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n</a:t>
            </a:r>
            <a:r>
              <a:rPr sz="20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Wert</a:t>
            </a:r>
            <a:r>
              <a:rPr sz="2000" spc="4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Courier New"/>
                <a:cs typeface="Courier New"/>
              </a:rPr>
              <a:t>null</a:t>
            </a:r>
            <a:r>
              <a:rPr sz="2000" spc="-650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haben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3255399" y="1501876"/>
            <a:ext cx="5640705" cy="3320415"/>
          </a:xfrm>
          <a:custGeom>
            <a:avLst/>
            <a:gdLst/>
            <a:ahLst/>
            <a:cxnLst/>
            <a:rect l="l" t="t" r="r" b="b"/>
            <a:pathLst>
              <a:path w="5640705" h="3320415">
                <a:moveTo>
                  <a:pt x="5640323" y="0"/>
                </a:moveTo>
                <a:lnTo>
                  <a:pt x="0" y="0"/>
                </a:lnTo>
                <a:lnTo>
                  <a:pt x="0" y="3320027"/>
                </a:lnTo>
                <a:lnTo>
                  <a:pt x="5640323" y="3320027"/>
                </a:lnTo>
                <a:lnTo>
                  <a:pt x="5640323" y="3307073"/>
                </a:lnTo>
                <a:lnTo>
                  <a:pt x="25145" y="3307073"/>
                </a:lnTo>
                <a:lnTo>
                  <a:pt x="12953" y="3294119"/>
                </a:lnTo>
                <a:lnTo>
                  <a:pt x="25145" y="3294119"/>
                </a:lnTo>
                <a:lnTo>
                  <a:pt x="25145" y="25907"/>
                </a:lnTo>
                <a:lnTo>
                  <a:pt x="12953" y="25907"/>
                </a:lnTo>
                <a:lnTo>
                  <a:pt x="25145" y="12953"/>
                </a:lnTo>
                <a:lnTo>
                  <a:pt x="5640323" y="12953"/>
                </a:lnTo>
                <a:lnTo>
                  <a:pt x="5640323" y="0"/>
                </a:lnTo>
                <a:close/>
              </a:path>
              <a:path w="5640705" h="3320415">
                <a:moveTo>
                  <a:pt x="25145" y="3294119"/>
                </a:moveTo>
                <a:lnTo>
                  <a:pt x="12953" y="3294119"/>
                </a:lnTo>
                <a:lnTo>
                  <a:pt x="25145" y="3307073"/>
                </a:lnTo>
                <a:lnTo>
                  <a:pt x="25145" y="3294119"/>
                </a:lnTo>
                <a:close/>
              </a:path>
              <a:path w="5640705" h="3320415">
                <a:moveTo>
                  <a:pt x="5615177" y="3294119"/>
                </a:moveTo>
                <a:lnTo>
                  <a:pt x="25145" y="3294119"/>
                </a:lnTo>
                <a:lnTo>
                  <a:pt x="25145" y="3307073"/>
                </a:lnTo>
                <a:lnTo>
                  <a:pt x="5615177" y="3307073"/>
                </a:lnTo>
                <a:lnTo>
                  <a:pt x="5615177" y="3294119"/>
                </a:lnTo>
                <a:close/>
              </a:path>
              <a:path w="5640705" h="3320415">
                <a:moveTo>
                  <a:pt x="5615177" y="12953"/>
                </a:moveTo>
                <a:lnTo>
                  <a:pt x="5615177" y="3307073"/>
                </a:lnTo>
                <a:lnTo>
                  <a:pt x="5627369" y="3294119"/>
                </a:lnTo>
                <a:lnTo>
                  <a:pt x="5640323" y="3294119"/>
                </a:lnTo>
                <a:lnTo>
                  <a:pt x="5640323" y="25907"/>
                </a:lnTo>
                <a:lnTo>
                  <a:pt x="5627369" y="25907"/>
                </a:lnTo>
                <a:lnTo>
                  <a:pt x="5615177" y="12953"/>
                </a:lnTo>
                <a:close/>
              </a:path>
              <a:path w="5640705" h="3320415">
                <a:moveTo>
                  <a:pt x="5640323" y="3294119"/>
                </a:moveTo>
                <a:lnTo>
                  <a:pt x="5627369" y="3294119"/>
                </a:lnTo>
                <a:lnTo>
                  <a:pt x="5615177" y="3307073"/>
                </a:lnTo>
                <a:lnTo>
                  <a:pt x="5640323" y="3307073"/>
                </a:lnTo>
                <a:lnTo>
                  <a:pt x="5640323" y="3294119"/>
                </a:lnTo>
                <a:close/>
              </a:path>
              <a:path w="5640705" h="3320415">
                <a:moveTo>
                  <a:pt x="25145" y="12953"/>
                </a:moveTo>
                <a:lnTo>
                  <a:pt x="12953" y="25907"/>
                </a:lnTo>
                <a:lnTo>
                  <a:pt x="25145" y="25907"/>
                </a:lnTo>
                <a:lnTo>
                  <a:pt x="25145" y="12953"/>
                </a:lnTo>
                <a:close/>
              </a:path>
              <a:path w="5640705" h="3320415">
                <a:moveTo>
                  <a:pt x="5615177" y="12953"/>
                </a:moveTo>
                <a:lnTo>
                  <a:pt x="25145" y="12953"/>
                </a:lnTo>
                <a:lnTo>
                  <a:pt x="25145" y="25907"/>
                </a:lnTo>
                <a:lnTo>
                  <a:pt x="5615177" y="25907"/>
                </a:lnTo>
                <a:lnTo>
                  <a:pt x="5615177" y="12953"/>
                </a:lnTo>
                <a:close/>
              </a:path>
              <a:path w="5640705" h="3320415">
                <a:moveTo>
                  <a:pt x="5640323" y="12953"/>
                </a:moveTo>
                <a:lnTo>
                  <a:pt x="5615177" y="12953"/>
                </a:lnTo>
                <a:lnTo>
                  <a:pt x="5627369" y="25907"/>
                </a:lnTo>
                <a:lnTo>
                  <a:pt x="5640323" y="25907"/>
                </a:lnTo>
                <a:lnTo>
                  <a:pt x="5640323" y="12953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8"/>
          <p:cNvSpPr txBox="1"/>
          <p:nvPr/>
        </p:nvSpPr>
        <p:spPr>
          <a:xfrm>
            <a:off x="3346343" y="1600754"/>
            <a:ext cx="161607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class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Dekan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9"/>
          <p:cNvSpPr txBox="1"/>
          <p:nvPr/>
        </p:nvSpPr>
        <p:spPr>
          <a:xfrm>
            <a:off x="3590182" y="1831893"/>
            <a:ext cx="497078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private Fakultaet rFakultaet;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public Fakultaet getFakultaet() {</a:t>
            </a:r>
            <a:endParaRPr sz="1600">
              <a:latin typeface="Courier New"/>
              <a:cs typeface="Courier New"/>
            </a:endParaRPr>
          </a:p>
          <a:p>
            <a:pPr marL="2511425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return rFakultaet; 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10"/>
          <p:cNvSpPr txBox="1">
            <a:spLocks noGrp="1"/>
          </p:cNvSpPr>
          <p:nvPr/>
        </p:nvSpPr>
        <p:spPr>
          <a:xfrm>
            <a:off x="247899" y="1944937"/>
            <a:ext cx="8512573" cy="2840509"/>
          </a:xfrm>
          <a:prstGeom prst="rect">
            <a:avLst/>
          </a:prstGeom>
        </p:spPr>
        <p:txBody>
          <a:bodyPr vert="horz" wrap="square" lIns="0" tIns="1106158" rIns="0" bIns="0" rtlCol="0">
            <a:spAutoFit/>
          </a:bodyPr>
          <a:lstStyle>
            <a:lvl1pPr marL="0">
              <a:defRPr sz="1600" b="0" i="1">
                <a:solidFill>
                  <a:srgbClr val="00009A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110865"/>
            <a:r>
              <a:rPr dirty="0"/>
              <a:t>}</a:t>
            </a:r>
          </a:p>
          <a:p>
            <a:pPr marL="3110865"/>
            <a:r>
              <a:rPr dirty="0"/>
              <a:t>class Fakultaet {</a:t>
            </a:r>
          </a:p>
          <a:p>
            <a:pPr marL="3354704"/>
            <a:r>
              <a:rPr dirty="0"/>
              <a:t>...</a:t>
            </a:r>
          </a:p>
          <a:p>
            <a:pPr marL="3354704"/>
            <a:r>
              <a:rPr dirty="0"/>
              <a:t>private Dekan rDekan;</a:t>
            </a:r>
          </a:p>
          <a:p>
            <a:pPr marL="3354704"/>
            <a:r>
              <a:rPr dirty="0"/>
              <a:t>...</a:t>
            </a:r>
          </a:p>
          <a:p>
            <a:pPr marL="3354704"/>
            <a:r>
              <a:rPr dirty="0"/>
              <a:t>public</a:t>
            </a:r>
            <a:r>
              <a:rPr spc="5" dirty="0"/>
              <a:t> </a:t>
            </a:r>
            <a:r>
              <a:rPr dirty="0"/>
              <a:t>Dekan</a:t>
            </a:r>
            <a:r>
              <a:rPr spc="5" dirty="0"/>
              <a:t> </a:t>
            </a:r>
            <a:r>
              <a:rPr dirty="0"/>
              <a:t>getDekan() { return rDekan; }</a:t>
            </a:r>
          </a:p>
          <a:p>
            <a:pPr marL="3110865"/>
            <a:r>
              <a:rPr dirty="0"/>
              <a:t>}</a:t>
            </a:r>
          </a:p>
        </p:txBody>
      </p:sp>
      <p:sp>
        <p:nvSpPr>
          <p:cNvPr id="8" name="object 12"/>
          <p:cNvSpPr txBox="1"/>
          <p:nvPr/>
        </p:nvSpPr>
        <p:spPr>
          <a:xfrm>
            <a:off x="1817672" y="2589367"/>
            <a:ext cx="1085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200" spc="-2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13"/>
          <p:cNvSpPr txBox="1"/>
          <p:nvPr/>
        </p:nvSpPr>
        <p:spPr>
          <a:xfrm>
            <a:off x="1829127" y="3438997"/>
            <a:ext cx="2806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200" spc="35" dirty="0">
                <a:latin typeface="Arial"/>
                <a:cs typeface="Arial"/>
              </a:rPr>
              <a:t>t</a:t>
            </a:r>
            <a:r>
              <a:rPr sz="1200" spc="-25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2177171" y="2790417"/>
            <a:ext cx="685800" cy="372110"/>
          </a:xfrm>
          <a:custGeom>
            <a:avLst/>
            <a:gdLst/>
            <a:ahLst/>
            <a:cxnLst/>
            <a:rect l="l" t="t" r="r" b="b"/>
            <a:pathLst>
              <a:path w="685800" h="372110">
                <a:moveTo>
                  <a:pt x="514346" y="0"/>
                </a:moveTo>
                <a:lnTo>
                  <a:pt x="514346" y="92963"/>
                </a:lnTo>
                <a:lnTo>
                  <a:pt x="0" y="92963"/>
                </a:lnTo>
                <a:lnTo>
                  <a:pt x="0" y="278891"/>
                </a:lnTo>
                <a:lnTo>
                  <a:pt x="514346" y="278891"/>
                </a:lnTo>
                <a:lnTo>
                  <a:pt x="514346" y="371855"/>
                </a:lnTo>
                <a:lnTo>
                  <a:pt x="685796" y="185927"/>
                </a:lnTo>
                <a:lnTo>
                  <a:pt x="514346" y="0"/>
                </a:lnTo>
                <a:close/>
              </a:path>
            </a:pathLst>
          </a:custGeom>
          <a:solidFill>
            <a:srgbClr val="FE840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11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40" y="1814481"/>
            <a:ext cx="1170430" cy="24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/>
          <p:nvPr/>
        </p:nvSpPr>
        <p:spPr>
          <a:xfrm>
            <a:off x="460758" y="721971"/>
            <a:ext cx="420878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/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Übersetzun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g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nac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h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Java: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Unidirektionale</a:t>
            </a:r>
            <a:r>
              <a:rPr sz="2200" b="1" spc="2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?:1-Assoziation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6"/>
          <p:cNvSpPr txBox="1"/>
          <p:nvPr/>
        </p:nvSpPr>
        <p:spPr>
          <a:xfrm>
            <a:off x="460759" y="5550560"/>
            <a:ext cx="7103745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355" indent="-287655"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Keine</a:t>
            </a:r>
            <a:r>
              <a:rPr sz="2000" spc="6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Änderun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g</a:t>
            </a:r>
            <a:r>
              <a:rPr sz="20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Vortragender!</a:t>
            </a:r>
            <a:endParaRPr sz="2000">
              <a:latin typeface="Arial"/>
              <a:cs typeface="Arial"/>
            </a:endParaRPr>
          </a:p>
          <a:p>
            <a:pPr marL="300355" indent="-287655">
              <a:spcBef>
                <a:spcPts val="360"/>
              </a:spcBef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Viel</a:t>
            </a:r>
            <a:r>
              <a:rPr sz="2000" spc="6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leichte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r</a:t>
            </a:r>
            <a:r>
              <a:rPr sz="20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zu</a:t>
            </a:r>
            <a:r>
              <a:rPr sz="2000" spc="4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implementieren</a:t>
            </a:r>
            <a:r>
              <a:rPr sz="2000" spc="8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al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bidirektionale</a:t>
            </a:r>
            <a:r>
              <a:rPr sz="2000" spc="8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Assoziation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3501642" y="2381033"/>
            <a:ext cx="5181600" cy="2588260"/>
          </a:xfrm>
          <a:custGeom>
            <a:avLst/>
            <a:gdLst/>
            <a:ahLst/>
            <a:cxnLst/>
            <a:rect l="l" t="t" r="r" b="b"/>
            <a:pathLst>
              <a:path w="5181600" h="2588260">
                <a:moveTo>
                  <a:pt x="5181599" y="0"/>
                </a:moveTo>
                <a:lnTo>
                  <a:pt x="0" y="0"/>
                </a:lnTo>
                <a:lnTo>
                  <a:pt x="0" y="2587745"/>
                </a:lnTo>
                <a:lnTo>
                  <a:pt x="5181599" y="2587745"/>
                </a:lnTo>
                <a:lnTo>
                  <a:pt x="5181599" y="2575553"/>
                </a:lnTo>
                <a:lnTo>
                  <a:pt x="25907" y="2575553"/>
                </a:lnTo>
                <a:lnTo>
                  <a:pt x="12953" y="2562599"/>
                </a:lnTo>
                <a:lnTo>
                  <a:pt x="25907" y="2562599"/>
                </a:lnTo>
                <a:lnTo>
                  <a:pt x="25907" y="25907"/>
                </a:lnTo>
                <a:lnTo>
                  <a:pt x="12953" y="25907"/>
                </a:lnTo>
                <a:lnTo>
                  <a:pt x="25907" y="12953"/>
                </a:lnTo>
                <a:lnTo>
                  <a:pt x="5181599" y="12953"/>
                </a:lnTo>
                <a:lnTo>
                  <a:pt x="5181599" y="0"/>
                </a:lnTo>
                <a:close/>
              </a:path>
              <a:path w="5181600" h="2588260">
                <a:moveTo>
                  <a:pt x="25907" y="2562599"/>
                </a:moveTo>
                <a:lnTo>
                  <a:pt x="12953" y="2562599"/>
                </a:lnTo>
                <a:lnTo>
                  <a:pt x="25907" y="2575553"/>
                </a:lnTo>
                <a:lnTo>
                  <a:pt x="25907" y="2562599"/>
                </a:lnTo>
                <a:close/>
              </a:path>
              <a:path w="5181600" h="2588260">
                <a:moveTo>
                  <a:pt x="5156453" y="2562599"/>
                </a:moveTo>
                <a:lnTo>
                  <a:pt x="25907" y="2562599"/>
                </a:lnTo>
                <a:lnTo>
                  <a:pt x="25907" y="2575553"/>
                </a:lnTo>
                <a:lnTo>
                  <a:pt x="5156453" y="2575553"/>
                </a:lnTo>
                <a:lnTo>
                  <a:pt x="5156453" y="2562599"/>
                </a:lnTo>
                <a:close/>
              </a:path>
              <a:path w="5181600" h="2588260">
                <a:moveTo>
                  <a:pt x="5156453" y="12953"/>
                </a:moveTo>
                <a:lnTo>
                  <a:pt x="5156453" y="2575553"/>
                </a:lnTo>
                <a:lnTo>
                  <a:pt x="5169407" y="2562599"/>
                </a:lnTo>
                <a:lnTo>
                  <a:pt x="5181599" y="2562599"/>
                </a:lnTo>
                <a:lnTo>
                  <a:pt x="5181599" y="25907"/>
                </a:lnTo>
                <a:lnTo>
                  <a:pt x="5169407" y="25907"/>
                </a:lnTo>
                <a:lnTo>
                  <a:pt x="5156453" y="12953"/>
                </a:lnTo>
                <a:close/>
              </a:path>
              <a:path w="5181600" h="2588260">
                <a:moveTo>
                  <a:pt x="5181599" y="2562599"/>
                </a:moveTo>
                <a:lnTo>
                  <a:pt x="5169407" y="2562599"/>
                </a:lnTo>
                <a:lnTo>
                  <a:pt x="5156453" y="2575553"/>
                </a:lnTo>
                <a:lnTo>
                  <a:pt x="5181599" y="2575553"/>
                </a:lnTo>
                <a:lnTo>
                  <a:pt x="5181599" y="2562599"/>
                </a:lnTo>
                <a:close/>
              </a:path>
              <a:path w="5181600" h="2588260">
                <a:moveTo>
                  <a:pt x="25907" y="12953"/>
                </a:moveTo>
                <a:lnTo>
                  <a:pt x="12953" y="25907"/>
                </a:lnTo>
                <a:lnTo>
                  <a:pt x="25907" y="25907"/>
                </a:lnTo>
                <a:lnTo>
                  <a:pt x="25907" y="12953"/>
                </a:lnTo>
                <a:close/>
              </a:path>
              <a:path w="5181600" h="2588260">
                <a:moveTo>
                  <a:pt x="5156453" y="12953"/>
                </a:moveTo>
                <a:lnTo>
                  <a:pt x="25907" y="12953"/>
                </a:lnTo>
                <a:lnTo>
                  <a:pt x="25907" y="25907"/>
                </a:lnTo>
                <a:lnTo>
                  <a:pt x="5156453" y="25907"/>
                </a:lnTo>
                <a:lnTo>
                  <a:pt x="5156453" y="12953"/>
                </a:lnTo>
                <a:close/>
              </a:path>
              <a:path w="5181600" h="2588260">
                <a:moveTo>
                  <a:pt x="5181599" y="12953"/>
                </a:moveTo>
                <a:lnTo>
                  <a:pt x="5156453" y="12953"/>
                </a:lnTo>
                <a:lnTo>
                  <a:pt x="5169407" y="25907"/>
                </a:lnTo>
                <a:lnTo>
                  <a:pt x="5181599" y="25907"/>
                </a:lnTo>
                <a:lnTo>
                  <a:pt x="5181599" y="12953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8"/>
          <p:cNvSpPr txBox="1"/>
          <p:nvPr/>
        </p:nvSpPr>
        <p:spPr>
          <a:xfrm>
            <a:off x="3592587" y="2467213"/>
            <a:ext cx="442785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class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Lehrveranstaltung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25654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private Vortragend</a:t>
            </a:r>
            <a:r>
              <a:rPr sz="1600" i="1" spc="10" dirty="0">
                <a:solidFill>
                  <a:srgbClr val="00009A"/>
                </a:solidFill>
                <a:latin typeface="Courier New"/>
                <a:cs typeface="Courier New"/>
              </a:rPr>
              <a:t>e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r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vortragender;</a:t>
            </a:r>
            <a:endParaRPr sz="1600">
              <a:latin typeface="Courier New"/>
              <a:cs typeface="Courier New"/>
            </a:endParaRPr>
          </a:p>
          <a:p>
            <a:pPr marL="25654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9"/>
          <p:cNvSpPr txBox="1"/>
          <p:nvPr/>
        </p:nvSpPr>
        <p:spPr>
          <a:xfrm>
            <a:off x="3836426" y="3686414"/>
            <a:ext cx="759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public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4692764" y="3686414"/>
            <a:ext cx="39382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1045" marR="5080" indent="-72898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Vortragender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getVortragender() { return vortragender;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11"/>
          <p:cNvSpPr txBox="1"/>
          <p:nvPr/>
        </p:nvSpPr>
        <p:spPr>
          <a:xfrm>
            <a:off x="3836426" y="4174094"/>
            <a:ext cx="3924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12"/>
          <p:cNvSpPr txBox="1"/>
          <p:nvPr/>
        </p:nvSpPr>
        <p:spPr>
          <a:xfrm>
            <a:off x="3592587" y="4661763"/>
            <a:ext cx="1479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3"/>
          <p:cNvSpPr/>
          <p:nvPr/>
        </p:nvSpPr>
        <p:spPr>
          <a:xfrm>
            <a:off x="1011430" y="2029752"/>
            <a:ext cx="1051560" cy="814705"/>
          </a:xfrm>
          <a:custGeom>
            <a:avLst/>
            <a:gdLst/>
            <a:ahLst/>
            <a:cxnLst/>
            <a:rect l="l" t="t" r="r" b="b"/>
            <a:pathLst>
              <a:path w="1051560" h="814705">
                <a:moveTo>
                  <a:pt x="0" y="814577"/>
                </a:moveTo>
                <a:lnTo>
                  <a:pt x="1051559" y="814577"/>
                </a:lnTo>
                <a:lnTo>
                  <a:pt x="1051559" y="0"/>
                </a:lnTo>
                <a:lnTo>
                  <a:pt x="0" y="0"/>
                </a:lnTo>
                <a:lnTo>
                  <a:pt x="0" y="814577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4"/>
          <p:cNvSpPr/>
          <p:nvPr/>
        </p:nvSpPr>
        <p:spPr>
          <a:xfrm>
            <a:off x="1011430" y="2029752"/>
            <a:ext cx="1051560" cy="814705"/>
          </a:xfrm>
          <a:custGeom>
            <a:avLst/>
            <a:gdLst/>
            <a:ahLst/>
            <a:cxnLst/>
            <a:rect l="l" t="t" r="r" b="b"/>
            <a:pathLst>
              <a:path w="1051560" h="814705">
                <a:moveTo>
                  <a:pt x="0" y="0"/>
                </a:moveTo>
                <a:lnTo>
                  <a:pt x="0" y="814577"/>
                </a:lnTo>
                <a:lnTo>
                  <a:pt x="1051559" y="814577"/>
                </a:lnTo>
                <a:lnTo>
                  <a:pt x="1051559" y="0"/>
                </a:lnTo>
                <a:lnTo>
                  <a:pt x="0" y="0"/>
                </a:lnTo>
                <a:close/>
              </a:path>
            </a:pathLst>
          </a:custGeom>
          <a:ln w="1181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5"/>
          <p:cNvSpPr txBox="1"/>
          <p:nvPr/>
        </p:nvSpPr>
        <p:spPr>
          <a:xfrm>
            <a:off x="1035313" y="2141494"/>
            <a:ext cx="101726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200" b="1" spc="25" dirty="0">
                <a:latin typeface="Arial"/>
                <a:cs typeface="Arial"/>
              </a:rPr>
              <a:t>V</a:t>
            </a:r>
            <a:r>
              <a:rPr sz="1200" b="1" spc="5" dirty="0">
                <a:latin typeface="Arial"/>
                <a:cs typeface="Arial"/>
              </a:rPr>
              <a:t>o</a:t>
            </a:r>
            <a:r>
              <a:rPr sz="1200" b="1" spc="-10" dirty="0">
                <a:latin typeface="Arial"/>
                <a:cs typeface="Arial"/>
              </a:rPr>
              <a:t>r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spc="65" dirty="0">
                <a:latin typeface="Arial"/>
                <a:cs typeface="Arial"/>
              </a:rPr>
              <a:t>a</a:t>
            </a:r>
            <a:r>
              <a:rPr sz="1200" b="1" spc="5" dirty="0">
                <a:latin typeface="Arial"/>
                <a:cs typeface="Arial"/>
              </a:rPr>
              <a:t>g</a:t>
            </a:r>
            <a:r>
              <a:rPr sz="1200" b="1" spc="70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nd</a:t>
            </a:r>
            <a:r>
              <a:rPr sz="1200" b="1" spc="7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6"/>
          <p:cNvSpPr/>
          <p:nvPr/>
        </p:nvSpPr>
        <p:spPr>
          <a:xfrm>
            <a:off x="1011430" y="2384081"/>
            <a:ext cx="1051560" cy="0"/>
          </a:xfrm>
          <a:custGeom>
            <a:avLst/>
            <a:gdLst/>
            <a:ahLst/>
            <a:cxnLst/>
            <a:rect l="l" t="t" r="r" b="b"/>
            <a:pathLst>
              <a:path w="1051560">
                <a:moveTo>
                  <a:pt x="0" y="0"/>
                </a:moveTo>
                <a:lnTo>
                  <a:pt x="1051559" y="0"/>
                </a:lnTo>
              </a:path>
            </a:pathLst>
          </a:custGeom>
          <a:ln w="1181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7"/>
          <p:cNvSpPr/>
          <p:nvPr/>
        </p:nvSpPr>
        <p:spPr>
          <a:xfrm>
            <a:off x="857507" y="4119149"/>
            <a:ext cx="1442085" cy="815340"/>
          </a:xfrm>
          <a:custGeom>
            <a:avLst/>
            <a:gdLst/>
            <a:ahLst/>
            <a:cxnLst/>
            <a:rect l="l" t="t" r="r" b="b"/>
            <a:pathLst>
              <a:path w="1442085" h="815339">
                <a:moveTo>
                  <a:pt x="0" y="815339"/>
                </a:moveTo>
                <a:lnTo>
                  <a:pt x="1441703" y="815339"/>
                </a:lnTo>
                <a:lnTo>
                  <a:pt x="1441703" y="0"/>
                </a:lnTo>
                <a:lnTo>
                  <a:pt x="0" y="0"/>
                </a:lnTo>
                <a:lnTo>
                  <a:pt x="0" y="81533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8"/>
          <p:cNvSpPr/>
          <p:nvPr/>
        </p:nvSpPr>
        <p:spPr>
          <a:xfrm>
            <a:off x="857507" y="4119156"/>
            <a:ext cx="1442085" cy="815340"/>
          </a:xfrm>
          <a:custGeom>
            <a:avLst/>
            <a:gdLst/>
            <a:ahLst/>
            <a:cxnLst/>
            <a:rect l="l" t="t" r="r" b="b"/>
            <a:pathLst>
              <a:path w="1442085" h="815339">
                <a:moveTo>
                  <a:pt x="0" y="0"/>
                </a:moveTo>
                <a:lnTo>
                  <a:pt x="0" y="815333"/>
                </a:lnTo>
                <a:lnTo>
                  <a:pt x="1441703" y="815333"/>
                </a:lnTo>
                <a:lnTo>
                  <a:pt x="1441703" y="0"/>
                </a:lnTo>
                <a:lnTo>
                  <a:pt x="0" y="0"/>
                </a:lnTo>
                <a:close/>
              </a:path>
            </a:pathLst>
          </a:custGeom>
          <a:ln w="1181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9"/>
          <p:cNvSpPr txBox="1"/>
          <p:nvPr/>
        </p:nvSpPr>
        <p:spPr>
          <a:xfrm>
            <a:off x="893579" y="4230138"/>
            <a:ext cx="13817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200" b="1" dirty="0">
                <a:latin typeface="Arial"/>
                <a:cs typeface="Arial"/>
              </a:rPr>
              <a:t>L</a:t>
            </a:r>
            <a:r>
              <a:rPr sz="1200" b="1" spc="7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h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spc="-25" dirty="0">
                <a:latin typeface="Arial"/>
                <a:cs typeface="Arial"/>
              </a:rPr>
              <a:t>v</a:t>
            </a:r>
            <a:r>
              <a:rPr sz="1200" b="1" spc="70" dirty="0">
                <a:latin typeface="Arial"/>
                <a:cs typeface="Arial"/>
              </a:rPr>
              <a:t>e</a:t>
            </a:r>
            <a:r>
              <a:rPr sz="1200" b="1" spc="-10" dirty="0">
                <a:latin typeface="Arial"/>
                <a:cs typeface="Arial"/>
              </a:rPr>
              <a:t>r</a:t>
            </a:r>
            <a:r>
              <a:rPr sz="1200" b="1" spc="70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114" dirty="0">
                <a:latin typeface="Arial"/>
                <a:cs typeface="Arial"/>
              </a:rPr>
              <a:t>s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spc="70" dirty="0">
                <a:latin typeface="Arial"/>
                <a:cs typeface="Arial"/>
              </a:rPr>
              <a:t>a</a:t>
            </a:r>
            <a:r>
              <a:rPr sz="1200" b="1" spc="35" dirty="0">
                <a:latin typeface="Arial"/>
                <a:cs typeface="Arial"/>
              </a:rPr>
              <a:t>l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ung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20"/>
          <p:cNvSpPr/>
          <p:nvPr/>
        </p:nvSpPr>
        <p:spPr>
          <a:xfrm>
            <a:off x="857507" y="4473485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5">
                <a:moveTo>
                  <a:pt x="0" y="0"/>
                </a:moveTo>
                <a:lnTo>
                  <a:pt x="1441703" y="0"/>
                </a:lnTo>
              </a:path>
            </a:pathLst>
          </a:custGeom>
          <a:ln w="1181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21"/>
          <p:cNvSpPr/>
          <p:nvPr/>
        </p:nvSpPr>
        <p:spPr>
          <a:xfrm>
            <a:off x="1543306" y="2855759"/>
            <a:ext cx="71120" cy="1263650"/>
          </a:xfrm>
          <a:custGeom>
            <a:avLst/>
            <a:gdLst/>
            <a:ahLst/>
            <a:cxnLst/>
            <a:rect l="l" t="t" r="r" b="b"/>
            <a:pathLst>
              <a:path w="71119" h="1263650">
                <a:moveTo>
                  <a:pt x="0" y="1263395"/>
                </a:moveTo>
                <a:lnTo>
                  <a:pt x="0" y="0"/>
                </a:lnTo>
                <a:lnTo>
                  <a:pt x="70865" y="177545"/>
                </a:lnTo>
              </a:path>
            </a:pathLst>
          </a:custGeom>
          <a:ln w="1181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22"/>
          <p:cNvSpPr/>
          <p:nvPr/>
        </p:nvSpPr>
        <p:spPr>
          <a:xfrm>
            <a:off x="1472440" y="2855759"/>
            <a:ext cx="71120" cy="177800"/>
          </a:xfrm>
          <a:custGeom>
            <a:avLst/>
            <a:gdLst/>
            <a:ahLst/>
            <a:cxnLst/>
            <a:rect l="l" t="t" r="r" b="b"/>
            <a:pathLst>
              <a:path w="71119" h="177800">
                <a:moveTo>
                  <a:pt x="70865" y="0"/>
                </a:moveTo>
                <a:lnTo>
                  <a:pt x="0" y="177545"/>
                </a:lnTo>
              </a:path>
            </a:pathLst>
          </a:custGeom>
          <a:ln w="1181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23"/>
          <p:cNvSpPr txBox="1"/>
          <p:nvPr/>
        </p:nvSpPr>
        <p:spPr>
          <a:xfrm>
            <a:off x="1648722" y="3848030"/>
            <a:ext cx="2667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200" spc="-25" dirty="0">
                <a:latin typeface="Arial"/>
                <a:cs typeface="Arial"/>
              </a:rPr>
              <a:t>0</a:t>
            </a:r>
            <a:r>
              <a:rPr sz="1200" spc="35" dirty="0">
                <a:latin typeface="Arial"/>
                <a:cs typeface="Arial"/>
              </a:rPr>
              <a:t>..*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4"/>
          <p:cNvSpPr txBox="1"/>
          <p:nvPr/>
        </p:nvSpPr>
        <p:spPr>
          <a:xfrm>
            <a:off x="1719589" y="2962586"/>
            <a:ext cx="1111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5"/>
          <p:cNvSpPr/>
          <p:nvPr/>
        </p:nvSpPr>
        <p:spPr>
          <a:xfrm>
            <a:off x="2443225" y="3290862"/>
            <a:ext cx="685800" cy="371475"/>
          </a:xfrm>
          <a:custGeom>
            <a:avLst/>
            <a:gdLst/>
            <a:ahLst/>
            <a:cxnLst/>
            <a:rect l="l" t="t" r="r" b="b"/>
            <a:pathLst>
              <a:path w="685800" h="371475">
                <a:moveTo>
                  <a:pt x="514349" y="0"/>
                </a:moveTo>
                <a:lnTo>
                  <a:pt x="514349" y="92963"/>
                </a:lnTo>
                <a:lnTo>
                  <a:pt x="0" y="92963"/>
                </a:lnTo>
                <a:lnTo>
                  <a:pt x="0" y="278129"/>
                </a:lnTo>
                <a:lnTo>
                  <a:pt x="514349" y="278129"/>
                </a:lnTo>
                <a:lnTo>
                  <a:pt x="514349" y="371093"/>
                </a:lnTo>
                <a:lnTo>
                  <a:pt x="685799" y="185927"/>
                </a:lnTo>
                <a:lnTo>
                  <a:pt x="514349" y="0"/>
                </a:lnTo>
                <a:close/>
              </a:path>
            </a:pathLst>
          </a:custGeom>
          <a:solidFill>
            <a:srgbClr val="FE840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89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7418705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spc="-110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500"/>
              </a:lnSpc>
              <a:spcBef>
                <a:spcPts val="92"/>
              </a:spcBef>
            </a:pPr>
            <a:endParaRPr sz="2500" dirty="0"/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nzi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le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sz="1800" spc="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nd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rst</a:t>
            </a:r>
            <a:r>
              <a:rPr sz="1800" spc="-10" dirty="0">
                <a:latin typeface="Arial"/>
                <a:cs typeface="Arial"/>
              </a:rPr>
              <a:t>eh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 smtClean="0">
                <a:latin typeface="Arial"/>
                <a:cs typeface="Arial"/>
              </a:rPr>
              <a:t>w</a:t>
            </a:r>
            <a:r>
              <a:rPr lang="de-DE" spc="5" dirty="0" err="1" smtClean="0">
                <a:latin typeface="Arial"/>
                <a:cs typeface="Arial"/>
              </a:rPr>
              <a:t>ie</a:t>
            </a:r>
            <a:r>
              <a:rPr lang="de-DE" spc="5" dirty="0" smtClean="0">
                <a:latin typeface="Arial"/>
                <a:cs typeface="Arial"/>
              </a:rPr>
              <a:t> UML-Diagramme in Software umgesetzt werden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8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Code </a:t>
            </a:r>
            <a:r>
              <a:rPr lang="de-DE" dirty="0" err="1" smtClean="0">
                <a:latin typeface="Arial"/>
                <a:cs typeface="Arial"/>
              </a:rPr>
              <a:t>Smells</a:t>
            </a:r>
            <a:r>
              <a:rPr lang="de-DE" dirty="0" smtClean="0">
                <a:latin typeface="Arial"/>
                <a:cs typeface="Arial"/>
              </a:rPr>
              <a:t> und schlechtes </a:t>
            </a:r>
            <a:r>
              <a:rPr lang="de-DE" dirty="0" err="1" smtClean="0">
                <a:latin typeface="Arial"/>
                <a:cs typeface="Arial"/>
              </a:rPr>
              <a:t>Exception</a:t>
            </a:r>
            <a:r>
              <a:rPr lang="de-DE" dirty="0" smtClean="0">
                <a:latin typeface="Arial"/>
                <a:cs typeface="Arial"/>
              </a:rPr>
              <a:t> Handling identifizieren und beheben können</a:t>
            </a:r>
          </a:p>
        </p:txBody>
      </p:sp>
    </p:spTree>
    <p:extLst>
      <p:ext uri="{BB962C8B-B14F-4D97-AF65-F5344CB8AC3E}">
        <p14:creationId xmlns:p14="http://schemas.microsoft.com/office/powerpoint/2010/main" val="40179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/>
          <p:nvPr/>
        </p:nvSpPr>
        <p:spPr>
          <a:xfrm>
            <a:off x="773433" y="744729"/>
            <a:ext cx="397319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/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Übersetzun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g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nac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h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Java: Bidirektional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e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1:*-Assoziation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6"/>
          <p:cNvSpPr/>
          <p:nvPr/>
        </p:nvSpPr>
        <p:spPr>
          <a:xfrm>
            <a:off x="4325619" y="1859724"/>
            <a:ext cx="4044950" cy="3076575"/>
          </a:xfrm>
          <a:custGeom>
            <a:avLst/>
            <a:gdLst/>
            <a:ahLst/>
            <a:cxnLst/>
            <a:rect l="l" t="t" r="r" b="b"/>
            <a:pathLst>
              <a:path w="4044950" h="3076575">
                <a:moveTo>
                  <a:pt x="4044695" y="0"/>
                </a:moveTo>
                <a:lnTo>
                  <a:pt x="0" y="0"/>
                </a:lnTo>
                <a:lnTo>
                  <a:pt x="0" y="3076187"/>
                </a:lnTo>
                <a:lnTo>
                  <a:pt x="4044695" y="3076187"/>
                </a:lnTo>
                <a:lnTo>
                  <a:pt x="4044695" y="3063995"/>
                </a:lnTo>
                <a:lnTo>
                  <a:pt x="25145" y="3063995"/>
                </a:lnTo>
                <a:lnTo>
                  <a:pt x="12953" y="3051041"/>
                </a:lnTo>
                <a:lnTo>
                  <a:pt x="25145" y="3051041"/>
                </a:lnTo>
                <a:lnTo>
                  <a:pt x="25145" y="25145"/>
                </a:lnTo>
                <a:lnTo>
                  <a:pt x="12953" y="25145"/>
                </a:lnTo>
                <a:lnTo>
                  <a:pt x="25145" y="12953"/>
                </a:lnTo>
                <a:lnTo>
                  <a:pt x="4044695" y="12953"/>
                </a:lnTo>
                <a:lnTo>
                  <a:pt x="4044695" y="0"/>
                </a:lnTo>
                <a:close/>
              </a:path>
              <a:path w="4044950" h="3076575">
                <a:moveTo>
                  <a:pt x="25145" y="3051041"/>
                </a:moveTo>
                <a:lnTo>
                  <a:pt x="12953" y="3051041"/>
                </a:lnTo>
                <a:lnTo>
                  <a:pt x="25145" y="3063995"/>
                </a:lnTo>
                <a:lnTo>
                  <a:pt x="25145" y="3051041"/>
                </a:lnTo>
                <a:close/>
              </a:path>
              <a:path w="4044950" h="3076575">
                <a:moveTo>
                  <a:pt x="4019549" y="3051041"/>
                </a:moveTo>
                <a:lnTo>
                  <a:pt x="25145" y="3051041"/>
                </a:lnTo>
                <a:lnTo>
                  <a:pt x="25145" y="3063995"/>
                </a:lnTo>
                <a:lnTo>
                  <a:pt x="4019549" y="3063995"/>
                </a:lnTo>
                <a:lnTo>
                  <a:pt x="4019549" y="3051041"/>
                </a:lnTo>
                <a:close/>
              </a:path>
              <a:path w="4044950" h="3076575">
                <a:moveTo>
                  <a:pt x="4019549" y="12953"/>
                </a:moveTo>
                <a:lnTo>
                  <a:pt x="4019549" y="3063995"/>
                </a:lnTo>
                <a:lnTo>
                  <a:pt x="4032503" y="3051041"/>
                </a:lnTo>
                <a:lnTo>
                  <a:pt x="4044695" y="3051041"/>
                </a:lnTo>
                <a:lnTo>
                  <a:pt x="4044695" y="25145"/>
                </a:lnTo>
                <a:lnTo>
                  <a:pt x="4032503" y="25145"/>
                </a:lnTo>
                <a:lnTo>
                  <a:pt x="4019549" y="12953"/>
                </a:lnTo>
                <a:close/>
              </a:path>
              <a:path w="4044950" h="3076575">
                <a:moveTo>
                  <a:pt x="4044695" y="3051041"/>
                </a:moveTo>
                <a:lnTo>
                  <a:pt x="4032503" y="3051041"/>
                </a:lnTo>
                <a:lnTo>
                  <a:pt x="4019549" y="3063995"/>
                </a:lnTo>
                <a:lnTo>
                  <a:pt x="4044695" y="3063995"/>
                </a:lnTo>
                <a:lnTo>
                  <a:pt x="4044695" y="3051041"/>
                </a:lnTo>
                <a:close/>
              </a:path>
              <a:path w="4044950" h="3076575">
                <a:moveTo>
                  <a:pt x="25145" y="12953"/>
                </a:moveTo>
                <a:lnTo>
                  <a:pt x="12953" y="25145"/>
                </a:lnTo>
                <a:lnTo>
                  <a:pt x="25145" y="25145"/>
                </a:lnTo>
                <a:lnTo>
                  <a:pt x="25145" y="12953"/>
                </a:lnTo>
                <a:close/>
              </a:path>
              <a:path w="4044950" h="3076575">
                <a:moveTo>
                  <a:pt x="4019549" y="12953"/>
                </a:moveTo>
                <a:lnTo>
                  <a:pt x="25145" y="12953"/>
                </a:lnTo>
                <a:lnTo>
                  <a:pt x="25145" y="25145"/>
                </a:lnTo>
                <a:lnTo>
                  <a:pt x="4019549" y="25145"/>
                </a:lnTo>
                <a:lnTo>
                  <a:pt x="4019549" y="12953"/>
                </a:lnTo>
                <a:close/>
              </a:path>
              <a:path w="4044950" h="3076575">
                <a:moveTo>
                  <a:pt x="4044695" y="12953"/>
                </a:moveTo>
                <a:lnTo>
                  <a:pt x="4019549" y="12953"/>
                </a:lnTo>
                <a:lnTo>
                  <a:pt x="4032503" y="25145"/>
                </a:lnTo>
                <a:lnTo>
                  <a:pt x="4044695" y="25145"/>
                </a:lnTo>
                <a:lnTo>
                  <a:pt x="4044695" y="12953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7"/>
          <p:cNvSpPr txBox="1"/>
          <p:nvPr/>
        </p:nvSpPr>
        <p:spPr>
          <a:xfrm>
            <a:off x="773433" y="4627370"/>
            <a:ext cx="7287259" cy="1582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685" algn="ctr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spcBef>
                <a:spcPts val="53"/>
              </a:spcBef>
            </a:pPr>
            <a:endParaRPr sz="2350">
              <a:latin typeface="Times New Roman"/>
              <a:cs typeface="Times New Roman"/>
            </a:endParaRPr>
          </a:p>
          <a:p>
            <a:pPr marL="300355" indent="-287655"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Lehrveranstaltung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wird</a:t>
            </a:r>
            <a:r>
              <a:rPr sz="2000" spc="7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wie</a:t>
            </a:r>
            <a:r>
              <a:rPr sz="20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vorhe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r</a:t>
            </a:r>
            <a:r>
              <a:rPr sz="2000" spc="5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implementiert</a:t>
            </a:r>
            <a:endParaRPr sz="2000">
              <a:latin typeface="Arial"/>
              <a:cs typeface="Arial"/>
            </a:endParaRPr>
          </a:p>
          <a:p>
            <a:pPr marL="300355" marR="5080" indent="-287655">
              <a:lnSpc>
                <a:spcPct val="100499"/>
              </a:lnSpc>
              <a:spcBef>
                <a:spcPts val="335"/>
              </a:spcBef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Wen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n</a:t>
            </a:r>
            <a:r>
              <a:rPr sz="20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Courier New"/>
                <a:cs typeface="Courier New"/>
              </a:rPr>
              <a:t>n</a:t>
            </a:r>
            <a:r>
              <a:rPr sz="2000" spc="-655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fix</a:t>
            </a:r>
            <a:r>
              <a:rPr sz="2000" spc="4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vorgegeben</a:t>
            </a:r>
            <a:r>
              <a:rPr sz="20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ist</a:t>
            </a:r>
            <a:r>
              <a:rPr sz="2000" spc="4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(nicht</a:t>
            </a:r>
            <a:r>
              <a:rPr sz="2000" spc="5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Courier New"/>
                <a:cs typeface="Courier New"/>
              </a:rPr>
              <a:t>*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)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,</a:t>
            </a:r>
            <a:r>
              <a:rPr sz="2000" spc="3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dan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kan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auc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h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ein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Array</a:t>
            </a:r>
            <a:r>
              <a:rPr sz="2000" spc="-1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verwende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t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werden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416562" y="1945140"/>
            <a:ext cx="24714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java.util.ArrayList;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9"/>
          <p:cNvSpPr txBox="1"/>
          <p:nvPr/>
        </p:nvSpPr>
        <p:spPr>
          <a:xfrm>
            <a:off x="4416563" y="2432821"/>
            <a:ext cx="308292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class</a:t>
            </a:r>
            <a:r>
              <a:rPr sz="1600" i="1" spc="1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Vortragender {</a:t>
            </a:r>
            <a:endParaRPr sz="1600">
              <a:latin typeface="Courier New"/>
              <a:cs typeface="Courier New"/>
            </a:endParaRPr>
          </a:p>
          <a:p>
            <a:pPr marL="25654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25654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private ArrayList lvas;</a:t>
            </a:r>
            <a:endParaRPr sz="1600">
              <a:latin typeface="Courier New"/>
              <a:cs typeface="Courier New"/>
            </a:endParaRPr>
          </a:p>
          <a:p>
            <a:pPr marL="25654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4660403" y="3652010"/>
            <a:ext cx="350837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public </a:t>
            </a:r>
            <a:r>
              <a:rPr sz="1600" i="1" spc="-5" dirty="0">
                <a:solidFill>
                  <a:srgbClr val="00009A"/>
                </a:solidFill>
                <a:latin typeface="Courier New"/>
                <a:cs typeface="Courier New"/>
              </a:rPr>
              <a:t>V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ortragender {</a:t>
            </a:r>
            <a:endParaRPr sz="1600">
              <a:latin typeface="Courier New"/>
              <a:cs typeface="Courier New"/>
            </a:endParaRPr>
          </a:p>
          <a:p>
            <a:pPr marL="68326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lvas = new ArrayList();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1890271" y="1902396"/>
            <a:ext cx="1015365" cy="786765"/>
          </a:xfrm>
          <a:custGeom>
            <a:avLst/>
            <a:gdLst/>
            <a:ahLst/>
            <a:cxnLst/>
            <a:rect l="l" t="t" r="r" b="b"/>
            <a:pathLst>
              <a:path w="1015364" h="786764">
                <a:moveTo>
                  <a:pt x="0" y="786383"/>
                </a:moveTo>
                <a:lnTo>
                  <a:pt x="1014983" y="786383"/>
                </a:lnTo>
                <a:lnTo>
                  <a:pt x="1014983" y="0"/>
                </a:lnTo>
                <a:lnTo>
                  <a:pt x="0" y="0"/>
                </a:lnTo>
                <a:lnTo>
                  <a:pt x="0" y="786383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12"/>
          <p:cNvSpPr/>
          <p:nvPr/>
        </p:nvSpPr>
        <p:spPr>
          <a:xfrm>
            <a:off x="1890271" y="1902396"/>
            <a:ext cx="1015365" cy="786765"/>
          </a:xfrm>
          <a:custGeom>
            <a:avLst/>
            <a:gdLst/>
            <a:ahLst/>
            <a:cxnLst/>
            <a:rect l="l" t="t" r="r" b="b"/>
            <a:pathLst>
              <a:path w="1015364" h="786764">
                <a:moveTo>
                  <a:pt x="0" y="0"/>
                </a:moveTo>
                <a:lnTo>
                  <a:pt x="0" y="786383"/>
                </a:lnTo>
                <a:lnTo>
                  <a:pt x="1014980" y="786383"/>
                </a:lnTo>
                <a:lnTo>
                  <a:pt x="1014980" y="0"/>
                </a:lnTo>
                <a:lnTo>
                  <a:pt x="0" y="0"/>
                </a:lnTo>
                <a:close/>
              </a:path>
            </a:pathLst>
          </a:custGeom>
          <a:ln w="113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3"/>
          <p:cNvSpPr txBox="1"/>
          <p:nvPr/>
        </p:nvSpPr>
        <p:spPr>
          <a:xfrm>
            <a:off x="1912628" y="2010898"/>
            <a:ext cx="982344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150" b="1" spc="35" dirty="0">
                <a:latin typeface="Arial"/>
                <a:cs typeface="Arial"/>
              </a:rPr>
              <a:t>V</a:t>
            </a:r>
            <a:r>
              <a:rPr sz="1150" b="1" spc="5" dirty="0">
                <a:latin typeface="Arial"/>
                <a:cs typeface="Arial"/>
              </a:rPr>
              <a:t>or</a:t>
            </a:r>
            <a:r>
              <a:rPr sz="1150" b="1" spc="-30" dirty="0">
                <a:latin typeface="Arial"/>
                <a:cs typeface="Arial"/>
              </a:rPr>
              <a:t>t</a:t>
            </a:r>
            <a:r>
              <a:rPr sz="1150" b="1" spc="-10" dirty="0">
                <a:latin typeface="Arial"/>
                <a:cs typeface="Arial"/>
              </a:rPr>
              <a:t>r</a:t>
            </a:r>
            <a:r>
              <a:rPr sz="1150" b="1" spc="75" dirty="0">
                <a:latin typeface="Arial"/>
                <a:cs typeface="Arial"/>
              </a:rPr>
              <a:t>a</a:t>
            </a:r>
            <a:r>
              <a:rPr sz="1150" b="1" spc="5" dirty="0">
                <a:latin typeface="Arial"/>
                <a:cs typeface="Arial"/>
              </a:rPr>
              <a:t>g</a:t>
            </a:r>
            <a:r>
              <a:rPr sz="1150" b="1" spc="75" dirty="0">
                <a:latin typeface="Arial"/>
                <a:cs typeface="Arial"/>
              </a:rPr>
              <a:t>e</a:t>
            </a:r>
            <a:r>
              <a:rPr sz="1150" b="1" spc="5" dirty="0">
                <a:latin typeface="Arial"/>
                <a:cs typeface="Arial"/>
              </a:rPr>
              <a:t>n</a:t>
            </a:r>
            <a:r>
              <a:rPr sz="1150" b="1" spc="10" dirty="0">
                <a:latin typeface="Arial"/>
                <a:cs typeface="Arial"/>
              </a:rPr>
              <a:t>d</a:t>
            </a:r>
            <a:r>
              <a:rPr sz="1150" b="1" spc="70" dirty="0">
                <a:latin typeface="Arial"/>
                <a:cs typeface="Arial"/>
              </a:rPr>
              <a:t>e</a:t>
            </a:r>
            <a:r>
              <a:rPr sz="1150" b="1" dirty="0"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4"/>
          <p:cNvSpPr/>
          <p:nvPr/>
        </p:nvSpPr>
        <p:spPr>
          <a:xfrm>
            <a:off x="1890271" y="2244533"/>
            <a:ext cx="1015365" cy="0"/>
          </a:xfrm>
          <a:custGeom>
            <a:avLst/>
            <a:gdLst/>
            <a:ahLst/>
            <a:cxnLst/>
            <a:rect l="l" t="t" r="r" b="b"/>
            <a:pathLst>
              <a:path w="1015364">
                <a:moveTo>
                  <a:pt x="0" y="0"/>
                </a:moveTo>
                <a:lnTo>
                  <a:pt x="1014980" y="0"/>
                </a:lnTo>
              </a:path>
            </a:pathLst>
          </a:custGeom>
          <a:ln w="113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5"/>
          <p:cNvSpPr/>
          <p:nvPr/>
        </p:nvSpPr>
        <p:spPr>
          <a:xfrm>
            <a:off x="1753871" y="3930072"/>
            <a:ext cx="1390650" cy="786765"/>
          </a:xfrm>
          <a:custGeom>
            <a:avLst/>
            <a:gdLst/>
            <a:ahLst/>
            <a:cxnLst/>
            <a:rect l="l" t="t" r="r" b="b"/>
            <a:pathLst>
              <a:path w="1390650" h="786764">
                <a:moveTo>
                  <a:pt x="0" y="786383"/>
                </a:moveTo>
                <a:lnTo>
                  <a:pt x="1390649" y="786383"/>
                </a:lnTo>
                <a:lnTo>
                  <a:pt x="1390649" y="0"/>
                </a:lnTo>
                <a:lnTo>
                  <a:pt x="0" y="0"/>
                </a:lnTo>
                <a:lnTo>
                  <a:pt x="0" y="786383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6"/>
          <p:cNvSpPr/>
          <p:nvPr/>
        </p:nvSpPr>
        <p:spPr>
          <a:xfrm>
            <a:off x="1753871" y="3930078"/>
            <a:ext cx="1390650" cy="786765"/>
          </a:xfrm>
          <a:custGeom>
            <a:avLst/>
            <a:gdLst/>
            <a:ahLst/>
            <a:cxnLst/>
            <a:rect l="l" t="t" r="r" b="b"/>
            <a:pathLst>
              <a:path w="1390650" h="786764">
                <a:moveTo>
                  <a:pt x="0" y="0"/>
                </a:moveTo>
                <a:lnTo>
                  <a:pt x="0" y="786377"/>
                </a:lnTo>
                <a:lnTo>
                  <a:pt x="1390646" y="786377"/>
                </a:lnTo>
                <a:lnTo>
                  <a:pt x="1390646" y="0"/>
                </a:lnTo>
                <a:lnTo>
                  <a:pt x="0" y="0"/>
                </a:lnTo>
                <a:close/>
              </a:path>
            </a:pathLst>
          </a:custGeom>
          <a:ln w="113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7"/>
          <p:cNvSpPr txBox="1"/>
          <p:nvPr/>
        </p:nvSpPr>
        <p:spPr>
          <a:xfrm>
            <a:off x="1787660" y="4037058"/>
            <a:ext cx="1333500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150" b="1" spc="10" dirty="0">
                <a:latin typeface="Arial"/>
                <a:cs typeface="Arial"/>
              </a:rPr>
              <a:t>L</a:t>
            </a:r>
            <a:r>
              <a:rPr sz="1150" b="1" spc="70" dirty="0">
                <a:latin typeface="Arial"/>
                <a:cs typeface="Arial"/>
              </a:rPr>
              <a:t>e</a:t>
            </a:r>
            <a:r>
              <a:rPr sz="1150" b="1" spc="10" dirty="0">
                <a:latin typeface="Arial"/>
                <a:cs typeface="Arial"/>
              </a:rPr>
              <a:t>h</a:t>
            </a:r>
            <a:r>
              <a:rPr sz="1150" b="1" spc="-10" dirty="0">
                <a:latin typeface="Arial"/>
                <a:cs typeface="Arial"/>
              </a:rPr>
              <a:t>r</a:t>
            </a:r>
            <a:r>
              <a:rPr sz="1150" b="1" spc="-15" dirty="0">
                <a:latin typeface="Arial"/>
                <a:cs typeface="Arial"/>
              </a:rPr>
              <a:t>v</a:t>
            </a:r>
            <a:r>
              <a:rPr sz="1150" b="1" spc="70" dirty="0">
                <a:latin typeface="Arial"/>
                <a:cs typeface="Arial"/>
              </a:rPr>
              <a:t>e</a:t>
            </a:r>
            <a:r>
              <a:rPr sz="1150" b="1" spc="-5" dirty="0">
                <a:latin typeface="Arial"/>
                <a:cs typeface="Arial"/>
              </a:rPr>
              <a:t>r</a:t>
            </a:r>
            <a:r>
              <a:rPr sz="1150" b="1" spc="75" dirty="0">
                <a:latin typeface="Arial"/>
                <a:cs typeface="Arial"/>
              </a:rPr>
              <a:t>a</a:t>
            </a:r>
            <a:r>
              <a:rPr sz="1150" b="1" spc="5" dirty="0">
                <a:latin typeface="Arial"/>
                <a:cs typeface="Arial"/>
              </a:rPr>
              <a:t>n</a:t>
            </a:r>
            <a:r>
              <a:rPr sz="1150" b="1" spc="-105" dirty="0">
                <a:latin typeface="Arial"/>
                <a:cs typeface="Arial"/>
              </a:rPr>
              <a:t>s</a:t>
            </a:r>
            <a:r>
              <a:rPr sz="1150" b="1" spc="-35" dirty="0">
                <a:latin typeface="Arial"/>
                <a:cs typeface="Arial"/>
              </a:rPr>
              <a:t>t</a:t>
            </a:r>
            <a:r>
              <a:rPr sz="1150" b="1" spc="75" dirty="0">
                <a:latin typeface="Arial"/>
                <a:cs typeface="Arial"/>
              </a:rPr>
              <a:t>a</a:t>
            </a:r>
            <a:r>
              <a:rPr sz="1150" b="1" spc="35" dirty="0">
                <a:latin typeface="Arial"/>
                <a:cs typeface="Arial"/>
              </a:rPr>
              <a:t>l</a:t>
            </a:r>
            <a:r>
              <a:rPr sz="1150" b="1" spc="-35" dirty="0">
                <a:latin typeface="Arial"/>
                <a:cs typeface="Arial"/>
              </a:rPr>
              <a:t>t</a:t>
            </a:r>
            <a:r>
              <a:rPr sz="1150" b="1" spc="10" dirty="0">
                <a:latin typeface="Arial"/>
                <a:cs typeface="Arial"/>
              </a:rPr>
              <a:t>u</a:t>
            </a:r>
            <a:r>
              <a:rPr sz="1150" b="1" spc="5" dirty="0">
                <a:latin typeface="Arial"/>
                <a:cs typeface="Arial"/>
              </a:rPr>
              <a:t>ng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8"/>
          <p:cNvSpPr/>
          <p:nvPr/>
        </p:nvSpPr>
        <p:spPr>
          <a:xfrm>
            <a:off x="1753871" y="4272215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46" y="0"/>
                </a:lnTo>
              </a:path>
            </a:pathLst>
          </a:custGeom>
          <a:ln w="113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9"/>
          <p:cNvSpPr/>
          <p:nvPr/>
        </p:nvSpPr>
        <p:spPr>
          <a:xfrm>
            <a:off x="2415289" y="2700210"/>
            <a:ext cx="67945" cy="1229995"/>
          </a:xfrm>
          <a:custGeom>
            <a:avLst/>
            <a:gdLst/>
            <a:ahLst/>
            <a:cxnLst/>
            <a:rect l="l" t="t" r="r" b="b"/>
            <a:pathLst>
              <a:path w="67944" h="1229995">
                <a:moveTo>
                  <a:pt x="0" y="1229867"/>
                </a:moveTo>
                <a:lnTo>
                  <a:pt x="0" y="0"/>
                </a:lnTo>
                <a:lnTo>
                  <a:pt x="67817" y="170687"/>
                </a:lnTo>
              </a:path>
            </a:pathLst>
          </a:custGeom>
          <a:ln w="113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20"/>
          <p:cNvSpPr/>
          <p:nvPr/>
        </p:nvSpPr>
        <p:spPr>
          <a:xfrm>
            <a:off x="2346708" y="2700210"/>
            <a:ext cx="68580" cy="170815"/>
          </a:xfrm>
          <a:custGeom>
            <a:avLst/>
            <a:gdLst/>
            <a:ahLst/>
            <a:cxnLst/>
            <a:rect l="l" t="t" r="r" b="b"/>
            <a:pathLst>
              <a:path w="68580" h="170814">
                <a:moveTo>
                  <a:pt x="68579" y="0"/>
                </a:moveTo>
                <a:lnTo>
                  <a:pt x="0" y="170687"/>
                </a:lnTo>
              </a:path>
            </a:pathLst>
          </a:custGeom>
          <a:ln w="113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21"/>
          <p:cNvSpPr/>
          <p:nvPr/>
        </p:nvSpPr>
        <p:spPr>
          <a:xfrm>
            <a:off x="2415289" y="3759390"/>
            <a:ext cx="67945" cy="170815"/>
          </a:xfrm>
          <a:custGeom>
            <a:avLst/>
            <a:gdLst/>
            <a:ahLst/>
            <a:cxnLst/>
            <a:rect l="l" t="t" r="r" b="b"/>
            <a:pathLst>
              <a:path w="67944" h="170814">
                <a:moveTo>
                  <a:pt x="0" y="170687"/>
                </a:moveTo>
                <a:lnTo>
                  <a:pt x="67817" y="0"/>
                </a:lnTo>
              </a:path>
            </a:pathLst>
          </a:custGeom>
          <a:ln w="113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22"/>
          <p:cNvSpPr/>
          <p:nvPr/>
        </p:nvSpPr>
        <p:spPr>
          <a:xfrm>
            <a:off x="2346708" y="3759390"/>
            <a:ext cx="68580" cy="170815"/>
          </a:xfrm>
          <a:custGeom>
            <a:avLst/>
            <a:gdLst/>
            <a:ahLst/>
            <a:cxnLst/>
            <a:rect l="l" t="t" r="r" b="b"/>
            <a:pathLst>
              <a:path w="68580" h="170814">
                <a:moveTo>
                  <a:pt x="68579" y="170687"/>
                </a:moveTo>
                <a:lnTo>
                  <a:pt x="0" y="0"/>
                </a:lnTo>
              </a:path>
            </a:pathLst>
          </a:custGeom>
          <a:ln w="1139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23"/>
          <p:cNvSpPr txBox="1"/>
          <p:nvPr/>
        </p:nvSpPr>
        <p:spPr>
          <a:xfrm>
            <a:off x="2550423" y="3679346"/>
            <a:ext cx="258445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150" spc="-20" dirty="0">
                <a:latin typeface="Arial"/>
                <a:cs typeface="Arial"/>
              </a:rPr>
              <a:t>0</a:t>
            </a:r>
            <a:r>
              <a:rPr sz="1150" spc="35" dirty="0">
                <a:latin typeface="Arial"/>
                <a:cs typeface="Arial"/>
              </a:rPr>
              <a:t>..*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4"/>
          <p:cNvSpPr txBox="1"/>
          <p:nvPr/>
        </p:nvSpPr>
        <p:spPr>
          <a:xfrm>
            <a:off x="2584713" y="2780186"/>
            <a:ext cx="107950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150" spc="5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5"/>
          <p:cNvSpPr/>
          <p:nvPr/>
        </p:nvSpPr>
        <p:spPr>
          <a:xfrm>
            <a:off x="3225290" y="2987483"/>
            <a:ext cx="685800" cy="372110"/>
          </a:xfrm>
          <a:custGeom>
            <a:avLst/>
            <a:gdLst/>
            <a:ahLst/>
            <a:cxnLst/>
            <a:rect l="l" t="t" r="r" b="b"/>
            <a:pathLst>
              <a:path w="685800" h="372110">
                <a:moveTo>
                  <a:pt x="514349" y="0"/>
                </a:moveTo>
                <a:lnTo>
                  <a:pt x="514349" y="92963"/>
                </a:lnTo>
                <a:lnTo>
                  <a:pt x="0" y="92963"/>
                </a:lnTo>
                <a:lnTo>
                  <a:pt x="0" y="278891"/>
                </a:lnTo>
                <a:lnTo>
                  <a:pt x="514349" y="278891"/>
                </a:lnTo>
                <a:lnTo>
                  <a:pt x="514349" y="371855"/>
                </a:lnTo>
                <a:lnTo>
                  <a:pt x="685799" y="185927"/>
                </a:lnTo>
                <a:lnTo>
                  <a:pt x="514349" y="0"/>
                </a:lnTo>
                <a:close/>
              </a:path>
            </a:pathLst>
          </a:custGeom>
          <a:solidFill>
            <a:srgbClr val="FE840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13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/>
          <p:nvPr/>
        </p:nvSpPr>
        <p:spPr>
          <a:xfrm>
            <a:off x="556009" y="744666"/>
            <a:ext cx="324548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/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Übersetzun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g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nac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h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Java: Stark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e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Aggregation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6"/>
          <p:cNvSpPr/>
          <p:nvPr/>
        </p:nvSpPr>
        <p:spPr>
          <a:xfrm>
            <a:off x="4130292" y="2057780"/>
            <a:ext cx="4457700" cy="3077210"/>
          </a:xfrm>
          <a:custGeom>
            <a:avLst/>
            <a:gdLst/>
            <a:ahLst/>
            <a:cxnLst/>
            <a:rect l="l" t="t" r="r" b="b"/>
            <a:pathLst>
              <a:path w="4457700" h="3077210">
                <a:moveTo>
                  <a:pt x="4457699" y="0"/>
                </a:moveTo>
                <a:lnTo>
                  <a:pt x="0" y="0"/>
                </a:lnTo>
                <a:lnTo>
                  <a:pt x="0" y="3076949"/>
                </a:lnTo>
                <a:lnTo>
                  <a:pt x="4457699" y="3076949"/>
                </a:lnTo>
                <a:lnTo>
                  <a:pt x="4457699" y="3063995"/>
                </a:lnTo>
                <a:lnTo>
                  <a:pt x="25907" y="3063995"/>
                </a:lnTo>
                <a:lnTo>
                  <a:pt x="12953" y="3051041"/>
                </a:lnTo>
                <a:lnTo>
                  <a:pt x="25907" y="3051041"/>
                </a:lnTo>
                <a:lnTo>
                  <a:pt x="25907" y="25907"/>
                </a:lnTo>
                <a:lnTo>
                  <a:pt x="12953" y="25907"/>
                </a:lnTo>
                <a:lnTo>
                  <a:pt x="25907" y="12953"/>
                </a:lnTo>
                <a:lnTo>
                  <a:pt x="4457699" y="12953"/>
                </a:lnTo>
                <a:lnTo>
                  <a:pt x="4457699" y="0"/>
                </a:lnTo>
                <a:close/>
              </a:path>
              <a:path w="4457700" h="3077210">
                <a:moveTo>
                  <a:pt x="25907" y="3051041"/>
                </a:moveTo>
                <a:lnTo>
                  <a:pt x="12953" y="3051041"/>
                </a:lnTo>
                <a:lnTo>
                  <a:pt x="25907" y="3063995"/>
                </a:lnTo>
                <a:lnTo>
                  <a:pt x="25907" y="3051041"/>
                </a:lnTo>
                <a:close/>
              </a:path>
              <a:path w="4457700" h="3077210">
                <a:moveTo>
                  <a:pt x="4432553" y="3051041"/>
                </a:moveTo>
                <a:lnTo>
                  <a:pt x="25907" y="3051041"/>
                </a:lnTo>
                <a:lnTo>
                  <a:pt x="25907" y="3063995"/>
                </a:lnTo>
                <a:lnTo>
                  <a:pt x="4432553" y="3063995"/>
                </a:lnTo>
                <a:lnTo>
                  <a:pt x="4432553" y="3051041"/>
                </a:lnTo>
                <a:close/>
              </a:path>
              <a:path w="4457700" h="3077210">
                <a:moveTo>
                  <a:pt x="4432553" y="12953"/>
                </a:moveTo>
                <a:lnTo>
                  <a:pt x="4432553" y="3063995"/>
                </a:lnTo>
                <a:lnTo>
                  <a:pt x="4445507" y="3051041"/>
                </a:lnTo>
                <a:lnTo>
                  <a:pt x="4457699" y="3051041"/>
                </a:lnTo>
                <a:lnTo>
                  <a:pt x="4457699" y="25907"/>
                </a:lnTo>
                <a:lnTo>
                  <a:pt x="4445507" y="25907"/>
                </a:lnTo>
                <a:lnTo>
                  <a:pt x="4432553" y="12953"/>
                </a:lnTo>
                <a:close/>
              </a:path>
              <a:path w="4457700" h="3077210">
                <a:moveTo>
                  <a:pt x="4457699" y="3051041"/>
                </a:moveTo>
                <a:lnTo>
                  <a:pt x="4445507" y="3051041"/>
                </a:lnTo>
                <a:lnTo>
                  <a:pt x="4432553" y="3063995"/>
                </a:lnTo>
                <a:lnTo>
                  <a:pt x="4457699" y="3063995"/>
                </a:lnTo>
                <a:lnTo>
                  <a:pt x="4457699" y="3051041"/>
                </a:lnTo>
                <a:close/>
              </a:path>
              <a:path w="4457700" h="3077210">
                <a:moveTo>
                  <a:pt x="25907" y="12953"/>
                </a:moveTo>
                <a:lnTo>
                  <a:pt x="12953" y="25907"/>
                </a:lnTo>
                <a:lnTo>
                  <a:pt x="25907" y="25907"/>
                </a:lnTo>
                <a:lnTo>
                  <a:pt x="25907" y="12953"/>
                </a:lnTo>
                <a:close/>
              </a:path>
              <a:path w="4457700" h="3077210">
                <a:moveTo>
                  <a:pt x="4432553" y="12953"/>
                </a:moveTo>
                <a:lnTo>
                  <a:pt x="25907" y="12953"/>
                </a:lnTo>
                <a:lnTo>
                  <a:pt x="25907" y="25907"/>
                </a:lnTo>
                <a:lnTo>
                  <a:pt x="4432553" y="25907"/>
                </a:lnTo>
                <a:lnTo>
                  <a:pt x="4432553" y="12953"/>
                </a:lnTo>
                <a:close/>
              </a:path>
              <a:path w="4457700" h="3077210">
                <a:moveTo>
                  <a:pt x="4457699" y="12953"/>
                </a:moveTo>
                <a:lnTo>
                  <a:pt x="4432553" y="12953"/>
                </a:lnTo>
                <a:lnTo>
                  <a:pt x="4445507" y="25907"/>
                </a:lnTo>
                <a:lnTo>
                  <a:pt x="4457699" y="25907"/>
                </a:lnTo>
                <a:lnTo>
                  <a:pt x="4457699" y="12953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7"/>
          <p:cNvSpPr txBox="1"/>
          <p:nvPr/>
        </p:nvSpPr>
        <p:spPr>
          <a:xfrm>
            <a:off x="556009" y="4338510"/>
            <a:ext cx="7644765" cy="187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675" algn="ctr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565785" algn="ctr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 marR="158750" algn="ctr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dirty="0">
              <a:latin typeface="Times New Roman"/>
              <a:cs typeface="Times New Roman"/>
            </a:endParaRPr>
          </a:p>
          <a:p>
            <a:pPr marL="300355" marR="5080" indent="-287655"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Nu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müsse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die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Operationen,</a:t>
            </a:r>
            <a:r>
              <a:rPr sz="2000" spc="4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die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au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de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Instituten</a:t>
            </a:r>
            <a:r>
              <a:rPr sz="2000" spc="3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durchgeführt</a:t>
            </a:r>
            <a:r>
              <a:rPr sz="2000" spc="-1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werde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können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,</a:t>
            </a:r>
            <a:r>
              <a:rPr sz="2000" spc="5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durch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die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Fakultät</a:t>
            </a:r>
            <a:r>
              <a:rPr sz="2000" spc="5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zu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r</a:t>
            </a:r>
            <a:r>
              <a:rPr sz="2000" spc="4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Verfügun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g</a:t>
            </a:r>
            <a:r>
              <a:rPr sz="2000" spc="5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gestell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t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werden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221237" y="2143960"/>
            <a:ext cx="21037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class Fakultaet 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10"/>
          <p:cNvSpPr txBox="1"/>
          <p:nvPr/>
        </p:nvSpPr>
        <p:spPr>
          <a:xfrm>
            <a:off x="4832350" y="3363160"/>
            <a:ext cx="247205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i1 = new Institut(); i2 = new Institut();</a:t>
            </a:r>
            <a:endParaRPr sz="1600" dirty="0">
              <a:latin typeface="Courier New"/>
              <a:cs typeface="Courier New"/>
            </a:endParaRPr>
          </a:p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in =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11"/>
          <p:cNvSpPr txBox="1"/>
          <p:nvPr/>
        </p:nvSpPr>
        <p:spPr>
          <a:xfrm>
            <a:off x="5443282" y="4094670"/>
            <a:ext cx="173799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new Insitut();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12"/>
          <p:cNvSpPr/>
          <p:nvPr/>
        </p:nvSpPr>
        <p:spPr>
          <a:xfrm>
            <a:off x="1838963" y="3078098"/>
            <a:ext cx="121285" cy="243204"/>
          </a:xfrm>
          <a:custGeom>
            <a:avLst/>
            <a:gdLst/>
            <a:ahLst/>
            <a:cxnLst/>
            <a:rect l="l" t="t" r="r" b="b"/>
            <a:pathLst>
              <a:path w="121285" h="243205">
                <a:moveTo>
                  <a:pt x="60959" y="0"/>
                </a:moveTo>
                <a:lnTo>
                  <a:pt x="0" y="121919"/>
                </a:lnTo>
                <a:lnTo>
                  <a:pt x="60959" y="243077"/>
                </a:lnTo>
                <a:lnTo>
                  <a:pt x="121157" y="121919"/>
                </a:lnTo>
                <a:lnTo>
                  <a:pt x="60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13"/>
          <p:cNvSpPr/>
          <p:nvPr/>
        </p:nvSpPr>
        <p:spPr>
          <a:xfrm>
            <a:off x="1838963" y="3078098"/>
            <a:ext cx="121285" cy="243204"/>
          </a:xfrm>
          <a:custGeom>
            <a:avLst/>
            <a:gdLst/>
            <a:ahLst/>
            <a:cxnLst/>
            <a:rect l="l" t="t" r="r" b="b"/>
            <a:pathLst>
              <a:path w="121285" h="243205">
                <a:moveTo>
                  <a:pt x="121157" y="121919"/>
                </a:moveTo>
                <a:lnTo>
                  <a:pt x="60959" y="0"/>
                </a:lnTo>
                <a:lnTo>
                  <a:pt x="0" y="121919"/>
                </a:lnTo>
                <a:lnTo>
                  <a:pt x="60959" y="243077"/>
                </a:lnTo>
                <a:lnTo>
                  <a:pt x="121157" y="121919"/>
                </a:lnTo>
                <a:close/>
              </a:path>
            </a:pathLst>
          </a:custGeom>
          <a:ln w="12179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5"/>
          <p:cNvSpPr/>
          <p:nvPr/>
        </p:nvSpPr>
        <p:spPr>
          <a:xfrm>
            <a:off x="3077209" y="3225165"/>
            <a:ext cx="685800" cy="371475"/>
          </a:xfrm>
          <a:custGeom>
            <a:avLst/>
            <a:gdLst/>
            <a:ahLst/>
            <a:cxnLst/>
            <a:rect l="l" t="t" r="r" b="b"/>
            <a:pathLst>
              <a:path w="685800" h="371475">
                <a:moveTo>
                  <a:pt x="514349" y="0"/>
                </a:moveTo>
                <a:lnTo>
                  <a:pt x="514349" y="92201"/>
                </a:lnTo>
                <a:lnTo>
                  <a:pt x="0" y="92201"/>
                </a:lnTo>
                <a:lnTo>
                  <a:pt x="0" y="278129"/>
                </a:lnTo>
                <a:lnTo>
                  <a:pt x="514349" y="278129"/>
                </a:lnTo>
                <a:lnTo>
                  <a:pt x="514349" y="371093"/>
                </a:lnTo>
                <a:lnTo>
                  <a:pt x="685799" y="185165"/>
                </a:lnTo>
                <a:lnTo>
                  <a:pt x="514349" y="0"/>
                </a:lnTo>
                <a:close/>
              </a:path>
            </a:pathLst>
          </a:custGeom>
          <a:solidFill>
            <a:srgbClr val="FE840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11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851" y="2385513"/>
            <a:ext cx="4104650" cy="975360"/>
          </a:xfrm>
          <a:prstGeom prst="rect">
            <a:avLst/>
          </a:prstGeom>
        </p:spPr>
      </p:pic>
      <p:pic>
        <p:nvPicPr>
          <p:cNvPr id="12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95" y="2220094"/>
            <a:ext cx="1814317" cy="253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/>
          <p:nvPr/>
        </p:nvSpPr>
        <p:spPr>
          <a:xfrm>
            <a:off x="556009" y="744666"/>
            <a:ext cx="324548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/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Übersetzun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g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nac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h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Java: </a:t>
            </a:r>
            <a:r>
              <a:rPr lang="de-DE" sz="2200" b="1" spc="-5" dirty="0">
                <a:solidFill>
                  <a:srgbClr val="075590"/>
                </a:solidFill>
                <a:latin typeface="Arial"/>
                <a:cs typeface="Arial"/>
              </a:rPr>
              <a:t>Schwache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Aggregation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7"/>
          <p:cNvSpPr txBox="1"/>
          <p:nvPr/>
        </p:nvSpPr>
        <p:spPr>
          <a:xfrm>
            <a:off x="556009" y="2155825"/>
            <a:ext cx="764476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dirty="0">
              <a:latin typeface="Times New Roman"/>
              <a:cs typeface="Times New Roman"/>
            </a:endParaRPr>
          </a:p>
          <a:p>
            <a:pPr marL="300355" marR="5080" indent="-287655"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lang="de-DE" sz="2000" spc="-20" dirty="0">
                <a:solidFill>
                  <a:srgbClr val="075590"/>
                </a:solidFill>
                <a:latin typeface="Arial"/>
                <a:cs typeface="Arial"/>
              </a:rPr>
              <a:t>Bei einer starken Aggregation unterliegt der Lebenszyklus der Teilobjekt dem „Ganz-Objekt“. Das heißt, die Teilobjekte werden vom „Ganz-Objekt“ erzeugt.</a:t>
            </a:r>
          </a:p>
          <a:p>
            <a:pPr marL="300355" marR="5080" indent="-287655"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lang="de-DE" sz="2000" spc="-20" dirty="0">
                <a:solidFill>
                  <a:srgbClr val="075590"/>
                </a:solidFill>
                <a:latin typeface="Arial"/>
                <a:cs typeface="Arial"/>
              </a:rPr>
              <a:t>Bei einer schwachen Aggregation können die Objekte außerhalb des „Ganz-Objekts“ erzeugt werden und zum Beispiel im Konstruktor übergeben werden.</a:t>
            </a:r>
          </a:p>
          <a:p>
            <a:pPr marL="300355" marR="5080" indent="-287655"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endParaRPr lang="de-DE" sz="2000" spc="-20" dirty="0">
              <a:solidFill>
                <a:srgbClr val="0755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33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/>
          <p:nvPr/>
        </p:nvSpPr>
        <p:spPr>
          <a:xfrm>
            <a:off x="224285" y="744831"/>
            <a:ext cx="324548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/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Übersetzun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g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nac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h</a:t>
            </a:r>
            <a:r>
              <a:rPr sz="2200" b="1" spc="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Java: Assoziationsklasse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6"/>
          <p:cNvSpPr txBox="1"/>
          <p:nvPr/>
        </p:nvSpPr>
        <p:spPr>
          <a:xfrm>
            <a:off x="224284" y="5222899"/>
            <a:ext cx="7842884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355" indent="-287655"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Die</a:t>
            </a:r>
            <a:r>
              <a:rPr sz="2000" spc="6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Assoziation</a:t>
            </a:r>
            <a:r>
              <a:rPr sz="2000" spc="6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wird</a:t>
            </a:r>
            <a:r>
              <a:rPr sz="2000" spc="6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mit</a:t>
            </a:r>
            <a:r>
              <a:rPr sz="2000" spc="4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Hilfe</a:t>
            </a:r>
            <a:r>
              <a:rPr sz="2000" spc="6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eine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Hashtable</a:t>
            </a:r>
            <a:r>
              <a:rPr sz="2000" spc="6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abgebildet</a:t>
            </a:r>
            <a:endParaRPr sz="2000">
              <a:latin typeface="Arial"/>
              <a:cs typeface="Arial"/>
            </a:endParaRPr>
          </a:p>
          <a:p>
            <a:pPr marL="300355" marR="5080" indent="-287655">
              <a:spcBef>
                <a:spcPts val="360"/>
              </a:spcBef>
              <a:buClr>
                <a:srgbClr val="FE8500"/>
              </a:buClr>
              <a:buFont typeface="Wingdings"/>
              <a:buChar char=""/>
              <a:tabLst>
                <a:tab pos="300990" algn="l"/>
              </a:tabLst>
            </a:pP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Ist</a:t>
            </a:r>
            <a:r>
              <a:rPr sz="2000" spc="3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die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Assoziation</a:t>
            </a:r>
            <a:r>
              <a:rPr sz="20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nich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t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gerichtet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,</a:t>
            </a:r>
            <a:r>
              <a:rPr sz="2000" spc="3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muss</a:t>
            </a:r>
            <a:r>
              <a:rPr sz="2000" spc="5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de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gegenüberliegenden</a:t>
            </a:r>
            <a:r>
              <a:rPr sz="2000" spc="-1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Klasse</a:t>
            </a:r>
            <a:r>
              <a:rPr sz="20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ebenfall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s</a:t>
            </a:r>
            <a:r>
              <a:rPr sz="2000" spc="6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eine</a:t>
            </a:r>
            <a:r>
              <a:rPr sz="2000" spc="60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Hashtable</a:t>
            </a:r>
            <a:r>
              <a:rPr sz="2000" spc="6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75590"/>
                </a:solidFill>
                <a:latin typeface="Arial"/>
                <a:cs typeface="Arial"/>
              </a:rPr>
              <a:t>eingefüg</a:t>
            </a:r>
            <a:r>
              <a:rPr sz="2000" spc="-10" dirty="0">
                <a:solidFill>
                  <a:srgbClr val="075590"/>
                </a:solidFill>
                <a:latin typeface="Arial"/>
                <a:cs typeface="Arial"/>
              </a:rPr>
              <a:t>t</a:t>
            </a:r>
            <a:r>
              <a:rPr sz="2000" spc="55" dirty="0">
                <a:solidFill>
                  <a:srgbClr val="0755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"/>
                <a:cs typeface="Arial"/>
              </a:rPr>
              <a:t>werden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4270247" y="1867446"/>
            <a:ext cx="4649470" cy="3072765"/>
          </a:xfrm>
          <a:custGeom>
            <a:avLst/>
            <a:gdLst/>
            <a:ahLst/>
            <a:cxnLst/>
            <a:rect l="l" t="t" r="r" b="b"/>
            <a:pathLst>
              <a:path w="4649470" h="3072765">
                <a:moveTo>
                  <a:pt x="4648961" y="0"/>
                </a:moveTo>
                <a:lnTo>
                  <a:pt x="0" y="0"/>
                </a:lnTo>
                <a:lnTo>
                  <a:pt x="0" y="3072377"/>
                </a:lnTo>
                <a:lnTo>
                  <a:pt x="4648961" y="3072377"/>
                </a:lnTo>
                <a:lnTo>
                  <a:pt x="4648961" y="3060185"/>
                </a:lnTo>
                <a:lnTo>
                  <a:pt x="25145" y="3060185"/>
                </a:lnTo>
                <a:lnTo>
                  <a:pt x="12953" y="3047231"/>
                </a:lnTo>
                <a:lnTo>
                  <a:pt x="25145" y="3047231"/>
                </a:lnTo>
                <a:lnTo>
                  <a:pt x="25145" y="25907"/>
                </a:lnTo>
                <a:lnTo>
                  <a:pt x="12953" y="25907"/>
                </a:lnTo>
                <a:lnTo>
                  <a:pt x="25145" y="12953"/>
                </a:lnTo>
                <a:lnTo>
                  <a:pt x="4648961" y="12953"/>
                </a:lnTo>
                <a:lnTo>
                  <a:pt x="4648961" y="0"/>
                </a:lnTo>
                <a:close/>
              </a:path>
              <a:path w="4649470" h="3072765">
                <a:moveTo>
                  <a:pt x="25145" y="3047231"/>
                </a:moveTo>
                <a:lnTo>
                  <a:pt x="12953" y="3047231"/>
                </a:lnTo>
                <a:lnTo>
                  <a:pt x="25145" y="3060185"/>
                </a:lnTo>
                <a:lnTo>
                  <a:pt x="25145" y="3047231"/>
                </a:lnTo>
                <a:close/>
              </a:path>
              <a:path w="4649470" h="3072765">
                <a:moveTo>
                  <a:pt x="4623053" y="3047231"/>
                </a:moveTo>
                <a:lnTo>
                  <a:pt x="25145" y="3047231"/>
                </a:lnTo>
                <a:lnTo>
                  <a:pt x="25145" y="3060185"/>
                </a:lnTo>
                <a:lnTo>
                  <a:pt x="4623053" y="3060185"/>
                </a:lnTo>
                <a:lnTo>
                  <a:pt x="4623053" y="3047231"/>
                </a:lnTo>
                <a:close/>
              </a:path>
              <a:path w="4649470" h="3072765">
                <a:moveTo>
                  <a:pt x="4623053" y="12953"/>
                </a:moveTo>
                <a:lnTo>
                  <a:pt x="4623053" y="3060185"/>
                </a:lnTo>
                <a:lnTo>
                  <a:pt x="4636007" y="3047231"/>
                </a:lnTo>
                <a:lnTo>
                  <a:pt x="4648961" y="3047231"/>
                </a:lnTo>
                <a:lnTo>
                  <a:pt x="4648961" y="25907"/>
                </a:lnTo>
                <a:lnTo>
                  <a:pt x="4636007" y="25907"/>
                </a:lnTo>
                <a:lnTo>
                  <a:pt x="4623053" y="12953"/>
                </a:lnTo>
                <a:close/>
              </a:path>
              <a:path w="4649470" h="3072765">
                <a:moveTo>
                  <a:pt x="4648961" y="3047231"/>
                </a:moveTo>
                <a:lnTo>
                  <a:pt x="4636007" y="3047231"/>
                </a:lnTo>
                <a:lnTo>
                  <a:pt x="4623053" y="3060185"/>
                </a:lnTo>
                <a:lnTo>
                  <a:pt x="4648961" y="3060185"/>
                </a:lnTo>
                <a:lnTo>
                  <a:pt x="4648961" y="3047231"/>
                </a:lnTo>
                <a:close/>
              </a:path>
              <a:path w="4649470" h="3072765">
                <a:moveTo>
                  <a:pt x="25145" y="12953"/>
                </a:moveTo>
                <a:lnTo>
                  <a:pt x="12953" y="25907"/>
                </a:lnTo>
                <a:lnTo>
                  <a:pt x="25145" y="25907"/>
                </a:lnTo>
                <a:lnTo>
                  <a:pt x="25145" y="12953"/>
                </a:lnTo>
                <a:close/>
              </a:path>
              <a:path w="4649470" h="3072765">
                <a:moveTo>
                  <a:pt x="4623053" y="12953"/>
                </a:moveTo>
                <a:lnTo>
                  <a:pt x="25145" y="12953"/>
                </a:lnTo>
                <a:lnTo>
                  <a:pt x="25145" y="25907"/>
                </a:lnTo>
                <a:lnTo>
                  <a:pt x="4623053" y="25907"/>
                </a:lnTo>
                <a:lnTo>
                  <a:pt x="4623053" y="12953"/>
                </a:lnTo>
                <a:close/>
              </a:path>
              <a:path w="4649470" h="3072765">
                <a:moveTo>
                  <a:pt x="4648961" y="12953"/>
                </a:moveTo>
                <a:lnTo>
                  <a:pt x="4623053" y="12953"/>
                </a:lnTo>
                <a:lnTo>
                  <a:pt x="4636007" y="25907"/>
                </a:lnTo>
                <a:lnTo>
                  <a:pt x="4648961" y="25907"/>
                </a:lnTo>
                <a:lnTo>
                  <a:pt x="4648961" y="12953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8"/>
          <p:cNvSpPr txBox="1"/>
          <p:nvPr/>
        </p:nvSpPr>
        <p:spPr>
          <a:xfrm>
            <a:off x="4361190" y="1953624"/>
            <a:ext cx="33274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import java.util.Hashtable;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9"/>
          <p:cNvSpPr txBox="1"/>
          <p:nvPr/>
        </p:nvSpPr>
        <p:spPr>
          <a:xfrm>
            <a:off x="4361191" y="2685144"/>
            <a:ext cx="442150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class</a:t>
            </a:r>
            <a:r>
              <a:rPr sz="1600" i="1" spc="1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WissenschaftlMA {</a:t>
            </a:r>
            <a:endParaRPr sz="1600">
              <a:latin typeface="Courier New"/>
              <a:cs typeface="Courier New"/>
            </a:endParaRPr>
          </a:p>
          <a:p>
            <a:pPr marL="25654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25654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private Hashtable</a:t>
            </a:r>
            <a:r>
              <a:rPr sz="1600" i="1" spc="-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rProjekt;</a:t>
            </a:r>
            <a:endParaRPr sz="1600">
              <a:latin typeface="Courier New"/>
              <a:cs typeface="Courier New"/>
            </a:endParaRPr>
          </a:p>
          <a:p>
            <a:pPr marL="18415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//Schluessel: Projekt</a:t>
            </a:r>
            <a:endParaRPr sz="1600">
              <a:latin typeface="Courier New"/>
              <a:cs typeface="Courier New"/>
            </a:endParaRPr>
          </a:p>
          <a:p>
            <a:pPr marL="18415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//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Wert:</a:t>
            </a:r>
            <a:r>
              <a:rPr sz="1600" i="1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Mitarbeit</a:t>
            </a:r>
            <a:endParaRPr sz="1600">
              <a:latin typeface="Courier New"/>
              <a:cs typeface="Courier New"/>
            </a:endParaRPr>
          </a:p>
          <a:p>
            <a:pPr marL="25654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4361191" y="4392015"/>
            <a:ext cx="1479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600" i="1" dirty="0">
                <a:solidFill>
                  <a:srgbClr val="00009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598934" y="1897925"/>
            <a:ext cx="1490980" cy="704850"/>
          </a:xfrm>
          <a:custGeom>
            <a:avLst/>
            <a:gdLst/>
            <a:ahLst/>
            <a:cxnLst/>
            <a:rect l="l" t="t" r="r" b="b"/>
            <a:pathLst>
              <a:path w="1490980" h="704850">
                <a:moveTo>
                  <a:pt x="0" y="704849"/>
                </a:moveTo>
                <a:lnTo>
                  <a:pt x="1490471" y="704849"/>
                </a:lnTo>
                <a:lnTo>
                  <a:pt x="1490471" y="0"/>
                </a:lnTo>
                <a:lnTo>
                  <a:pt x="0" y="0"/>
                </a:lnTo>
                <a:lnTo>
                  <a:pt x="0" y="7048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12"/>
          <p:cNvSpPr/>
          <p:nvPr/>
        </p:nvSpPr>
        <p:spPr>
          <a:xfrm>
            <a:off x="598934" y="1897925"/>
            <a:ext cx="1490980" cy="704850"/>
          </a:xfrm>
          <a:custGeom>
            <a:avLst/>
            <a:gdLst/>
            <a:ahLst/>
            <a:cxnLst/>
            <a:rect l="l" t="t" r="r" b="b"/>
            <a:pathLst>
              <a:path w="1490980" h="704850">
                <a:moveTo>
                  <a:pt x="0" y="0"/>
                </a:moveTo>
                <a:lnTo>
                  <a:pt x="0" y="704849"/>
                </a:lnTo>
                <a:lnTo>
                  <a:pt x="1490471" y="704849"/>
                </a:lnTo>
                <a:lnTo>
                  <a:pt x="1490471" y="0"/>
                </a:lnTo>
                <a:lnTo>
                  <a:pt x="0" y="0"/>
                </a:lnTo>
                <a:close/>
              </a:path>
            </a:pathLst>
          </a:custGeom>
          <a:ln w="1021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3"/>
          <p:cNvSpPr txBox="1"/>
          <p:nvPr/>
        </p:nvSpPr>
        <p:spPr>
          <a:xfrm>
            <a:off x="791219" y="1993689"/>
            <a:ext cx="111061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b="1" spc="45" dirty="0">
                <a:latin typeface="Arial"/>
                <a:cs typeface="Arial"/>
              </a:rPr>
              <a:t>W</a:t>
            </a:r>
            <a:r>
              <a:rPr sz="1050" b="1" spc="20" dirty="0">
                <a:latin typeface="Arial"/>
                <a:cs typeface="Arial"/>
              </a:rPr>
              <a:t>i</a:t>
            </a:r>
            <a:r>
              <a:rPr sz="1050" b="1" spc="-105" dirty="0">
                <a:latin typeface="Arial"/>
                <a:cs typeface="Arial"/>
              </a:rPr>
              <a:t>s</a:t>
            </a:r>
            <a:r>
              <a:rPr sz="1050" b="1" spc="-114" dirty="0">
                <a:latin typeface="Arial"/>
                <a:cs typeface="Arial"/>
              </a:rPr>
              <a:t>s</a:t>
            </a:r>
            <a:r>
              <a:rPr sz="1050" b="1" spc="50" dirty="0">
                <a:latin typeface="Arial"/>
                <a:cs typeface="Arial"/>
              </a:rPr>
              <a:t>e</a:t>
            </a:r>
            <a:r>
              <a:rPr sz="1050" b="1" spc="-10" dirty="0">
                <a:latin typeface="Arial"/>
                <a:cs typeface="Arial"/>
              </a:rPr>
              <a:t>n</a:t>
            </a:r>
            <a:r>
              <a:rPr sz="1050" b="1" spc="-114" dirty="0">
                <a:latin typeface="Arial"/>
                <a:cs typeface="Arial"/>
              </a:rPr>
              <a:t>s</a:t>
            </a:r>
            <a:r>
              <a:rPr sz="1050" b="1" spc="-30" dirty="0">
                <a:latin typeface="Arial"/>
                <a:cs typeface="Arial"/>
              </a:rPr>
              <a:t>c</a:t>
            </a:r>
            <a:r>
              <a:rPr sz="1050" b="1" spc="-10" dirty="0">
                <a:latin typeface="Arial"/>
                <a:cs typeface="Arial"/>
              </a:rPr>
              <a:t>h</a:t>
            </a:r>
            <a:r>
              <a:rPr sz="1050" b="1" spc="50" dirty="0">
                <a:latin typeface="Arial"/>
                <a:cs typeface="Arial"/>
              </a:rPr>
              <a:t>a</a:t>
            </a:r>
            <a:r>
              <a:rPr sz="1050" b="1" spc="-30" dirty="0">
                <a:latin typeface="Arial"/>
                <a:cs typeface="Arial"/>
              </a:rPr>
              <a:t>ft</a:t>
            </a:r>
            <a:r>
              <a:rPr sz="1050" b="1" spc="20" dirty="0">
                <a:latin typeface="Arial"/>
                <a:cs typeface="Arial"/>
              </a:rPr>
              <a:t>l</a:t>
            </a:r>
            <a:r>
              <a:rPr sz="1050" b="1" dirty="0">
                <a:latin typeface="Arial"/>
                <a:cs typeface="Arial"/>
              </a:rPr>
              <a:t>M</a:t>
            </a:r>
            <a:r>
              <a:rPr sz="1050" b="1" spc="-10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4"/>
          <p:cNvSpPr/>
          <p:nvPr/>
        </p:nvSpPr>
        <p:spPr>
          <a:xfrm>
            <a:off x="598934" y="2204250"/>
            <a:ext cx="1490980" cy="0"/>
          </a:xfrm>
          <a:custGeom>
            <a:avLst/>
            <a:gdLst/>
            <a:ahLst/>
            <a:cxnLst/>
            <a:rect l="l" t="t" r="r" b="b"/>
            <a:pathLst>
              <a:path w="1490980">
                <a:moveTo>
                  <a:pt x="0" y="0"/>
                </a:moveTo>
                <a:lnTo>
                  <a:pt x="1490471" y="0"/>
                </a:lnTo>
              </a:path>
            </a:pathLst>
          </a:custGeom>
          <a:ln w="1021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5"/>
          <p:cNvSpPr txBox="1"/>
          <p:nvPr/>
        </p:nvSpPr>
        <p:spPr>
          <a:xfrm>
            <a:off x="638056" y="2244851"/>
            <a:ext cx="142557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tabLst>
                <a:tab pos="226695" algn="l"/>
              </a:tabLst>
            </a:pPr>
            <a:r>
              <a:rPr sz="1050" spc="-10" dirty="0">
                <a:latin typeface="Arial"/>
                <a:cs typeface="Arial"/>
              </a:rPr>
              <a:t>+</a:t>
            </a:r>
            <a:r>
              <a:rPr sz="1050" spc="-10" dirty="0">
                <a:latin typeface="Times New Roman"/>
                <a:cs typeface="Times New Roman"/>
              </a:rPr>
              <a:t>	</a:t>
            </a:r>
            <a:r>
              <a:rPr sz="1050" spc="-55" dirty="0">
                <a:latin typeface="Arial"/>
                <a:cs typeface="Arial"/>
              </a:rPr>
              <a:t>f</a:t>
            </a:r>
            <a:r>
              <a:rPr sz="1050" spc="-30" dirty="0">
                <a:latin typeface="Arial"/>
                <a:cs typeface="Arial"/>
              </a:rPr>
              <a:t>a</a:t>
            </a:r>
            <a:r>
              <a:rPr sz="1050" spc="25" dirty="0">
                <a:latin typeface="Arial"/>
                <a:cs typeface="Arial"/>
              </a:rPr>
              <a:t>c</a:t>
            </a:r>
            <a:r>
              <a:rPr sz="1050" spc="-30" dirty="0">
                <a:latin typeface="Arial"/>
                <a:cs typeface="Arial"/>
              </a:rPr>
              <a:t>hr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25" dirty="0">
                <a:latin typeface="Arial"/>
                <a:cs typeface="Arial"/>
              </a:rPr>
              <a:t>c</a:t>
            </a:r>
            <a:r>
              <a:rPr sz="1050" spc="-35" dirty="0">
                <a:latin typeface="Arial"/>
                <a:cs typeface="Arial"/>
              </a:rPr>
              <a:t>h</a:t>
            </a:r>
            <a:r>
              <a:rPr sz="1050" spc="25" dirty="0">
                <a:latin typeface="Arial"/>
                <a:cs typeface="Arial"/>
              </a:rPr>
              <a:t>t</a:t>
            </a:r>
            <a:r>
              <a:rPr sz="1050" spc="-30" dirty="0">
                <a:latin typeface="Arial"/>
                <a:cs typeface="Arial"/>
              </a:rPr>
              <a:t>u</a:t>
            </a:r>
            <a:r>
              <a:rPr sz="1050" spc="-35" dirty="0">
                <a:latin typeface="Arial"/>
                <a:cs typeface="Arial"/>
              </a:rPr>
              <a:t>n</a:t>
            </a:r>
            <a:r>
              <a:rPr sz="1050" spc="-30" dirty="0">
                <a:latin typeface="Arial"/>
                <a:cs typeface="Arial"/>
              </a:rPr>
              <a:t>g</a:t>
            </a:r>
            <a:r>
              <a:rPr sz="1050" spc="-5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114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Arial"/>
                <a:cs typeface="Arial"/>
              </a:rPr>
              <a:t>S</a:t>
            </a:r>
            <a:r>
              <a:rPr sz="1050" spc="25" dirty="0">
                <a:latin typeface="Arial"/>
                <a:cs typeface="Arial"/>
              </a:rPr>
              <a:t>t</a:t>
            </a:r>
            <a:r>
              <a:rPr sz="1050" spc="-30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35" dirty="0">
                <a:latin typeface="Arial"/>
                <a:cs typeface="Arial"/>
              </a:rPr>
              <a:t>n</a:t>
            </a:r>
            <a:r>
              <a:rPr sz="1050" spc="-10" dirty="0"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6"/>
          <p:cNvSpPr/>
          <p:nvPr/>
        </p:nvSpPr>
        <p:spPr>
          <a:xfrm>
            <a:off x="701043" y="4041425"/>
            <a:ext cx="1133475" cy="889000"/>
          </a:xfrm>
          <a:custGeom>
            <a:avLst/>
            <a:gdLst/>
            <a:ahLst/>
            <a:cxnLst/>
            <a:rect l="l" t="t" r="r" b="b"/>
            <a:pathLst>
              <a:path w="1133475" h="889000">
                <a:moveTo>
                  <a:pt x="0" y="888491"/>
                </a:moveTo>
                <a:lnTo>
                  <a:pt x="1133093" y="888491"/>
                </a:lnTo>
                <a:lnTo>
                  <a:pt x="1133093" y="0"/>
                </a:lnTo>
                <a:lnTo>
                  <a:pt x="0" y="0"/>
                </a:lnTo>
                <a:lnTo>
                  <a:pt x="0" y="8884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7"/>
          <p:cNvSpPr/>
          <p:nvPr/>
        </p:nvSpPr>
        <p:spPr>
          <a:xfrm>
            <a:off x="701043" y="4041431"/>
            <a:ext cx="1133475" cy="889000"/>
          </a:xfrm>
          <a:custGeom>
            <a:avLst/>
            <a:gdLst/>
            <a:ahLst/>
            <a:cxnLst/>
            <a:rect l="l" t="t" r="r" b="b"/>
            <a:pathLst>
              <a:path w="1133475" h="889000">
                <a:moveTo>
                  <a:pt x="0" y="0"/>
                </a:moveTo>
                <a:lnTo>
                  <a:pt x="0" y="888485"/>
                </a:lnTo>
                <a:lnTo>
                  <a:pt x="1133093" y="888485"/>
                </a:lnTo>
                <a:lnTo>
                  <a:pt x="1133093" y="0"/>
                </a:lnTo>
                <a:lnTo>
                  <a:pt x="0" y="0"/>
                </a:lnTo>
                <a:close/>
              </a:path>
            </a:pathLst>
          </a:custGeom>
          <a:ln w="1021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8"/>
          <p:cNvSpPr txBox="1"/>
          <p:nvPr/>
        </p:nvSpPr>
        <p:spPr>
          <a:xfrm>
            <a:off x="1025915" y="4136435"/>
            <a:ext cx="48831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b="1" spc="5" dirty="0">
                <a:latin typeface="Arial"/>
                <a:cs typeface="Arial"/>
              </a:rPr>
              <a:t>P</a:t>
            </a:r>
            <a:r>
              <a:rPr sz="1050" b="1" spc="-10" dirty="0">
                <a:latin typeface="Arial"/>
                <a:cs typeface="Arial"/>
              </a:rPr>
              <a:t>ro</a:t>
            </a:r>
            <a:r>
              <a:rPr sz="1050" b="1" spc="25" dirty="0">
                <a:latin typeface="Arial"/>
                <a:cs typeface="Arial"/>
              </a:rPr>
              <a:t>j</a:t>
            </a:r>
            <a:r>
              <a:rPr sz="1050" b="1" spc="50" dirty="0">
                <a:latin typeface="Arial"/>
                <a:cs typeface="Arial"/>
              </a:rPr>
              <a:t>e</a:t>
            </a:r>
            <a:r>
              <a:rPr sz="1050" b="1" spc="-30" dirty="0">
                <a:latin typeface="Arial"/>
                <a:cs typeface="Arial"/>
              </a:rPr>
              <a:t>k</a:t>
            </a:r>
            <a:r>
              <a:rPr sz="1050" b="1" spc="-5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9"/>
          <p:cNvSpPr/>
          <p:nvPr/>
        </p:nvSpPr>
        <p:spPr>
          <a:xfrm>
            <a:off x="701043" y="4347755"/>
            <a:ext cx="1133475" cy="0"/>
          </a:xfrm>
          <a:custGeom>
            <a:avLst/>
            <a:gdLst/>
            <a:ahLst/>
            <a:cxnLst/>
            <a:rect l="l" t="t" r="r" b="b"/>
            <a:pathLst>
              <a:path w="1133475">
                <a:moveTo>
                  <a:pt x="0" y="0"/>
                </a:moveTo>
                <a:lnTo>
                  <a:pt x="1133093" y="0"/>
                </a:lnTo>
              </a:path>
            </a:pathLst>
          </a:custGeom>
          <a:ln w="1021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20"/>
          <p:cNvSpPr txBox="1"/>
          <p:nvPr/>
        </p:nvSpPr>
        <p:spPr>
          <a:xfrm>
            <a:off x="740163" y="4386834"/>
            <a:ext cx="103759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tabLst>
                <a:tab pos="226695" algn="l"/>
              </a:tabLst>
            </a:pPr>
            <a:r>
              <a:rPr sz="1050" spc="-10" dirty="0">
                <a:latin typeface="Arial"/>
                <a:cs typeface="Arial"/>
              </a:rPr>
              <a:t>+</a:t>
            </a:r>
            <a:r>
              <a:rPr sz="1050" spc="-10" dirty="0">
                <a:latin typeface="Times New Roman"/>
                <a:cs typeface="Times New Roman"/>
              </a:rPr>
              <a:t>	</a:t>
            </a:r>
            <a:r>
              <a:rPr sz="1050" spc="-30" dirty="0">
                <a:latin typeface="Arial"/>
                <a:cs typeface="Arial"/>
              </a:rPr>
              <a:t>n</a:t>
            </a:r>
            <a:r>
              <a:rPr sz="1050" spc="-35" dirty="0">
                <a:latin typeface="Arial"/>
                <a:cs typeface="Arial"/>
              </a:rPr>
              <a:t>a</a:t>
            </a:r>
            <a:r>
              <a:rPr sz="1050" dirty="0">
                <a:latin typeface="Arial"/>
                <a:cs typeface="Arial"/>
              </a:rPr>
              <a:t>m</a:t>
            </a:r>
            <a:r>
              <a:rPr sz="1050" spc="-35" dirty="0">
                <a:latin typeface="Arial"/>
                <a:cs typeface="Arial"/>
              </a:rPr>
              <a:t>e</a:t>
            </a:r>
            <a:r>
              <a:rPr sz="1050" spc="-5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114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Arial"/>
                <a:cs typeface="Arial"/>
              </a:rPr>
              <a:t>S</a:t>
            </a:r>
            <a:r>
              <a:rPr sz="1050" spc="25" dirty="0">
                <a:latin typeface="Arial"/>
                <a:cs typeface="Arial"/>
              </a:rPr>
              <a:t>t</a:t>
            </a:r>
            <a:r>
              <a:rPr sz="1050" spc="-30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35" dirty="0">
                <a:latin typeface="Arial"/>
                <a:cs typeface="Arial"/>
              </a:rPr>
              <a:t>n</a:t>
            </a:r>
            <a:r>
              <a:rPr sz="1050" spc="-10" dirty="0"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  <a:p>
            <a:pPr marL="12700">
              <a:spcBef>
                <a:spcPts val="30"/>
              </a:spcBef>
              <a:tabLst>
                <a:tab pos="226695" algn="l"/>
              </a:tabLst>
            </a:pPr>
            <a:r>
              <a:rPr sz="1050" spc="-10" dirty="0">
                <a:latin typeface="Arial"/>
                <a:cs typeface="Arial"/>
              </a:rPr>
              <a:t>+</a:t>
            </a:r>
            <a:r>
              <a:rPr sz="1050" spc="-10" dirty="0">
                <a:latin typeface="Times New Roman"/>
                <a:cs typeface="Times New Roman"/>
              </a:rPr>
              <a:t>	</a:t>
            </a:r>
            <a:r>
              <a:rPr sz="1050" spc="-30" dirty="0">
                <a:latin typeface="Arial"/>
                <a:cs typeface="Arial"/>
              </a:rPr>
              <a:t>b</a:t>
            </a:r>
            <a:r>
              <a:rPr sz="1050" spc="-35" dirty="0">
                <a:latin typeface="Arial"/>
                <a:cs typeface="Arial"/>
              </a:rPr>
              <a:t>e</a:t>
            </a:r>
            <a:r>
              <a:rPr sz="1050" spc="-30" dirty="0">
                <a:latin typeface="Arial"/>
                <a:cs typeface="Arial"/>
              </a:rPr>
              <a:t>g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30" dirty="0">
                <a:latin typeface="Arial"/>
                <a:cs typeface="Arial"/>
              </a:rPr>
              <a:t>nn</a:t>
            </a:r>
            <a:r>
              <a:rPr sz="1050" spc="-5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spc="-40" dirty="0">
                <a:latin typeface="Arial"/>
                <a:cs typeface="Arial"/>
              </a:rPr>
              <a:t>D</a:t>
            </a:r>
            <a:r>
              <a:rPr sz="1050" spc="-30" dirty="0">
                <a:latin typeface="Arial"/>
                <a:cs typeface="Arial"/>
              </a:rPr>
              <a:t>a</a:t>
            </a:r>
            <a:r>
              <a:rPr sz="1050" spc="20" dirty="0">
                <a:latin typeface="Arial"/>
                <a:cs typeface="Arial"/>
              </a:rPr>
              <a:t>t</a:t>
            </a:r>
            <a:r>
              <a:rPr sz="1050" spc="-10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  <a:p>
            <a:pPr marL="12700">
              <a:spcBef>
                <a:spcPts val="25"/>
              </a:spcBef>
              <a:tabLst>
                <a:tab pos="226695" algn="l"/>
              </a:tabLst>
            </a:pPr>
            <a:r>
              <a:rPr sz="1050" spc="-10" dirty="0">
                <a:latin typeface="Arial"/>
                <a:cs typeface="Arial"/>
              </a:rPr>
              <a:t>+</a:t>
            </a:r>
            <a:r>
              <a:rPr sz="1050" spc="-10" dirty="0">
                <a:latin typeface="Times New Roman"/>
                <a:cs typeface="Times New Roman"/>
              </a:rPr>
              <a:t>	</a:t>
            </a:r>
            <a:r>
              <a:rPr sz="1050" spc="-30" dirty="0">
                <a:latin typeface="Arial"/>
                <a:cs typeface="Arial"/>
              </a:rPr>
              <a:t>e</a:t>
            </a:r>
            <a:r>
              <a:rPr sz="1050" spc="-35" dirty="0">
                <a:latin typeface="Arial"/>
                <a:cs typeface="Arial"/>
              </a:rPr>
              <a:t>n</a:t>
            </a:r>
            <a:r>
              <a:rPr sz="1050" spc="-30" dirty="0">
                <a:latin typeface="Arial"/>
                <a:cs typeface="Arial"/>
              </a:rPr>
              <a:t>de</a:t>
            </a:r>
            <a:r>
              <a:rPr sz="1050" spc="-5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spc="-40" dirty="0">
                <a:latin typeface="Arial"/>
                <a:cs typeface="Arial"/>
              </a:rPr>
              <a:t>D</a:t>
            </a:r>
            <a:r>
              <a:rPr sz="1050" spc="-30" dirty="0">
                <a:latin typeface="Arial"/>
                <a:cs typeface="Arial"/>
              </a:rPr>
              <a:t>a</a:t>
            </a:r>
            <a:r>
              <a:rPr sz="1050" spc="20" dirty="0">
                <a:latin typeface="Arial"/>
                <a:cs typeface="Arial"/>
              </a:rPr>
              <a:t>t</a:t>
            </a:r>
            <a:r>
              <a:rPr sz="1050" spc="-10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21"/>
          <p:cNvSpPr/>
          <p:nvPr/>
        </p:nvSpPr>
        <p:spPr>
          <a:xfrm>
            <a:off x="1824230" y="3021114"/>
            <a:ext cx="1133475" cy="704215"/>
          </a:xfrm>
          <a:custGeom>
            <a:avLst/>
            <a:gdLst/>
            <a:ahLst/>
            <a:cxnLst/>
            <a:rect l="l" t="t" r="r" b="b"/>
            <a:pathLst>
              <a:path w="1133475" h="704214">
                <a:moveTo>
                  <a:pt x="0" y="704087"/>
                </a:moveTo>
                <a:lnTo>
                  <a:pt x="1133093" y="704087"/>
                </a:lnTo>
                <a:lnTo>
                  <a:pt x="1133093" y="0"/>
                </a:lnTo>
                <a:lnTo>
                  <a:pt x="0" y="0"/>
                </a:lnTo>
                <a:lnTo>
                  <a:pt x="0" y="704087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22"/>
          <p:cNvSpPr/>
          <p:nvPr/>
        </p:nvSpPr>
        <p:spPr>
          <a:xfrm>
            <a:off x="1824230" y="3021114"/>
            <a:ext cx="1133475" cy="704215"/>
          </a:xfrm>
          <a:custGeom>
            <a:avLst/>
            <a:gdLst/>
            <a:ahLst/>
            <a:cxnLst/>
            <a:rect l="l" t="t" r="r" b="b"/>
            <a:pathLst>
              <a:path w="1133475" h="704214">
                <a:moveTo>
                  <a:pt x="0" y="0"/>
                </a:moveTo>
                <a:lnTo>
                  <a:pt x="0" y="704087"/>
                </a:lnTo>
                <a:lnTo>
                  <a:pt x="1133090" y="704087"/>
                </a:lnTo>
                <a:lnTo>
                  <a:pt x="1133090" y="0"/>
                </a:lnTo>
                <a:lnTo>
                  <a:pt x="0" y="0"/>
                </a:lnTo>
                <a:close/>
              </a:path>
            </a:pathLst>
          </a:custGeom>
          <a:ln w="1021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23"/>
          <p:cNvSpPr txBox="1"/>
          <p:nvPr/>
        </p:nvSpPr>
        <p:spPr>
          <a:xfrm>
            <a:off x="2097288" y="3116116"/>
            <a:ext cx="60007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b="1" dirty="0">
                <a:latin typeface="Arial"/>
                <a:cs typeface="Arial"/>
              </a:rPr>
              <a:t>M</a:t>
            </a:r>
            <a:r>
              <a:rPr sz="1050" b="1" spc="20" dirty="0">
                <a:latin typeface="Arial"/>
                <a:cs typeface="Arial"/>
              </a:rPr>
              <a:t>i</a:t>
            </a:r>
            <a:r>
              <a:rPr sz="1050" b="1" spc="-30" dirty="0">
                <a:latin typeface="Arial"/>
                <a:cs typeface="Arial"/>
              </a:rPr>
              <a:t>t</a:t>
            </a:r>
            <a:r>
              <a:rPr sz="1050" b="1" spc="50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rb</a:t>
            </a:r>
            <a:r>
              <a:rPr sz="1050" b="1" spc="50" dirty="0">
                <a:latin typeface="Arial"/>
                <a:cs typeface="Arial"/>
              </a:rPr>
              <a:t>e</a:t>
            </a:r>
            <a:r>
              <a:rPr sz="1050" b="1" spc="25" dirty="0">
                <a:latin typeface="Arial"/>
                <a:cs typeface="Arial"/>
              </a:rPr>
              <a:t>i</a:t>
            </a:r>
            <a:r>
              <a:rPr sz="1050" b="1" spc="-5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4"/>
          <p:cNvSpPr txBox="1"/>
          <p:nvPr/>
        </p:nvSpPr>
        <p:spPr>
          <a:xfrm>
            <a:off x="1668273" y="3116116"/>
            <a:ext cx="13081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tabLst>
                <a:tab pos="117475" algn="l"/>
              </a:tabLst>
            </a:pPr>
            <a:r>
              <a:rPr sz="1050" b="1" u="sng" spc="-5" dirty="0">
                <a:latin typeface="Arial"/>
                <a:cs typeface="Arial"/>
              </a:rPr>
              <a:t> 	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5"/>
          <p:cNvSpPr/>
          <p:nvPr/>
        </p:nvSpPr>
        <p:spPr>
          <a:xfrm>
            <a:off x="1824230" y="3327437"/>
            <a:ext cx="1133475" cy="0"/>
          </a:xfrm>
          <a:custGeom>
            <a:avLst/>
            <a:gdLst/>
            <a:ahLst/>
            <a:cxnLst/>
            <a:rect l="l" t="t" r="r" b="b"/>
            <a:pathLst>
              <a:path w="1133475">
                <a:moveTo>
                  <a:pt x="0" y="0"/>
                </a:moveTo>
                <a:lnTo>
                  <a:pt x="1133090" y="0"/>
                </a:lnTo>
              </a:path>
            </a:pathLst>
          </a:custGeom>
          <a:ln w="1021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6"/>
          <p:cNvSpPr txBox="1"/>
          <p:nvPr/>
        </p:nvSpPr>
        <p:spPr>
          <a:xfrm>
            <a:off x="1862591" y="3367278"/>
            <a:ext cx="97028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tabLst>
                <a:tab pos="226695" algn="l"/>
              </a:tabLst>
            </a:pPr>
            <a:r>
              <a:rPr sz="1050" spc="-10" dirty="0">
                <a:latin typeface="Arial"/>
                <a:cs typeface="Arial"/>
              </a:rPr>
              <a:t>+</a:t>
            </a:r>
            <a:r>
              <a:rPr sz="1050" spc="-10" dirty="0">
                <a:latin typeface="Times New Roman"/>
                <a:cs typeface="Times New Roman"/>
              </a:rPr>
              <a:t>	</a:t>
            </a:r>
            <a:r>
              <a:rPr sz="1050" spc="25" dirty="0">
                <a:latin typeface="Arial"/>
                <a:cs typeface="Arial"/>
              </a:rPr>
              <a:t>st</a:t>
            </a:r>
            <a:r>
              <a:rPr sz="1050" spc="-30" dirty="0">
                <a:latin typeface="Arial"/>
                <a:cs typeface="Arial"/>
              </a:rPr>
              <a:t>u</a:t>
            </a:r>
            <a:r>
              <a:rPr sz="1050" spc="-35" dirty="0">
                <a:latin typeface="Arial"/>
                <a:cs typeface="Arial"/>
              </a:rPr>
              <a:t>n</a:t>
            </a:r>
            <a:r>
              <a:rPr sz="1050" spc="-30" dirty="0">
                <a:latin typeface="Arial"/>
                <a:cs typeface="Arial"/>
              </a:rPr>
              <a:t>den</a:t>
            </a:r>
            <a:r>
              <a:rPr sz="1050" spc="-5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35" dirty="0">
                <a:latin typeface="Arial"/>
                <a:cs typeface="Arial"/>
              </a:rPr>
              <a:t>n</a:t>
            </a:r>
            <a:r>
              <a:rPr sz="1050" spc="-5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7"/>
          <p:cNvSpPr/>
          <p:nvPr/>
        </p:nvSpPr>
        <p:spPr>
          <a:xfrm>
            <a:off x="1119380" y="2612681"/>
            <a:ext cx="0" cy="1428750"/>
          </a:xfrm>
          <a:custGeom>
            <a:avLst/>
            <a:gdLst/>
            <a:ahLst/>
            <a:cxnLst/>
            <a:rect l="l" t="t" r="r" b="b"/>
            <a:pathLst>
              <a:path h="1428750">
                <a:moveTo>
                  <a:pt x="0" y="0"/>
                </a:moveTo>
                <a:lnTo>
                  <a:pt x="0" y="1428749"/>
                </a:lnTo>
              </a:path>
            </a:pathLst>
          </a:custGeom>
          <a:ln w="1021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8"/>
          <p:cNvSpPr/>
          <p:nvPr/>
        </p:nvSpPr>
        <p:spPr>
          <a:xfrm>
            <a:off x="1119381" y="3327437"/>
            <a:ext cx="71755" cy="0"/>
          </a:xfrm>
          <a:custGeom>
            <a:avLst/>
            <a:gdLst/>
            <a:ahLst/>
            <a:cxnLst/>
            <a:rect l="l" t="t" r="r" b="b"/>
            <a:pathLst>
              <a:path w="71755">
                <a:moveTo>
                  <a:pt x="0" y="0"/>
                </a:moveTo>
                <a:lnTo>
                  <a:pt x="71627" y="0"/>
                </a:lnTo>
              </a:path>
            </a:pathLst>
          </a:custGeom>
          <a:ln w="1021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9"/>
          <p:cNvSpPr/>
          <p:nvPr/>
        </p:nvSpPr>
        <p:spPr>
          <a:xfrm>
            <a:off x="1232156" y="3327437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>
                <a:moveTo>
                  <a:pt x="0" y="0"/>
                </a:moveTo>
                <a:lnTo>
                  <a:pt x="70865" y="0"/>
                </a:lnTo>
              </a:path>
            </a:pathLst>
          </a:custGeom>
          <a:ln w="1021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30"/>
          <p:cNvSpPr/>
          <p:nvPr/>
        </p:nvSpPr>
        <p:spPr>
          <a:xfrm>
            <a:off x="1344171" y="3327437"/>
            <a:ext cx="71755" cy="10160"/>
          </a:xfrm>
          <a:custGeom>
            <a:avLst/>
            <a:gdLst/>
            <a:ahLst/>
            <a:cxnLst/>
            <a:rect l="l" t="t" r="r" b="b"/>
            <a:pathLst>
              <a:path w="71755" h="10160">
                <a:moveTo>
                  <a:pt x="0" y="0"/>
                </a:moveTo>
                <a:lnTo>
                  <a:pt x="71627" y="9905"/>
                </a:lnTo>
              </a:path>
            </a:pathLst>
          </a:custGeom>
          <a:ln w="1021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31"/>
          <p:cNvSpPr/>
          <p:nvPr/>
        </p:nvSpPr>
        <p:spPr>
          <a:xfrm>
            <a:off x="1456185" y="3337343"/>
            <a:ext cx="71755" cy="0"/>
          </a:xfrm>
          <a:custGeom>
            <a:avLst/>
            <a:gdLst/>
            <a:ahLst/>
            <a:cxnLst/>
            <a:rect l="l" t="t" r="r" b="b"/>
            <a:pathLst>
              <a:path w="71755">
                <a:moveTo>
                  <a:pt x="0" y="0"/>
                </a:moveTo>
                <a:lnTo>
                  <a:pt x="71627" y="0"/>
                </a:lnTo>
              </a:path>
            </a:pathLst>
          </a:custGeom>
          <a:ln w="1021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32"/>
          <p:cNvSpPr/>
          <p:nvPr/>
        </p:nvSpPr>
        <p:spPr>
          <a:xfrm>
            <a:off x="1568961" y="3337344"/>
            <a:ext cx="71755" cy="10795"/>
          </a:xfrm>
          <a:custGeom>
            <a:avLst/>
            <a:gdLst/>
            <a:ahLst/>
            <a:cxnLst/>
            <a:rect l="l" t="t" r="r" b="b"/>
            <a:pathLst>
              <a:path w="71755" h="10794">
                <a:moveTo>
                  <a:pt x="0" y="0"/>
                </a:moveTo>
                <a:lnTo>
                  <a:pt x="71627" y="10667"/>
                </a:lnTo>
              </a:path>
            </a:pathLst>
          </a:custGeom>
          <a:ln w="1021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33"/>
          <p:cNvSpPr/>
          <p:nvPr/>
        </p:nvSpPr>
        <p:spPr>
          <a:xfrm>
            <a:off x="1792988" y="3348011"/>
            <a:ext cx="31750" cy="10160"/>
          </a:xfrm>
          <a:custGeom>
            <a:avLst/>
            <a:gdLst/>
            <a:ahLst/>
            <a:cxnLst/>
            <a:rect l="l" t="t" r="r" b="b"/>
            <a:pathLst>
              <a:path w="31750" h="10160">
                <a:moveTo>
                  <a:pt x="0" y="0"/>
                </a:moveTo>
                <a:lnTo>
                  <a:pt x="31241" y="9905"/>
                </a:lnTo>
              </a:path>
            </a:pathLst>
          </a:custGeom>
          <a:ln w="1021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34"/>
          <p:cNvSpPr txBox="1"/>
          <p:nvPr/>
        </p:nvSpPr>
        <p:spPr>
          <a:xfrm>
            <a:off x="1147834" y="2673095"/>
            <a:ext cx="230504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spc="-30" dirty="0">
                <a:latin typeface="Arial"/>
                <a:cs typeface="Arial"/>
              </a:rPr>
              <a:t>1</a:t>
            </a:r>
            <a:r>
              <a:rPr sz="1050" spc="25" dirty="0">
                <a:latin typeface="Arial"/>
                <a:cs typeface="Arial"/>
              </a:rPr>
              <a:t>.</a:t>
            </a:r>
            <a:r>
              <a:rPr sz="1050" spc="20" dirty="0">
                <a:latin typeface="Arial"/>
                <a:cs typeface="Arial"/>
              </a:rPr>
              <a:t>.</a:t>
            </a:r>
            <a:r>
              <a:rPr sz="1050" spc="-5" dirty="0">
                <a:latin typeface="Arial"/>
                <a:cs typeface="Arial"/>
              </a:rPr>
              <a:t>*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5"/>
          <p:cNvSpPr txBox="1"/>
          <p:nvPr/>
        </p:nvSpPr>
        <p:spPr>
          <a:xfrm>
            <a:off x="1188982" y="3826002"/>
            <a:ext cx="7747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sz="1050" spc="-5" dirty="0">
                <a:latin typeface="Arial"/>
                <a:cs typeface="Arial"/>
              </a:rPr>
              <a:t>*</a:t>
            </a:r>
            <a:endParaRPr sz="1050">
              <a:latin typeface="Arial"/>
              <a:cs typeface="Arial"/>
            </a:endParaRPr>
          </a:p>
        </p:txBody>
      </p:sp>
      <p:sp>
        <p:nvSpPr>
          <p:cNvPr id="33" name="object 36"/>
          <p:cNvSpPr/>
          <p:nvPr/>
        </p:nvSpPr>
        <p:spPr>
          <a:xfrm>
            <a:off x="3235451" y="3209328"/>
            <a:ext cx="685800" cy="371475"/>
          </a:xfrm>
          <a:custGeom>
            <a:avLst/>
            <a:gdLst/>
            <a:ahLst/>
            <a:cxnLst/>
            <a:rect l="l" t="t" r="r" b="b"/>
            <a:pathLst>
              <a:path w="685800" h="371475">
                <a:moveTo>
                  <a:pt x="514349" y="0"/>
                </a:moveTo>
                <a:lnTo>
                  <a:pt x="514349" y="92963"/>
                </a:lnTo>
                <a:lnTo>
                  <a:pt x="0" y="92963"/>
                </a:lnTo>
                <a:lnTo>
                  <a:pt x="0" y="278129"/>
                </a:lnTo>
                <a:lnTo>
                  <a:pt x="514349" y="278129"/>
                </a:lnTo>
                <a:lnTo>
                  <a:pt x="514349" y="371093"/>
                </a:lnTo>
                <a:lnTo>
                  <a:pt x="685799" y="185165"/>
                </a:lnTo>
                <a:lnTo>
                  <a:pt x="514349" y="0"/>
                </a:lnTo>
                <a:close/>
              </a:path>
            </a:pathLst>
          </a:custGeom>
          <a:solidFill>
            <a:srgbClr val="FE840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518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945254" cy="4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631825"/>
            <a:ext cx="9067799" cy="40626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smtClean="0"/>
              <a:t>Software </a:t>
            </a:r>
            <a:r>
              <a:rPr lang="de-DE" dirty="0"/>
              <a:t>wird</a:t>
            </a:r>
            <a:r>
              <a:rPr lang="de-DE" spc="-5" dirty="0"/>
              <a:t> </a:t>
            </a:r>
            <a:r>
              <a:rPr lang="de-DE" dirty="0"/>
              <a:t>v</a:t>
            </a:r>
            <a:r>
              <a:rPr lang="de-DE" spc="-10" dirty="0"/>
              <a:t>e</a:t>
            </a:r>
            <a:r>
              <a:rPr lang="de-DE" spc="10" dirty="0"/>
              <a:t>r</a:t>
            </a:r>
            <a:r>
              <a:rPr lang="de-DE" spc="-10" dirty="0"/>
              <a:t>ä</a:t>
            </a:r>
            <a:r>
              <a:rPr lang="de-DE" spc="5" dirty="0"/>
              <a:t>n</a:t>
            </a:r>
            <a:r>
              <a:rPr lang="de-DE" spc="-10" dirty="0"/>
              <a:t>de</a:t>
            </a:r>
            <a:r>
              <a:rPr lang="de-DE" dirty="0"/>
              <a:t>rt</a:t>
            </a:r>
            <a:r>
              <a:rPr lang="de-DE" spc="5" dirty="0"/>
              <a:t> </a:t>
            </a:r>
            <a:r>
              <a:rPr lang="de-DE" spc="-10" dirty="0"/>
              <a:t>un</a:t>
            </a:r>
            <a:r>
              <a:rPr lang="de-DE" dirty="0"/>
              <a:t>d</a:t>
            </a:r>
            <a:r>
              <a:rPr lang="de-DE" spc="-5" dirty="0"/>
              <a:t> </a:t>
            </a:r>
            <a:r>
              <a:rPr lang="de-DE" spc="-10" dirty="0" smtClean="0"/>
              <a:t>e</a:t>
            </a:r>
            <a:r>
              <a:rPr lang="de-DE" spc="25" dirty="0" smtClean="0"/>
              <a:t>r</a:t>
            </a:r>
            <a:r>
              <a:rPr lang="de-DE" spc="-30" dirty="0" smtClean="0"/>
              <a:t>w</a:t>
            </a:r>
            <a:r>
              <a:rPr lang="de-DE" spc="5" dirty="0" smtClean="0"/>
              <a:t>e</a:t>
            </a:r>
            <a:r>
              <a:rPr lang="de-DE" spc="-5" dirty="0" smtClean="0"/>
              <a:t>i</a:t>
            </a:r>
            <a:r>
              <a:rPr lang="de-DE" spc="15" dirty="0" smtClean="0"/>
              <a:t>t</a:t>
            </a:r>
            <a:r>
              <a:rPr lang="de-DE" spc="-10" dirty="0" smtClean="0"/>
              <a:t>e</a:t>
            </a:r>
            <a:r>
              <a:rPr lang="de-DE" dirty="0" smtClean="0"/>
              <a:t>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smtClean="0"/>
              <a:t>Die Personen, die an der Software arbeiten, ändern sich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smtClean="0"/>
              <a:t>Wissen über die Software befindet sich oft nur in den Köpfen der Personen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smtClean="0"/>
              <a:t>Die Wartungsphase </a:t>
            </a:r>
            <a:r>
              <a:rPr lang="de-DE" dirty="0" smtClean="0"/>
              <a:t>ist die längste Phase im Softwarelebenszyklus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smtClean="0"/>
              <a:t>Software muss daher verständlich sein und auch bleiben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smtClean="0"/>
              <a:t>Sinnvoll daher ist Beachtung von </a:t>
            </a:r>
            <a:endParaRPr lang="de-DE" dirty="0"/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de-DE" altLang="de-DE" sz="4800" kern="0" dirty="0" smtClean="0">
                <a:solidFill>
                  <a:sysClr val="windowText" lastClr="000000"/>
                </a:solidFill>
              </a:rPr>
              <a:t>Best Practices</a:t>
            </a: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1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8036" y="1558929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036" y="1915149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036" y="2697312"/>
            <a:ext cx="210184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8036" y="2993085"/>
            <a:ext cx="210184" cy="23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1000" y="98425"/>
            <a:ext cx="8153908" cy="572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20" dirty="0">
                <a:latin typeface="Arial"/>
                <a:cs typeface="Arial"/>
              </a:rPr>
              <a:t>S</a:t>
            </a:r>
            <a:r>
              <a:rPr lang="de-DE" sz="1400" spc="70" dirty="0">
                <a:latin typeface="Arial"/>
                <a:cs typeface="Arial"/>
              </a:rPr>
              <a:t>o</a:t>
            </a:r>
            <a:r>
              <a:rPr lang="de-DE" sz="1400" spc="100" dirty="0">
                <a:latin typeface="Arial"/>
                <a:cs typeface="Arial"/>
              </a:rPr>
              <a:t>f</a:t>
            </a:r>
            <a:r>
              <a:rPr lang="de-DE" sz="1400" dirty="0">
                <a:latin typeface="Arial"/>
                <a:cs typeface="Arial"/>
              </a:rPr>
              <a:t>t</a:t>
            </a:r>
            <a:r>
              <a:rPr lang="de-DE" sz="1400" spc="-229" dirty="0">
                <a:latin typeface="Arial"/>
                <a:cs typeface="Arial"/>
              </a:rPr>
              <a:t> </a:t>
            </a:r>
            <a:r>
              <a:rPr lang="de-DE" sz="1400" dirty="0">
                <a:latin typeface="Arial"/>
                <a:cs typeface="Arial"/>
              </a:rPr>
              <a:t>w</a:t>
            </a:r>
            <a:r>
              <a:rPr lang="de-DE" sz="1400" spc="-254" dirty="0">
                <a:latin typeface="Arial"/>
                <a:cs typeface="Arial"/>
              </a:rPr>
              <a:t> </a:t>
            </a:r>
            <a:r>
              <a:rPr lang="de-DE" sz="1400" spc="55" dirty="0" err="1">
                <a:latin typeface="Arial"/>
                <a:cs typeface="Arial"/>
              </a:rPr>
              <a:t>a</a:t>
            </a:r>
            <a:r>
              <a:rPr lang="de-DE" sz="1400" spc="120" dirty="0" err="1">
                <a:latin typeface="Arial"/>
                <a:cs typeface="Arial"/>
              </a:rPr>
              <a:t>r</a:t>
            </a:r>
            <a:r>
              <a:rPr lang="de-DE" sz="1400" dirty="0" err="1">
                <a:latin typeface="Arial"/>
                <a:cs typeface="Arial"/>
              </a:rPr>
              <a:t>e</a:t>
            </a:r>
            <a:r>
              <a:rPr lang="de-DE" sz="1400" spc="160" dirty="0">
                <a:latin typeface="Arial"/>
                <a:cs typeface="Arial"/>
              </a:rPr>
              <a:t> </a:t>
            </a:r>
            <a:r>
              <a:rPr lang="de-DE" sz="1400" spc="-50" dirty="0" smtClean="0">
                <a:latin typeface="Arial"/>
                <a:cs typeface="Arial"/>
              </a:rPr>
              <a:t>E</a:t>
            </a:r>
            <a:r>
              <a:rPr lang="de-DE" sz="1400" spc="105" dirty="0" smtClean="0">
                <a:latin typeface="Arial"/>
                <a:cs typeface="Arial"/>
              </a:rPr>
              <a:t>n</a:t>
            </a:r>
            <a:r>
              <a:rPr lang="de-DE" sz="1400" spc="80" dirty="0" smtClean="0">
                <a:latin typeface="Arial"/>
                <a:cs typeface="Arial"/>
              </a:rPr>
              <a:t>gi</a:t>
            </a:r>
            <a:r>
              <a:rPr lang="de-DE" sz="1400" spc="95" dirty="0" smtClean="0">
                <a:latin typeface="Arial"/>
                <a:cs typeface="Arial"/>
              </a:rPr>
              <a:t>n</a:t>
            </a:r>
            <a:r>
              <a:rPr lang="de-DE" sz="1400" spc="45" dirty="0" smtClean="0">
                <a:latin typeface="Arial"/>
                <a:cs typeface="Arial"/>
              </a:rPr>
              <a:t>e</a:t>
            </a:r>
            <a:r>
              <a:rPr lang="de-DE" sz="1400" spc="55" dirty="0" smtClean="0">
                <a:latin typeface="Arial"/>
                <a:cs typeface="Arial"/>
              </a:rPr>
              <a:t>e</a:t>
            </a:r>
            <a:r>
              <a:rPr lang="de-DE" sz="1400" spc="120" dirty="0" smtClean="0">
                <a:latin typeface="Arial"/>
                <a:cs typeface="Arial"/>
              </a:rPr>
              <a:t>r</a:t>
            </a:r>
            <a:r>
              <a:rPr lang="de-DE" sz="1400" spc="80" dirty="0" smtClean="0">
                <a:latin typeface="Arial"/>
                <a:cs typeface="Arial"/>
              </a:rPr>
              <a:t>i</a:t>
            </a:r>
            <a:r>
              <a:rPr lang="de-DE" sz="1400" spc="105" dirty="0" smtClean="0">
                <a:latin typeface="Arial"/>
                <a:cs typeface="Arial"/>
              </a:rPr>
              <a:t>n</a:t>
            </a:r>
            <a:r>
              <a:rPr lang="de-DE" sz="1400" dirty="0" smtClean="0">
                <a:latin typeface="Arial"/>
                <a:cs typeface="Arial"/>
              </a:rPr>
              <a:t>g</a:t>
            </a:r>
          </a:p>
          <a:p>
            <a:pPr marL="12700">
              <a:lnSpc>
                <a:spcPct val="100000"/>
              </a:lnSpc>
            </a:pPr>
            <a:endParaRPr sz="1900" dirty="0"/>
          </a:p>
          <a:p>
            <a:pPr marL="12700" algn="ctr">
              <a:lnSpc>
                <a:spcPct val="100000"/>
              </a:lnSpc>
            </a:pPr>
            <a:r>
              <a:rPr lang="de-DE" sz="2000" b="1" spc="120" dirty="0" smtClean="0">
                <a:latin typeface="Arial"/>
                <a:cs typeface="Arial"/>
              </a:rPr>
              <a:t>Best </a:t>
            </a:r>
            <a:r>
              <a:rPr lang="de-DE" sz="2000" b="1" spc="120" dirty="0" err="1" smtClean="0">
                <a:latin typeface="Arial"/>
                <a:cs typeface="Arial"/>
              </a:rPr>
              <a:t>practices</a:t>
            </a:r>
            <a:r>
              <a:rPr sz="2000" b="1" spc="175" dirty="0" smtClean="0">
                <a:latin typeface="Arial"/>
                <a:cs typeface="Arial"/>
              </a:rPr>
              <a:t> </a:t>
            </a:r>
            <a:endParaRPr sz="20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Vermeiden Sie trickreiche Programmierung.</a:t>
            </a:r>
          </a:p>
          <a:p>
            <a:pPr marL="826135" marR="6350" lvl="1" indent="-342900">
              <a:lnSpc>
                <a:spcPct val="101099"/>
              </a:lnSpc>
              <a:buFont typeface="+mj-lt"/>
              <a:buAutoNum type="arabicPeriod"/>
              <a:tabLst>
                <a:tab pos="217170" algn="l"/>
              </a:tabLst>
            </a:pPr>
            <a:r>
              <a:rPr lang="de-DE" dirty="0">
                <a:latin typeface="Arial"/>
                <a:cs typeface="Arial"/>
              </a:rPr>
              <a:t>Kein Zeichen von Intelligenz</a:t>
            </a:r>
            <a:endParaRPr lang="de-DE" spc="-10" dirty="0">
              <a:latin typeface="Arial"/>
              <a:cs typeface="Arial"/>
            </a:endParaRPr>
          </a:p>
          <a:p>
            <a:pPr marL="826135" marR="6350" lvl="1" indent="-342900">
              <a:lnSpc>
                <a:spcPct val="101099"/>
              </a:lnSpc>
              <a:buFont typeface="+mj-lt"/>
              <a:buAutoNum type="arabicPeriod"/>
              <a:tabLst>
                <a:tab pos="217170" algn="l"/>
              </a:tabLst>
            </a:pPr>
            <a:r>
              <a:rPr lang="de-DE" dirty="0">
                <a:latin typeface="Arial"/>
                <a:cs typeface="Arial"/>
              </a:rPr>
              <a:t>Dient nicht der Arbeitsplatzsicherung</a:t>
            </a:r>
            <a:r>
              <a:rPr lang="de-DE" spc="-10" dirty="0" smtClean="0">
                <a:latin typeface="Arial"/>
                <a:cs typeface="Arial"/>
              </a:rPr>
              <a:t> </a:t>
            </a:r>
            <a:endParaRPr lang="de-DE" dirty="0" smtClean="0">
              <a:latin typeface="Arial"/>
              <a:cs typeface="Arial"/>
            </a:endParaRPr>
          </a:p>
          <a:p>
            <a:pPr marL="291465" marR="6350" indent="-265430">
              <a:lnSpc>
                <a:spcPct val="101099"/>
              </a:lnSpc>
              <a:buFont typeface="Arial"/>
              <a:buChar char="–"/>
              <a:tabLst>
                <a:tab pos="217170" algn="l"/>
              </a:tabLst>
            </a:pPr>
            <a:r>
              <a:rPr lang="de-DE" sz="1800" dirty="0" smtClean="0">
                <a:latin typeface="Arial"/>
                <a:cs typeface="Arial"/>
              </a:rPr>
              <a:t>Software ist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z</a:t>
            </a:r>
            <a:r>
              <a:rPr sz="1800" spc="5" dirty="0" err="1" smtClean="0">
                <a:latin typeface="Arial"/>
                <a:cs typeface="Arial"/>
              </a:rPr>
              <a:t>u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rst</a:t>
            </a:r>
            <a:r>
              <a:rPr sz="1800" spc="5" dirty="0" smtClean="0">
                <a:latin typeface="Arial"/>
                <a:cs typeface="Arial"/>
              </a:rPr>
              <a:t> 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sz="1800" spc="1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tt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l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z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K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spc="10" dirty="0" err="1" smtClean="0">
                <a:latin typeface="Arial"/>
                <a:cs typeface="Arial"/>
              </a:rPr>
              <a:t>m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-10" dirty="0" err="1" smtClean="0">
                <a:latin typeface="Arial"/>
                <a:cs typeface="Arial"/>
              </a:rPr>
              <a:t>un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10" dirty="0" err="1" smtClean="0">
                <a:latin typeface="Arial"/>
                <a:cs typeface="Arial"/>
              </a:rPr>
              <a:t>k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Entwicklern </a:t>
            </a:r>
            <a:r>
              <a:rPr sz="1800" spc="-10" dirty="0" smtClean="0">
                <a:latin typeface="Arial"/>
                <a:cs typeface="Arial"/>
              </a:rPr>
              <a:t>un</a:t>
            </a:r>
            <a:r>
              <a:rPr sz="1800" dirty="0" smtClean="0">
                <a:latin typeface="Arial"/>
                <a:cs typeface="Arial"/>
              </a:rPr>
              <a:t>d</a:t>
            </a:r>
            <a:r>
              <a:rPr sz="1800" spc="10" dirty="0" smtClean="0">
                <a:latin typeface="Arial"/>
                <a:cs typeface="Arial"/>
              </a:rPr>
              <a:t> </a:t>
            </a:r>
            <a:r>
              <a:rPr sz="1800" spc="-10" dirty="0" err="1" smtClean="0">
                <a:latin typeface="Arial"/>
                <a:cs typeface="Arial"/>
              </a:rPr>
              <a:t>da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10" dirty="0" err="1" smtClean="0">
                <a:latin typeface="Arial"/>
                <a:cs typeface="Arial"/>
              </a:rPr>
              <a:t>s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5" dirty="0" smtClean="0">
                <a:latin typeface="Arial"/>
                <a:cs typeface="Arial"/>
              </a:rPr>
              <a:t> 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tt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l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z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K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mm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k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5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spc="-10" dirty="0" err="1" smtClean="0">
                <a:latin typeface="Arial"/>
                <a:cs typeface="Arial"/>
              </a:rPr>
              <a:t>de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C</a:t>
            </a:r>
            <a:r>
              <a:rPr sz="1800" spc="-10" dirty="0" smtClean="0">
                <a:latin typeface="Arial"/>
                <a:cs typeface="Arial"/>
              </a:rPr>
              <a:t>o</a:t>
            </a:r>
            <a:r>
              <a:rPr sz="1800" spc="10" dirty="0" smtClean="0">
                <a:latin typeface="Arial"/>
                <a:cs typeface="Arial"/>
              </a:rPr>
              <a:t>m</a:t>
            </a:r>
            <a:r>
              <a:rPr sz="1800" spc="-10" dirty="0" smtClean="0">
                <a:latin typeface="Arial"/>
                <a:cs typeface="Arial"/>
              </a:rPr>
              <a:t>pu</a:t>
            </a:r>
            <a:r>
              <a:rPr sz="1800" dirty="0" smtClean="0">
                <a:latin typeface="Arial"/>
                <a:cs typeface="Arial"/>
              </a:rPr>
              <a:t>t</a:t>
            </a:r>
            <a:r>
              <a:rPr sz="1800" spc="-10" dirty="0" smtClean="0">
                <a:latin typeface="Arial"/>
                <a:cs typeface="Arial"/>
              </a:rPr>
              <a:t>er</a:t>
            </a:r>
            <a:endParaRPr lang="de-DE" dirty="0" smtClean="0">
              <a:latin typeface="Arial"/>
              <a:cs typeface="Arial"/>
            </a:endParaRPr>
          </a:p>
          <a:p>
            <a:pPr marL="291465" marR="6350" indent="-265430">
              <a:lnSpc>
                <a:spcPct val="101099"/>
              </a:lnSpc>
              <a:buFont typeface="Arial"/>
              <a:buChar char="–"/>
              <a:tabLst>
                <a:tab pos="217170" algn="l"/>
              </a:tabLst>
            </a:pPr>
            <a:r>
              <a:rPr lang="de-DE" sz="1800" spc="-10" dirty="0" smtClean="0">
                <a:latin typeface="Arial"/>
                <a:cs typeface="Arial"/>
              </a:rPr>
              <a:t>Z</a:t>
            </a:r>
            <a:r>
              <a:rPr sz="1800" spc="-10" dirty="0" err="1" smtClean="0">
                <a:latin typeface="Arial"/>
                <a:cs typeface="Arial"/>
              </a:rPr>
              <a:t>ue</a:t>
            </a:r>
            <a:r>
              <a:rPr sz="1800" dirty="0" err="1" smtClean="0">
                <a:latin typeface="Arial"/>
                <a:cs typeface="Arial"/>
              </a:rPr>
              <a:t>rst</a:t>
            </a:r>
            <a:r>
              <a:rPr sz="1800" spc="5" dirty="0" smtClean="0">
                <a:latin typeface="Arial"/>
                <a:cs typeface="Arial"/>
              </a:rPr>
              <a:t> </a:t>
            </a:r>
            <a:r>
              <a:rPr lang="de-DE" sz="1800" spc="5" dirty="0" smtClean="0">
                <a:latin typeface="Arial"/>
                <a:cs typeface="Arial"/>
              </a:rPr>
              <a:t>funktional </a:t>
            </a:r>
            <a:r>
              <a:rPr sz="1800" dirty="0" err="1" smtClean="0">
                <a:latin typeface="Arial"/>
                <a:cs typeface="Arial"/>
              </a:rPr>
              <a:t>k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rr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kt</a:t>
            </a:r>
            <a:r>
              <a:rPr lang="de-DE" sz="1800" dirty="0" smtClean="0">
                <a:latin typeface="Arial"/>
                <a:cs typeface="Arial"/>
              </a:rPr>
              <a:t>,</a:t>
            </a:r>
            <a:r>
              <a:rPr sz="1800" spc="5" dirty="0" smtClean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d</a:t>
            </a:r>
            <a:r>
              <a:rPr sz="1800" spc="5" dirty="0" err="1">
                <a:latin typeface="Arial"/>
                <a:cs typeface="Arial"/>
              </a:rPr>
              <a:t>a</a:t>
            </a:r>
            <a:r>
              <a:rPr sz="1800" spc="-10" dirty="0" err="1">
                <a:latin typeface="Arial"/>
                <a:cs typeface="Arial"/>
              </a:rPr>
              <a:t>n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15" dirty="0" err="1" smtClean="0">
                <a:latin typeface="Arial"/>
                <a:cs typeface="Arial"/>
              </a:rPr>
              <a:t>f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z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10" dirty="0" err="1" smtClean="0">
                <a:latin typeface="Arial"/>
                <a:cs typeface="Arial"/>
              </a:rPr>
              <a:t>nt</a:t>
            </a:r>
            <a:r>
              <a:rPr lang="de-DE" sz="1800" spc="-10" dirty="0" smtClean="0">
                <a:latin typeface="Arial"/>
                <a:cs typeface="Arial"/>
              </a:rPr>
              <a:t> implementieren. </a:t>
            </a:r>
          </a:p>
          <a:p>
            <a:pPr marL="826135" marR="6350" lvl="1" indent="-342900">
              <a:lnSpc>
                <a:spcPct val="101099"/>
              </a:lnSpc>
              <a:buFont typeface="+mj-lt"/>
              <a:buAutoNum type="arabicPeriod"/>
              <a:tabLst>
                <a:tab pos="217170" algn="l"/>
              </a:tabLst>
            </a:pPr>
            <a:r>
              <a:rPr lang="de-DE" spc="-10" dirty="0" err="1" smtClean="0">
                <a:latin typeface="Arial"/>
                <a:cs typeface="Arial"/>
              </a:rPr>
              <a:t>Make</a:t>
            </a:r>
            <a:r>
              <a:rPr lang="de-DE" spc="-10" dirty="0" smtClean="0">
                <a:latin typeface="Arial"/>
                <a:cs typeface="Arial"/>
              </a:rPr>
              <a:t> </a:t>
            </a:r>
            <a:r>
              <a:rPr lang="de-DE" spc="-10" dirty="0" err="1" smtClean="0">
                <a:latin typeface="Arial"/>
                <a:cs typeface="Arial"/>
              </a:rPr>
              <a:t>it</a:t>
            </a:r>
            <a:r>
              <a:rPr lang="de-DE" spc="-10" dirty="0" smtClean="0">
                <a:latin typeface="Arial"/>
                <a:cs typeface="Arial"/>
              </a:rPr>
              <a:t> </a:t>
            </a:r>
            <a:r>
              <a:rPr lang="de-DE" spc="-10" dirty="0" err="1" smtClean="0">
                <a:latin typeface="Arial"/>
                <a:cs typeface="Arial"/>
              </a:rPr>
              <a:t>work</a:t>
            </a:r>
            <a:r>
              <a:rPr lang="de-DE" spc="-10" dirty="0" smtClean="0">
                <a:latin typeface="Arial"/>
                <a:cs typeface="Arial"/>
              </a:rPr>
              <a:t>. </a:t>
            </a:r>
          </a:p>
          <a:p>
            <a:pPr marL="826135" marR="6350" lvl="1" indent="-342900">
              <a:lnSpc>
                <a:spcPct val="101099"/>
              </a:lnSpc>
              <a:buFont typeface="+mj-lt"/>
              <a:buAutoNum type="arabicPeriod"/>
              <a:tabLst>
                <a:tab pos="217170" algn="l"/>
              </a:tabLst>
            </a:pPr>
            <a:r>
              <a:rPr lang="de-DE" spc="-10" dirty="0" err="1" smtClean="0">
                <a:latin typeface="Arial"/>
                <a:cs typeface="Arial"/>
              </a:rPr>
              <a:t>Make</a:t>
            </a:r>
            <a:r>
              <a:rPr lang="de-DE" spc="-10" dirty="0" smtClean="0">
                <a:latin typeface="Arial"/>
                <a:cs typeface="Arial"/>
              </a:rPr>
              <a:t> </a:t>
            </a:r>
            <a:r>
              <a:rPr lang="de-DE" spc="-10" dirty="0" err="1" smtClean="0">
                <a:latin typeface="Arial"/>
                <a:cs typeface="Arial"/>
              </a:rPr>
              <a:t>it</a:t>
            </a:r>
            <a:r>
              <a:rPr lang="de-DE" spc="-10" dirty="0" smtClean="0">
                <a:latin typeface="Arial"/>
                <a:cs typeface="Arial"/>
              </a:rPr>
              <a:t> </a:t>
            </a:r>
            <a:r>
              <a:rPr lang="de-DE" spc="-10" dirty="0" err="1" smtClean="0">
                <a:latin typeface="Arial"/>
                <a:cs typeface="Arial"/>
              </a:rPr>
              <a:t>right</a:t>
            </a:r>
            <a:r>
              <a:rPr lang="de-DE" spc="-10" dirty="0" smtClean="0">
                <a:latin typeface="Arial"/>
                <a:cs typeface="Arial"/>
              </a:rPr>
              <a:t>. </a:t>
            </a:r>
          </a:p>
          <a:p>
            <a:pPr marL="826135" marR="6350" lvl="1" indent="-342900">
              <a:lnSpc>
                <a:spcPct val="101099"/>
              </a:lnSpc>
              <a:buFont typeface="+mj-lt"/>
              <a:buAutoNum type="arabicPeriod"/>
              <a:tabLst>
                <a:tab pos="217170" algn="l"/>
              </a:tabLst>
            </a:pPr>
            <a:r>
              <a:rPr lang="de-DE" spc="-10" dirty="0" err="1" smtClean="0">
                <a:latin typeface="Arial"/>
                <a:cs typeface="Arial"/>
              </a:rPr>
              <a:t>Make</a:t>
            </a:r>
            <a:r>
              <a:rPr lang="de-DE" spc="-10" dirty="0" smtClean="0">
                <a:latin typeface="Arial"/>
                <a:cs typeface="Arial"/>
              </a:rPr>
              <a:t> </a:t>
            </a:r>
            <a:r>
              <a:rPr lang="de-DE" spc="-10" dirty="0" err="1" smtClean="0">
                <a:latin typeface="Arial"/>
                <a:cs typeface="Arial"/>
              </a:rPr>
              <a:t>it</a:t>
            </a:r>
            <a:r>
              <a:rPr lang="de-DE" spc="-10" dirty="0" smtClean="0">
                <a:latin typeface="Arial"/>
                <a:cs typeface="Arial"/>
              </a:rPr>
              <a:t> fast.</a:t>
            </a:r>
            <a:endParaRPr lang="de-DE" dirty="0" smtClean="0">
              <a:latin typeface="Arial"/>
              <a:cs typeface="Arial"/>
            </a:endParaRPr>
          </a:p>
          <a:p>
            <a:pPr marL="291465" marR="6350" indent="-265430">
              <a:lnSpc>
                <a:spcPct val="101099"/>
              </a:lnSpc>
              <a:buFont typeface="Arial"/>
              <a:buChar char="–"/>
              <a:tabLst>
                <a:tab pos="217170" algn="l"/>
              </a:tabLst>
            </a:pPr>
            <a:r>
              <a:rPr sz="1800" dirty="0" err="1" smtClean="0">
                <a:latin typeface="Arial"/>
                <a:cs typeface="Arial"/>
              </a:rPr>
              <a:t>O</a:t>
            </a:r>
            <a:r>
              <a:rPr sz="1800" spc="-10" dirty="0" err="1" smtClean="0">
                <a:latin typeface="Arial"/>
                <a:cs typeface="Arial"/>
              </a:rPr>
              <a:t>hn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lang="de-DE" sz="1800" spc="-5" dirty="0" smtClean="0">
                <a:latin typeface="Arial"/>
                <a:cs typeface="Arial"/>
              </a:rPr>
              <a:t>(„High-Level“)-</a:t>
            </a:r>
            <a:r>
              <a:rPr sz="1800" spc="-5" dirty="0" err="1" smtClean="0">
                <a:latin typeface="Arial"/>
                <a:cs typeface="Arial"/>
              </a:rPr>
              <a:t>D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spc="10" dirty="0" err="1" smtClean="0">
                <a:latin typeface="Arial"/>
                <a:cs typeface="Arial"/>
              </a:rPr>
              <a:t>k</a:t>
            </a:r>
            <a:r>
              <a:rPr sz="1800" spc="5" dirty="0" err="1" smtClean="0">
                <a:latin typeface="Arial"/>
                <a:cs typeface="Arial"/>
              </a:rPr>
              <a:t>u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5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mm 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30" dirty="0" err="1">
                <a:latin typeface="Arial"/>
                <a:cs typeface="Arial"/>
              </a:rPr>
              <a:t>w</a:t>
            </a:r>
            <a:r>
              <a:rPr sz="1800" spc="5" dirty="0" err="1">
                <a:latin typeface="Arial"/>
                <a:cs typeface="Arial"/>
              </a:rPr>
              <a:t>en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dirty="0" err="1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 smtClean="0">
                <a:latin typeface="Arial"/>
                <a:cs typeface="Arial"/>
              </a:rPr>
              <a:t>w</a:t>
            </a:r>
            <a:r>
              <a:rPr sz="1800" spc="-10" dirty="0" smtClean="0">
                <a:latin typeface="Arial"/>
                <a:cs typeface="Arial"/>
              </a:rPr>
              <a:t>e</a:t>
            </a:r>
            <a:r>
              <a:rPr sz="1800" dirty="0" smtClean="0">
                <a:latin typeface="Arial"/>
                <a:cs typeface="Arial"/>
              </a:rPr>
              <a:t>rt</a:t>
            </a:r>
            <a:endParaRPr lang="de-DE" dirty="0" smtClean="0">
              <a:latin typeface="Arial"/>
              <a:cs typeface="Arial"/>
            </a:endParaRPr>
          </a:p>
          <a:p>
            <a:pPr marL="291465" marR="6350" indent="-265430">
              <a:lnSpc>
                <a:spcPct val="101099"/>
              </a:lnSpc>
              <a:buFont typeface="Arial"/>
              <a:buChar char="–"/>
              <a:tabLst>
                <a:tab pos="217170" algn="l"/>
              </a:tabLst>
            </a:pPr>
            <a:r>
              <a:rPr lang="de-DE" dirty="0" smtClean="0">
                <a:latin typeface="Arial"/>
                <a:cs typeface="Arial"/>
              </a:rPr>
              <a:t>V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rm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5" dirty="0" smtClean="0">
                <a:latin typeface="Arial"/>
                <a:cs typeface="Arial"/>
              </a:rPr>
              <a:t>d</a:t>
            </a:r>
            <a:r>
              <a:rPr lang="de-DE" dirty="0" smtClean="0">
                <a:latin typeface="Arial"/>
                <a:cs typeface="Arial"/>
              </a:rPr>
              <a:t>en Sie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ge</a:t>
            </a:r>
            <a:r>
              <a:rPr lang="de-DE" dirty="0">
                <a:latin typeface="Arial"/>
                <a:cs typeface="Arial"/>
              </a:rPr>
              <a:t>sc</a:t>
            </a:r>
            <a:r>
              <a:rPr lang="de-DE" spc="-10" dirty="0">
                <a:latin typeface="Arial"/>
                <a:cs typeface="Arial"/>
              </a:rPr>
              <a:t>ha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dirty="0">
                <a:latin typeface="Arial"/>
                <a:cs typeface="Arial"/>
              </a:rPr>
              <a:t>te</a:t>
            </a:r>
            <a:r>
              <a:rPr lang="de-DE" spc="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K</a:t>
            </a:r>
            <a:r>
              <a:rPr lang="de-DE" spc="-10" dirty="0">
                <a:latin typeface="Arial"/>
                <a:cs typeface="Arial"/>
              </a:rPr>
              <a:t>on</a:t>
            </a:r>
            <a:r>
              <a:rPr lang="de-DE" dirty="0">
                <a:latin typeface="Arial"/>
                <a:cs typeface="Arial"/>
              </a:rPr>
              <a:t>tr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spc="-5" dirty="0">
                <a:latin typeface="Arial"/>
                <a:cs typeface="Arial"/>
              </a:rPr>
              <a:t>ll</a:t>
            </a:r>
            <a:r>
              <a:rPr lang="de-DE" dirty="0">
                <a:latin typeface="Arial"/>
                <a:cs typeface="Arial"/>
              </a:rPr>
              <a:t>str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kt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(</a:t>
            </a:r>
            <a:r>
              <a:rPr lang="de-DE" spc="-5" dirty="0" err="1">
                <a:latin typeface="Arial"/>
                <a:cs typeface="Arial"/>
              </a:rPr>
              <a:t>i</a:t>
            </a:r>
            <a:r>
              <a:rPr lang="de-DE" dirty="0" err="1">
                <a:latin typeface="Arial"/>
                <a:cs typeface="Arial"/>
              </a:rPr>
              <a:t>f</a:t>
            </a:r>
            <a:r>
              <a:rPr lang="de-DE" dirty="0">
                <a:latin typeface="Arial"/>
                <a:cs typeface="Arial"/>
              </a:rPr>
              <a:t>,</a:t>
            </a:r>
            <a:r>
              <a:rPr lang="de-DE" spc="15" dirty="0">
                <a:latin typeface="Arial"/>
                <a:cs typeface="Arial"/>
              </a:rPr>
              <a:t> </a:t>
            </a:r>
            <a:r>
              <a:rPr lang="de-DE" spc="-30" dirty="0" err="1">
                <a:latin typeface="Arial"/>
                <a:cs typeface="Arial"/>
              </a:rPr>
              <a:t>w</a:t>
            </a:r>
            <a:r>
              <a:rPr lang="de-DE" spc="5" dirty="0" err="1">
                <a:latin typeface="Arial"/>
                <a:cs typeface="Arial"/>
              </a:rPr>
              <a:t>h</a:t>
            </a:r>
            <a:r>
              <a:rPr lang="de-DE" spc="-5" dirty="0" err="1">
                <a:latin typeface="Arial"/>
                <a:cs typeface="Arial"/>
              </a:rPr>
              <a:t>i</a:t>
            </a:r>
            <a:r>
              <a:rPr lang="de-DE" spc="5" dirty="0" err="1">
                <a:latin typeface="Arial"/>
                <a:cs typeface="Arial"/>
              </a:rPr>
              <a:t>l</a:t>
            </a:r>
            <a:r>
              <a:rPr lang="de-DE" spc="-10" dirty="0" err="1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,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f</a:t>
            </a:r>
            <a:r>
              <a:rPr lang="de-DE" spc="-10" dirty="0" err="1">
                <a:latin typeface="Arial"/>
                <a:cs typeface="Arial"/>
              </a:rPr>
              <a:t>o</a:t>
            </a:r>
            <a:r>
              <a:rPr lang="de-DE" dirty="0" err="1">
                <a:latin typeface="Arial"/>
                <a:cs typeface="Arial"/>
              </a:rPr>
              <a:t>r</a:t>
            </a:r>
            <a:r>
              <a:rPr lang="de-DE" dirty="0" smtClean="0">
                <a:latin typeface="Arial"/>
                <a:cs typeface="Arial"/>
              </a:rPr>
              <a:t>,...)</a:t>
            </a:r>
          </a:p>
          <a:p>
            <a:pPr marL="291465" marR="6350" indent="-265430">
              <a:lnSpc>
                <a:spcPct val="101099"/>
              </a:lnSpc>
              <a:buFont typeface="Arial"/>
              <a:buChar char="–"/>
              <a:tabLst>
                <a:tab pos="217170" algn="l"/>
              </a:tabLst>
            </a:pP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m</a:t>
            </a:r>
            <a:r>
              <a:rPr lang="de-DE" spc="-5" dirty="0">
                <a:latin typeface="Arial"/>
                <a:cs typeface="Arial"/>
              </a:rPr>
              <a:t>ög</a:t>
            </a:r>
            <a:r>
              <a:rPr lang="de-DE" spc="-10" dirty="0">
                <a:latin typeface="Arial"/>
                <a:cs typeface="Arial"/>
              </a:rPr>
              <a:t>li</a:t>
            </a:r>
            <a:r>
              <a:rPr lang="de-DE" dirty="0">
                <a:latin typeface="Arial"/>
                <a:cs typeface="Arial"/>
              </a:rPr>
              <a:t>c</a:t>
            </a:r>
            <a:r>
              <a:rPr lang="de-DE" spc="-5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,</a:t>
            </a:r>
            <a:r>
              <a:rPr lang="de-DE" spc="1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n </a:t>
            </a:r>
            <a:r>
              <a:rPr lang="de-DE" spc="-10" dirty="0">
                <a:latin typeface="Arial"/>
                <a:cs typeface="Arial"/>
              </a:rPr>
              <a:t>P</a:t>
            </a:r>
            <a:r>
              <a:rPr lang="de-DE" spc="5" dirty="0">
                <a:latin typeface="Arial"/>
                <a:cs typeface="Arial"/>
              </a:rPr>
              <a:t>r</a:t>
            </a:r>
            <a:r>
              <a:rPr lang="de-DE" spc="-5" dirty="0">
                <a:latin typeface="Arial"/>
                <a:cs typeface="Arial"/>
              </a:rPr>
              <a:t>og</a:t>
            </a:r>
            <a:r>
              <a:rPr lang="de-DE" spc="5" dirty="0">
                <a:latin typeface="Arial"/>
                <a:cs typeface="Arial"/>
              </a:rPr>
              <a:t>r</a:t>
            </a:r>
            <a:r>
              <a:rPr lang="de-DE" spc="-15" dirty="0">
                <a:latin typeface="Arial"/>
                <a:cs typeface="Arial"/>
              </a:rPr>
              <a:t>a</a:t>
            </a:r>
            <a:r>
              <a:rPr lang="de-DE" spc="5" dirty="0">
                <a:latin typeface="Arial"/>
                <a:cs typeface="Arial"/>
              </a:rPr>
              <a:t>mm</a:t>
            </a:r>
            <a:r>
              <a:rPr lang="de-DE" spc="-20" dirty="0">
                <a:latin typeface="Arial"/>
                <a:cs typeface="Arial"/>
              </a:rPr>
              <a:t>i</a:t>
            </a:r>
            <a:r>
              <a:rPr lang="de-DE" spc="-5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5" dirty="0">
                <a:latin typeface="Arial"/>
                <a:cs typeface="Arial"/>
              </a:rPr>
              <a:t>p</a:t>
            </a:r>
            <a:r>
              <a:rPr lang="de-DE" spc="5" dirty="0">
                <a:latin typeface="Arial"/>
                <a:cs typeface="Arial"/>
              </a:rPr>
              <a:t>r</a:t>
            </a:r>
            <a:r>
              <a:rPr lang="de-DE" spc="-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c</a:t>
            </a:r>
            <a:r>
              <a:rPr lang="de-DE" spc="-5" dirty="0">
                <a:latin typeface="Arial"/>
                <a:cs typeface="Arial"/>
              </a:rPr>
              <a:t>hen</a:t>
            </a:r>
            <a:r>
              <a:rPr lang="de-DE" dirty="0">
                <a:latin typeface="Arial"/>
                <a:cs typeface="Arial"/>
              </a:rPr>
              <a:t>,</a:t>
            </a:r>
            <a:r>
              <a:rPr lang="de-DE" spc="10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e s</a:t>
            </a:r>
            <a:r>
              <a:rPr lang="de-DE" spc="5" dirty="0">
                <a:latin typeface="Arial"/>
                <a:cs typeface="Arial"/>
              </a:rPr>
              <a:t>tr</a:t>
            </a:r>
            <a:r>
              <a:rPr lang="de-DE" spc="-5" dirty="0">
                <a:latin typeface="Arial"/>
                <a:cs typeface="Arial"/>
              </a:rPr>
              <a:t>u</a:t>
            </a:r>
            <a:r>
              <a:rPr lang="de-DE" spc="-15" dirty="0">
                <a:latin typeface="Arial"/>
                <a:cs typeface="Arial"/>
              </a:rPr>
              <a:t>k</a:t>
            </a:r>
            <a:r>
              <a:rPr lang="de-DE" spc="5" dirty="0">
                <a:latin typeface="Arial"/>
                <a:cs typeface="Arial"/>
              </a:rPr>
              <a:t>t</a:t>
            </a:r>
            <a:r>
              <a:rPr lang="de-DE" spc="-5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i</a:t>
            </a:r>
            <a:r>
              <a:rPr lang="de-DE" spc="-5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 </a:t>
            </a:r>
            <a:r>
              <a:rPr lang="de-DE" spc="-10" dirty="0">
                <a:latin typeface="Arial"/>
                <a:cs typeface="Arial"/>
              </a:rPr>
              <a:t>P</a:t>
            </a:r>
            <a:r>
              <a:rPr lang="de-DE" spc="5" dirty="0">
                <a:latin typeface="Arial"/>
                <a:cs typeface="Arial"/>
              </a:rPr>
              <a:t>r</a:t>
            </a:r>
            <a:r>
              <a:rPr lang="de-DE" spc="-5" dirty="0">
                <a:latin typeface="Arial"/>
                <a:cs typeface="Arial"/>
              </a:rPr>
              <a:t>og</a:t>
            </a:r>
            <a:r>
              <a:rPr lang="de-DE" spc="5" dirty="0">
                <a:latin typeface="Arial"/>
                <a:cs typeface="Arial"/>
              </a:rPr>
              <a:t>r</a:t>
            </a:r>
            <a:r>
              <a:rPr lang="de-DE" spc="-5" dirty="0">
                <a:latin typeface="Arial"/>
                <a:cs typeface="Arial"/>
              </a:rPr>
              <a:t>a</a:t>
            </a:r>
            <a:r>
              <a:rPr lang="de-DE" spc="5" dirty="0">
                <a:latin typeface="Arial"/>
                <a:cs typeface="Arial"/>
              </a:rPr>
              <a:t>mm</a:t>
            </a:r>
            <a:r>
              <a:rPr lang="de-DE" spc="-10" dirty="0">
                <a:latin typeface="Arial"/>
                <a:cs typeface="Arial"/>
              </a:rPr>
              <a:t>i</a:t>
            </a:r>
            <a:r>
              <a:rPr lang="de-DE" spc="-5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r</a:t>
            </a:r>
            <a:r>
              <a:rPr lang="de-DE" spc="-5" dirty="0">
                <a:latin typeface="Arial"/>
                <a:cs typeface="Arial"/>
              </a:rPr>
              <a:t>u</a:t>
            </a:r>
            <a:r>
              <a:rPr lang="de-DE" spc="-1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 </a:t>
            </a:r>
            <a:r>
              <a:rPr lang="de-DE" spc="-5" dirty="0">
                <a:latin typeface="Arial"/>
                <a:cs typeface="Arial"/>
              </a:rPr>
              <a:t>un</a:t>
            </a:r>
            <a:r>
              <a:rPr lang="de-DE" spc="5" dirty="0">
                <a:latin typeface="Arial"/>
                <a:cs typeface="Arial"/>
              </a:rPr>
              <a:t>t</a:t>
            </a:r>
            <a:r>
              <a:rPr lang="de-DE" spc="-5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r</a:t>
            </a:r>
            <a:r>
              <a:rPr lang="de-DE" spc="-15" dirty="0">
                <a:latin typeface="Arial"/>
                <a:cs typeface="Arial"/>
              </a:rPr>
              <a:t>s</a:t>
            </a:r>
            <a:r>
              <a:rPr lang="de-DE" spc="5" dirty="0">
                <a:latin typeface="Arial"/>
                <a:cs typeface="Arial"/>
              </a:rPr>
              <a:t>t</a:t>
            </a:r>
            <a:r>
              <a:rPr lang="de-DE" spc="-5" dirty="0">
                <a:latin typeface="Arial"/>
                <a:cs typeface="Arial"/>
              </a:rPr>
              <a:t>ü</a:t>
            </a:r>
            <a:r>
              <a:rPr lang="de-DE" spc="5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z</a:t>
            </a:r>
            <a:r>
              <a:rPr lang="de-DE" spc="-5" dirty="0">
                <a:latin typeface="Arial"/>
                <a:cs typeface="Arial"/>
              </a:rPr>
              <a:t>en</a:t>
            </a:r>
            <a:r>
              <a:rPr lang="de-DE" dirty="0">
                <a:latin typeface="Arial"/>
                <a:cs typeface="Arial"/>
              </a:rPr>
              <a:t>,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sc</a:t>
            </a:r>
            <a:r>
              <a:rPr lang="de-DE" spc="-5" dirty="0">
                <a:latin typeface="Arial"/>
                <a:cs typeface="Arial"/>
              </a:rPr>
              <a:t>h</a:t>
            </a:r>
            <a:r>
              <a:rPr lang="de-DE" spc="-10" dirty="0">
                <a:latin typeface="Arial"/>
                <a:cs typeface="Arial"/>
              </a:rPr>
              <a:t>l</a:t>
            </a:r>
            <a:r>
              <a:rPr lang="de-DE" spc="-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c</a:t>
            </a:r>
            <a:r>
              <a:rPr lang="de-DE" spc="-5" dirty="0">
                <a:latin typeface="Arial"/>
                <a:cs typeface="Arial"/>
              </a:rPr>
              <a:t>h</a:t>
            </a:r>
            <a:r>
              <a:rPr lang="de-DE" spc="5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 </a:t>
            </a:r>
            <a:r>
              <a:rPr lang="de-DE" spc="-10" dirty="0">
                <a:latin typeface="Arial"/>
                <a:cs typeface="Arial"/>
              </a:rPr>
              <a:t>P</a:t>
            </a:r>
            <a:r>
              <a:rPr lang="de-DE" spc="5" dirty="0">
                <a:latin typeface="Arial"/>
                <a:cs typeface="Arial"/>
              </a:rPr>
              <a:t>r</a:t>
            </a:r>
            <a:r>
              <a:rPr lang="de-DE" spc="-5" dirty="0">
                <a:latin typeface="Arial"/>
                <a:cs typeface="Arial"/>
              </a:rPr>
              <a:t>og</a:t>
            </a:r>
            <a:r>
              <a:rPr lang="de-DE" spc="-10" dirty="0">
                <a:latin typeface="Arial"/>
                <a:cs typeface="Arial"/>
              </a:rPr>
              <a:t>r</a:t>
            </a:r>
            <a:r>
              <a:rPr lang="de-DE" spc="-5" dirty="0">
                <a:latin typeface="Arial"/>
                <a:cs typeface="Arial"/>
              </a:rPr>
              <a:t>a</a:t>
            </a:r>
            <a:r>
              <a:rPr lang="de-DE" spc="5" dirty="0">
                <a:latin typeface="Arial"/>
                <a:cs typeface="Arial"/>
              </a:rPr>
              <a:t>mm</a:t>
            </a:r>
            <a:r>
              <a:rPr lang="de-DE" dirty="0">
                <a:latin typeface="Arial"/>
                <a:cs typeface="Arial"/>
              </a:rPr>
              <a:t>e zu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sc</a:t>
            </a:r>
            <a:r>
              <a:rPr lang="de-DE" spc="-5" dirty="0">
                <a:latin typeface="Arial"/>
                <a:cs typeface="Arial"/>
              </a:rPr>
              <a:t>h</a:t>
            </a:r>
            <a:r>
              <a:rPr lang="de-DE" spc="5" dirty="0">
                <a:latin typeface="Arial"/>
                <a:cs typeface="Arial"/>
              </a:rPr>
              <a:t>r</a:t>
            </a:r>
            <a:r>
              <a:rPr lang="de-DE" spc="-1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i</a:t>
            </a:r>
            <a:r>
              <a:rPr lang="de-DE" spc="-5" dirty="0">
                <a:latin typeface="Arial"/>
                <a:cs typeface="Arial"/>
              </a:rPr>
              <a:t>ben</a:t>
            </a:r>
            <a:endParaRPr lang="de-DE" dirty="0">
              <a:latin typeface="Arial"/>
              <a:cs typeface="Arial"/>
            </a:endParaRPr>
          </a:p>
          <a:p>
            <a:pPr marL="291465" marR="6350" indent="-265430">
              <a:lnSpc>
                <a:spcPct val="101099"/>
              </a:lnSpc>
              <a:buFont typeface="Arial"/>
              <a:buChar char="–"/>
              <a:tabLst>
                <a:tab pos="217170" algn="l"/>
              </a:tabLst>
            </a:pPr>
            <a:r>
              <a:rPr lang="de-DE" dirty="0" smtClean="0">
                <a:latin typeface="Arial"/>
                <a:cs typeface="Arial"/>
              </a:rPr>
              <a:t>Entwickler </a:t>
            </a:r>
            <a:r>
              <a:rPr lang="de-DE" spc="10" dirty="0" smtClean="0">
                <a:latin typeface="Arial"/>
                <a:cs typeface="Arial"/>
              </a:rPr>
              <a:t>s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5" dirty="0" smtClean="0">
                <a:latin typeface="Arial"/>
                <a:cs typeface="Arial"/>
              </a:rPr>
              <a:t>n</a:t>
            </a:r>
            <a:r>
              <a:rPr lang="de-DE" dirty="0" smtClean="0">
                <a:latin typeface="Arial"/>
                <a:cs typeface="Arial"/>
              </a:rPr>
              <a:t>d</a:t>
            </a:r>
            <a:r>
              <a:rPr lang="de-DE" spc="55" dirty="0" smtClean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g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t oder schlecht,</a:t>
            </a:r>
            <a:r>
              <a:rPr lang="de-DE" spc="5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ab</a:t>
            </a:r>
            <a:r>
              <a:rPr lang="de-DE" spc="5" dirty="0">
                <a:latin typeface="Arial"/>
                <a:cs typeface="Arial"/>
              </a:rPr>
              <a:t>h</a:t>
            </a:r>
            <a:r>
              <a:rPr lang="de-DE" spc="-10" dirty="0">
                <a:latin typeface="Arial"/>
                <a:cs typeface="Arial"/>
              </a:rPr>
              <a:t>ä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5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5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25" dirty="0">
                <a:latin typeface="Arial"/>
                <a:cs typeface="Arial"/>
              </a:rPr>
              <a:t>r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1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nde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 </a:t>
            </a:r>
            <a:r>
              <a:rPr lang="de-DE" dirty="0" smtClean="0">
                <a:latin typeface="Arial"/>
                <a:cs typeface="Arial"/>
              </a:rPr>
              <a:t>Pr</a:t>
            </a:r>
            <a:r>
              <a:rPr lang="de-DE" spc="-10" dirty="0" smtClean="0">
                <a:latin typeface="Arial"/>
                <a:cs typeface="Arial"/>
              </a:rPr>
              <a:t>og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a</a:t>
            </a:r>
            <a:r>
              <a:rPr lang="de-DE" dirty="0" smtClean="0">
                <a:latin typeface="Arial"/>
                <a:cs typeface="Arial"/>
              </a:rPr>
              <a:t>m</a:t>
            </a:r>
            <a:r>
              <a:rPr lang="de-DE" spc="10" dirty="0" smtClean="0">
                <a:latin typeface="Arial"/>
                <a:cs typeface="Arial"/>
              </a:rPr>
              <a:t>m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10" dirty="0" smtClean="0">
                <a:latin typeface="Arial"/>
                <a:cs typeface="Arial"/>
              </a:rPr>
              <a:t>s</a:t>
            </a:r>
            <a:r>
              <a:rPr lang="de-DE" spc="-10" dirty="0" smtClean="0">
                <a:latin typeface="Arial"/>
                <a:cs typeface="Arial"/>
              </a:rPr>
              <a:t>p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a</a:t>
            </a:r>
            <a:r>
              <a:rPr lang="de-DE" dirty="0" smtClean="0">
                <a:latin typeface="Arial"/>
                <a:cs typeface="Arial"/>
              </a:rPr>
              <a:t>c</a:t>
            </a:r>
            <a:r>
              <a:rPr lang="de-DE" spc="5" dirty="0" smtClean="0">
                <a:latin typeface="Arial"/>
                <a:cs typeface="Arial"/>
              </a:rPr>
              <a:t>h</a:t>
            </a:r>
            <a:r>
              <a:rPr lang="de-DE" dirty="0" smtClean="0">
                <a:latin typeface="Arial"/>
                <a:cs typeface="Arial"/>
              </a:rPr>
              <a:t>e</a:t>
            </a:r>
          </a:p>
          <a:p>
            <a:pPr marL="291465" marR="6350" indent="-265430">
              <a:lnSpc>
                <a:spcPct val="101099"/>
              </a:lnSpc>
              <a:buFont typeface="Arial"/>
              <a:buChar char="–"/>
              <a:tabLst>
                <a:tab pos="217170" algn="l"/>
              </a:tabLst>
            </a:pPr>
            <a:r>
              <a:rPr lang="de-DE" dirty="0" smtClean="0">
                <a:latin typeface="Arial"/>
                <a:cs typeface="Arial"/>
              </a:rPr>
              <a:t>Trotz TDD: erst</a:t>
            </a:r>
            <a:r>
              <a:rPr lang="de-DE" spc="5" dirty="0" smtClean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den</a:t>
            </a:r>
            <a:r>
              <a:rPr lang="de-DE" dirty="0">
                <a:latin typeface="Arial"/>
                <a:cs typeface="Arial"/>
              </a:rPr>
              <a:t>k</a:t>
            </a:r>
            <a:r>
              <a:rPr lang="de-DE" spc="-10" dirty="0">
                <a:latin typeface="Arial"/>
                <a:cs typeface="Arial"/>
              </a:rPr>
              <a:t>en</a:t>
            </a:r>
            <a:r>
              <a:rPr lang="de-DE" dirty="0">
                <a:latin typeface="Arial"/>
                <a:cs typeface="Arial"/>
              </a:rPr>
              <a:t>,</a:t>
            </a:r>
            <a:r>
              <a:rPr lang="de-DE" spc="1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dan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5" dirty="0" smtClean="0">
                <a:latin typeface="Arial"/>
                <a:cs typeface="Arial"/>
              </a:rPr>
              <a:t>programmieren, dann </a:t>
            </a:r>
            <a:r>
              <a:rPr lang="de-DE" spc="10" dirty="0" err="1" smtClean="0">
                <a:latin typeface="Arial"/>
                <a:cs typeface="Arial"/>
              </a:rPr>
              <a:t>c</a:t>
            </a:r>
            <a:r>
              <a:rPr lang="de-DE" spc="-10" dirty="0" err="1" smtClean="0">
                <a:latin typeface="Arial"/>
                <a:cs typeface="Arial"/>
              </a:rPr>
              <a:t>o</a:t>
            </a:r>
            <a:r>
              <a:rPr lang="de-DE" dirty="0" err="1" smtClean="0">
                <a:latin typeface="Arial"/>
                <a:cs typeface="Arial"/>
              </a:rPr>
              <a:t>m</a:t>
            </a:r>
            <a:r>
              <a:rPr lang="de-DE" spc="-10" dirty="0" err="1" smtClean="0">
                <a:latin typeface="Arial"/>
                <a:cs typeface="Arial"/>
              </a:rPr>
              <a:t>p</a:t>
            </a:r>
            <a:r>
              <a:rPr lang="de-DE" spc="5" dirty="0" err="1" smtClean="0">
                <a:latin typeface="Arial"/>
                <a:cs typeface="Arial"/>
              </a:rPr>
              <a:t>i</a:t>
            </a:r>
            <a:r>
              <a:rPr lang="de-DE" spc="-5" dirty="0" err="1" smtClean="0">
                <a:latin typeface="Arial"/>
                <a:cs typeface="Arial"/>
              </a:rPr>
              <a:t>li</a:t>
            </a:r>
            <a:r>
              <a:rPr lang="de-DE" spc="-10" dirty="0" err="1" smtClean="0">
                <a:latin typeface="Arial"/>
                <a:cs typeface="Arial"/>
              </a:rPr>
              <a:t>e</a:t>
            </a:r>
            <a:r>
              <a:rPr lang="de-DE" spc="10" dirty="0" err="1" smtClean="0">
                <a:latin typeface="Arial"/>
                <a:cs typeface="Arial"/>
              </a:rPr>
              <a:t>r</a:t>
            </a:r>
            <a:r>
              <a:rPr lang="de-DE" spc="-10" dirty="0" err="1" smtClean="0">
                <a:latin typeface="Arial"/>
                <a:cs typeface="Arial"/>
              </a:rPr>
              <a:t>en</a:t>
            </a:r>
            <a:endParaRPr lang="de-DE" spc="-10" dirty="0">
              <a:latin typeface="Arial"/>
              <a:cs typeface="Arial"/>
            </a:endParaRPr>
          </a:p>
          <a:p>
            <a:pPr marL="291465" marR="127635" indent="-265430">
              <a:lnSpc>
                <a:spcPts val="2030"/>
              </a:lnSpc>
              <a:buFont typeface="Arial"/>
              <a:buChar char="–"/>
              <a:tabLst>
                <a:tab pos="223520" algn="l"/>
              </a:tabLst>
            </a:pPr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22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8036" y="1640829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6046" y="1546225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00" y="113278"/>
            <a:ext cx="9067800" cy="8059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20" dirty="0">
                <a:latin typeface="Arial"/>
                <a:cs typeface="Arial"/>
              </a:rPr>
              <a:t>S</a:t>
            </a:r>
            <a:r>
              <a:rPr lang="de-DE" sz="1400" spc="70" dirty="0">
                <a:latin typeface="Arial"/>
                <a:cs typeface="Arial"/>
              </a:rPr>
              <a:t>o</a:t>
            </a:r>
            <a:r>
              <a:rPr lang="de-DE" sz="1400" spc="100" dirty="0">
                <a:latin typeface="Arial"/>
                <a:cs typeface="Arial"/>
              </a:rPr>
              <a:t>f</a:t>
            </a:r>
            <a:r>
              <a:rPr lang="de-DE" sz="1400" dirty="0">
                <a:latin typeface="Arial"/>
                <a:cs typeface="Arial"/>
              </a:rPr>
              <a:t>t</a:t>
            </a:r>
            <a:r>
              <a:rPr lang="de-DE" sz="1400" spc="-229" dirty="0">
                <a:latin typeface="Arial"/>
                <a:cs typeface="Arial"/>
              </a:rPr>
              <a:t> </a:t>
            </a:r>
            <a:r>
              <a:rPr lang="de-DE" sz="1400" dirty="0">
                <a:latin typeface="Arial"/>
                <a:cs typeface="Arial"/>
              </a:rPr>
              <a:t>w</a:t>
            </a:r>
            <a:r>
              <a:rPr lang="de-DE" sz="1400" spc="-254" dirty="0">
                <a:latin typeface="Arial"/>
                <a:cs typeface="Arial"/>
              </a:rPr>
              <a:t> </a:t>
            </a:r>
            <a:r>
              <a:rPr lang="de-DE" sz="1400" spc="55" dirty="0" err="1">
                <a:latin typeface="Arial"/>
                <a:cs typeface="Arial"/>
              </a:rPr>
              <a:t>a</a:t>
            </a:r>
            <a:r>
              <a:rPr lang="de-DE" sz="1400" spc="120" dirty="0" err="1">
                <a:latin typeface="Arial"/>
                <a:cs typeface="Arial"/>
              </a:rPr>
              <a:t>r</a:t>
            </a:r>
            <a:r>
              <a:rPr lang="de-DE" sz="1400" dirty="0" err="1">
                <a:latin typeface="Arial"/>
                <a:cs typeface="Arial"/>
              </a:rPr>
              <a:t>e</a:t>
            </a:r>
            <a:r>
              <a:rPr lang="de-DE" sz="1400" spc="160" dirty="0">
                <a:latin typeface="Arial"/>
                <a:cs typeface="Arial"/>
              </a:rPr>
              <a:t> </a:t>
            </a:r>
            <a:r>
              <a:rPr lang="de-DE" sz="1400" spc="-50" dirty="0">
                <a:latin typeface="Arial"/>
                <a:cs typeface="Arial"/>
              </a:rPr>
              <a:t>E</a:t>
            </a:r>
            <a:r>
              <a:rPr lang="de-DE" sz="1400" spc="105" dirty="0">
                <a:latin typeface="Arial"/>
                <a:cs typeface="Arial"/>
              </a:rPr>
              <a:t>n</a:t>
            </a:r>
            <a:r>
              <a:rPr lang="de-DE" sz="1400" spc="80" dirty="0">
                <a:latin typeface="Arial"/>
                <a:cs typeface="Arial"/>
              </a:rPr>
              <a:t>gi</a:t>
            </a:r>
            <a:r>
              <a:rPr lang="de-DE" sz="1400" spc="95" dirty="0">
                <a:latin typeface="Arial"/>
                <a:cs typeface="Arial"/>
              </a:rPr>
              <a:t>n</a:t>
            </a:r>
            <a:r>
              <a:rPr lang="de-DE" sz="1400" spc="45" dirty="0">
                <a:latin typeface="Arial"/>
                <a:cs typeface="Arial"/>
              </a:rPr>
              <a:t>e</a:t>
            </a:r>
            <a:r>
              <a:rPr lang="de-DE" sz="1400" spc="55" dirty="0">
                <a:latin typeface="Arial"/>
                <a:cs typeface="Arial"/>
              </a:rPr>
              <a:t>e</a:t>
            </a:r>
            <a:r>
              <a:rPr lang="de-DE" sz="1400" spc="120" dirty="0">
                <a:latin typeface="Arial"/>
                <a:cs typeface="Arial"/>
              </a:rPr>
              <a:t>r</a:t>
            </a:r>
            <a:r>
              <a:rPr lang="de-DE" sz="1400" spc="80" dirty="0">
                <a:latin typeface="Arial"/>
                <a:cs typeface="Arial"/>
              </a:rPr>
              <a:t>i</a:t>
            </a:r>
            <a:r>
              <a:rPr lang="de-DE" sz="1400" spc="105" dirty="0">
                <a:latin typeface="Arial"/>
                <a:cs typeface="Arial"/>
              </a:rPr>
              <a:t>n</a:t>
            </a:r>
            <a:r>
              <a:rPr lang="de-DE"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76"/>
              </a:spcBef>
            </a:pPr>
            <a:endParaRPr sz="1900" dirty="0"/>
          </a:p>
          <a:p>
            <a:pPr marL="12700" algn="ctr">
              <a:lnSpc>
                <a:spcPct val="100000"/>
              </a:lnSpc>
            </a:pPr>
            <a:r>
              <a:rPr lang="de-DE" b="1" spc="-5" dirty="0" smtClean="0">
                <a:latin typeface="Arial"/>
                <a:cs typeface="Arial"/>
              </a:rPr>
              <a:t>N</a:t>
            </a:r>
            <a:r>
              <a:rPr lang="de-DE" b="1" spc="-10" dirty="0" smtClean="0">
                <a:latin typeface="Arial"/>
                <a:cs typeface="Arial"/>
              </a:rPr>
              <a:t>a</a:t>
            </a:r>
            <a:r>
              <a:rPr lang="de-DE" b="1" dirty="0" smtClean="0">
                <a:latin typeface="Arial"/>
                <a:cs typeface="Arial"/>
              </a:rPr>
              <a:t>m</a:t>
            </a:r>
            <a:r>
              <a:rPr lang="de-DE" b="1" spc="-10" dirty="0" smtClean="0">
                <a:latin typeface="Arial"/>
                <a:cs typeface="Arial"/>
              </a:rPr>
              <a:t>e</a:t>
            </a:r>
            <a:r>
              <a:rPr lang="de-DE" b="1" spc="15" dirty="0" smtClean="0">
                <a:latin typeface="Arial"/>
                <a:cs typeface="Arial"/>
              </a:rPr>
              <a:t>ns</a:t>
            </a:r>
            <a:r>
              <a:rPr lang="de-DE" b="1" spc="-30" dirty="0" smtClean="0">
                <a:latin typeface="Arial"/>
                <a:cs typeface="Arial"/>
              </a:rPr>
              <a:t>w</a:t>
            </a:r>
            <a:r>
              <a:rPr lang="de-DE" b="1" spc="5" dirty="0" smtClean="0">
                <a:latin typeface="Arial"/>
                <a:cs typeface="Arial"/>
              </a:rPr>
              <a:t>ah</a:t>
            </a:r>
            <a:r>
              <a:rPr lang="de-DE" b="1" dirty="0" smtClean="0">
                <a:latin typeface="Arial"/>
                <a:cs typeface="Arial"/>
              </a:rPr>
              <a:t>l</a:t>
            </a:r>
            <a:r>
              <a:rPr lang="de-DE" b="1" spc="10" dirty="0" smtClean="0">
                <a:latin typeface="Arial"/>
                <a:cs typeface="Arial"/>
              </a:rPr>
              <a:t> </a:t>
            </a:r>
            <a:r>
              <a:rPr lang="de-DE" b="1" spc="-10" dirty="0">
                <a:latin typeface="Arial"/>
                <a:cs typeface="Arial"/>
              </a:rPr>
              <a:t>be</a:t>
            </a:r>
            <a:r>
              <a:rPr lang="de-DE" b="1" dirty="0">
                <a:latin typeface="Arial"/>
                <a:cs typeface="Arial"/>
              </a:rPr>
              <a:t>i </a:t>
            </a:r>
            <a:r>
              <a:rPr lang="de-DE" b="1" spc="5" dirty="0">
                <a:latin typeface="Arial"/>
                <a:cs typeface="Arial"/>
              </a:rPr>
              <a:t>d</a:t>
            </a:r>
            <a:r>
              <a:rPr lang="de-DE" b="1" spc="-10" dirty="0">
                <a:latin typeface="Arial"/>
                <a:cs typeface="Arial"/>
              </a:rPr>
              <a:t>e</a:t>
            </a:r>
            <a:r>
              <a:rPr lang="de-DE" b="1" dirty="0">
                <a:latin typeface="Arial"/>
                <a:cs typeface="Arial"/>
              </a:rPr>
              <a:t>r B</a:t>
            </a:r>
            <a:r>
              <a:rPr lang="de-DE" b="1" spc="-10" dirty="0">
                <a:latin typeface="Arial"/>
                <a:cs typeface="Arial"/>
              </a:rPr>
              <a:t>e</a:t>
            </a:r>
            <a:r>
              <a:rPr lang="de-DE" b="1" spc="5" dirty="0">
                <a:latin typeface="Arial"/>
                <a:cs typeface="Arial"/>
              </a:rPr>
              <a:t>n</a:t>
            </a:r>
            <a:r>
              <a:rPr lang="de-DE" b="1" spc="-10" dirty="0">
                <a:latin typeface="Arial"/>
                <a:cs typeface="Arial"/>
              </a:rPr>
              <a:t>e</a:t>
            </a:r>
            <a:r>
              <a:rPr lang="de-DE" b="1" spc="5" dirty="0">
                <a:latin typeface="Arial"/>
                <a:cs typeface="Arial"/>
              </a:rPr>
              <a:t>nn</a:t>
            </a:r>
            <a:r>
              <a:rPr lang="de-DE" b="1" spc="-10" dirty="0">
                <a:latin typeface="Arial"/>
                <a:cs typeface="Arial"/>
              </a:rPr>
              <a:t>un</a:t>
            </a:r>
            <a:r>
              <a:rPr lang="de-DE" b="1" dirty="0">
                <a:latin typeface="Arial"/>
                <a:cs typeface="Arial"/>
              </a:rPr>
              <a:t>g</a:t>
            </a:r>
            <a:r>
              <a:rPr lang="de-DE" b="1" spc="-5" dirty="0">
                <a:latin typeface="Arial"/>
                <a:cs typeface="Arial"/>
              </a:rPr>
              <a:t> </a:t>
            </a:r>
            <a:r>
              <a:rPr lang="de-DE" b="1" dirty="0">
                <a:latin typeface="Arial"/>
                <a:cs typeface="Arial"/>
              </a:rPr>
              <a:t>v</a:t>
            </a:r>
            <a:r>
              <a:rPr lang="de-DE" b="1" spc="5" dirty="0">
                <a:latin typeface="Arial"/>
                <a:cs typeface="Arial"/>
              </a:rPr>
              <a:t>o</a:t>
            </a:r>
            <a:r>
              <a:rPr lang="de-DE" b="1" dirty="0">
                <a:latin typeface="Arial"/>
                <a:cs typeface="Arial"/>
              </a:rPr>
              <a:t>n</a:t>
            </a:r>
            <a:r>
              <a:rPr lang="de-DE" b="1" spc="-5" dirty="0">
                <a:latin typeface="Arial"/>
                <a:cs typeface="Arial"/>
              </a:rPr>
              <a:t> </a:t>
            </a:r>
            <a:r>
              <a:rPr lang="de-DE" b="1" dirty="0">
                <a:latin typeface="Arial"/>
                <a:cs typeface="Arial"/>
              </a:rPr>
              <a:t>O</a:t>
            </a:r>
            <a:r>
              <a:rPr lang="de-DE" b="1" spc="-10" dirty="0">
                <a:latin typeface="Arial"/>
                <a:cs typeface="Arial"/>
              </a:rPr>
              <a:t>b</a:t>
            </a:r>
            <a:r>
              <a:rPr lang="de-DE" b="1" spc="-5" dirty="0">
                <a:latin typeface="Arial"/>
                <a:cs typeface="Arial"/>
              </a:rPr>
              <a:t>j</a:t>
            </a:r>
            <a:r>
              <a:rPr lang="de-DE" b="1" spc="-10" dirty="0">
                <a:latin typeface="Arial"/>
                <a:cs typeface="Arial"/>
              </a:rPr>
              <a:t>e</a:t>
            </a:r>
            <a:r>
              <a:rPr lang="de-DE" b="1" dirty="0">
                <a:latin typeface="Arial"/>
                <a:cs typeface="Arial"/>
              </a:rPr>
              <a:t>k</a:t>
            </a:r>
            <a:r>
              <a:rPr lang="de-DE" b="1" spc="15" dirty="0">
                <a:latin typeface="Arial"/>
                <a:cs typeface="Arial"/>
              </a:rPr>
              <a:t>t</a:t>
            </a:r>
            <a:r>
              <a:rPr lang="de-DE" b="1" spc="-10" dirty="0">
                <a:latin typeface="Arial"/>
                <a:cs typeface="Arial"/>
              </a:rPr>
              <a:t>e</a:t>
            </a:r>
            <a:r>
              <a:rPr lang="de-DE" b="1" dirty="0">
                <a:latin typeface="Arial"/>
                <a:cs typeface="Arial"/>
              </a:rPr>
              <a:t>n</a:t>
            </a:r>
            <a:r>
              <a:rPr lang="de-DE" b="1" spc="-5" dirty="0">
                <a:latin typeface="Arial"/>
                <a:cs typeface="Arial"/>
              </a:rPr>
              <a:t> </a:t>
            </a:r>
            <a:r>
              <a:rPr lang="de-DE" b="1" spc="-10" dirty="0">
                <a:latin typeface="Arial"/>
                <a:cs typeface="Arial"/>
              </a:rPr>
              <a:t>u</a:t>
            </a:r>
            <a:r>
              <a:rPr lang="de-DE" b="1" spc="5" dirty="0">
                <a:latin typeface="Arial"/>
                <a:cs typeface="Arial"/>
              </a:rPr>
              <a:t>n</a:t>
            </a:r>
            <a:r>
              <a:rPr lang="de-DE" b="1" dirty="0">
                <a:latin typeface="Arial"/>
                <a:cs typeface="Arial"/>
              </a:rPr>
              <a:t>d</a:t>
            </a:r>
            <a:r>
              <a:rPr lang="de-DE" b="1" spc="-5" dirty="0">
                <a:latin typeface="Arial"/>
                <a:cs typeface="Arial"/>
              </a:rPr>
              <a:t> </a:t>
            </a:r>
            <a:r>
              <a:rPr lang="de-DE" b="1" dirty="0" smtClean="0">
                <a:latin typeface="Arial"/>
                <a:cs typeface="Arial"/>
              </a:rPr>
              <a:t>O</a:t>
            </a:r>
            <a:r>
              <a:rPr lang="de-DE" b="1" spc="-10" dirty="0" smtClean="0">
                <a:latin typeface="Arial"/>
                <a:cs typeface="Arial"/>
              </a:rPr>
              <a:t>pe</a:t>
            </a:r>
            <a:r>
              <a:rPr lang="de-DE" b="1" dirty="0" smtClean="0">
                <a:latin typeface="Arial"/>
                <a:cs typeface="Arial"/>
              </a:rPr>
              <a:t>r</a:t>
            </a:r>
            <a:r>
              <a:rPr lang="de-DE" b="1" spc="-10" dirty="0" smtClean="0">
                <a:latin typeface="Arial"/>
                <a:cs typeface="Arial"/>
              </a:rPr>
              <a:t>a</a:t>
            </a:r>
            <a:r>
              <a:rPr lang="de-DE" b="1" dirty="0" smtClean="0">
                <a:latin typeface="Arial"/>
                <a:cs typeface="Arial"/>
              </a:rPr>
              <a:t>t</a:t>
            </a:r>
            <a:r>
              <a:rPr lang="de-DE" b="1" spc="5" dirty="0" smtClean="0">
                <a:latin typeface="Arial"/>
                <a:cs typeface="Arial"/>
              </a:rPr>
              <a:t>i</a:t>
            </a:r>
            <a:r>
              <a:rPr lang="de-DE" b="1" spc="-10" dirty="0" smtClean="0">
                <a:latin typeface="Arial"/>
                <a:cs typeface="Arial"/>
              </a:rPr>
              <a:t>on</a:t>
            </a:r>
            <a:r>
              <a:rPr lang="de-DE" b="1" spc="5" dirty="0" smtClean="0">
                <a:latin typeface="Arial"/>
                <a:cs typeface="Arial"/>
              </a:rPr>
              <a:t>e</a:t>
            </a:r>
            <a:r>
              <a:rPr lang="de-DE" b="1" dirty="0" smtClean="0">
                <a:latin typeface="Arial"/>
                <a:cs typeface="Arial"/>
              </a:rPr>
              <a:t>n</a:t>
            </a:r>
          </a:p>
          <a:p>
            <a:pPr marL="12065">
              <a:lnSpc>
                <a:spcPct val="100000"/>
              </a:lnSpc>
              <a:tabLst>
                <a:tab pos="266700" algn="l"/>
              </a:tabLst>
            </a:pPr>
            <a:r>
              <a:rPr lang="de-DE" dirty="0" smtClean="0">
                <a:latin typeface="Arial"/>
                <a:cs typeface="Arial"/>
              </a:rPr>
              <a:t> 		</a:t>
            </a:r>
          </a:p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de-DE" dirty="0" smtClean="0">
                <a:latin typeface="Arial"/>
                <a:cs typeface="Arial"/>
              </a:rPr>
              <a:t>A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dirty="0" err="1" smtClean="0">
                <a:latin typeface="Arial"/>
                <a:cs typeface="Arial"/>
              </a:rPr>
              <a:t>ss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spc="5" dirty="0" err="1" smtClean="0">
                <a:latin typeface="Arial"/>
                <a:cs typeface="Arial"/>
              </a:rPr>
              <a:t>g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kr</a:t>
            </a:r>
            <a:r>
              <a:rPr sz="1800" spc="-10" dirty="0" err="1" smtClean="0">
                <a:latin typeface="Arial"/>
                <a:cs typeface="Arial"/>
              </a:rPr>
              <a:t>ä</a:t>
            </a:r>
            <a:r>
              <a:rPr sz="1800" dirty="0" err="1" smtClean="0">
                <a:latin typeface="Arial"/>
                <a:cs typeface="Arial"/>
              </a:rPr>
              <a:t>ft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5" dirty="0" err="1" smtClean="0">
                <a:latin typeface="Arial"/>
                <a:cs typeface="Arial"/>
              </a:rPr>
              <a:t>g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5" dirty="0">
                <a:latin typeface="Arial"/>
                <a:cs typeface="Arial"/>
              </a:rPr>
              <a:t> 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 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 err="1">
                <a:latin typeface="Arial"/>
                <a:cs typeface="Arial"/>
              </a:rPr>
              <a:t>l</a:t>
            </a:r>
            <a:r>
              <a:rPr sz="1800" spc="-10" dirty="0" err="1">
                <a:latin typeface="Arial"/>
                <a:cs typeface="Arial"/>
              </a:rPr>
              <a:t>a</a:t>
            </a:r>
            <a:r>
              <a:rPr sz="1800" spc="5" dirty="0" err="1">
                <a:latin typeface="Arial"/>
                <a:cs typeface="Arial"/>
              </a:rPr>
              <a:t>n</a:t>
            </a:r>
            <a:r>
              <a:rPr sz="1800" dirty="0" err="1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5" dirty="0" err="1" smtClean="0">
                <a:latin typeface="Arial"/>
                <a:cs typeface="Arial"/>
              </a:rPr>
              <a:t>d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endParaRPr lang="de-DE" sz="1800" spc="-10" dirty="0" smtClean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Namen von Klassen, Methoden und Attributen sollten aussprechbar sein, also vermeiden Sie Namen wie 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chtoghk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de-DE" spc="-10" dirty="0">
                <a:latin typeface="Arial"/>
                <a:cs typeface="Arial"/>
              </a:rPr>
              <a:t>Nur a</a:t>
            </a:r>
            <a:r>
              <a:rPr lang="de-DE" spc="-5" dirty="0">
                <a:latin typeface="Arial"/>
                <a:cs typeface="Arial"/>
              </a:rPr>
              <a:t>ll</a:t>
            </a:r>
            <a:r>
              <a:rPr lang="de-DE" spc="5" dirty="0">
                <a:latin typeface="Arial"/>
                <a:cs typeface="Arial"/>
              </a:rPr>
              <a:t>g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spc="5" dirty="0">
                <a:latin typeface="Arial"/>
                <a:cs typeface="Arial"/>
              </a:rPr>
              <a:t>eb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äu</a:t>
            </a:r>
            <a:r>
              <a:rPr lang="de-DE" dirty="0">
                <a:latin typeface="Arial"/>
                <a:cs typeface="Arial"/>
              </a:rPr>
              <a:t>c</a:t>
            </a:r>
            <a:r>
              <a:rPr lang="de-DE" spc="5" dirty="0">
                <a:latin typeface="Arial"/>
                <a:cs typeface="Arial"/>
              </a:rPr>
              <a:t>h</a:t>
            </a:r>
            <a:r>
              <a:rPr lang="de-DE" spc="-5" dirty="0">
                <a:latin typeface="Arial"/>
                <a:cs typeface="Arial"/>
              </a:rPr>
              <a:t>li</a:t>
            </a:r>
            <a:r>
              <a:rPr lang="de-DE" dirty="0">
                <a:latin typeface="Arial"/>
                <a:cs typeface="Arial"/>
              </a:rPr>
              <a:t>c</a:t>
            </a:r>
            <a:r>
              <a:rPr lang="de-DE" spc="5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</a:t>
            </a:r>
            <a:r>
              <a:rPr lang="de-DE" spc="-10" dirty="0">
                <a:latin typeface="Arial"/>
                <a:cs typeface="Arial"/>
              </a:rPr>
              <a:t>b</a:t>
            </a:r>
            <a:r>
              <a:rPr lang="de-DE" spc="10" dirty="0">
                <a:latin typeface="Arial"/>
                <a:cs typeface="Arial"/>
              </a:rPr>
              <a:t>k</a:t>
            </a:r>
            <a:r>
              <a:rPr lang="de-DE" spc="-10" dirty="0">
                <a:latin typeface="Arial"/>
                <a:cs typeface="Arial"/>
              </a:rPr>
              <a:t>ü</a:t>
            </a:r>
            <a:r>
              <a:rPr lang="de-DE" dirty="0">
                <a:latin typeface="Arial"/>
                <a:cs typeface="Arial"/>
              </a:rPr>
              <a:t>rz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 verwenden</a:t>
            </a:r>
          </a:p>
          <a:p>
            <a:pPr marL="755015" lvl="1" indent="-28575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de-DE" i="1" spc="-15" dirty="0">
                <a:latin typeface="Arial"/>
                <a:cs typeface="Arial"/>
              </a:rPr>
              <a:t>S</a:t>
            </a:r>
            <a:r>
              <a:rPr lang="de-DE" i="1" spc="-5" dirty="0">
                <a:latin typeface="Arial"/>
                <a:cs typeface="Arial"/>
              </a:rPr>
              <a:t>c</a:t>
            </a:r>
            <a:r>
              <a:rPr lang="de-DE" i="1" spc="-10" dirty="0">
                <a:latin typeface="Arial"/>
                <a:cs typeface="Arial"/>
              </a:rPr>
              <a:t>h</a:t>
            </a:r>
            <a:r>
              <a:rPr lang="de-DE" i="1" dirty="0">
                <a:latin typeface="Arial"/>
                <a:cs typeface="Arial"/>
              </a:rPr>
              <a:t>l</a:t>
            </a:r>
            <a:r>
              <a:rPr lang="de-DE" i="1" spc="-10" dirty="0">
                <a:latin typeface="Arial"/>
                <a:cs typeface="Arial"/>
              </a:rPr>
              <a:t>e</a:t>
            </a:r>
            <a:r>
              <a:rPr lang="de-DE" i="1" spc="-5" dirty="0">
                <a:latin typeface="Arial"/>
                <a:cs typeface="Arial"/>
              </a:rPr>
              <a:t>c</a:t>
            </a:r>
            <a:r>
              <a:rPr lang="de-DE" i="1" spc="-10" dirty="0">
                <a:latin typeface="Arial"/>
                <a:cs typeface="Arial"/>
              </a:rPr>
              <a:t>htes</a:t>
            </a:r>
            <a:r>
              <a:rPr lang="de-DE" i="1" spc="5" dirty="0">
                <a:latin typeface="Arial"/>
                <a:cs typeface="Arial"/>
              </a:rPr>
              <a:t> </a:t>
            </a:r>
            <a:r>
              <a:rPr lang="de-DE" i="1" spc="-15" dirty="0">
                <a:latin typeface="Arial"/>
                <a:cs typeface="Arial"/>
              </a:rPr>
              <a:t>B</a:t>
            </a:r>
            <a:r>
              <a:rPr lang="de-DE" i="1" spc="-5" dirty="0">
                <a:latin typeface="Arial"/>
                <a:cs typeface="Arial"/>
              </a:rPr>
              <a:t>eis</a:t>
            </a:r>
            <a:r>
              <a:rPr lang="de-DE" i="1" spc="-10" dirty="0">
                <a:latin typeface="Arial"/>
                <a:cs typeface="Arial"/>
              </a:rPr>
              <a:t>piel:</a:t>
            </a:r>
            <a:r>
              <a:rPr lang="de-DE" i="1" dirty="0">
                <a:latin typeface="Arial"/>
                <a:cs typeface="Arial"/>
              </a:rPr>
              <a:t> </a:t>
            </a:r>
            <a:r>
              <a:rPr lang="de-DE" i="1" spc="-5" dirty="0" smtClean="0">
                <a:latin typeface="Arial"/>
                <a:cs typeface="Arial"/>
              </a:rPr>
              <a:t>W</a:t>
            </a:r>
            <a:r>
              <a:rPr lang="de-DE" i="1" spc="-15" dirty="0" smtClean="0">
                <a:latin typeface="Arial"/>
                <a:cs typeface="Arial"/>
              </a:rPr>
              <a:t>PS</a:t>
            </a:r>
            <a:r>
              <a:rPr lang="de-DE" i="1" spc="-25" dirty="0" smtClean="0">
                <a:latin typeface="Arial"/>
                <a:cs typeface="Arial"/>
              </a:rPr>
              <a:t>M</a:t>
            </a:r>
            <a:r>
              <a:rPr lang="de-DE" i="1" spc="-15" dirty="0" smtClean="0">
                <a:latin typeface="Arial"/>
                <a:cs typeface="Arial"/>
              </a:rPr>
              <a:t>H</a:t>
            </a:r>
            <a:r>
              <a:rPr lang="de-DE" i="1" dirty="0">
                <a:latin typeface="Arial"/>
                <a:cs typeface="Arial"/>
              </a:rPr>
              <a:t> </a:t>
            </a:r>
            <a:r>
              <a:rPr lang="de-DE" i="1" spc="-10" dirty="0" smtClean="0">
                <a:latin typeface="Arial"/>
                <a:cs typeface="Arial"/>
              </a:rPr>
              <a:t>= </a:t>
            </a:r>
            <a:r>
              <a:rPr lang="de-DE" i="1" spc="-5" dirty="0">
                <a:latin typeface="Arial"/>
                <a:cs typeface="Arial"/>
              </a:rPr>
              <a:t>W</a:t>
            </a:r>
            <a:r>
              <a:rPr lang="de-DE" i="1" spc="-10" dirty="0">
                <a:latin typeface="Arial"/>
                <a:cs typeface="Arial"/>
              </a:rPr>
              <a:t>ä</a:t>
            </a:r>
            <a:r>
              <a:rPr lang="de-DE" i="1" spc="-15" dirty="0">
                <a:latin typeface="Arial"/>
                <a:cs typeface="Arial"/>
              </a:rPr>
              <a:t>r</a:t>
            </a:r>
            <a:r>
              <a:rPr lang="de-DE" i="1" spc="-25" dirty="0">
                <a:latin typeface="Arial"/>
                <a:cs typeface="Arial"/>
              </a:rPr>
              <a:t>m</a:t>
            </a:r>
            <a:r>
              <a:rPr lang="de-DE" i="1" spc="-10" dirty="0">
                <a:latin typeface="Arial"/>
                <a:cs typeface="Arial"/>
              </a:rPr>
              <a:t>ep</a:t>
            </a:r>
            <a:r>
              <a:rPr lang="de-DE" i="1" dirty="0">
                <a:latin typeface="Arial"/>
                <a:cs typeface="Arial"/>
              </a:rPr>
              <a:t>u</a:t>
            </a:r>
            <a:r>
              <a:rPr lang="de-DE" i="1" spc="-25" dirty="0">
                <a:latin typeface="Arial"/>
                <a:cs typeface="Arial"/>
              </a:rPr>
              <a:t>m</a:t>
            </a:r>
            <a:r>
              <a:rPr lang="de-DE" i="1" spc="-10" dirty="0">
                <a:latin typeface="Arial"/>
                <a:cs typeface="Arial"/>
              </a:rPr>
              <a:t>p</a:t>
            </a:r>
            <a:r>
              <a:rPr lang="de-DE" i="1" dirty="0">
                <a:latin typeface="Arial"/>
                <a:cs typeface="Arial"/>
              </a:rPr>
              <a:t>e</a:t>
            </a:r>
            <a:r>
              <a:rPr lang="de-DE" i="1" spc="-10" dirty="0">
                <a:latin typeface="Arial"/>
                <a:cs typeface="Arial"/>
              </a:rPr>
              <a:t>n</a:t>
            </a:r>
            <a:r>
              <a:rPr lang="de-DE" i="1" spc="-5" dirty="0">
                <a:latin typeface="Arial"/>
                <a:cs typeface="Arial"/>
              </a:rPr>
              <a:t>s</a:t>
            </a:r>
            <a:r>
              <a:rPr lang="de-DE" i="1" spc="-10" dirty="0">
                <a:latin typeface="Arial"/>
                <a:cs typeface="Arial"/>
              </a:rPr>
              <a:t>teue</a:t>
            </a:r>
            <a:r>
              <a:rPr lang="de-DE" i="1" spc="-15" dirty="0">
                <a:latin typeface="Arial"/>
                <a:cs typeface="Arial"/>
              </a:rPr>
              <a:t>r</a:t>
            </a:r>
            <a:r>
              <a:rPr lang="de-DE" i="1" spc="-10" dirty="0">
                <a:latin typeface="Arial"/>
                <a:cs typeface="Arial"/>
              </a:rPr>
              <a:t>ung</a:t>
            </a:r>
            <a:endParaRPr lang="de-DE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Typ eines Wertes sollte nicht im Namen einer Variable oder Methode enthalten sein. Es kann zu Verwirrungen kommen, wenn sich der Typ ändert. 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onsistente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Namen: Verwenden Sie immer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denselben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Namen für die gleiche Absicht.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z.B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immer 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anstatt hin und wieder mal das Wort 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oder 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zu verwenden.)  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63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pc="-10" dirty="0" smtClean="0">
                <a:latin typeface="Arial"/>
                <a:cs typeface="Arial"/>
              </a:rPr>
              <a:t>Ke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-10" dirty="0" smtClean="0">
                <a:latin typeface="Arial"/>
                <a:cs typeface="Arial"/>
              </a:rPr>
              <a:t>n</a:t>
            </a:r>
            <a:r>
              <a:rPr lang="de-DE" dirty="0" smtClean="0">
                <a:latin typeface="Arial"/>
                <a:cs typeface="Arial"/>
              </a:rPr>
              <a:t>e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p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c</a:t>
            </a:r>
            <a:r>
              <a:rPr lang="de-DE" spc="5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ng  (denglisch). Entweder englisch, oder deutsch</a:t>
            </a:r>
          </a:p>
          <a:p>
            <a:pPr marL="298450" indent="-285750">
              <a:lnSpc>
                <a:spcPts val="1860"/>
              </a:lnSpc>
              <a:buFont typeface="Arial" panose="020B0604020202020204" pitchFamily="34" charset="0"/>
              <a:buChar char="•"/>
            </a:pPr>
            <a:r>
              <a:rPr lang="de-DE" spc="-10" dirty="0">
                <a:latin typeface="Arial"/>
                <a:cs typeface="Arial"/>
              </a:rPr>
              <a:t>Groß-/Kleinschreibung</a:t>
            </a:r>
          </a:p>
          <a:p>
            <a:pPr marL="755650" lvl="1" indent="-285750">
              <a:lnSpc>
                <a:spcPts val="1860"/>
              </a:lnSpc>
              <a:buFont typeface="Arial" panose="020B0604020202020204" pitchFamily="34" charset="0"/>
              <a:buChar char="•"/>
            </a:pP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spc="-15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spc="-15" dirty="0">
                <a:latin typeface="Arial"/>
                <a:cs typeface="Arial"/>
              </a:rPr>
              <a:t>ß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fang</a:t>
            </a:r>
            <a:r>
              <a:rPr lang="de-DE" spc="-5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b</a:t>
            </a:r>
            <a:r>
              <a:rPr lang="de-DE" dirty="0">
                <a:latin typeface="Arial"/>
                <a:cs typeface="Arial"/>
              </a:rPr>
              <a:t>u</a:t>
            </a:r>
            <a:r>
              <a:rPr lang="de-DE" spc="-5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spc="-5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taben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für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5" dirty="0">
                <a:latin typeface="Arial"/>
                <a:cs typeface="Arial"/>
              </a:rPr>
              <a:t>Da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ent</a:t>
            </a:r>
            <a:r>
              <a:rPr lang="de-DE" spc="-5" dirty="0">
                <a:latin typeface="Arial"/>
                <a:cs typeface="Arial"/>
              </a:rPr>
              <a:t>y</a:t>
            </a:r>
            <a:r>
              <a:rPr lang="de-DE" spc="-10" dirty="0">
                <a:latin typeface="Arial"/>
                <a:cs typeface="Arial"/>
              </a:rPr>
              <a:t>pen,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5" dirty="0" smtClean="0">
                <a:latin typeface="Arial"/>
                <a:cs typeface="Arial"/>
              </a:rPr>
              <a:t>K</a:t>
            </a:r>
            <a:r>
              <a:rPr lang="de-DE" dirty="0" smtClean="0">
                <a:latin typeface="Arial"/>
                <a:cs typeface="Arial"/>
              </a:rPr>
              <a:t>l</a:t>
            </a:r>
            <a:r>
              <a:rPr lang="de-DE" spc="-10" dirty="0" smtClean="0">
                <a:latin typeface="Arial"/>
                <a:cs typeface="Arial"/>
              </a:rPr>
              <a:t>a</a:t>
            </a:r>
            <a:r>
              <a:rPr lang="de-DE" spc="-5" dirty="0" smtClean="0">
                <a:latin typeface="Arial"/>
                <a:cs typeface="Arial"/>
              </a:rPr>
              <a:t>ss</a:t>
            </a:r>
            <a:r>
              <a:rPr lang="de-DE" spc="-10" dirty="0" smtClean="0">
                <a:latin typeface="Arial"/>
                <a:cs typeface="Arial"/>
              </a:rPr>
              <a:t>en</a:t>
            </a:r>
            <a:endParaRPr lang="de-DE" dirty="0">
              <a:latin typeface="Arial"/>
              <a:cs typeface="Arial"/>
            </a:endParaRPr>
          </a:p>
          <a:p>
            <a:pPr marL="768984" lvl="1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de-DE" spc="-5" dirty="0">
                <a:latin typeface="Arial"/>
                <a:cs typeface="Arial"/>
              </a:rPr>
              <a:t>k</a:t>
            </a:r>
            <a:r>
              <a:rPr lang="de-DE" spc="-10" dirty="0">
                <a:latin typeface="Arial"/>
                <a:cs typeface="Arial"/>
              </a:rPr>
              <a:t>leine Anfan</a:t>
            </a:r>
            <a:r>
              <a:rPr lang="de-DE" spc="-20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b</a:t>
            </a:r>
            <a:r>
              <a:rPr lang="de-DE" spc="-20" dirty="0">
                <a:latin typeface="Arial"/>
                <a:cs typeface="Arial"/>
              </a:rPr>
              <a:t>u</a:t>
            </a:r>
            <a:r>
              <a:rPr lang="de-DE" spc="-5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spc="-5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ta</a:t>
            </a:r>
            <a:r>
              <a:rPr lang="de-DE" spc="-20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en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für</a:t>
            </a:r>
            <a:r>
              <a:rPr lang="de-DE" dirty="0">
                <a:latin typeface="Arial"/>
                <a:cs typeface="Arial"/>
              </a:rPr>
              <a:t> Operationen und </a:t>
            </a:r>
            <a:r>
              <a:rPr lang="de-DE" spc="-10" dirty="0">
                <a:latin typeface="Arial"/>
                <a:cs typeface="Arial"/>
              </a:rPr>
              <a:t>Var</a:t>
            </a:r>
            <a:r>
              <a:rPr lang="de-DE" spc="-1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ablen</a:t>
            </a:r>
            <a:endParaRPr lang="de-DE" dirty="0">
              <a:latin typeface="Arial"/>
              <a:cs typeface="Arial"/>
            </a:endParaRPr>
          </a:p>
          <a:p>
            <a:pPr marL="297815" marR="6350" indent="-285750">
              <a:lnSpc>
                <a:spcPct val="112100"/>
              </a:lnSpc>
              <a:buFont typeface="Arial" panose="020B0604020202020204" pitchFamily="34" charset="0"/>
              <a:buChar char="•"/>
              <a:tabLst>
                <a:tab pos="676910" algn="l"/>
              </a:tabLst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Anhand des Namens sollte direkt erkennbar sein,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welchen Zweck eine Methode, Klasse und Attribut hat</a:t>
            </a:r>
          </a:p>
          <a:p>
            <a:pPr marL="755015" marR="6350" lvl="1" indent="-285750">
              <a:lnSpc>
                <a:spcPct val="112100"/>
              </a:lnSpc>
              <a:buFont typeface="Arial" panose="020B0604020202020204" pitchFamily="34" charset="0"/>
              <a:buChar char="•"/>
              <a:tabLst>
                <a:tab pos="676910" algn="l"/>
              </a:tabLst>
            </a:pPr>
            <a:r>
              <a:rPr lang="de-DE" spc="-5" dirty="0" smtClean="0">
                <a:latin typeface="Arial"/>
                <a:cs typeface="Arial"/>
              </a:rPr>
              <a:t>H</a:t>
            </a:r>
            <a:r>
              <a:rPr lang="de-DE" spc="5" dirty="0" smtClean="0">
                <a:latin typeface="Arial"/>
                <a:cs typeface="Arial"/>
              </a:rPr>
              <a:t>a</a:t>
            </a:r>
            <a:r>
              <a:rPr lang="de-DE" spc="-10" dirty="0" smtClean="0">
                <a:latin typeface="Arial"/>
                <a:cs typeface="Arial"/>
              </a:rPr>
              <a:t>up</a:t>
            </a:r>
            <a:r>
              <a:rPr lang="de-DE" spc="25" dirty="0" smtClean="0">
                <a:latin typeface="Arial"/>
                <a:cs typeface="Arial"/>
              </a:rPr>
              <a:t>t</a:t>
            </a:r>
            <a:r>
              <a:rPr lang="de-DE" spc="-30" dirty="0" smtClean="0">
                <a:latin typeface="Arial"/>
                <a:cs typeface="Arial"/>
              </a:rPr>
              <a:t>w</a:t>
            </a:r>
            <a:r>
              <a:rPr lang="de-DE" spc="5" dirty="0" smtClean="0">
                <a:latin typeface="Arial"/>
                <a:cs typeface="Arial"/>
              </a:rPr>
              <a:t>ö</a:t>
            </a:r>
            <a:r>
              <a:rPr lang="de-DE" dirty="0" smtClean="0">
                <a:latin typeface="Arial"/>
                <a:cs typeface="Arial"/>
              </a:rPr>
              <a:t>rt</a:t>
            </a:r>
            <a:r>
              <a:rPr lang="de-DE" spc="5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ü</a:t>
            </a:r>
            <a:r>
              <a:rPr lang="de-DE" dirty="0">
                <a:latin typeface="Arial"/>
                <a:cs typeface="Arial"/>
              </a:rPr>
              <a:t>r </a:t>
            </a:r>
            <a:r>
              <a:rPr lang="de-DE" spc="5" dirty="0">
                <a:latin typeface="Arial"/>
                <a:cs typeface="Arial"/>
              </a:rPr>
              <a:t>W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, z.B. „breite“</a:t>
            </a:r>
            <a:endParaRPr lang="de-DE" spc="5" dirty="0">
              <a:latin typeface="Arial"/>
              <a:cs typeface="Arial"/>
            </a:endParaRPr>
          </a:p>
          <a:p>
            <a:pPr marL="755015" marR="6350" lvl="1" indent="-285750">
              <a:lnSpc>
                <a:spcPct val="112100"/>
              </a:lnSpc>
              <a:buFont typeface="Arial" panose="020B0604020202020204" pitchFamily="34" charset="0"/>
              <a:buChar char="•"/>
              <a:tabLst>
                <a:tab pos="676910" algn="l"/>
              </a:tabLst>
            </a:pPr>
            <a:r>
              <a:rPr lang="de-DE" spc="-10" dirty="0">
                <a:latin typeface="Arial"/>
                <a:cs typeface="Arial"/>
              </a:rPr>
              <a:t>Ze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2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-10" dirty="0">
                <a:latin typeface="Arial"/>
                <a:cs typeface="Arial"/>
              </a:rPr>
              <a:t>ö</a:t>
            </a:r>
            <a:r>
              <a:rPr lang="de-DE" dirty="0">
                <a:latin typeface="Arial"/>
                <a:cs typeface="Arial"/>
              </a:rPr>
              <a:t>rt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 f</a:t>
            </a:r>
            <a:r>
              <a:rPr lang="de-DE" spc="-10" dirty="0">
                <a:latin typeface="Arial"/>
                <a:cs typeface="Arial"/>
              </a:rPr>
              <a:t>ür 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ä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dirty="0">
                <a:latin typeface="Arial"/>
                <a:cs typeface="Arial"/>
              </a:rPr>
              <a:t>k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, z.B. „</a:t>
            </a:r>
            <a:r>
              <a:rPr lang="de-DE" spc="-5" dirty="0" err="1">
                <a:latin typeface="Arial"/>
                <a:cs typeface="Arial"/>
              </a:rPr>
              <a:t>readKey</a:t>
            </a:r>
            <a:r>
              <a:rPr lang="de-DE" spc="-5" dirty="0">
                <a:latin typeface="Arial"/>
                <a:cs typeface="Arial"/>
              </a:rPr>
              <a:t>“</a:t>
            </a:r>
          </a:p>
          <a:p>
            <a:pPr marL="755015" marR="6350" lvl="1" indent="-285750">
              <a:lnSpc>
                <a:spcPct val="112100"/>
              </a:lnSpc>
              <a:buFont typeface="Arial" panose="020B0604020202020204" pitchFamily="34" charset="0"/>
              <a:buChar char="•"/>
              <a:tabLst>
                <a:tab pos="676910" algn="l"/>
              </a:tabLst>
            </a:pP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sc</a:t>
            </a:r>
            <a:r>
              <a:rPr lang="de-DE" spc="5" dirty="0">
                <a:latin typeface="Arial"/>
                <a:cs typeface="Arial"/>
              </a:rPr>
              <a:t>h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fts</a:t>
            </a:r>
            <a:r>
              <a:rPr lang="de-DE" spc="-2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ö</a:t>
            </a:r>
            <a:r>
              <a:rPr lang="de-DE" dirty="0">
                <a:latin typeface="Arial"/>
                <a:cs typeface="Arial"/>
              </a:rPr>
              <a:t>rt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 f</a:t>
            </a:r>
            <a:r>
              <a:rPr lang="de-DE" spc="-10" dirty="0">
                <a:latin typeface="Arial"/>
                <a:cs typeface="Arial"/>
              </a:rPr>
              <a:t>ü</a:t>
            </a:r>
            <a:r>
              <a:rPr lang="de-DE" dirty="0">
                <a:latin typeface="Arial"/>
                <a:cs typeface="Arial"/>
              </a:rPr>
              <a:t>r B</a:t>
            </a:r>
            <a:r>
              <a:rPr lang="de-DE" spc="-10" dirty="0">
                <a:latin typeface="Arial"/>
                <a:cs typeface="Arial"/>
              </a:rPr>
              <a:t>ed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ng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5" dirty="0">
                <a:latin typeface="Arial"/>
                <a:cs typeface="Arial"/>
              </a:rPr>
              <a:t>g</a:t>
            </a:r>
            <a:r>
              <a:rPr lang="de-DE" spc="-10" dirty="0">
                <a:latin typeface="Arial"/>
                <a:cs typeface="Arial"/>
              </a:rPr>
              <a:t>en, z.B. „</a:t>
            </a:r>
            <a:r>
              <a:rPr lang="de-DE" spc="-10" dirty="0" err="1">
                <a:latin typeface="Arial"/>
                <a:cs typeface="Arial"/>
              </a:rPr>
              <a:t>gueltig</a:t>
            </a:r>
            <a:r>
              <a:rPr lang="de-DE" spc="-10" dirty="0">
                <a:latin typeface="Arial"/>
                <a:cs typeface="Arial"/>
              </a:rPr>
              <a:t>“</a:t>
            </a:r>
          </a:p>
          <a:p>
            <a:pPr marL="298450" marR="63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de-DE" spc="-10" dirty="0">
              <a:latin typeface="Arial"/>
              <a:cs typeface="Arial"/>
            </a:endParaRPr>
          </a:p>
          <a:p>
            <a:pPr marL="297815" indent="-285750"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de-DE" spc="-10" dirty="0">
              <a:latin typeface="Arial"/>
              <a:cs typeface="Arial"/>
            </a:endParaRPr>
          </a:p>
          <a:p>
            <a:pPr marL="769620" indent="-757555">
              <a:lnSpc>
                <a:spcPct val="100000"/>
              </a:lnSpc>
              <a:tabLst>
                <a:tab pos="266700" algn="l"/>
              </a:tabLst>
            </a:pPr>
            <a:endParaRPr lang="de-DE" sz="1800" spc="-10" dirty="0" smtClean="0">
              <a:latin typeface="Arial"/>
              <a:cs typeface="Arial"/>
            </a:endParaRPr>
          </a:p>
          <a:p>
            <a:pPr marL="769620" indent="-75755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09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118036" y="1917069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8036" y="2273289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8036" y="2630179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8036" y="2986399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8036" y="3343290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8036" y="3700143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9092" y="113278"/>
            <a:ext cx="7363459" cy="414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20" dirty="0">
                <a:latin typeface="Arial"/>
                <a:cs typeface="Arial"/>
              </a:rPr>
              <a:t>S</a:t>
            </a:r>
            <a:r>
              <a:rPr lang="de-DE" sz="1400" spc="70" dirty="0">
                <a:latin typeface="Arial"/>
                <a:cs typeface="Arial"/>
              </a:rPr>
              <a:t>o</a:t>
            </a:r>
            <a:r>
              <a:rPr lang="de-DE" sz="1400" spc="100" dirty="0">
                <a:latin typeface="Arial"/>
                <a:cs typeface="Arial"/>
              </a:rPr>
              <a:t>f</a:t>
            </a:r>
            <a:r>
              <a:rPr lang="de-DE" sz="1400" dirty="0">
                <a:latin typeface="Arial"/>
                <a:cs typeface="Arial"/>
              </a:rPr>
              <a:t>t</a:t>
            </a:r>
            <a:r>
              <a:rPr lang="de-DE" sz="1400" spc="-229" dirty="0">
                <a:latin typeface="Arial"/>
                <a:cs typeface="Arial"/>
              </a:rPr>
              <a:t> </a:t>
            </a:r>
            <a:r>
              <a:rPr lang="de-DE" sz="1400" dirty="0">
                <a:latin typeface="Arial"/>
                <a:cs typeface="Arial"/>
              </a:rPr>
              <a:t>w</a:t>
            </a:r>
            <a:r>
              <a:rPr lang="de-DE" sz="1400" spc="-254" dirty="0">
                <a:latin typeface="Arial"/>
                <a:cs typeface="Arial"/>
              </a:rPr>
              <a:t> </a:t>
            </a:r>
            <a:r>
              <a:rPr lang="de-DE" sz="1400" spc="55" dirty="0" err="1">
                <a:latin typeface="Arial"/>
                <a:cs typeface="Arial"/>
              </a:rPr>
              <a:t>a</a:t>
            </a:r>
            <a:r>
              <a:rPr lang="de-DE" sz="1400" spc="120" dirty="0" err="1">
                <a:latin typeface="Arial"/>
                <a:cs typeface="Arial"/>
              </a:rPr>
              <a:t>r</a:t>
            </a:r>
            <a:r>
              <a:rPr lang="de-DE" sz="1400" dirty="0" err="1">
                <a:latin typeface="Arial"/>
                <a:cs typeface="Arial"/>
              </a:rPr>
              <a:t>e</a:t>
            </a:r>
            <a:r>
              <a:rPr lang="de-DE" sz="1400" spc="160" dirty="0">
                <a:latin typeface="Arial"/>
                <a:cs typeface="Arial"/>
              </a:rPr>
              <a:t> </a:t>
            </a:r>
            <a:r>
              <a:rPr lang="de-DE" sz="1400" spc="-50" dirty="0">
                <a:latin typeface="Arial"/>
                <a:cs typeface="Arial"/>
              </a:rPr>
              <a:t>E</a:t>
            </a:r>
            <a:r>
              <a:rPr lang="de-DE" sz="1400" spc="105" dirty="0">
                <a:latin typeface="Arial"/>
                <a:cs typeface="Arial"/>
              </a:rPr>
              <a:t>n</a:t>
            </a:r>
            <a:r>
              <a:rPr lang="de-DE" sz="1400" spc="80" dirty="0">
                <a:latin typeface="Arial"/>
                <a:cs typeface="Arial"/>
              </a:rPr>
              <a:t>gi</a:t>
            </a:r>
            <a:r>
              <a:rPr lang="de-DE" sz="1400" spc="95" dirty="0">
                <a:latin typeface="Arial"/>
                <a:cs typeface="Arial"/>
              </a:rPr>
              <a:t>n</a:t>
            </a:r>
            <a:r>
              <a:rPr lang="de-DE" sz="1400" spc="45" dirty="0">
                <a:latin typeface="Arial"/>
                <a:cs typeface="Arial"/>
              </a:rPr>
              <a:t>e</a:t>
            </a:r>
            <a:r>
              <a:rPr lang="de-DE" sz="1400" spc="55" dirty="0">
                <a:latin typeface="Arial"/>
                <a:cs typeface="Arial"/>
              </a:rPr>
              <a:t>e</a:t>
            </a:r>
            <a:r>
              <a:rPr lang="de-DE" sz="1400" spc="120" dirty="0">
                <a:latin typeface="Arial"/>
                <a:cs typeface="Arial"/>
              </a:rPr>
              <a:t>r</a:t>
            </a:r>
            <a:r>
              <a:rPr lang="de-DE" sz="1400" spc="80" dirty="0">
                <a:latin typeface="Arial"/>
                <a:cs typeface="Arial"/>
              </a:rPr>
              <a:t>i</a:t>
            </a:r>
            <a:r>
              <a:rPr lang="de-DE" sz="1400" spc="105" dirty="0">
                <a:latin typeface="Arial"/>
                <a:cs typeface="Arial"/>
              </a:rPr>
              <a:t>n</a:t>
            </a:r>
            <a:r>
              <a:rPr lang="de-DE"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76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spc="60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</a:t>
            </a:r>
            <a:r>
              <a:rPr sz="1800" b="1" spc="-340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90" dirty="0">
                <a:latin typeface="Arial"/>
                <a:cs typeface="Arial"/>
              </a:rPr>
              <a:t>K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600"/>
              </a:lnSpc>
              <a:spcBef>
                <a:spcPts val="4"/>
              </a:spcBef>
            </a:pPr>
            <a:endParaRPr sz="2600" dirty="0"/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lang="de-DE" sz="1800" dirty="0" smtClean="0">
                <a:latin typeface="Arial"/>
                <a:cs typeface="Arial"/>
              </a:rPr>
              <a:t>Kurze und präzise </a:t>
            </a:r>
            <a:r>
              <a:rPr sz="1800" dirty="0" err="1" smtClean="0">
                <a:latin typeface="Arial"/>
                <a:cs typeface="Arial"/>
              </a:rPr>
              <a:t>B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sc</a:t>
            </a:r>
            <a:r>
              <a:rPr sz="1800" spc="-10" dirty="0" err="1" smtClean="0">
                <a:latin typeface="Arial"/>
                <a:cs typeface="Arial"/>
              </a:rPr>
              <a:t>h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b</a:t>
            </a:r>
            <a:r>
              <a:rPr sz="1800" spc="5" dirty="0" err="1" smtClean="0">
                <a:latin typeface="Arial"/>
                <a:cs typeface="Arial"/>
              </a:rPr>
              <a:t>un</a:t>
            </a:r>
            <a:r>
              <a:rPr sz="1800" dirty="0" err="1" smtClean="0">
                <a:latin typeface="Arial"/>
                <a:cs typeface="Arial"/>
              </a:rPr>
              <a:t>g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 err="1">
                <a:latin typeface="Arial"/>
                <a:cs typeface="Arial"/>
              </a:rPr>
              <a:t>W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s</a:t>
            </a:r>
            <a:r>
              <a:rPr sz="1800" spc="5" dirty="0" err="1">
                <a:latin typeface="Arial"/>
                <a:cs typeface="Arial"/>
              </a:rPr>
              <a:t>e</a:t>
            </a:r>
            <a:r>
              <a:rPr sz="1800" spc="-10" dirty="0" err="1">
                <a:latin typeface="Arial"/>
                <a:cs typeface="Arial"/>
              </a:rPr>
              <a:t>n</a:t>
            </a:r>
            <a:r>
              <a:rPr sz="1800" dirty="0" err="1">
                <a:latin typeface="Arial"/>
                <a:cs typeface="Arial"/>
              </a:rPr>
              <a:t>t</a:t>
            </a:r>
            <a:r>
              <a:rPr sz="1800" spc="-5" dirty="0" err="1">
                <a:latin typeface="Arial"/>
                <a:cs typeface="Arial"/>
              </a:rPr>
              <a:t>l</a:t>
            </a:r>
            <a:r>
              <a:rPr sz="1800" spc="5" dirty="0" err="1">
                <a:latin typeface="Arial"/>
                <a:cs typeface="Arial"/>
              </a:rPr>
              <a:t>i</a:t>
            </a:r>
            <a:r>
              <a:rPr sz="1800" dirty="0" err="1">
                <a:latin typeface="Arial"/>
                <a:cs typeface="Arial"/>
              </a:rPr>
              <a:t>c</a:t>
            </a:r>
            <a:r>
              <a:rPr sz="1800" spc="-10" dirty="0" err="1">
                <a:latin typeface="Arial"/>
                <a:cs typeface="Arial"/>
              </a:rPr>
              <a:t>he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  <a:p>
            <a:pPr marL="304800" marR="6350" indent="-289560">
              <a:lnSpc>
                <a:spcPts val="2030"/>
              </a:lnSpc>
              <a:spcBef>
                <a:spcPts val="1245"/>
              </a:spcBef>
              <a:buFont typeface="Arial"/>
              <a:buChar char="–"/>
              <a:tabLst>
                <a:tab pos="213995" algn="l"/>
              </a:tabLst>
            </a:pPr>
            <a:r>
              <a:rPr lang="de-DE" sz="1800" spc="-5" dirty="0" smtClean="0">
                <a:latin typeface="Arial"/>
                <a:cs typeface="Arial"/>
              </a:rPr>
              <a:t>Nicht jede Methode (z.B. </a:t>
            </a:r>
            <a:r>
              <a:rPr lang="de-DE" sz="1800" spc="-5" dirty="0" err="1" smtClean="0">
                <a:latin typeface="Arial"/>
                <a:cs typeface="Arial"/>
              </a:rPr>
              <a:t>get</a:t>
            </a:r>
            <a:r>
              <a:rPr lang="de-DE" sz="1800" spc="-5" dirty="0" smtClean="0">
                <a:latin typeface="Arial"/>
                <a:cs typeface="Arial"/>
              </a:rPr>
              <a:t>-Methode) einer Klasse muss mit einem Kommentar versehen werden</a:t>
            </a:r>
          </a:p>
          <a:p>
            <a:pPr marL="304800" marR="6350" indent="-289560">
              <a:lnSpc>
                <a:spcPts val="2030"/>
              </a:lnSpc>
              <a:spcBef>
                <a:spcPts val="1245"/>
              </a:spcBef>
              <a:buFont typeface="Arial"/>
              <a:buChar char="–"/>
              <a:tabLst>
                <a:tab pos="213995" algn="l"/>
              </a:tabLst>
            </a:pPr>
            <a:r>
              <a:rPr lang="de-DE" spc="-5" dirty="0" smtClean="0">
                <a:latin typeface="Arial"/>
                <a:cs typeface="Arial"/>
              </a:rPr>
              <a:t>Jede Klasse soll mit Kommentar beschrieben werden</a:t>
            </a:r>
          </a:p>
          <a:p>
            <a:pPr marL="266700" indent="-25400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 err="1" smtClean="0">
                <a:latin typeface="Arial"/>
                <a:cs typeface="Arial"/>
              </a:rPr>
              <a:t>Er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spc="-10" dirty="0" err="1" smtClean="0">
                <a:latin typeface="Arial"/>
                <a:cs typeface="Arial"/>
              </a:rPr>
              <a:t>äu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5" dirty="0" err="1" smtClean="0">
                <a:latin typeface="Arial"/>
                <a:cs typeface="Arial"/>
              </a:rPr>
              <a:t>u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spc="5" dirty="0" err="1" smtClean="0">
                <a:latin typeface="Arial"/>
                <a:cs typeface="Arial"/>
              </a:rPr>
              <a:t>g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1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en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>
                <a:latin typeface="Arial"/>
                <a:cs typeface="Arial"/>
              </a:rPr>
              <a:t>Er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äu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5" dirty="0">
                <a:latin typeface="Arial"/>
                <a:cs typeface="Arial"/>
              </a:rPr>
              <a:t>en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(Pr</a:t>
            </a:r>
            <a:r>
              <a:rPr sz="1800" spc="-10" dirty="0">
                <a:latin typeface="Arial"/>
                <a:cs typeface="Arial"/>
              </a:rPr>
              <a:t>og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ö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10" dirty="0">
                <a:latin typeface="Arial"/>
                <a:cs typeface="Arial"/>
              </a:rPr>
              <a:t>e)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63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Er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äu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 </a:t>
            </a:r>
            <a:r>
              <a:rPr sz="1800" dirty="0" err="1" smtClean="0">
                <a:latin typeface="Arial"/>
                <a:cs typeface="Arial"/>
              </a:rPr>
              <a:t>sc</a:t>
            </a:r>
            <a:r>
              <a:rPr sz="1800" spc="15" dirty="0" err="1" smtClean="0">
                <a:latin typeface="Arial"/>
                <a:cs typeface="Arial"/>
              </a:rPr>
              <a:t>h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v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rs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än</a:t>
            </a:r>
            <a:r>
              <a:rPr sz="1800" spc="5" dirty="0" err="1" smtClean="0">
                <a:latin typeface="Arial"/>
                <a:cs typeface="Arial"/>
              </a:rPr>
              <a:t>d</a:t>
            </a:r>
            <a:r>
              <a:rPr sz="1800" spc="-5" dirty="0" err="1" smtClean="0">
                <a:latin typeface="Arial"/>
                <a:cs typeface="Arial"/>
              </a:rPr>
              <a:t>li</a:t>
            </a:r>
            <a:r>
              <a:rPr sz="1800" dirty="0" err="1" smtClean="0">
                <a:latin typeface="Arial"/>
                <a:cs typeface="Arial"/>
              </a:rPr>
              <a:t>c</a:t>
            </a:r>
            <a:r>
              <a:rPr sz="1800" spc="5" dirty="0" err="1" smtClean="0">
                <a:latin typeface="Arial"/>
                <a:cs typeface="Arial"/>
              </a:rPr>
              <a:t>h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lang="de-DE" sz="1800" dirty="0" smtClean="0">
                <a:latin typeface="Arial"/>
                <a:cs typeface="Arial"/>
              </a:rPr>
              <a:t>r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n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en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z="1800" spc="-5" dirty="0" smtClean="0">
                <a:latin typeface="Arial"/>
                <a:cs typeface="Arial"/>
              </a:rPr>
              <a:t>Bei Änderungen am Source-Code müssen die Kommentare ebenfalls geändert werden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brunsmann\Desktop\j\v\geek\Unbenannt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688"/>
            <a:ext cx="4267200" cy="488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609092" y="117850"/>
            <a:ext cx="3945254" cy="4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1" y="631825"/>
            <a:ext cx="8208963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sz="4800" kern="0" dirty="0" smtClean="0">
                <a:solidFill>
                  <a:sysClr val="windowText" lastClr="000000"/>
                </a:solidFill>
              </a:rPr>
              <a:t>Software Dokumentation</a:t>
            </a:r>
            <a:endParaRPr lang="de-DE" altLang="de-DE" sz="4800" kern="0" dirty="0">
              <a:solidFill>
                <a:sysClr val="windowText" lastClr="000000"/>
              </a:solidFill>
            </a:endParaRP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30677"/>
            <a:ext cx="38239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100" dirty="0" err="1">
                <a:latin typeface="Arial"/>
                <a:cs typeface="Arial"/>
              </a:rPr>
              <a:t>Z</a:t>
            </a:r>
            <a:r>
              <a:rPr sz="1400" dirty="0" err="1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2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k 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u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105" dirty="0">
                <a:latin typeface="Arial"/>
                <a:cs typeface="Arial"/>
              </a:rPr>
              <a:t>nh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80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d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 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D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10" dirty="0">
                <a:latin typeface="Arial"/>
                <a:cs typeface="Arial"/>
              </a:rPr>
              <a:t>k</a:t>
            </a:r>
            <a:r>
              <a:rPr sz="1400" spc="9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6325" y="532550"/>
            <a:ext cx="835347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145" dirty="0">
                <a:latin typeface="Arial"/>
                <a:cs typeface="Arial"/>
              </a:rPr>
              <a:t>Z</a:t>
            </a:r>
            <a:r>
              <a:rPr b="1" spc="110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-30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</a:t>
            </a:r>
            <a:r>
              <a:rPr b="1" spc="2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</a:t>
            </a:r>
            <a:r>
              <a:rPr b="1" spc="-3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-30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r </a:t>
            </a:r>
            <a:r>
              <a:rPr b="1" spc="-19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</a:t>
            </a:r>
            <a:r>
              <a:rPr b="1" spc="-305" dirty="0">
                <a:latin typeface="Arial"/>
                <a:cs typeface="Arial"/>
              </a:rPr>
              <a:t> </a:t>
            </a:r>
            <a:r>
              <a:rPr b="1" spc="135" dirty="0">
                <a:latin typeface="Arial"/>
                <a:cs typeface="Arial"/>
              </a:rPr>
              <a:t>o</a:t>
            </a:r>
            <a:r>
              <a:rPr b="1" dirty="0">
                <a:latin typeface="Arial"/>
                <a:cs typeface="Arial"/>
              </a:rPr>
              <a:t>k</a:t>
            </a:r>
            <a:r>
              <a:rPr b="1" spc="-30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u</a:t>
            </a:r>
            <a:r>
              <a:rPr b="1" spc="-3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</a:t>
            </a:r>
            <a:r>
              <a:rPr b="1" spc="-19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-30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n</a:t>
            </a:r>
            <a:r>
              <a:rPr b="1" spc="-3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</a:t>
            </a:r>
            <a:r>
              <a:rPr b="1" spc="-28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30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</a:t>
            </a:r>
            <a:r>
              <a:rPr b="1" spc="-285" dirty="0">
                <a:latin typeface="Arial"/>
                <a:cs typeface="Arial"/>
              </a:rPr>
              <a:t> </a:t>
            </a:r>
            <a:r>
              <a:rPr b="1" spc="110" dirty="0">
                <a:latin typeface="Arial"/>
                <a:cs typeface="Arial"/>
              </a:rPr>
              <a:t>i</a:t>
            </a:r>
            <a:r>
              <a:rPr b="1" spc="135" dirty="0">
                <a:latin typeface="Arial"/>
                <a:cs typeface="Arial"/>
              </a:rPr>
              <a:t>o</a:t>
            </a:r>
            <a:r>
              <a:rPr b="1" dirty="0">
                <a:latin typeface="Arial"/>
                <a:cs typeface="Arial"/>
              </a:rPr>
              <a:t>n </a:t>
            </a:r>
            <a:r>
              <a:rPr b="1" spc="-2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w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ä</a:t>
            </a:r>
            <a:r>
              <a:rPr b="1" spc="-30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h</a:t>
            </a:r>
            <a:r>
              <a:rPr b="1" spc="-3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r</a:t>
            </a:r>
            <a:r>
              <a:rPr b="1" spc="-30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-30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n</a:t>
            </a:r>
            <a:r>
              <a:rPr b="1" spc="-3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 </a:t>
            </a:r>
            <a:r>
              <a:rPr b="1" spc="-229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</a:t>
            </a:r>
            <a:r>
              <a:rPr b="1" spc="-3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-3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</a:t>
            </a:r>
            <a:r>
              <a:rPr b="1" spc="175" dirty="0">
                <a:latin typeface="Arial"/>
                <a:cs typeface="Arial"/>
              </a:rPr>
              <a:t> </a:t>
            </a:r>
            <a:r>
              <a:rPr lang="de-DE" b="1" spc="175" dirty="0" err="1">
                <a:latin typeface="Arial"/>
                <a:cs typeface="Arial"/>
              </a:rPr>
              <a:t>Softwarep</a:t>
            </a:r>
            <a:r>
              <a:rPr b="1" dirty="0">
                <a:latin typeface="Arial"/>
                <a:cs typeface="Arial"/>
              </a:rPr>
              <a:t>r</a:t>
            </a:r>
            <a:r>
              <a:rPr b="1" spc="-305" dirty="0">
                <a:latin typeface="Arial"/>
                <a:cs typeface="Arial"/>
              </a:rPr>
              <a:t> </a:t>
            </a:r>
            <a:r>
              <a:rPr b="1" spc="135" dirty="0">
                <a:latin typeface="Arial"/>
                <a:cs typeface="Arial"/>
              </a:rPr>
              <a:t>o</a:t>
            </a:r>
            <a:r>
              <a:rPr b="1" dirty="0">
                <a:latin typeface="Arial"/>
                <a:cs typeface="Arial"/>
              </a:rPr>
              <a:t>d</a:t>
            </a:r>
            <a:r>
              <a:rPr b="1" spc="-3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u</a:t>
            </a:r>
            <a:r>
              <a:rPr b="1" spc="-3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k</a:t>
            </a:r>
            <a:r>
              <a:rPr b="1" spc="-29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</a:t>
            </a:r>
            <a:r>
              <a:rPr b="1" spc="-28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-</a:t>
            </a:r>
            <a:r>
              <a:rPr b="1" spc="-240" dirty="0">
                <a:latin typeface="Arial"/>
                <a:cs typeface="Arial"/>
              </a:rPr>
              <a:t> </a:t>
            </a:r>
            <a:r>
              <a:rPr b="1" spc="35" dirty="0">
                <a:latin typeface="Arial"/>
                <a:cs typeface="Arial"/>
              </a:rPr>
              <a:t>L</a:t>
            </a:r>
            <a:r>
              <a:rPr b="1" spc="110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f</a:t>
            </a:r>
            <a:r>
              <a:rPr b="1" spc="-3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-305" dirty="0">
                <a:latin typeface="Arial"/>
                <a:cs typeface="Arial"/>
              </a:rPr>
              <a:t> </a:t>
            </a:r>
            <a:r>
              <a:rPr b="1" spc="55" dirty="0">
                <a:latin typeface="Arial"/>
                <a:cs typeface="Arial"/>
              </a:rPr>
              <a:t>c</a:t>
            </a:r>
            <a:r>
              <a:rPr b="1" dirty="0">
                <a:latin typeface="Arial"/>
                <a:cs typeface="Arial"/>
              </a:rPr>
              <a:t>y</a:t>
            </a:r>
            <a:r>
              <a:rPr b="1" spc="-330" dirty="0">
                <a:latin typeface="Arial"/>
                <a:cs typeface="Arial"/>
              </a:rPr>
              <a:t> </a:t>
            </a:r>
            <a:r>
              <a:rPr b="1" spc="55" dirty="0">
                <a:latin typeface="Arial"/>
                <a:cs typeface="Arial"/>
              </a:rPr>
              <a:t>c</a:t>
            </a:r>
            <a:r>
              <a:rPr b="1" spc="110" dirty="0">
                <a:latin typeface="Arial"/>
                <a:cs typeface="Arial"/>
              </a:rPr>
              <a:t>l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-30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</a:t>
            </a:r>
            <a:endParaRPr dirty="0">
              <a:latin typeface="Arial"/>
              <a:cs typeface="Arial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-10776" y="829538"/>
            <a:ext cx="8887674" cy="93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marR="563880" indent="-289560">
              <a:lnSpc>
                <a:spcPct val="100800"/>
              </a:lnSpc>
              <a:buFont typeface="Arial"/>
              <a:buChar char="–"/>
              <a:tabLst>
                <a:tab pos="206375" algn="l"/>
              </a:tabLst>
            </a:pP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2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ep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o</a:t>
            </a:r>
            <a:r>
              <a:rPr lang="de-DE" spc="-10" dirty="0">
                <a:latin typeface="Arial"/>
                <a:cs typeface="Arial"/>
              </a:rPr>
              <a:t>du</a:t>
            </a:r>
            <a:r>
              <a:rPr lang="de-DE" dirty="0">
                <a:latin typeface="Arial"/>
                <a:cs typeface="Arial"/>
              </a:rPr>
              <a:t>kt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r so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gu</a:t>
            </a:r>
            <a:r>
              <a:rPr lang="de-DE" dirty="0">
                <a:latin typeface="Arial"/>
                <a:cs typeface="Arial"/>
              </a:rPr>
              <a:t>t,</a:t>
            </a:r>
            <a:r>
              <a:rPr lang="de-DE" spc="15" dirty="0">
                <a:latin typeface="Arial"/>
                <a:cs typeface="Arial"/>
              </a:rPr>
              <a:t> 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k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on</a:t>
            </a:r>
          </a:p>
          <a:p>
            <a:pPr marL="304800" marR="563880" indent="-289560">
              <a:lnSpc>
                <a:spcPct val="100800"/>
              </a:lnSpc>
              <a:buFont typeface="Arial"/>
              <a:buChar char="–"/>
              <a:tabLst>
                <a:tab pos="206375" algn="l"/>
              </a:tabLst>
            </a:pPr>
            <a:r>
              <a:rPr lang="de-DE" spc="-5" dirty="0" smtClean="0">
                <a:latin typeface="Arial"/>
                <a:cs typeface="Arial"/>
              </a:rPr>
              <a:t>Di</a:t>
            </a:r>
            <a:r>
              <a:rPr lang="de-DE" dirty="0" smtClean="0">
                <a:latin typeface="Arial"/>
                <a:cs typeface="Arial"/>
              </a:rPr>
              <a:t>e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k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1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un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rs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ü</a:t>
            </a:r>
            <a:r>
              <a:rPr lang="de-DE" dirty="0">
                <a:latin typeface="Arial"/>
                <a:cs typeface="Arial"/>
              </a:rPr>
              <a:t>tzt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ge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mt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en</a:t>
            </a:r>
            <a:r>
              <a:rPr lang="de-DE" spc="2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c</a:t>
            </a:r>
            <a:r>
              <a:rPr lang="de-DE" spc="10" dirty="0">
                <a:latin typeface="Arial"/>
                <a:cs typeface="Arial"/>
              </a:rPr>
              <a:t>k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p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z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ss 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spc="5" dirty="0">
                <a:latin typeface="Arial"/>
                <a:cs typeface="Arial"/>
              </a:rPr>
              <a:t>h</a:t>
            </a:r>
            <a:r>
              <a:rPr lang="de-DE" spc="-5" dirty="0">
                <a:latin typeface="Arial"/>
                <a:cs typeface="Arial"/>
              </a:rPr>
              <a:t>li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ß</a:t>
            </a:r>
            <a:r>
              <a:rPr lang="de-DE" spc="-5" dirty="0">
                <a:latin typeface="Arial"/>
                <a:cs typeface="Arial"/>
              </a:rPr>
              <a:t>li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dirty="0">
                <a:latin typeface="Arial"/>
                <a:cs typeface="Arial"/>
              </a:rPr>
              <a:t>h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s </a:t>
            </a:r>
            <a:r>
              <a:rPr lang="de-DE" spc="10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tr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eb</a:t>
            </a:r>
            <a:r>
              <a:rPr lang="de-DE" dirty="0">
                <a:latin typeface="Arial"/>
                <a:cs typeface="Arial"/>
              </a:rPr>
              <a:t>s 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 s</a:t>
            </a:r>
            <a:r>
              <a:rPr lang="de-DE" spc="-10" dirty="0">
                <a:latin typeface="Arial"/>
                <a:cs typeface="Arial"/>
              </a:rPr>
              <a:t>pä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W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rt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des </a:t>
            </a:r>
            <a:r>
              <a:rPr lang="de-DE" dirty="0" smtClean="0">
                <a:latin typeface="Arial"/>
                <a:cs typeface="Arial"/>
              </a:rPr>
              <a:t>S</a:t>
            </a:r>
            <a:r>
              <a:rPr lang="de-DE" spc="-10" dirty="0" smtClean="0">
                <a:latin typeface="Arial"/>
                <a:cs typeface="Arial"/>
              </a:rPr>
              <a:t>o</a:t>
            </a:r>
            <a:r>
              <a:rPr lang="de-DE" dirty="0" smtClean="0">
                <a:latin typeface="Arial"/>
                <a:cs typeface="Arial"/>
              </a:rPr>
              <a:t>f</a:t>
            </a:r>
            <a:r>
              <a:rPr lang="de-DE" spc="15" dirty="0" smtClean="0">
                <a:latin typeface="Arial"/>
                <a:cs typeface="Arial"/>
              </a:rPr>
              <a:t>t</a:t>
            </a:r>
            <a:r>
              <a:rPr lang="de-DE" spc="-30" dirty="0" smtClean="0">
                <a:latin typeface="Arial"/>
                <a:cs typeface="Arial"/>
              </a:rPr>
              <a:t>w</a:t>
            </a:r>
            <a:r>
              <a:rPr lang="de-DE" spc="5" dirty="0" smtClean="0">
                <a:latin typeface="Arial"/>
                <a:cs typeface="Arial"/>
              </a:rPr>
              <a:t>a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ep</a:t>
            </a:r>
            <a:r>
              <a:rPr lang="de-DE" spc="10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o</a:t>
            </a:r>
            <a:r>
              <a:rPr lang="de-DE" spc="5" dirty="0" smtClean="0">
                <a:latin typeface="Arial"/>
                <a:cs typeface="Arial"/>
              </a:rPr>
              <a:t>du</a:t>
            </a:r>
            <a:r>
              <a:rPr lang="de-DE" dirty="0" smtClean="0">
                <a:latin typeface="Arial"/>
                <a:cs typeface="Arial"/>
              </a:rPr>
              <a:t>kts</a:t>
            </a:r>
          </a:p>
        </p:txBody>
      </p:sp>
      <p:sp>
        <p:nvSpPr>
          <p:cNvPr id="4" name="Rechteck 3"/>
          <p:cNvSpPr/>
          <p:nvPr/>
        </p:nvSpPr>
        <p:spPr>
          <a:xfrm>
            <a:off x="84047" y="3832225"/>
            <a:ext cx="9059953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marR="150495" indent="-289560">
              <a:lnSpc>
                <a:spcPts val="2020"/>
              </a:lnSpc>
              <a:buFont typeface="Arial"/>
              <a:buChar char="–"/>
              <a:tabLst>
                <a:tab pos="217170" algn="l"/>
              </a:tabLst>
            </a:pPr>
            <a:r>
              <a:rPr lang="de-DE" spc="-5" dirty="0">
                <a:latin typeface="Arial"/>
                <a:cs typeface="Arial"/>
              </a:rPr>
              <a:t>Di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80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spc="10" dirty="0">
                <a:latin typeface="Arial"/>
                <a:cs typeface="Arial"/>
              </a:rPr>
              <a:t>k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8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rf</a:t>
            </a:r>
            <a:r>
              <a:rPr lang="de-DE" spc="5" dirty="0">
                <a:latin typeface="Arial"/>
                <a:cs typeface="Arial"/>
              </a:rPr>
              <a:t>o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10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un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rsc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ed</a:t>
            </a:r>
            <a:r>
              <a:rPr lang="de-DE" spc="5" dirty="0">
                <a:latin typeface="Arial"/>
                <a:cs typeface="Arial"/>
              </a:rPr>
              <a:t>l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80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Z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spc="5" dirty="0" smtClean="0">
                <a:latin typeface="Arial"/>
                <a:cs typeface="Arial"/>
              </a:rPr>
              <a:t>l</a:t>
            </a:r>
            <a:r>
              <a:rPr lang="de-DE" spc="-10" dirty="0" smtClean="0">
                <a:latin typeface="Arial"/>
                <a:cs typeface="Arial"/>
              </a:rPr>
              <a:t>e. De</a:t>
            </a:r>
            <a:r>
              <a:rPr lang="de-DE" dirty="0" smtClean="0">
                <a:latin typeface="Arial"/>
                <a:cs typeface="Arial"/>
              </a:rPr>
              <a:t>s</a:t>
            </a:r>
            <a:r>
              <a:rPr lang="de-DE" spc="5" dirty="0" smtClean="0">
                <a:latin typeface="Arial"/>
                <a:cs typeface="Arial"/>
              </a:rPr>
              <a:t>h</a:t>
            </a:r>
            <a:r>
              <a:rPr lang="de-DE" spc="-10" dirty="0" smtClean="0">
                <a:latin typeface="Arial"/>
                <a:cs typeface="Arial"/>
              </a:rPr>
              <a:t>a</a:t>
            </a:r>
            <a:r>
              <a:rPr lang="de-DE" spc="-5" dirty="0" smtClean="0">
                <a:latin typeface="Arial"/>
                <a:cs typeface="Arial"/>
              </a:rPr>
              <a:t>l</a:t>
            </a:r>
            <a:r>
              <a:rPr lang="de-DE" dirty="0" smtClean="0">
                <a:latin typeface="Arial"/>
                <a:cs typeface="Arial"/>
              </a:rPr>
              <a:t>b</a:t>
            </a:r>
            <a:r>
              <a:rPr lang="de-DE" spc="80" dirty="0" smtClean="0">
                <a:latin typeface="Arial"/>
                <a:cs typeface="Arial"/>
              </a:rPr>
              <a:t> </a:t>
            </a:r>
            <a:r>
              <a:rPr lang="de-DE" spc="15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b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9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8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diverse</a:t>
            </a:r>
            <a:r>
              <a:rPr lang="de-DE" spc="-5" dirty="0">
                <a:latin typeface="Arial"/>
                <a:cs typeface="Arial"/>
              </a:rPr>
              <a:t> D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k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10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en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on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rt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n, die auf verschiedene Nutzergruppen ausgerichtet </a:t>
            </a:r>
            <a:r>
              <a:rPr lang="de-DE" dirty="0" smtClean="0">
                <a:latin typeface="Arial"/>
                <a:cs typeface="Arial"/>
              </a:rPr>
              <a:t>sind:</a:t>
            </a:r>
            <a:endParaRPr lang="de-DE" dirty="0">
              <a:latin typeface="Arial"/>
              <a:cs typeface="Arial"/>
            </a:endParaRPr>
          </a:p>
        </p:txBody>
      </p:sp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38079"/>
              </p:ext>
            </p:extLst>
          </p:nvPr>
        </p:nvGraphicFramePr>
        <p:xfrm>
          <a:off x="76200" y="1909888"/>
          <a:ext cx="8928992" cy="169541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5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25">
                <a:tc>
                  <a:txBody>
                    <a:bodyPr/>
                    <a:lstStyle/>
                    <a:p>
                      <a:pPr algn="ctr"/>
                      <a:r>
                        <a:rPr kumimoji="0" lang="de-DE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Phase</a:t>
                      </a:r>
                      <a:endParaRPr lang="de-DE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Beschreibung</a:t>
                      </a: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Während der Entwicklung</a:t>
                      </a:r>
                      <a:endParaRPr lang="de-DE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43" marB="45743" anchor="ctr"/>
                </a:tc>
                <a:tc>
                  <a:txBody>
                    <a:bodyPr/>
                    <a:lstStyle/>
                    <a:p>
                      <a:pPr marL="12700"/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Ko</a:t>
                      </a:r>
                      <a:r>
                        <a:rPr lang="de-DE" sz="1550" spc="-25" dirty="0" smtClean="0">
                          <a:latin typeface="Arial"/>
                          <a:cs typeface="Arial"/>
                        </a:rPr>
                        <a:t>mm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uni</a:t>
                      </a:r>
                      <a:r>
                        <a:rPr lang="de-DE" sz="1550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ation</a:t>
                      </a:r>
                      <a:r>
                        <a:rPr lang="de-DE" sz="15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550" spc="-20" dirty="0" smtClean="0">
                          <a:latin typeface="Arial"/>
                          <a:cs typeface="Arial"/>
                        </a:rPr>
                        <a:t>z</a:t>
                      </a:r>
                      <a:r>
                        <a:rPr lang="de-DE" sz="1550" spc="-3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de-DE" sz="1550" spc="-5" dirty="0" smtClean="0">
                          <a:latin typeface="Arial"/>
                          <a:cs typeface="Arial"/>
                        </a:rPr>
                        <a:t>isc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hen</a:t>
                      </a:r>
                      <a:r>
                        <a:rPr lang="de-DE" sz="15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betei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gten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Pe</a:t>
                      </a:r>
                      <a:r>
                        <a:rPr lang="de-DE" sz="1600" spc="-1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onen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 marL="91444" marR="91444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8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 der Entwicklung</a:t>
                      </a:r>
                      <a:endParaRPr lang="de-DE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43" marB="45743" anchor="ctr"/>
                </a:tc>
                <a:tc>
                  <a:txBody>
                    <a:bodyPr/>
                    <a:lstStyle/>
                    <a:p>
                      <a:pPr marL="12700">
                        <a:spcBef>
                          <a:spcPts val="1200"/>
                        </a:spcBef>
                      </a:pPr>
                      <a:r>
                        <a:rPr lang="de-DE" sz="1550" spc="-2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nter</a:t>
                      </a:r>
                      <a:r>
                        <a:rPr lang="de-DE" sz="155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tüt</a:t>
                      </a:r>
                      <a:r>
                        <a:rPr lang="de-DE" sz="1550" spc="-5" dirty="0" smtClean="0">
                          <a:latin typeface="Arial"/>
                          <a:cs typeface="Arial"/>
                        </a:rPr>
                        <a:t>z</a:t>
                      </a:r>
                      <a:r>
                        <a:rPr lang="de-DE" sz="1550" spc="-2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ng</a:t>
                      </a:r>
                      <a:r>
                        <a:rPr lang="de-DE" sz="1550" dirty="0" smtClean="0">
                          <a:latin typeface="Arial"/>
                          <a:cs typeface="Arial"/>
                        </a:rPr>
                        <a:t> beim</a:t>
                      </a:r>
                      <a:r>
                        <a:rPr lang="de-DE" sz="155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Ein</a:t>
                      </a:r>
                      <a:r>
                        <a:rPr lang="de-DE" sz="155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de-DE" sz="1550" spc="-2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de-DE" sz="1550" spc="-5" dirty="0" smtClean="0">
                          <a:latin typeface="Arial"/>
                          <a:cs typeface="Arial"/>
                        </a:rPr>
                        <a:t>tz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 und</a:t>
                      </a:r>
                      <a:r>
                        <a:rPr lang="de-DE" sz="15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550" spc="-2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er</a:t>
                      </a:r>
                      <a:r>
                        <a:rPr lang="de-DE" sz="155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550" spc="1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de-DE" sz="1550" spc="-2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tung 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der 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Sof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de-DE" sz="1600" spc="-3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de-DE" sz="1600" spc="-1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e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 marL="91444" marR="91444"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636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Zukünftige</a:t>
                      </a:r>
                      <a:r>
                        <a:rPr lang="de-DE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Projekte</a:t>
                      </a:r>
                      <a:endParaRPr lang="de-DE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43" marB="45743" anchor="ctr"/>
                </a:tc>
                <a:tc>
                  <a:txBody>
                    <a:bodyPr/>
                    <a:lstStyle/>
                    <a:p>
                      <a:pPr marL="24765" marR="455930" indent="-12700">
                        <a:lnSpc>
                          <a:spcPct val="110400"/>
                        </a:lnSpc>
                        <a:spcBef>
                          <a:spcPts val="1005"/>
                        </a:spcBef>
                      </a:pPr>
                      <a:r>
                        <a:rPr lang="de-DE" sz="1550" spc="-2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lang="de-DE" sz="1550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lang="de-DE" sz="1550" spc="-25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entation</a:t>
                      </a:r>
                      <a:r>
                        <a:rPr lang="de-DE" sz="15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550" spc="-2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es</a:t>
                      </a:r>
                      <a:r>
                        <a:rPr lang="de-DE" sz="155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Pro</a:t>
                      </a:r>
                      <a:r>
                        <a:rPr lang="de-DE" sz="1550" spc="-15" dirty="0" smtClean="0">
                          <a:latin typeface="Arial"/>
                          <a:cs typeface="Arial"/>
                        </a:rPr>
                        <a:t>j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de-DE" sz="1550" spc="-5" dirty="0" smtClean="0">
                          <a:latin typeface="Arial"/>
                          <a:cs typeface="Arial"/>
                        </a:rPr>
                        <a:t>ktv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er</a:t>
                      </a:r>
                      <a:r>
                        <a:rPr lang="de-DE" sz="1550" spc="-1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au</a:t>
                      </a:r>
                      <a:r>
                        <a:rPr lang="de-DE" sz="1550" spc="-2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lang="de-DE" sz="1550" spc="-1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de-DE" sz="155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z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ur be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ss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de-DE" sz="1600" spc="-1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Planu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neuer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de-DE" sz="1600" spc="-1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odu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te sowie der Wiederverwendung von Lösungen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 marL="91444" marR="91444" marT="45743" marB="45743"/>
                </a:tc>
                <a:extLst>
                  <a:ext uri="{0D108BD9-81ED-4DB2-BD59-A6C34878D82A}">
                    <a16:rowId xmlns:a16="http://schemas.microsoft.com/office/drawing/2014/main" val="4185696048"/>
                  </a:ext>
                </a:extLst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22531"/>
              </p:ext>
            </p:extLst>
          </p:nvPr>
        </p:nvGraphicFramePr>
        <p:xfrm>
          <a:off x="76200" y="4518025"/>
          <a:ext cx="8928992" cy="1929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805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25">
                <a:tc>
                  <a:txBody>
                    <a:bodyPr/>
                    <a:lstStyle/>
                    <a:p>
                      <a:pPr algn="ctr"/>
                      <a:r>
                        <a:rPr kumimoji="0" lang="de-DE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Art</a:t>
                      </a:r>
                      <a:endParaRPr lang="de-DE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Beschreibung</a:t>
                      </a: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33">
                <a:tc>
                  <a:txBody>
                    <a:bodyPr/>
                    <a:lstStyle/>
                    <a:p>
                      <a:pPr algn="ctr"/>
                      <a:r>
                        <a:rPr lang="de-DE" sz="1600" b="1" spc="-10" dirty="0" smtClean="0">
                          <a:latin typeface="Arial"/>
                          <a:cs typeface="Arial"/>
                        </a:rPr>
                        <a:t>Benut</a:t>
                      </a:r>
                      <a:r>
                        <a:rPr lang="de-DE" sz="1600" b="1" spc="-5" dirty="0" smtClean="0">
                          <a:latin typeface="Arial"/>
                          <a:cs typeface="Arial"/>
                        </a:rPr>
                        <a:t>z</a:t>
                      </a:r>
                      <a:r>
                        <a:rPr lang="de-DE" sz="1600" b="1" spc="-10" dirty="0" smtClean="0">
                          <a:latin typeface="Arial"/>
                          <a:cs typeface="Arial"/>
                        </a:rPr>
                        <a:t>ung</a:t>
                      </a:r>
                      <a:r>
                        <a:rPr lang="de-DE" sz="1600" b="1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de-DE" sz="1600" b="1" spc="-1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lang="de-DE" sz="1600" b="1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lang="de-DE" sz="1600" b="1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lang="de-DE" sz="1600" b="1" spc="-10" dirty="0" smtClean="0">
                          <a:latin typeface="Arial"/>
                          <a:cs typeface="Arial"/>
                        </a:rPr>
                        <a:t>umentat</a:t>
                      </a:r>
                      <a:r>
                        <a:rPr lang="de-DE" sz="1600" b="1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lang="de-DE" sz="1600" b="1" spc="-10" dirty="0" smtClean="0">
                          <a:latin typeface="Arial"/>
                          <a:cs typeface="Arial"/>
                        </a:rPr>
                        <a:t>on</a:t>
                      </a:r>
                      <a:endParaRPr lang="de-DE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43" marB="45743" anchor="ctr"/>
                </a:tc>
                <a:tc>
                  <a:txBody>
                    <a:bodyPr/>
                    <a:lstStyle/>
                    <a:p>
                      <a:pPr marL="12700"/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enu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z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 S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de-DE" sz="1600" spc="-15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ep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s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 marL="91444" marR="91444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615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de-DE" sz="1600" b="1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lang="de-DE" sz="1600" b="1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de-DE" sz="1600" b="1" spc="-10" dirty="0" smtClean="0">
                          <a:latin typeface="Arial"/>
                          <a:cs typeface="Arial"/>
                        </a:rPr>
                        <a:t>temdo</a:t>
                      </a:r>
                      <a:r>
                        <a:rPr lang="de-DE" sz="1600" b="1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lang="de-DE" sz="1600" b="1" spc="-1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lang="de-DE" sz="1600" b="1" spc="-5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lang="de-DE" sz="1600" b="1" spc="-10" dirty="0" smtClean="0">
                          <a:latin typeface="Arial"/>
                          <a:cs typeface="Arial"/>
                        </a:rPr>
                        <a:t>entat</a:t>
                      </a:r>
                      <a:r>
                        <a:rPr lang="de-DE" sz="1600" b="1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lang="de-DE" sz="1600" b="1" spc="-10" dirty="0" smtClean="0">
                          <a:latin typeface="Arial"/>
                          <a:cs typeface="Arial"/>
                        </a:rPr>
                        <a:t>on</a:t>
                      </a:r>
                      <a:endParaRPr lang="de-DE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43" marB="45743" anchor="ctr"/>
                </a:tc>
                <a:tc>
                  <a:txBody>
                    <a:bodyPr/>
                    <a:lstStyle/>
                    <a:p>
                      <a:pPr marL="1270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de-DE" sz="1600" spc="-15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ck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ft</a:t>
                      </a:r>
                      <a:r>
                        <a:rPr lang="de-DE" sz="1600" spc="-15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ep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ts und Pe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so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en,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t 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Ände</a:t>
                      </a:r>
                      <a:r>
                        <a:rPr lang="de-DE" sz="1600" spc="-2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un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und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de-DE" sz="1600" spc="-15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te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un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bes</a:t>
                      </a:r>
                      <a:r>
                        <a:rPr lang="de-DE" sz="1600" spc="-1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ä</a:t>
                      </a:r>
                      <a:r>
                        <a:rPr lang="de-DE" sz="16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t s</a:t>
                      </a:r>
                      <a:r>
                        <a:rPr lang="de-DE" sz="1600" spc="-1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nd</a:t>
                      </a:r>
                    </a:p>
                  </a:txBody>
                  <a:tcPr marL="91444" marR="91444"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636">
                <a:tc>
                  <a:txBody>
                    <a:bodyPr/>
                    <a:lstStyle/>
                    <a:p>
                      <a:pPr algn="ctr"/>
                      <a:r>
                        <a:rPr lang="de-DE" sz="1600" b="1" spc="-15" dirty="0" smtClean="0">
                          <a:latin typeface="Arial"/>
                          <a:cs typeface="Arial"/>
                        </a:rPr>
                        <a:t>Pr</a:t>
                      </a:r>
                      <a:r>
                        <a:rPr lang="de-DE" sz="1600" b="1" spc="-10" dirty="0" smtClean="0">
                          <a:latin typeface="Arial"/>
                          <a:cs typeface="Arial"/>
                        </a:rPr>
                        <a:t>oje</a:t>
                      </a:r>
                      <a:r>
                        <a:rPr lang="de-DE" sz="1600" b="1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lang="de-DE" sz="1600" b="1" spc="-10" dirty="0" smtClean="0">
                          <a:latin typeface="Arial"/>
                          <a:cs typeface="Arial"/>
                        </a:rPr>
                        <a:t>tdo</a:t>
                      </a:r>
                      <a:r>
                        <a:rPr lang="de-DE" sz="1600" b="1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lang="de-DE" sz="1600" b="1" spc="-10" dirty="0" smtClean="0">
                          <a:latin typeface="Arial"/>
                          <a:cs typeface="Arial"/>
                        </a:rPr>
                        <a:t>umentation</a:t>
                      </a:r>
                      <a:endParaRPr lang="de-DE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43" marB="45743" anchor="ctr"/>
                </a:tc>
                <a:tc>
                  <a:txBody>
                    <a:bodyPr/>
                    <a:lstStyle/>
                    <a:p>
                      <a:pPr marL="12700"/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an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de-DE" sz="1600" spc="-5" dirty="0" smtClean="0">
                          <a:latin typeface="Arial"/>
                          <a:cs typeface="Arial"/>
                        </a:rPr>
                        <a:t> S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de-DE" sz="1600" spc="-15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ep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j</a:t>
                      </a:r>
                      <a:r>
                        <a:rPr lang="de-DE" sz="1600" spc="-1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de-DE" sz="1600" spc="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ts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 marL="91444" marR="91444" marT="45743" marB="45743"/>
                </a:tc>
                <a:extLst>
                  <a:ext uri="{0D108BD9-81ED-4DB2-BD59-A6C34878D82A}">
                    <a16:rowId xmlns:a16="http://schemas.microsoft.com/office/drawing/2014/main" val="4185696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9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81000" y="4822825"/>
            <a:ext cx="8763000" cy="1177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ie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füllu</a:t>
            </a:r>
            <a:r>
              <a:rPr sz="1800" b="1" spc="-10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 Eig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sc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ft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 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bh</a:t>
            </a:r>
            <a:r>
              <a:rPr sz="1800" b="1" spc="-10" dirty="0">
                <a:latin typeface="Arial"/>
                <a:cs typeface="Arial"/>
              </a:rPr>
              <a:t>ä</a:t>
            </a:r>
            <a:r>
              <a:rPr sz="1800" b="1" dirty="0">
                <a:latin typeface="Arial"/>
                <a:cs typeface="Arial"/>
              </a:rPr>
              <a:t>ngig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on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405"/>
              </a:spcBef>
              <a:buFont typeface="Arial"/>
              <a:buChar char="–"/>
              <a:tabLst>
                <a:tab pos="267335" algn="l"/>
              </a:tabLst>
            </a:pP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Art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 smtClean="0">
                <a:latin typeface="Arial"/>
                <a:cs typeface="Arial"/>
              </a:rPr>
              <a:t>de</a:t>
            </a:r>
            <a:r>
              <a:rPr sz="1800" dirty="0" smtClean="0">
                <a:latin typeface="Arial"/>
                <a:cs typeface="Arial"/>
              </a:rPr>
              <a:t>r</a:t>
            </a:r>
            <a:r>
              <a:rPr lang="de-DE" sz="1800" dirty="0" smtClean="0">
                <a:latin typeface="Arial"/>
                <a:cs typeface="Arial"/>
              </a:rPr>
              <a:t> Programmiersprache und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Pr</a:t>
            </a:r>
            <a:r>
              <a:rPr sz="1800" spc="-10" dirty="0" err="1" smtClean="0">
                <a:latin typeface="Arial"/>
                <a:cs typeface="Arial"/>
              </a:rPr>
              <a:t>og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mm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lang="de-DE" spc="5" dirty="0" err="1" smtClean="0">
                <a:latin typeface="Arial"/>
                <a:cs typeface="Arial"/>
              </a:rPr>
              <a:t>konzepte</a:t>
            </a:r>
            <a:r>
              <a:rPr sz="1800" spc="10" dirty="0" smtClean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(</a:t>
            </a:r>
            <a:r>
              <a:rPr lang="de-DE" sz="1800" dirty="0" smtClean="0">
                <a:latin typeface="Arial"/>
                <a:cs typeface="Arial"/>
              </a:rPr>
              <a:t>z.B. </a:t>
            </a:r>
            <a:r>
              <a:rPr sz="1800" spc="-10" dirty="0" err="1" smtClean="0">
                <a:latin typeface="Arial"/>
                <a:cs typeface="Arial"/>
              </a:rPr>
              <a:t>ob</a:t>
            </a:r>
            <a:r>
              <a:rPr sz="1800" spc="-5" dirty="0" err="1" smtClean="0">
                <a:latin typeface="Arial"/>
                <a:cs typeface="Arial"/>
              </a:rPr>
              <a:t>j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kt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rt</a:t>
            </a:r>
            <a:r>
              <a:rPr sz="1800" dirty="0" smtClean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z="1800" spc="-10" dirty="0" smtClean="0">
                <a:latin typeface="Arial"/>
                <a:cs typeface="Arial"/>
              </a:rPr>
              <a:t>Der Kompetent der Beteiligten (z.B. de</a:t>
            </a:r>
            <a:r>
              <a:rPr lang="de-DE" sz="1800" dirty="0" smtClean="0">
                <a:latin typeface="Arial"/>
                <a:cs typeface="Arial"/>
              </a:rPr>
              <a:t>s Software-Entwicklers)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52400" y="327025"/>
            <a:ext cx="8001508" cy="358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spc="145" dirty="0">
                <a:latin typeface="Arial"/>
                <a:cs typeface="Arial"/>
              </a:rPr>
              <a:t>Z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2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 </a:t>
            </a:r>
            <a:r>
              <a:rPr sz="1800" b="1" spc="-1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800"/>
              </a:lnSpc>
            </a:pPr>
            <a:endParaRPr sz="1800" dirty="0"/>
          </a:p>
          <a:p>
            <a:pPr marL="304800" indent="-2921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sz="1800" dirty="0" err="1" smtClean="0">
                <a:latin typeface="Arial"/>
                <a:cs typeface="Arial"/>
              </a:rPr>
              <a:t>A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g</a:t>
            </a:r>
            <a:r>
              <a:rPr sz="1800" spc="5" dirty="0" err="1" smtClean="0">
                <a:latin typeface="Arial"/>
                <a:cs typeface="Arial"/>
              </a:rPr>
              <a:t>a</a:t>
            </a:r>
            <a:r>
              <a:rPr sz="1800" spc="-10" dirty="0" err="1" smtClean="0">
                <a:latin typeface="Arial"/>
                <a:cs typeface="Arial"/>
              </a:rPr>
              <a:t>ng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5" dirty="0" err="1" smtClean="0">
                <a:latin typeface="Arial"/>
                <a:cs typeface="Arial"/>
              </a:rPr>
              <a:t>pu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kt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E</a:t>
            </a:r>
            <a:r>
              <a:rPr sz="1800" spc="-10" dirty="0" err="1">
                <a:latin typeface="Arial"/>
                <a:cs typeface="Arial"/>
              </a:rPr>
              <a:t>n</a:t>
            </a:r>
            <a:r>
              <a:rPr sz="1800" spc="15" dirty="0" err="1">
                <a:latin typeface="Arial"/>
                <a:cs typeface="Arial"/>
              </a:rPr>
              <a:t>t</a:t>
            </a:r>
            <a:r>
              <a:rPr sz="1800" spc="-30" dirty="0" err="1">
                <a:latin typeface="Arial"/>
                <a:cs typeface="Arial"/>
              </a:rPr>
              <a:t>w</a:t>
            </a:r>
            <a:r>
              <a:rPr sz="1800" spc="-10" dirty="0" err="1">
                <a:latin typeface="Arial"/>
                <a:cs typeface="Arial"/>
              </a:rPr>
              <a:t>u</a:t>
            </a:r>
            <a:r>
              <a:rPr sz="1800" dirty="0" err="1">
                <a:latin typeface="Arial"/>
                <a:cs typeface="Arial"/>
              </a:rPr>
              <a:t>rfs</a:t>
            </a:r>
            <a:r>
              <a:rPr sz="1800" spc="10" dirty="0" err="1">
                <a:latin typeface="Arial"/>
                <a:cs typeface="Arial"/>
              </a:rPr>
              <a:t>s</a:t>
            </a:r>
            <a:r>
              <a:rPr sz="1800" spc="-10" dirty="0" err="1">
                <a:latin typeface="Arial"/>
                <a:cs typeface="Arial"/>
              </a:rPr>
              <a:t>pe</a:t>
            </a:r>
            <a:r>
              <a:rPr sz="1800" dirty="0" err="1">
                <a:latin typeface="Arial"/>
                <a:cs typeface="Arial"/>
              </a:rPr>
              <a:t>z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dirty="0" err="1">
                <a:latin typeface="Arial"/>
                <a:cs typeface="Arial"/>
              </a:rPr>
              <a:t>f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spc="10" dirty="0" err="1">
                <a:latin typeface="Arial"/>
                <a:cs typeface="Arial"/>
              </a:rPr>
              <a:t>k</a:t>
            </a:r>
            <a:r>
              <a:rPr sz="1800" spc="-10" dirty="0" err="1">
                <a:latin typeface="Arial"/>
                <a:cs typeface="Arial"/>
              </a:rPr>
              <a:t>a</a:t>
            </a:r>
            <a:r>
              <a:rPr sz="1800" dirty="0" err="1">
                <a:latin typeface="Arial"/>
                <a:cs typeface="Arial"/>
              </a:rPr>
              <a:t>t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spc="-10" dirty="0" err="1">
                <a:latin typeface="Arial"/>
                <a:cs typeface="Arial"/>
              </a:rPr>
              <a:t>o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mit </a:t>
            </a:r>
            <a:r>
              <a:rPr sz="1800" spc="10" dirty="0" smtClean="0">
                <a:latin typeface="Arial"/>
                <a:cs typeface="Arial"/>
              </a:rPr>
              <a:t>S</a:t>
            </a:r>
            <a:r>
              <a:rPr sz="1800" dirty="0" smtClean="0">
                <a:latin typeface="Arial"/>
                <a:cs typeface="Arial"/>
              </a:rPr>
              <a:t>yst</a:t>
            </a:r>
            <a:r>
              <a:rPr sz="1800" spc="-10" dirty="0" smtClean="0">
                <a:latin typeface="Arial"/>
                <a:cs typeface="Arial"/>
              </a:rPr>
              <a:t>e</a:t>
            </a:r>
            <a:r>
              <a:rPr sz="1800" dirty="0" smtClean="0">
                <a:latin typeface="Arial"/>
                <a:cs typeface="Arial"/>
              </a:rPr>
              <a:t>m</a:t>
            </a:r>
            <a:r>
              <a:rPr lang="de-DE" sz="1800" dirty="0" smtClean="0">
                <a:latin typeface="Arial"/>
                <a:cs typeface="Arial"/>
              </a:rPr>
              <a:t>- und Software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rc</a:t>
            </a:r>
            <a:r>
              <a:rPr sz="1800" spc="-10" dirty="0" err="1" smtClean="0">
                <a:latin typeface="Arial"/>
                <a:cs typeface="Arial"/>
              </a:rPr>
              <a:t>h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kt</a:t>
            </a:r>
            <a:r>
              <a:rPr sz="1800" spc="5" dirty="0" err="1" smtClean="0">
                <a:latin typeface="Arial"/>
                <a:cs typeface="Arial"/>
              </a:rPr>
              <a:t>u</a:t>
            </a:r>
            <a:r>
              <a:rPr sz="1800" dirty="0" err="1" smtClean="0"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200"/>
              </a:lnSpc>
              <a:spcBef>
                <a:spcPts val="64"/>
              </a:spcBef>
              <a:buFont typeface="Arial"/>
              <a:buChar char="–"/>
            </a:pPr>
            <a:endParaRPr sz="2200" dirty="0"/>
          </a:p>
          <a:p>
            <a:pPr marL="304800" marR="6350" indent="-289560">
              <a:lnSpc>
                <a:spcPts val="2030"/>
              </a:lnSpc>
              <a:buFont typeface="Arial"/>
              <a:buChar char="–"/>
              <a:tabLst>
                <a:tab pos="21844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sf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rfs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bn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Software</a:t>
            </a:r>
            <a:r>
              <a:rPr sz="1800" dirty="0" smtClean="0">
                <a:latin typeface="Arial"/>
                <a:cs typeface="Arial"/>
              </a:rPr>
              <a:t>,</a:t>
            </a:r>
            <a:r>
              <a:rPr sz="1800" spc="100" dirty="0" smtClean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nem be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mmt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hne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 err="1">
                <a:latin typeface="Arial"/>
                <a:cs typeface="Arial"/>
              </a:rPr>
              <a:t>a</a:t>
            </a:r>
            <a:r>
              <a:rPr sz="1800" spc="-10" dirty="0" err="1">
                <a:latin typeface="Arial"/>
                <a:cs typeface="Arial"/>
              </a:rPr>
              <a:t>u</a:t>
            </a:r>
            <a:r>
              <a:rPr sz="1800" dirty="0" err="1">
                <a:latin typeface="Arial"/>
                <a:cs typeface="Arial"/>
              </a:rPr>
              <a:t>s</a:t>
            </a:r>
            <a:r>
              <a:rPr sz="1800" spc="15" dirty="0" err="1">
                <a:latin typeface="Arial"/>
                <a:cs typeface="Arial"/>
              </a:rPr>
              <a:t>f</a:t>
            </a:r>
            <a:r>
              <a:rPr sz="1800" spc="-10" dirty="0" err="1">
                <a:latin typeface="Arial"/>
                <a:cs typeface="Arial"/>
              </a:rPr>
              <a:t>üh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spc="5" dirty="0" err="1">
                <a:latin typeface="Arial"/>
                <a:cs typeface="Arial"/>
              </a:rPr>
              <a:t>b</a:t>
            </a:r>
            <a:r>
              <a:rPr sz="1800" spc="-10" dirty="0" err="1">
                <a:latin typeface="Arial"/>
                <a:cs typeface="Arial"/>
              </a:rPr>
              <a:t>a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ist</a:t>
            </a:r>
          </a:p>
          <a:p>
            <a:pPr marL="304800" marR="6350" indent="-289560">
              <a:lnSpc>
                <a:spcPts val="2030"/>
              </a:lnSpc>
              <a:buFont typeface="Arial"/>
              <a:buChar char="–"/>
              <a:tabLst>
                <a:tab pos="218440" algn="l"/>
              </a:tabLst>
            </a:pPr>
            <a:endParaRPr lang="de-DE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lang="de-DE" spc="-10" dirty="0">
                <a:latin typeface="Arial"/>
                <a:cs typeface="Arial"/>
              </a:rPr>
              <a:t>Konsistenz mit dem Entwurf: 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kt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rfs lassen sich im Source Code 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spc="-2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ie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 f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Sc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ttst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ll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s Pr</a:t>
            </a:r>
            <a:r>
              <a:rPr lang="de-DE" spc="5" dirty="0">
                <a:latin typeface="Arial"/>
                <a:cs typeface="Arial"/>
              </a:rPr>
              <a:t>o</a:t>
            </a: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10" dirty="0">
                <a:latin typeface="Arial"/>
                <a:cs typeface="Arial"/>
              </a:rPr>
              <a:t>m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spc="-25" dirty="0">
                <a:latin typeface="Arial"/>
                <a:cs typeface="Arial"/>
              </a:rPr>
              <a:t>y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ms sind 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x</a:t>
            </a:r>
            <a:r>
              <a:rPr lang="de-DE" spc="-10" dirty="0">
                <a:latin typeface="Arial"/>
                <a:cs typeface="Arial"/>
              </a:rPr>
              <a:t>p</a:t>
            </a:r>
            <a:r>
              <a:rPr lang="de-DE" spc="5" dirty="0">
                <a:latin typeface="Arial"/>
                <a:cs typeface="Arial"/>
              </a:rPr>
              <a:t>l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z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be</a:t>
            </a:r>
            <a:r>
              <a:rPr lang="de-DE" dirty="0">
                <a:latin typeface="Arial"/>
                <a:cs typeface="Arial"/>
              </a:rPr>
              <a:t>sc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be</a:t>
            </a:r>
            <a:r>
              <a:rPr lang="de-DE" dirty="0"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650"/>
              </a:lnSpc>
              <a:spcBef>
                <a:spcPts val="19"/>
              </a:spcBef>
              <a:buFont typeface="Arial"/>
              <a:buChar char="–"/>
            </a:pPr>
            <a:endParaRPr sz="1650" dirty="0"/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Software, Dokumentation, Entwicklertests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42461" y="403225"/>
            <a:ext cx="8991600" cy="7197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spcBef>
                <a:spcPts val="1295"/>
              </a:spcBef>
              <a:tabLst>
                <a:tab pos="267335" algn="l"/>
              </a:tabLst>
            </a:pPr>
            <a:r>
              <a:rPr lang="de-DE" b="1" dirty="0" smtClean="0">
                <a:latin typeface="Arial"/>
                <a:cs typeface="Arial"/>
              </a:rPr>
              <a:t>Benutzungsdokumentation</a:t>
            </a:r>
          </a:p>
          <a:p>
            <a:pPr marL="298450" indent="-285750">
              <a:spcBef>
                <a:spcPts val="1295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B</a:t>
            </a:r>
            <a:r>
              <a:rPr lang="de-DE" spc="-10" dirty="0" smtClean="0">
                <a:latin typeface="Arial"/>
                <a:cs typeface="Arial"/>
              </a:rPr>
              <a:t>enö</a:t>
            </a:r>
            <a:r>
              <a:rPr lang="de-DE" dirty="0" smtClean="0">
                <a:latin typeface="Arial"/>
                <a:cs typeface="Arial"/>
              </a:rPr>
              <a:t>t</a:t>
            </a:r>
            <a:r>
              <a:rPr lang="de-DE" spc="5" dirty="0" smtClean="0">
                <a:latin typeface="Arial"/>
                <a:cs typeface="Arial"/>
              </a:rPr>
              <a:t>i</a:t>
            </a:r>
            <a:r>
              <a:rPr lang="de-DE" spc="-10" dirty="0" smtClean="0">
                <a:latin typeface="Arial"/>
                <a:cs typeface="Arial"/>
              </a:rPr>
              <a:t>g</a:t>
            </a:r>
            <a:r>
              <a:rPr lang="de-DE" dirty="0" smtClean="0">
                <a:latin typeface="Arial"/>
                <a:cs typeface="Arial"/>
              </a:rPr>
              <a:t>te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H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15" dirty="0">
                <a:latin typeface="Arial"/>
                <a:cs typeface="Arial"/>
              </a:rPr>
              <a:t>d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-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d</a:t>
            </a:r>
            <a:r>
              <a:rPr lang="de-DE" spc="10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S</a:t>
            </a:r>
            <a:r>
              <a:rPr lang="de-DE" spc="-10" dirty="0" smtClean="0">
                <a:latin typeface="Arial"/>
                <a:cs typeface="Arial"/>
              </a:rPr>
              <a:t>o</a:t>
            </a:r>
            <a:r>
              <a:rPr lang="de-DE" dirty="0" smtClean="0">
                <a:latin typeface="Arial"/>
                <a:cs typeface="Arial"/>
              </a:rPr>
              <a:t>f</a:t>
            </a:r>
            <a:r>
              <a:rPr lang="de-DE" spc="15" dirty="0" smtClean="0">
                <a:latin typeface="Arial"/>
                <a:cs typeface="Arial"/>
              </a:rPr>
              <a:t>t</a:t>
            </a:r>
            <a:r>
              <a:rPr lang="de-DE" spc="-30" dirty="0" smtClean="0">
                <a:latin typeface="Arial"/>
                <a:cs typeface="Arial"/>
              </a:rPr>
              <a:t>w</a:t>
            </a:r>
            <a:r>
              <a:rPr lang="de-DE" spc="5" dirty="0" smtClean="0">
                <a:latin typeface="Arial"/>
                <a:cs typeface="Arial"/>
              </a:rPr>
              <a:t>a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s</a:t>
            </a:r>
            <a:r>
              <a:rPr lang="de-DE" spc="10" dirty="0" smtClean="0">
                <a:latin typeface="Arial"/>
                <a:cs typeface="Arial"/>
              </a:rPr>
              <a:t>s</a:t>
            </a:r>
            <a:r>
              <a:rPr lang="de-DE" spc="5" dirty="0" smtClean="0">
                <a:latin typeface="Arial"/>
                <a:cs typeface="Arial"/>
              </a:rPr>
              <a:t>o</a:t>
            </a:r>
            <a:r>
              <a:rPr lang="de-DE" spc="-10" dirty="0" smtClean="0">
                <a:latin typeface="Arial"/>
                <a:cs typeface="Arial"/>
              </a:rPr>
              <a:t>u</a:t>
            </a:r>
            <a:r>
              <a:rPr lang="de-DE" dirty="0" smtClean="0">
                <a:latin typeface="Arial"/>
                <a:cs typeface="Arial"/>
              </a:rPr>
              <a:t>rc</a:t>
            </a:r>
            <a:r>
              <a:rPr lang="de-DE" spc="-10" dirty="0" smtClean="0">
                <a:latin typeface="Arial"/>
                <a:cs typeface="Arial"/>
              </a:rPr>
              <a:t>en</a:t>
            </a:r>
            <a:endParaRPr lang="de-DE" dirty="0">
              <a:latin typeface="Arial"/>
              <a:cs typeface="Arial"/>
            </a:endParaRPr>
          </a:p>
          <a:p>
            <a:pPr marL="300990" marR="465455" indent="-285750">
              <a:lnSpc>
                <a:spcPct val="101099"/>
              </a:lnSpc>
              <a:buFont typeface="Arial" panose="020B0604020202020204" pitchFamily="34" charset="0"/>
              <a:buChar char="•"/>
              <a:tabLst>
                <a:tab pos="206375" algn="l"/>
              </a:tabLst>
            </a:pPr>
            <a:r>
              <a:rPr dirty="0" err="1">
                <a:latin typeface="Arial"/>
                <a:cs typeface="Arial"/>
              </a:rPr>
              <a:t>A</a:t>
            </a:r>
            <a:r>
              <a:rPr spc="-10" dirty="0" err="1">
                <a:latin typeface="Arial"/>
                <a:cs typeface="Arial"/>
              </a:rPr>
              <a:t>ng</a:t>
            </a:r>
            <a:r>
              <a:rPr spc="5" dirty="0" err="1">
                <a:latin typeface="Arial"/>
                <a:cs typeface="Arial"/>
              </a:rPr>
              <a:t>a</a:t>
            </a:r>
            <a:r>
              <a:rPr spc="-10" dirty="0" err="1">
                <a:latin typeface="Arial"/>
                <a:cs typeface="Arial"/>
              </a:rPr>
              <a:t>b</a:t>
            </a:r>
            <a:r>
              <a:rPr spc="5" dirty="0" err="1">
                <a:latin typeface="Arial"/>
                <a:cs typeface="Arial"/>
              </a:rPr>
              <a:t>e</a:t>
            </a:r>
            <a:r>
              <a:rPr dirty="0" err="1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ü</a:t>
            </a:r>
            <a:r>
              <a:rPr spc="5" dirty="0">
                <a:latin typeface="Arial"/>
                <a:cs typeface="Arial"/>
              </a:rPr>
              <a:t>be</a:t>
            </a:r>
            <a:r>
              <a:rPr dirty="0">
                <a:latin typeface="Arial"/>
                <a:cs typeface="Arial"/>
              </a:rPr>
              <a:t>r </a:t>
            </a:r>
            <a:r>
              <a:rPr spc="-5"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rc</a:t>
            </a:r>
            <a:r>
              <a:rPr spc="-10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f</a:t>
            </a:r>
            <a:r>
              <a:rPr spc="-10" dirty="0">
                <a:latin typeface="Arial"/>
                <a:cs typeface="Arial"/>
              </a:rPr>
              <a:t>üh</a:t>
            </a:r>
            <a:r>
              <a:rPr spc="10"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un</a:t>
            </a:r>
            <a:r>
              <a:rPr dirty="0">
                <a:latin typeface="Arial"/>
                <a:cs typeface="Arial"/>
              </a:rPr>
              <a:t>d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</a:t>
            </a:r>
            <a:r>
              <a:rPr spc="-10" dirty="0">
                <a:latin typeface="Arial"/>
                <a:cs typeface="Arial"/>
              </a:rPr>
              <a:t>o</a:t>
            </a:r>
            <a:r>
              <a:rPr spc="10"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au</a:t>
            </a:r>
            <a:r>
              <a:rPr dirty="0">
                <a:latin typeface="Arial"/>
                <a:cs typeface="Arial"/>
              </a:rPr>
              <a:t>ss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1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z</a:t>
            </a:r>
            <a:r>
              <a:rPr spc="-10" dirty="0">
                <a:latin typeface="Arial"/>
                <a:cs typeface="Arial"/>
              </a:rPr>
              <a:t>un</a:t>
            </a:r>
            <a:r>
              <a:rPr spc="5" dirty="0">
                <a:latin typeface="Arial"/>
                <a:cs typeface="Arial"/>
              </a:rPr>
              <a:t>g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 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st</a:t>
            </a:r>
            <a:r>
              <a:rPr spc="-10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ll</a:t>
            </a:r>
            <a:r>
              <a:rPr spc="-10" dirty="0">
                <a:latin typeface="Arial"/>
                <a:cs typeface="Arial"/>
              </a:rPr>
              <a:t>a</a:t>
            </a:r>
            <a:r>
              <a:rPr spc="1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5" dirty="0" smtClean="0">
                <a:latin typeface="Arial"/>
                <a:cs typeface="Arial"/>
              </a:rPr>
              <a:t>d</a:t>
            </a:r>
            <a:r>
              <a:rPr spc="-10" dirty="0" smtClean="0">
                <a:latin typeface="Arial"/>
                <a:cs typeface="Arial"/>
              </a:rPr>
              <a:t>e</a:t>
            </a:r>
            <a:r>
              <a:rPr lang="de-DE" spc="-10" dirty="0" smtClean="0">
                <a:latin typeface="Arial"/>
                <a:cs typeface="Arial"/>
              </a:rPr>
              <a:t>r Software</a:t>
            </a:r>
            <a:endParaRPr lang="de-DE" dirty="0">
              <a:latin typeface="Arial"/>
              <a:cs typeface="Arial"/>
            </a:endParaRPr>
          </a:p>
          <a:p>
            <a:pPr marL="298451" indent="-285750">
              <a:buFont typeface="Arial" panose="020B0604020202020204" pitchFamily="34" charset="0"/>
              <a:buChar char="•"/>
              <a:tabLst>
                <a:tab pos="266065" algn="l"/>
              </a:tabLst>
            </a:pPr>
            <a:r>
              <a:rPr lang="de-DE" spc="-5" dirty="0" smtClean="0">
                <a:latin typeface="Arial"/>
                <a:cs typeface="Arial"/>
              </a:rPr>
              <a:t>Zweck des Softwaresystems und </a:t>
            </a:r>
            <a:r>
              <a:rPr lang="de-DE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bu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 </a:t>
            </a:r>
            <a:r>
              <a:rPr lang="de-DE" dirty="0" smtClean="0">
                <a:latin typeface="Arial"/>
                <a:cs typeface="Arial"/>
              </a:rPr>
              <a:t>F</a:t>
            </a:r>
            <a:r>
              <a:rPr lang="de-DE" spc="-10" dirty="0" smtClean="0">
                <a:latin typeface="Arial"/>
                <a:cs typeface="Arial"/>
              </a:rPr>
              <a:t>un</a:t>
            </a:r>
            <a:r>
              <a:rPr lang="de-DE" spc="10" dirty="0" smtClean="0">
                <a:latin typeface="Arial"/>
                <a:cs typeface="Arial"/>
              </a:rPr>
              <a:t>k</a:t>
            </a:r>
            <a:r>
              <a:rPr lang="de-DE" dirty="0" smtClean="0">
                <a:latin typeface="Arial"/>
                <a:cs typeface="Arial"/>
              </a:rPr>
              <a:t>t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-10" dirty="0" smtClean="0">
                <a:latin typeface="Arial"/>
                <a:cs typeface="Arial"/>
              </a:rPr>
              <a:t>on</a:t>
            </a:r>
            <a:r>
              <a:rPr lang="de-DE" spc="5" dirty="0" smtClean="0">
                <a:latin typeface="Arial"/>
                <a:cs typeface="Arial"/>
              </a:rPr>
              <a:t>a</a:t>
            </a:r>
            <a:r>
              <a:rPr lang="de-DE" spc="-5" dirty="0" smtClean="0">
                <a:latin typeface="Arial"/>
                <a:cs typeface="Arial"/>
              </a:rPr>
              <a:t>li</a:t>
            </a:r>
            <a:r>
              <a:rPr lang="de-DE" dirty="0" smtClean="0">
                <a:latin typeface="Arial"/>
                <a:cs typeface="Arial"/>
              </a:rPr>
              <a:t>t</a:t>
            </a:r>
            <a:r>
              <a:rPr lang="de-DE" spc="-10" dirty="0" smtClean="0">
                <a:latin typeface="Arial"/>
                <a:cs typeface="Arial"/>
              </a:rPr>
              <a:t>ä</a:t>
            </a:r>
            <a:r>
              <a:rPr lang="de-DE" dirty="0" smtClean="0">
                <a:latin typeface="Arial"/>
                <a:cs typeface="Arial"/>
              </a:rPr>
              <a:t>t</a:t>
            </a:r>
          </a:p>
          <a:p>
            <a:pPr marL="298451" indent="-285750">
              <a:buFont typeface="Arial" panose="020B0604020202020204" pitchFamily="34" charset="0"/>
              <a:buChar char="•"/>
              <a:tabLst>
                <a:tab pos="266065" algn="l"/>
              </a:tabLst>
            </a:pPr>
            <a:r>
              <a:rPr spc="15" dirty="0" err="1" smtClean="0">
                <a:latin typeface="Arial"/>
                <a:cs typeface="Arial"/>
              </a:rPr>
              <a:t>T</a:t>
            </a:r>
            <a:r>
              <a:rPr spc="-15" dirty="0" err="1" smtClean="0">
                <a:latin typeface="Arial"/>
                <a:cs typeface="Arial"/>
              </a:rPr>
              <a:t>y</a:t>
            </a:r>
            <a:r>
              <a:rPr spc="-10" dirty="0" err="1" smtClean="0">
                <a:latin typeface="Arial"/>
                <a:cs typeface="Arial"/>
              </a:rPr>
              <a:t>p</a:t>
            </a:r>
            <a:r>
              <a:rPr spc="-5" dirty="0" err="1" smtClean="0">
                <a:latin typeface="Arial"/>
                <a:cs typeface="Arial"/>
              </a:rPr>
              <a:t>i</a:t>
            </a:r>
            <a:r>
              <a:rPr dirty="0" err="1" smtClean="0">
                <a:latin typeface="Arial"/>
                <a:cs typeface="Arial"/>
              </a:rPr>
              <a:t>s</a:t>
            </a:r>
            <a:r>
              <a:rPr spc="10" dirty="0" err="1" smtClean="0">
                <a:latin typeface="Arial"/>
                <a:cs typeface="Arial"/>
              </a:rPr>
              <a:t>c</a:t>
            </a:r>
            <a:r>
              <a:rPr spc="-10" dirty="0" err="1" smtClean="0">
                <a:latin typeface="Arial"/>
                <a:cs typeface="Arial"/>
              </a:rPr>
              <a:t>h</a:t>
            </a:r>
            <a:r>
              <a:rPr dirty="0" err="1" smtClean="0">
                <a:latin typeface="Arial"/>
                <a:cs typeface="Arial"/>
              </a:rPr>
              <a:t>e</a:t>
            </a:r>
            <a:r>
              <a:rPr dirty="0" smtClean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20" dirty="0">
                <a:latin typeface="Arial"/>
                <a:cs typeface="Arial"/>
              </a:rPr>
              <a:t>w</a:t>
            </a:r>
            <a:r>
              <a:rPr spc="5" dirty="0">
                <a:latin typeface="Arial"/>
                <a:cs typeface="Arial"/>
              </a:rPr>
              <a:t>en</a:t>
            </a:r>
            <a:r>
              <a:rPr spc="-10" dirty="0">
                <a:latin typeface="Arial"/>
                <a:cs typeface="Arial"/>
              </a:rPr>
              <a:t>du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10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b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10"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</a:t>
            </a:r>
            <a:r>
              <a:rPr spc="-10" dirty="0">
                <a:latin typeface="Arial"/>
                <a:cs typeface="Arial"/>
              </a:rPr>
              <a:t>ü</a:t>
            </a:r>
            <a:r>
              <a:rPr dirty="0">
                <a:latin typeface="Arial"/>
                <a:cs typeface="Arial"/>
              </a:rPr>
              <a:t>r </a:t>
            </a:r>
            <a:r>
              <a:rPr spc="-10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l</a:t>
            </a:r>
            <a:r>
              <a:rPr spc="5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st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mf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kt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o</a:t>
            </a:r>
            <a:r>
              <a:rPr spc="5" dirty="0">
                <a:latin typeface="Arial"/>
                <a:cs typeface="Arial"/>
              </a:rPr>
              <a:t>ne</a:t>
            </a:r>
            <a:r>
              <a:rPr dirty="0">
                <a:latin typeface="Arial"/>
                <a:cs typeface="Arial"/>
              </a:rPr>
              <a:t>n</a:t>
            </a:r>
          </a:p>
          <a:p>
            <a:pPr marL="300990" marR="1541145" indent="-285750">
              <a:lnSpc>
                <a:spcPts val="2030"/>
              </a:lnSpc>
              <a:buFont typeface="Arial" panose="020B0604020202020204" pitchFamily="34" charset="0"/>
              <a:buChar char="•"/>
              <a:tabLst>
                <a:tab pos="221615" algn="l"/>
              </a:tabLst>
            </a:pPr>
            <a:r>
              <a:rPr dirty="0" err="1">
                <a:latin typeface="Arial"/>
                <a:cs typeface="Arial"/>
              </a:rPr>
              <a:t>Z</a:t>
            </a:r>
            <a:r>
              <a:rPr spc="-10" dirty="0" err="1">
                <a:latin typeface="Arial"/>
                <a:cs typeface="Arial"/>
              </a:rPr>
              <a:t>u</a:t>
            </a:r>
            <a:r>
              <a:rPr dirty="0" err="1">
                <a:latin typeface="Arial"/>
                <a:cs typeface="Arial"/>
              </a:rPr>
              <a:t>s</a:t>
            </a:r>
            <a:r>
              <a:rPr spc="-10" dirty="0" err="1">
                <a:latin typeface="Arial"/>
                <a:cs typeface="Arial"/>
              </a:rPr>
              <a:t>a</a:t>
            </a:r>
            <a:r>
              <a:rPr dirty="0" err="1">
                <a:latin typeface="Arial"/>
                <a:cs typeface="Arial"/>
              </a:rPr>
              <a:t>mm</a:t>
            </a:r>
            <a:r>
              <a:rPr spc="5" dirty="0" err="1">
                <a:latin typeface="Arial"/>
                <a:cs typeface="Arial"/>
              </a:rPr>
              <a:t>e</a:t>
            </a:r>
            <a:r>
              <a:rPr spc="-10" dirty="0" err="1">
                <a:latin typeface="Arial"/>
                <a:cs typeface="Arial"/>
              </a:rPr>
              <a:t>n</a:t>
            </a:r>
            <a:r>
              <a:rPr dirty="0" err="1">
                <a:latin typeface="Arial"/>
                <a:cs typeface="Arial"/>
              </a:rPr>
              <a:t>s</a:t>
            </a:r>
            <a:r>
              <a:rPr spc="15" dirty="0" err="1">
                <a:latin typeface="Arial"/>
                <a:cs typeface="Arial"/>
              </a:rPr>
              <a:t>t</a:t>
            </a:r>
            <a:r>
              <a:rPr spc="-10" dirty="0" err="1">
                <a:latin typeface="Arial"/>
                <a:cs typeface="Arial"/>
              </a:rPr>
              <a:t>e</a:t>
            </a:r>
            <a:r>
              <a:rPr spc="-5" dirty="0" err="1">
                <a:latin typeface="Arial"/>
                <a:cs typeface="Arial"/>
              </a:rPr>
              <a:t>l</a:t>
            </a:r>
            <a:r>
              <a:rPr spc="5" dirty="0" err="1">
                <a:latin typeface="Arial"/>
                <a:cs typeface="Arial"/>
              </a:rPr>
              <a:t>l</a:t>
            </a:r>
            <a:r>
              <a:rPr spc="-10" dirty="0" err="1">
                <a:latin typeface="Arial"/>
                <a:cs typeface="Arial"/>
              </a:rPr>
              <a:t>un</a:t>
            </a:r>
            <a:r>
              <a:rPr dirty="0" err="1">
                <a:latin typeface="Arial"/>
                <a:cs typeface="Arial"/>
              </a:rPr>
              <a:t>g</a:t>
            </a:r>
            <a:r>
              <a:rPr spc="13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de</a:t>
            </a:r>
            <a:r>
              <a:rPr dirty="0">
                <a:latin typeface="Arial"/>
                <a:cs typeface="Arial"/>
              </a:rPr>
              <a:t>r</a:t>
            </a:r>
            <a:r>
              <a:rPr spc="120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F</a:t>
            </a:r>
            <a:r>
              <a:rPr spc="-10" dirty="0">
                <a:latin typeface="Arial"/>
                <a:cs typeface="Arial"/>
              </a:rPr>
              <a:t>eh</a:t>
            </a:r>
            <a:r>
              <a:rPr spc="5" dirty="0">
                <a:latin typeface="Arial"/>
                <a:cs typeface="Arial"/>
              </a:rPr>
              <a:t>l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rm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l</a:t>
            </a:r>
            <a:r>
              <a:rPr spc="-10" dirty="0">
                <a:latin typeface="Arial"/>
                <a:cs typeface="Arial"/>
              </a:rPr>
              <a:t>du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10" dirty="0">
                <a:latin typeface="Arial"/>
                <a:cs typeface="Arial"/>
              </a:rPr>
              <a:t>g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114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</a:t>
            </a:r>
            <a:r>
              <a:rPr spc="114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15" dirty="0">
                <a:latin typeface="Arial"/>
                <a:cs typeface="Arial"/>
              </a:rPr>
              <a:t>n</a:t>
            </a:r>
            <a:r>
              <a:rPr spc="-30" dirty="0">
                <a:latin typeface="Arial"/>
                <a:cs typeface="Arial"/>
              </a:rPr>
              <a:t>w</a:t>
            </a:r>
            <a:r>
              <a:rPr spc="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10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</a:t>
            </a:r>
            <a:r>
              <a:rPr spc="114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uf </a:t>
            </a:r>
            <a:r>
              <a:rPr lang="de-DE" spc="-10" dirty="0" smtClean="0">
                <a:latin typeface="Arial"/>
                <a:cs typeface="Arial"/>
              </a:rPr>
              <a:t>F</a:t>
            </a:r>
            <a:r>
              <a:rPr spc="-10" dirty="0" err="1" smtClean="0">
                <a:latin typeface="Arial"/>
                <a:cs typeface="Arial"/>
              </a:rPr>
              <a:t>eh</a:t>
            </a:r>
            <a:r>
              <a:rPr spc="-5" dirty="0" err="1" smtClean="0">
                <a:latin typeface="Arial"/>
                <a:cs typeface="Arial"/>
              </a:rPr>
              <a:t>l</a:t>
            </a:r>
            <a:r>
              <a:rPr spc="-10" dirty="0" err="1" smtClean="0">
                <a:latin typeface="Arial"/>
                <a:cs typeface="Arial"/>
              </a:rPr>
              <a:t>e</a:t>
            </a:r>
            <a:r>
              <a:rPr spc="10" dirty="0" err="1" smtClean="0">
                <a:latin typeface="Arial"/>
                <a:cs typeface="Arial"/>
              </a:rPr>
              <a:t>r</a:t>
            </a:r>
            <a:r>
              <a:rPr spc="-10" dirty="0" err="1" smtClean="0">
                <a:latin typeface="Arial"/>
                <a:cs typeface="Arial"/>
              </a:rPr>
              <a:t>u</a:t>
            </a:r>
            <a:r>
              <a:rPr dirty="0" err="1" smtClean="0">
                <a:latin typeface="Arial"/>
                <a:cs typeface="Arial"/>
              </a:rPr>
              <a:t>rs</a:t>
            </a:r>
            <a:r>
              <a:rPr spc="-10" dirty="0" err="1" smtClean="0">
                <a:latin typeface="Arial"/>
                <a:cs typeface="Arial"/>
              </a:rPr>
              <a:t>a</a:t>
            </a:r>
            <a:r>
              <a:rPr dirty="0" err="1" smtClean="0">
                <a:latin typeface="Arial"/>
                <a:cs typeface="Arial"/>
              </a:rPr>
              <a:t>c</a:t>
            </a:r>
            <a:r>
              <a:rPr spc="5" dirty="0" err="1" smtClean="0">
                <a:latin typeface="Arial"/>
                <a:cs typeface="Arial"/>
              </a:rPr>
              <a:t>he</a:t>
            </a:r>
            <a:r>
              <a:rPr dirty="0" err="1" smtClean="0">
                <a:latin typeface="Arial"/>
                <a:cs typeface="Arial"/>
              </a:rPr>
              <a:t>n</a:t>
            </a:r>
            <a:r>
              <a:rPr spc="-5" dirty="0" smtClean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un</a:t>
            </a:r>
            <a:r>
              <a:rPr dirty="0">
                <a:latin typeface="Arial"/>
                <a:cs typeface="Arial"/>
              </a:rPr>
              <a:t>d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</a:t>
            </a:r>
            <a:r>
              <a:rPr spc="-10" dirty="0">
                <a:latin typeface="Arial"/>
                <a:cs typeface="Arial"/>
              </a:rPr>
              <a:t>a</a:t>
            </a:r>
            <a:r>
              <a:rPr spc="15" dirty="0">
                <a:latin typeface="Arial"/>
                <a:cs typeface="Arial"/>
              </a:rPr>
              <a:t>ß</a:t>
            </a:r>
            <a:r>
              <a:rPr spc="-10" dirty="0">
                <a:latin typeface="Arial"/>
                <a:cs typeface="Arial"/>
              </a:rPr>
              <a:t>na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m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 err="1">
                <a:latin typeface="Arial"/>
                <a:cs typeface="Arial"/>
              </a:rPr>
              <a:t>z</a:t>
            </a:r>
            <a:r>
              <a:rPr spc="-10" dirty="0" err="1">
                <a:latin typeface="Arial"/>
                <a:cs typeface="Arial"/>
              </a:rPr>
              <a:t>u</a:t>
            </a:r>
            <a:r>
              <a:rPr dirty="0" err="1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 </a:t>
            </a:r>
            <a:r>
              <a:rPr dirty="0" err="1">
                <a:latin typeface="Arial"/>
                <a:cs typeface="Arial"/>
              </a:rPr>
              <a:t>F</a:t>
            </a:r>
            <a:r>
              <a:rPr spc="-10" dirty="0" err="1">
                <a:latin typeface="Arial"/>
                <a:cs typeface="Arial"/>
              </a:rPr>
              <a:t>eh</a:t>
            </a:r>
            <a:r>
              <a:rPr spc="5" dirty="0" err="1">
                <a:latin typeface="Arial"/>
                <a:cs typeface="Arial"/>
              </a:rPr>
              <a:t>l</a:t>
            </a:r>
            <a:r>
              <a:rPr spc="-10" dirty="0" err="1">
                <a:latin typeface="Arial"/>
                <a:cs typeface="Arial"/>
              </a:rPr>
              <a:t>e</a:t>
            </a:r>
            <a:r>
              <a:rPr spc="10" dirty="0" err="1">
                <a:latin typeface="Arial"/>
                <a:cs typeface="Arial"/>
              </a:rPr>
              <a:t>r</a:t>
            </a:r>
            <a:r>
              <a:rPr spc="-10" dirty="0" err="1">
                <a:latin typeface="Arial"/>
                <a:cs typeface="Arial"/>
              </a:rPr>
              <a:t>be</a:t>
            </a:r>
            <a:r>
              <a:rPr dirty="0" err="1">
                <a:latin typeface="Arial"/>
                <a:cs typeface="Arial"/>
              </a:rPr>
              <a:t>s</a:t>
            </a:r>
            <a:r>
              <a:rPr spc="5" dirty="0" err="1">
                <a:latin typeface="Arial"/>
                <a:cs typeface="Arial"/>
              </a:rPr>
              <a:t>e</a:t>
            </a:r>
            <a:r>
              <a:rPr spc="-5" dirty="0" err="1">
                <a:latin typeface="Arial"/>
                <a:cs typeface="Arial"/>
              </a:rPr>
              <a:t>i</a:t>
            </a:r>
            <a:r>
              <a:rPr dirty="0" err="1">
                <a:latin typeface="Arial"/>
                <a:cs typeface="Arial"/>
              </a:rPr>
              <a:t>t</a:t>
            </a:r>
            <a:r>
              <a:rPr spc="-5" dirty="0" err="1">
                <a:latin typeface="Arial"/>
                <a:cs typeface="Arial"/>
              </a:rPr>
              <a:t>i</a:t>
            </a:r>
            <a:r>
              <a:rPr spc="-10" dirty="0" err="1">
                <a:latin typeface="Arial"/>
                <a:cs typeface="Arial"/>
              </a:rPr>
              <a:t>g</a:t>
            </a:r>
            <a:r>
              <a:rPr spc="5" dirty="0" err="1">
                <a:latin typeface="Arial"/>
                <a:cs typeface="Arial"/>
              </a:rPr>
              <a:t>u</a:t>
            </a:r>
            <a:r>
              <a:rPr spc="-10" dirty="0" err="1">
                <a:latin typeface="Arial"/>
                <a:cs typeface="Arial"/>
              </a:rPr>
              <a:t>ng</a:t>
            </a:r>
            <a:endParaRPr lang="de-DE" spc="-10" dirty="0">
              <a:latin typeface="Arial"/>
              <a:cs typeface="Arial"/>
            </a:endParaRPr>
          </a:p>
          <a:p>
            <a:pPr marL="15240" marR="1541145" algn="ctr">
              <a:lnSpc>
                <a:spcPts val="2030"/>
              </a:lnSpc>
              <a:tabLst>
                <a:tab pos="221615" algn="l"/>
              </a:tabLst>
            </a:pPr>
            <a:r>
              <a:rPr lang="de-DE" b="1" dirty="0" smtClean="0">
                <a:latin typeface="Arial"/>
                <a:cs typeface="Arial"/>
              </a:rPr>
              <a:t>Systemdokumentation</a:t>
            </a:r>
          </a:p>
          <a:p>
            <a:pPr marL="300990" marR="1541145" indent="-285750">
              <a:lnSpc>
                <a:spcPts val="2030"/>
              </a:lnSpc>
              <a:buFont typeface="Arial" panose="020B0604020202020204" pitchFamily="34" charset="0"/>
              <a:buChar char="•"/>
              <a:tabLst>
                <a:tab pos="221615" algn="l"/>
              </a:tabLst>
            </a:pPr>
            <a:r>
              <a:rPr lang="de-DE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sc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b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1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 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z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5" dirty="0">
                <a:latin typeface="Arial"/>
                <a:cs typeface="Arial"/>
              </a:rPr>
              <a:t>h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s </a:t>
            </a:r>
            <a:r>
              <a:rPr lang="de-DE" spc="10" dirty="0">
                <a:latin typeface="Arial"/>
                <a:cs typeface="Arial"/>
              </a:rPr>
              <a:t>A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b</a:t>
            </a:r>
            <a:r>
              <a:rPr lang="de-DE" spc="5" dirty="0">
                <a:latin typeface="Arial"/>
                <a:cs typeface="Arial"/>
              </a:rPr>
              <a:t>au</a:t>
            </a:r>
            <a:r>
              <a:rPr lang="de-DE" dirty="0">
                <a:latin typeface="Arial"/>
                <a:cs typeface="Arial"/>
              </a:rPr>
              <a:t>s 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ne</a:t>
            </a:r>
            <a:r>
              <a:rPr lang="de-DE" dirty="0">
                <a:latin typeface="Arial"/>
                <a:cs typeface="Arial"/>
              </a:rPr>
              <a:t>s S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2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1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spc="-25" dirty="0">
                <a:latin typeface="Arial"/>
                <a:cs typeface="Arial"/>
              </a:rPr>
              <a:t>y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ms,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 Str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kt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r </a:t>
            </a:r>
            <a:r>
              <a:rPr lang="de-DE" spc="-10" dirty="0">
                <a:latin typeface="Arial"/>
                <a:cs typeface="Arial"/>
              </a:rPr>
              <a:t>d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 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z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Softwarebausteine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 </a:t>
            </a:r>
            <a:r>
              <a:rPr lang="de-DE" dirty="0" smtClean="0">
                <a:latin typeface="Arial"/>
                <a:cs typeface="Arial"/>
              </a:rPr>
              <a:t>T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st</a:t>
            </a:r>
            <a:r>
              <a:rPr lang="de-DE" spc="-10" dirty="0" smtClean="0">
                <a:latin typeface="Arial"/>
                <a:cs typeface="Arial"/>
              </a:rPr>
              <a:t>a</a:t>
            </a:r>
            <a:r>
              <a:rPr lang="de-DE" dirty="0" smtClean="0">
                <a:latin typeface="Arial"/>
                <a:cs typeface="Arial"/>
              </a:rPr>
              <a:t>kt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dirty="0" smtClean="0">
                <a:latin typeface="Arial"/>
                <a:cs typeface="Arial"/>
              </a:rPr>
              <a:t>v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dirty="0" smtClean="0">
                <a:latin typeface="Arial"/>
                <a:cs typeface="Arial"/>
              </a:rPr>
              <a:t>t</a:t>
            </a:r>
            <a:r>
              <a:rPr lang="de-DE" spc="-10" dirty="0" smtClean="0">
                <a:latin typeface="Arial"/>
                <a:cs typeface="Arial"/>
              </a:rPr>
              <a:t>ä</a:t>
            </a:r>
            <a:r>
              <a:rPr lang="de-DE" dirty="0" smtClean="0">
                <a:latin typeface="Arial"/>
                <a:cs typeface="Arial"/>
              </a:rPr>
              <a:t>t</a:t>
            </a:r>
            <a:r>
              <a:rPr lang="de-DE" spc="5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n</a:t>
            </a:r>
          </a:p>
          <a:p>
            <a:pPr marL="300990" marR="1541145" indent="-285750">
              <a:lnSpc>
                <a:spcPts val="2030"/>
              </a:lnSpc>
              <a:buFont typeface="Arial" panose="020B0604020202020204" pitchFamily="34" charset="0"/>
              <a:buChar char="•"/>
              <a:tabLst>
                <a:tab pos="221615" algn="l"/>
              </a:tabLst>
            </a:pPr>
            <a:r>
              <a:rPr lang="de-DE" dirty="0">
                <a:latin typeface="Arial"/>
                <a:cs typeface="Arial"/>
              </a:rPr>
              <a:t>Anforderungsspezifikation, Analyseergebnisse, Entwurfsergebnisse, </a:t>
            </a:r>
            <a:r>
              <a:rPr lang="de-DE" dirty="0" smtClean="0">
                <a:latin typeface="Arial"/>
                <a:cs typeface="Arial"/>
              </a:rPr>
              <a:t>Testprotokollierung</a:t>
            </a:r>
          </a:p>
          <a:p>
            <a:pPr marL="300990" marR="1541145" indent="-285750">
              <a:lnSpc>
                <a:spcPts val="2030"/>
              </a:lnSpc>
              <a:buFont typeface="Arial" panose="020B0604020202020204" pitchFamily="34" charset="0"/>
              <a:buChar char="•"/>
              <a:tabLst>
                <a:tab pos="221615" algn="l"/>
              </a:tabLst>
            </a:pPr>
            <a:r>
              <a:rPr lang="de-DE" dirty="0">
                <a:latin typeface="Arial"/>
                <a:cs typeface="Arial"/>
              </a:rPr>
              <a:t>Testplan für den Integrations- und den Abnahmetest</a:t>
            </a:r>
          </a:p>
          <a:p>
            <a:pPr marL="15240" marR="1541145" algn="ctr">
              <a:lnSpc>
                <a:spcPts val="2030"/>
              </a:lnSpc>
              <a:tabLst>
                <a:tab pos="221615" algn="l"/>
              </a:tabLst>
            </a:pPr>
            <a:r>
              <a:rPr lang="de-DE" b="1" dirty="0" smtClean="0">
                <a:latin typeface="Arial"/>
                <a:cs typeface="Arial"/>
              </a:rPr>
              <a:t>Projektdokumentation</a:t>
            </a:r>
            <a:endParaRPr lang="de-DE" b="1" dirty="0">
              <a:latin typeface="Arial"/>
              <a:cs typeface="Arial"/>
            </a:endParaRPr>
          </a:p>
          <a:p>
            <a:pPr marL="300990" marR="1541145" indent="-285750">
              <a:lnSpc>
                <a:spcPts val="2030"/>
              </a:lnSpc>
              <a:buFont typeface="Arial" panose="020B0604020202020204" pitchFamily="34" charset="0"/>
              <a:buChar char="•"/>
              <a:tabLst>
                <a:tab pos="221615" algn="l"/>
              </a:tabLst>
            </a:pPr>
            <a:r>
              <a:rPr lang="de-DE" dirty="0">
                <a:latin typeface="Arial"/>
                <a:cs typeface="Arial"/>
              </a:rPr>
              <a:t>Projektplan mit </a:t>
            </a:r>
            <a:r>
              <a:rPr lang="de-DE" dirty="0" smtClean="0">
                <a:latin typeface="Arial"/>
                <a:cs typeface="Arial"/>
              </a:rPr>
              <a:t>dem </a:t>
            </a:r>
            <a:r>
              <a:rPr lang="de-DE" dirty="0">
                <a:latin typeface="Arial"/>
                <a:cs typeface="Arial"/>
              </a:rPr>
              <a:t>geplanten </a:t>
            </a:r>
            <a:r>
              <a:rPr lang="de-DE" dirty="0" smtClean="0">
                <a:latin typeface="Arial"/>
                <a:cs typeface="Arial"/>
              </a:rPr>
              <a:t>Zeitrahmen und Personalzuteilung Angabe </a:t>
            </a:r>
            <a:r>
              <a:rPr lang="de-DE" dirty="0">
                <a:latin typeface="Arial"/>
                <a:cs typeface="Arial"/>
              </a:rPr>
              <a:t>über </a:t>
            </a:r>
            <a:r>
              <a:rPr lang="de-DE" dirty="0" smtClean="0">
                <a:latin typeface="Arial"/>
                <a:cs typeface="Arial"/>
              </a:rPr>
              <a:t>Ergebnissen, </a:t>
            </a:r>
            <a:r>
              <a:rPr lang="de-DE" dirty="0">
                <a:latin typeface="Arial"/>
                <a:cs typeface="Arial"/>
              </a:rPr>
              <a:t>die nach jeder </a:t>
            </a:r>
            <a:r>
              <a:rPr lang="de-DE" dirty="0" smtClean="0">
                <a:latin typeface="Arial"/>
                <a:cs typeface="Arial"/>
              </a:rPr>
              <a:t>Phase vorliegen sollen</a:t>
            </a:r>
            <a:endParaRPr lang="de-DE" dirty="0">
              <a:latin typeface="Arial"/>
              <a:cs typeface="Arial"/>
            </a:endParaRPr>
          </a:p>
          <a:p>
            <a:pPr marL="300990" marR="1541145" indent="-285750">
              <a:lnSpc>
                <a:spcPts val="2030"/>
              </a:lnSpc>
              <a:buFont typeface="Arial" panose="020B0604020202020204" pitchFamily="34" charset="0"/>
              <a:buChar char="•"/>
              <a:tabLst>
                <a:tab pos="221615" algn="l"/>
              </a:tabLst>
            </a:pPr>
            <a:r>
              <a:rPr lang="de-DE" dirty="0">
                <a:latin typeface="Arial"/>
                <a:cs typeface="Arial"/>
              </a:rPr>
              <a:t>Definition des </a:t>
            </a:r>
            <a:r>
              <a:rPr lang="de-DE" dirty="0" smtClean="0">
                <a:latin typeface="Arial"/>
                <a:cs typeface="Arial"/>
              </a:rPr>
              <a:t>Projektstandards; Vorgabe </a:t>
            </a:r>
            <a:r>
              <a:rPr lang="de-DE" dirty="0">
                <a:latin typeface="Arial"/>
                <a:cs typeface="Arial"/>
              </a:rPr>
              <a:t>von Konventionen für die Dokumentation</a:t>
            </a:r>
          </a:p>
          <a:p>
            <a:pPr marL="300990" marR="1541145" indent="-285750">
              <a:lnSpc>
                <a:spcPts val="2030"/>
              </a:lnSpc>
              <a:buFont typeface="Arial" panose="020B0604020202020204" pitchFamily="34" charset="0"/>
              <a:buChar char="•"/>
              <a:tabLst>
                <a:tab pos="221615" algn="l"/>
              </a:tabLst>
            </a:pPr>
            <a:r>
              <a:rPr lang="de-DE" dirty="0" smtClean="0">
                <a:latin typeface="Arial"/>
                <a:cs typeface="Arial"/>
              </a:rPr>
              <a:t>Verzeichnis </a:t>
            </a:r>
            <a:r>
              <a:rPr lang="de-DE" dirty="0">
                <a:latin typeface="Arial"/>
                <a:cs typeface="Arial"/>
              </a:rPr>
              <a:t>über die verbrauchte Arbeitszeit, Ressourcen und sonstige Aufwendungen</a:t>
            </a:r>
          </a:p>
          <a:p>
            <a:pPr marL="300990" marR="1541145" indent="-285750">
              <a:lnSpc>
                <a:spcPts val="2030"/>
              </a:lnSpc>
              <a:buFont typeface="Arial" panose="020B0604020202020204" pitchFamily="34" charset="0"/>
              <a:buChar char="•"/>
              <a:tabLst>
                <a:tab pos="221615" algn="l"/>
              </a:tabLst>
            </a:pPr>
            <a:r>
              <a:rPr lang="de-DE" dirty="0">
                <a:latin typeface="Arial"/>
                <a:cs typeface="Arial"/>
              </a:rPr>
              <a:t>Projekttagebuch zur Protokollierung der Besprechungen von Projektmitarbeitern, Informationen über Entscheidungen mit entsprechender Begründung</a:t>
            </a:r>
          </a:p>
          <a:p>
            <a:pPr marL="300990" marR="1541145" indent="-285750">
              <a:lnSpc>
                <a:spcPts val="2030"/>
              </a:lnSpc>
              <a:buFont typeface="Arial" panose="020B0604020202020204" pitchFamily="34" charset="0"/>
              <a:buChar char="•"/>
              <a:tabLst>
                <a:tab pos="221615" algn="l"/>
              </a:tabLst>
            </a:pPr>
            <a:endParaRPr lang="de-DE" dirty="0">
              <a:latin typeface="Arial"/>
              <a:cs typeface="Arial"/>
            </a:endParaRPr>
          </a:p>
          <a:p>
            <a:pPr marL="15240" marR="1541145">
              <a:lnSpc>
                <a:spcPts val="2030"/>
              </a:lnSpc>
              <a:tabLst>
                <a:tab pos="221615" algn="l"/>
              </a:tabLst>
            </a:pPr>
            <a:endParaRPr lang="de-DE" b="1" dirty="0">
              <a:latin typeface="Arial"/>
              <a:cs typeface="Arial"/>
            </a:endParaRPr>
          </a:p>
          <a:p>
            <a:pPr marL="15240" marR="1541145">
              <a:lnSpc>
                <a:spcPts val="2030"/>
              </a:lnSpc>
              <a:tabLst>
                <a:tab pos="221615" algn="l"/>
              </a:tabLst>
            </a:pPr>
            <a:endParaRPr lang="de-DE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2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0" y="1078112"/>
            <a:ext cx="3101975" cy="479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defRPr sz="240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  <a:lvl2pPr indent="1588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 typeface="Wingdings" pitchFamily="2" charset="2"/>
              <a:buNone/>
            </a:pPr>
            <a:r>
              <a:rPr lang="de-DE" altLang="de-DE" dirty="0"/>
              <a:t>Danke für Ihre Aufmerksamkeit.</a:t>
            </a:r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Tx/>
              <a:buNone/>
            </a:pPr>
            <a:r>
              <a:rPr lang="de-DE" altLang="de-DE" dirty="0"/>
              <a:t>Fragen, Wünsche, Anregungen?</a:t>
            </a:r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556" y="784225"/>
            <a:ext cx="5458444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6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945254" cy="4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1" y="1059335"/>
            <a:ext cx="8208963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de-DE" altLang="de-DE" sz="4800" kern="0" dirty="0" smtClean="0">
                <a:solidFill>
                  <a:sysClr val="windowText" lastClr="000000"/>
                </a:solidFill>
              </a:rPr>
              <a:t>Übersetzung </a:t>
            </a:r>
            <a:r>
              <a:rPr lang="de-DE" altLang="de-DE" sz="4800" kern="0" dirty="0">
                <a:solidFill>
                  <a:sysClr val="windowText" lastClr="000000"/>
                </a:solidFill>
              </a:rPr>
              <a:t>von UML Klassendiagrammen in objektorientierte Programmiersprachen</a:t>
            </a: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  <a:p>
            <a:pPr algn="ctr"/>
            <a:endParaRPr lang="de-DE" altLang="de-DE" sz="48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9092" y="114802"/>
            <a:ext cx="8142605" cy="1082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Software Engineering - Implementierung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lang="de-DE" sz="1800" b="1" spc="20" dirty="0" smtClean="0">
                <a:latin typeface="Arial"/>
                <a:cs typeface="Arial"/>
              </a:rPr>
              <a:t>Umwandlung UML in Programmcode – Statische Struktur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600"/>
              </a:lnSpc>
              <a:spcBef>
                <a:spcPts val="4"/>
              </a:spcBef>
            </a:pPr>
            <a:endParaRPr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19" y="403225"/>
            <a:ext cx="8484374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ject 3"/>
          <p:cNvSpPr txBox="1"/>
          <p:nvPr/>
        </p:nvSpPr>
        <p:spPr>
          <a:xfrm>
            <a:off x="152400" y="5501861"/>
            <a:ext cx="8124952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 panose="020B0604020202020204" pitchFamily="34" charset="0"/>
              <a:buChar char="•"/>
            </a:pPr>
            <a:endParaRPr lang="de-DE" sz="1600" dirty="0" smtClean="0">
              <a:latin typeface="Arial"/>
              <a:cs typeface="Arial"/>
            </a:endParaRP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Arial"/>
                <a:cs typeface="Arial"/>
              </a:rPr>
              <a:t>Bei Übersetzung in Source-Code auf Vererbung und Sichtbarkeit achten</a:t>
            </a: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Arial"/>
                <a:cs typeface="Arial"/>
              </a:rPr>
              <a:t>Es k</a:t>
            </a:r>
            <a:r>
              <a:rPr lang="de-DE" sz="1600" spc="-10" dirty="0">
                <a:latin typeface="Arial"/>
                <a:cs typeface="Arial"/>
              </a:rPr>
              <a:t>an</a:t>
            </a:r>
            <a:r>
              <a:rPr lang="de-DE" sz="1600" dirty="0">
                <a:latin typeface="Arial"/>
                <a:cs typeface="Arial"/>
              </a:rPr>
              <a:t>n</a:t>
            </a:r>
            <a:r>
              <a:rPr lang="de-DE" sz="1600" spc="-5" dirty="0">
                <a:latin typeface="Arial"/>
                <a:cs typeface="Arial"/>
              </a:rPr>
              <a:t> </a:t>
            </a:r>
            <a:r>
              <a:rPr lang="de-DE" sz="1600" dirty="0">
                <a:latin typeface="Arial"/>
                <a:cs typeface="Arial"/>
              </a:rPr>
              <a:t>v</a:t>
            </a:r>
            <a:r>
              <a:rPr lang="de-DE" sz="1600" spc="-10" dirty="0">
                <a:latin typeface="Arial"/>
                <a:cs typeface="Arial"/>
              </a:rPr>
              <a:t>e</a:t>
            </a:r>
            <a:r>
              <a:rPr lang="de-DE" sz="1600" spc="10" dirty="0">
                <a:latin typeface="Arial"/>
                <a:cs typeface="Arial"/>
              </a:rPr>
              <a:t>r</a:t>
            </a:r>
            <a:r>
              <a:rPr lang="de-DE" sz="1600" spc="-10" dirty="0">
                <a:latin typeface="Arial"/>
                <a:cs typeface="Arial"/>
              </a:rPr>
              <a:t>e</a:t>
            </a:r>
            <a:r>
              <a:rPr lang="de-DE" sz="1600" spc="5" dirty="0">
                <a:latin typeface="Arial"/>
                <a:cs typeface="Arial"/>
              </a:rPr>
              <a:t>i</a:t>
            </a:r>
            <a:r>
              <a:rPr lang="de-DE" sz="1600" spc="-10" dirty="0">
                <a:latin typeface="Arial"/>
                <a:cs typeface="Arial"/>
              </a:rPr>
              <a:t>nba</a:t>
            </a:r>
            <a:r>
              <a:rPr lang="de-DE" sz="1600" spc="10" dirty="0">
                <a:latin typeface="Arial"/>
                <a:cs typeface="Arial"/>
              </a:rPr>
              <a:t>r</a:t>
            </a:r>
            <a:r>
              <a:rPr lang="de-DE" sz="1600" dirty="0">
                <a:latin typeface="Arial"/>
                <a:cs typeface="Arial"/>
              </a:rPr>
              <a:t>t </a:t>
            </a:r>
            <a:r>
              <a:rPr lang="de-DE" sz="1600" spc="-20" dirty="0">
                <a:latin typeface="Arial"/>
                <a:cs typeface="Arial"/>
              </a:rPr>
              <a:t>w</a:t>
            </a:r>
            <a:r>
              <a:rPr lang="de-DE" sz="1600" spc="5" dirty="0">
                <a:latin typeface="Arial"/>
                <a:cs typeface="Arial"/>
              </a:rPr>
              <a:t>e</a:t>
            </a:r>
            <a:r>
              <a:rPr lang="de-DE" sz="1600" dirty="0">
                <a:latin typeface="Arial"/>
                <a:cs typeface="Arial"/>
              </a:rPr>
              <a:t>r</a:t>
            </a:r>
            <a:r>
              <a:rPr lang="de-DE" sz="1600" spc="5" dirty="0">
                <a:latin typeface="Arial"/>
                <a:cs typeface="Arial"/>
              </a:rPr>
              <a:t>d</a:t>
            </a:r>
            <a:r>
              <a:rPr lang="de-DE" sz="1600" spc="-10" dirty="0">
                <a:latin typeface="Arial"/>
                <a:cs typeface="Arial"/>
              </a:rPr>
              <a:t>en</a:t>
            </a:r>
            <a:r>
              <a:rPr lang="de-DE" sz="1600" dirty="0">
                <a:latin typeface="Arial"/>
                <a:cs typeface="Arial"/>
              </a:rPr>
              <a:t>,</a:t>
            </a:r>
            <a:r>
              <a:rPr lang="de-DE" sz="1600" spc="5" dirty="0">
                <a:latin typeface="Arial"/>
                <a:cs typeface="Arial"/>
              </a:rPr>
              <a:t> </a:t>
            </a:r>
            <a:r>
              <a:rPr lang="de-DE" sz="1600" spc="-10" dirty="0">
                <a:latin typeface="Arial"/>
                <a:cs typeface="Arial"/>
              </a:rPr>
              <a:t>da</a:t>
            </a:r>
            <a:r>
              <a:rPr lang="de-DE" sz="1600" dirty="0">
                <a:latin typeface="Arial"/>
                <a:cs typeface="Arial"/>
              </a:rPr>
              <a:t>ss </a:t>
            </a:r>
            <a:r>
              <a:rPr lang="de-DE" sz="1600" spc="5" dirty="0" err="1">
                <a:latin typeface="Arial"/>
                <a:cs typeface="Arial"/>
              </a:rPr>
              <a:t>g</a:t>
            </a:r>
            <a:r>
              <a:rPr lang="de-DE" sz="1600" spc="-10" dirty="0" err="1">
                <a:latin typeface="Arial"/>
                <a:cs typeface="Arial"/>
              </a:rPr>
              <a:t>e</a:t>
            </a:r>
            <a:r>
              <a:rPr lang="de-DE" sz="1600" spc="5" dirty="0" err="1">
                <a:latin typeface="Arial"/>
                <a:cs typeface="Arial"/>
              </a:rPr>
              <a:t>t</a:t>
            </a:r>
            <a:r>
              <a:rPr lang="de-DE" sz="1600" dirty="0">
                <a:latin typeface="Arial"/>
                <a:cs typeface="Arial"/>
              </a:rPr>
              <a:t>- </a:t>
            </a:r>
            <a:r>
              <a:rPr lang="de-DE" sz="1600" spc="-10" dirty="0">
                <a:latin typeface="Arial"/>
                <a:cs typeface="Arial"/>
              </a:rPr>
              <a:t>un</a:t>
            </a:r>
            <a:r>
              <a:rPr lang="de-DE" sz="1600" dirty="0">
                <a:latin typeface="Arial"/>
                <a:cs typeface="Arial"/>
              </a:rPr>
              <a:t>d</a:t>
            </a:r>
            <a:r>
              <a:rPr lang="de-DE" sz="1600" spc="-5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s</a:t>
            </a:r>
            <a:r>
              <a:rPr lang="de-DE" sz="1600" spc="-10" dirty="0" err="1">
                <a:latin typeface="Arial"/>
                <a:cs typeface="Arial"/>
              </a:rPr>
              <a:t>e</a:t>
            </a:r>
            <a:r>
              <a:rPr lang="de-DE" sz="1600" spc="5" dirty="0" err="1">
                <a:latin typeface="Arial"/>
                <a:cs typeface="Arial"/>
              </a:rPr>
              <a:t>t</a:t>
            </a:r>
            <a:r>
              <a:rPr lang="de-DE" sz="1600" dirty="0">
                <a:latin typeface="Arial"/>
                <a:cs typeface="Arial"/>
              </a:rPr>
              <a:t>-M</a:t>
            </a:r>
            <a:r>
              <a:rPr lang="de-DE" sz="1600" spc="-10" dirty="0">
                <a:latin typeface="Arial"/>
                <a:cs typeface="Arial"/>
              </a:rPr>
              <a:t>e</a:t>
            </a:r>
            <a:r>
              <a:rPr lang="de-DE" sz="1600" spc="15" dirty="0">
                <a:latin typeface="Arial"/>
                <a:cs typeface="Arial"/>
              </a:rPr>
              <a:t>t</a:t>
            </a:r>
            <a:r>
              <a:rPr lang="de-DE" sz="1600" spc="-10" dirty="0">
                <a:latin typeface="Arial"/>
                <a:cs typeface="Arial"/>
              </a:rPr>
              <a:t>h</a:t>
            </a:r>
            <a:r>
              <a:rPr lang="de-DE" sz="1600" spc="5" dirty="0">
                <a:latin typeface="Arial"/>
                <a:cs typeface="Arial"/>
              </a:rPr>
              <a:t>o</a:t>
            </a:r>
            <a:r>
              <a:rPr lang="de-DE" sz="1600" spc="-10" dirty="0">
                <a:latin typeface="Arial"/>
                <a:cs typeface="Arial"/>
              </a:rPr>
              <a:t>de</a:t>
            </a:r>
            <a:r>
              <a:rPr lang="de-DE" sz="1600" dirty="0">
                <a:latin typeface="Arial"/>
                <a:cs typeface="Arial"/>
              </a:rPr>
              <a:t>n</a:t>
            </a:r>
            <a:r>
              <a:rPr lang="de-DE" sz="1600" spc="-5" dirty="0">
                <a:latin typeface="Arial"/>
                <a:cs typeface="Arial"/>
              </a:rPr>
              <a:t> </a:t>
            </a:r>
            <a:r>
              <a:rPr lang="de-DE" sz="1600" spc="5" dirty="0">
                <a:latin typeface="Arial"/>
                <a:cs typeface="Arial"/>
              </a:rPr>
              <a:t>i</a:t>
            </a:r>
            <a:r>
              <a:rPr lang="de-DE" sz="1600" dirty="0">
                <a:latin typeface="Arial"/>
                <a:cs typeface="Arial"/>
              </a:rPr>
              <a:t>n </a:t>
            </a:r>
            <a:r>
              <a:rPr lang="de-DE" sz="1600" spc="-5" dirty="0">
                <a:latin typeface="Arial"/>
                <a:cs typeface="Arial"/>
              </a:rPr>
              <a:t>Klassendiagrammen </a:t>
            </a:r>
            <a:r>
              <a:rPr lang="de-DE" sz="1600" spc="-20" dirty="0">
                <a:latin typeface="Arial"/>
                <a:cs typeface="Arial"/>
              </a:rPr>
              <a:t>w</a:t>
            </a:r>
            <a:r>
              <a:rPr lang="de-DE" sz="1600" spc="5" dirty="0">
                <a:latin typeface="Arial"/>
                <a:cs typeface="Arial"/>
              </a:rPr>
              <a:t>eg</a:t>
            </a:r>
            <a:r>
              <a:rPr lang="de-DE" sz="1600" spc="-10" dirty="0">
                <a:latin typeface="Arial"/>
                <a:cs typeface="Arial"/>
              </a:rPr>
              <a:t>ge</a:t>
            </a:r>
            <a:r>
              <a:rPr lang="de-DE" sz="1600" spc="5" dirty="0">
                <a:latin typeface="Arial"/>
                <a:cs typeface="Arial"/>
              </a:rPr>
              <a:t>l</a:t>
            </a:r>
            <a:r>
              <a:rPr lang="de-DE" sz="1600" spc="-10" dirty="0">
                <a:latin typeface="Arial"/>
                <a:cs typeface="Arial"/>
              </a:rPr>
              <a:t>a</a:t>
            </a:r>
            <a:r>
              <a:rPr lang="de-DE" sz="1600" dirty="0">
                <a:latin typeface="Arial"/>
                <a:cs typeface="Arial"/>
              </a:rPr>
              <a:t>ss</a:t>
            </a:r>
            <a:r>
              <a:rPr lang="de-DE" sz="1600" spc="5" dirty="0">
                <a:latin typeface="Arial"/>
                <a:cs typeface="Arial"/>
              </a:rPr>
              <a:t>e</a:t>
            </a:r>
            <a:r>
              <a:rPr lang="de-DE" sz="1600" dirty="0">
                <a:latin typeface="Arial"/>
                <a:cs typeface="Arial"/>
              </a:rPr>
              <a:t>n</a:t>
            </a:r>
            <a:r>
              <a:rPr lang="de-DE" sz="1600" spc="-10" dirty="0">
                <a:latin typeface="Arial"/>
                <a:cs typeface="Arial"/>
              </a:rPr>
              <a:t> </a:t>
            </a:r>
            <a:r>
              <a:rPr lang="de-DE" sz="1600" spc="-20" dirty="0">
                <a:latin typeface="Arial"/>
                <a:cs typeface="Arial"/>
              </a:rPr>
              <a:t>w</a:t>
            </a:r>
            <a:r>
              <a:rPr lang="de-DE" sz="1600" spc="5" dirty="0">
                <a:latin typeface="Arial"/>
                <a:cs typeface="Arial"/>
              </a:rPr>
              <a:t>e</a:t>
            </a:r>
            <a:r>
              <a:rPr lang="de-DE" sz="1600" dirty="0">
                <a:latin typeface="Arial"/>
                <a:cs typeface="Arial"/>
              </a:rPr>
              <a:t>r</a:t>
            </a:r>
            <a:r>
              <a:rPr lang="de-DE" sz="1600" spc="5" dirty="0">
                <a:latin typeface="Arial"/>
                <a:cs typeface="Arial"/>
              </a:rPr>
              <a:t>d</a:t>
            </a:r>
            <a:r>
              <a:rPr lang="de-DE" sz="1600" spc="-5" dirty="0">
                <a:latin typeface="Arial"/>
                <a:cs typeface="Arial"/>
              </a:rPr>
              <a:t>e</a:t>
            </a:r>
            <a:r>
              <a:rPr lang="de-DE" sz="1600" dirty="0">
                <a:latin typeface="Arial"/>
                <a:cs typeface="Arial"/>
              </a:rPr>
              <a:t>n</a:t>
            </a:r>
          </a:p>
          <a:p>
            <a:pPr marL="355600" indent="-342900">
              <a:buFont typeface="Arial" panose="020B0604020202020204" pitchFamily="34" charset="0"/>
              <a:buChar char="•"/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49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9092" y="114802"/>
            <a:ext cx="8142605" cy="1082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Software Engineering - Implementierung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lang="de-DE" sz="1800" b="1" spc="20" dirty="0" smtClean="0">
                <a:latin typeface="Arial"/>
                <a:cs typeface="Arial"/>
              </a:rPr>
              <a:t>Umwandlung UML in Programmcode – Statische Struktur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600"/>
              </a:lnSpc>
              <a:spcBef>
                <a:spcPts val="4"/>
              </a:spcBef>
            </a:pPr>
            <a:endParaRPr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860425"/>
            <a:ext cx="85534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4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/>
          <p:cNvSpPr txBox="1"/>
          <p:nvPr/>
        </p:nvSpPr>
        <p:spPr>
          <a:xfrm>
            <a:off x="228600" y="555625"/>
            <a:ext cx="8142605" cy="6796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Arial"/>
                <a:cs typeface="Arial"/>
              </a:rPr>
              <a:t>Attribute mit </a:t>
            </a:r>
            <a:r>
              <a:rPr lang="de-DE" sz="2800" dirty="0" err="1" smtClean="0">
                <a:latin typeface="Arial"/>
                <a:cs typeface="Arial"/>
              </a:rPr>
              <a:t>package-scope</a:t>
            </a:r>
            <a:r>
              <a:rPr lang="de-DE" sz="2800" dirty="0" smtClean="0">
                <a:latin typeface="Arial"/>
                <a:cs typeface="Arial"/>
              </a:rPr>
              <a:t> („~“)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400" dirty="0" smtClean="0">
              <a:latin typeface="Arial"/>
              <a:cs typeface="Arial"/>
            </a:endParaRPr>
          </a:p>
          <a:p>
            <a:pPr marL="469900" lvl="1"/>
            <a:r>
              <a:rPr lang="de-DE" sz="1400" dirty="0" smtClean="0">
                <a:latin typeface="Arial"/>
                <a:cs typeface="Arial"/>
              </a:rPr>
              <a:t>Klassendiagramm mit Klasse „A“ und Attribute i: </a:t>
            </a:r>
          </a:p>
          <a:p>
            <a:pPr marL="469900" lvl="1"/>
            <a:endParaRPr lang="de-DE" sz="1400" dirty="0">
              <a:latin typeface="Arial"/>
              <a:cs typeface="Arial"/>
            </a:endParaRPr>
          </a:p>
          <a:p>
            <a:pPr marL="469900" lvl="1"/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i; </a:t>
            </a:r>
          </a:p>
          <a:p>
            <a:pPr marL="755650" lvl="1" indent="-285750">
              <a:buFont typeface="Arial" panose="020B0604020202020204" pitchFamily="34" charset="0"/>
              <a:buChar char="•"/>
            </a:pPr>
            <a:endParaRPr lang="de-DE" sz="1400" dirty="0" smtClean="0">
              <a:latin typeface="Arial"/>
              <a:cs typeface="Arial"/>
            </a:endParaRPr>
          </a:p>
          <a:p>
            <a:pPr marL="469900" lvl="1"/>
            <a:r>
              <a:rPr lang="de-DE" sz="1400" dirty="0" smtClean="0">
                <a:latin typeface="Arial"/>
                <a:cs typeface="Arial"/>
              </a:rPr>
              <a:t>Java Source Code:</a:t>
            </a:r>
          </a:p>
          <a:p>
            <a:pPr marL="469900" lvl="1"/>
            <a:endParaRPr lang="de-DE" sz="1400" dirty="0" smtClean="0">
              <a:latin typeface="Arial"/>
              <a:cs typeface="Arial"/>
            </a:endParaRPr>
          </a:p>
          <a:p>
            <a:pPr marL="469900" lvl="1"/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{ </a:t>
            </a:r>
          </a:p>
          <a:p>
            <a:pPr marL="469900" lvl="1"/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marL="469900" lvl="1"/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55650" lvl="1" indent="-285750">
              <a:buFont typeface="Arial" panose="020B0604020202020204" pitchFamily="34" charset="0"/>
              <a:buChar char="•"/>
            </a:pPr>
            <a:endParaRPr lang="de-DE" sz="1400" dirty="0" smtClean="0">
              <a:latin typeface="Arial"/>
              <a:cs typeface="Arial"/>
            </a:endParaRP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Arial"/>
                <a:cs typeface="Arial"/>
              </a:rPr>
              <a:t>abgeleitetes Attribute („/“)</a:t>
            </a:r>
          </a:p>
          <a:p>
            <a:pPr marL="298450" indent="-285750">
              <a:buFont typeface="Arial" panose="020B0604020202020204" pitchFamily="34" charset="0"/>
              <a:buChar char="•"/>
            </a:pPr>
            <a:endParaRPr lang="de-DE" sz="1400" dirty="0" smtClean="0">
              <a:latin typeface="Arial"/>
              <a:cs typeface="Arial"/>
            </a:endParaRPr>
          </a:p>
          <a:p>
            <a:pPr marL="469900" lvl="1"/>
            <a:r>
              <a:rPr lang="de-DE" sz="1400" dirty="0">
                <a:latin typeface="Arial"/>
                <a:cs typeface="Arial"/>
              </a:rPr>
              <a:t>Klassendiagramm mit Klasse „A“ und Attribute </a:t>
            </a:r>
            <a:r>
              <a:rPr lang="de-DE" sz="1400" dirty="0" smtClean="0">
                <a:latin typeface="Arial"/>
                <a:cs typeface="Arial"/>
              </a:rPr>
              <a:t>„</a:t>
            </a:r>
            <a:r>
              <a:rPr lang="de-DE" sz="1400" dirty="0" err="1" smtClean="0">
                <a:latin typeface="Arial"/>
                <a:cs typeface="Arial"/>
              </a:rPr>
              <a:t>enthalteneMehrwertSteuer</a:t>
            </a:r>
            <a:r>
              <a:rPr lang="de-DE" sz="1400" dirty="0" smtClean="0">
                <a:latin typeface="Arial"/>
                <a:cs typeface="Arial"/>
              </a:rPr>
              <a:t>“: </a:t>
            </a:r>
            <a:endParaRPr lang="de-DE" sz="1400" dirty="0">
              <a:latin typeface="Arial"/>
              <a:cs typeface="Arial"/>
            </a:endParaRPr>
          </a:p>
          <a:p>
            <a:pPr marL="469900" lvl="1"/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/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double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enthalteneMehrwertSteuer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755650" lvl="1" indent="-285750">
              <a:buFont typeface="Arial" panose="020B0604020202020204" pitchFamily="34" charset="0"/>
              <a:buChar char="•"/>
            </a:pPr>
            <a:endParaRPr lang="de-DE" sz="1400" dirty="0" smtClean="0">
              <a:latin typeface="Arial"/>
              <a:cs typeface="Arial"/>
            </a:endParaRPr>
          </a:p>
          <a:p>
            <a:pPr marL="469900" lvl="1"/>
            <a:r>
              <a:rPr lang="de-DE" sz="1400" dirty="0" smtClean="0">
                <a:latin typeface="Arial"/>
                <a:cs typeface="Arial"/>
              </a:rPr>
              <a:t>In einer Klasse „A“ wird umgesetzt zu</a:t>
            </a:r>
          </a:p>
          <a:p>
            <a:pPr marL="469900" lvl="1"/>
            <a:endParaRPr lang="de-DE" sz="1400" dirty="0" smtClean="0">
              <a:latin typeface="Arial"/>
              <a:cs typeface="Arial"/>
            </a:endParaRPr>
          </a:p>
          <a:p>
            <a:pPr marL="469900" lvl="1"/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/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mwst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19;</a:t>
            </a:r>
          </a:p>
          <a:p>
            <a:pPr marL="469900" lvl="1"/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preis;</a:t>
            </a:r>
          </a:p>
          <a:p>
            <a:pPr marL="469900" lvl="1"/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getEnthalteneMehrwertSteuer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69900" lvl="1"/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preis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(preis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 + (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mwst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/100)));</a:t>
            </a:r>
          </a:p>
          <a:p>
            <a:pPr marL="469900" lvl="1"/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69900" lvl="1"/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sz="1900" dirty="0"/>
          </a:p>
          <a:p>
            <a:pPr>
              <a:lnSpc>
                <a:spcPts val="2600"/>
              </a:lnSpc>
              <a:spcBef>
                <a:spcPts val="4"/>
              </a:spcBef>
            </a:pP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11677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9092" y="114802"/>
            <a:ext cx="8142605" cy="1082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Software Engineering - Implementierung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lang="de-DE" sz="1800" b="1" spc="20" dirty="0" smtClean="0">
                <a:latin typeface="Arial"/>
                <a:cs typeface="Arial"/>
              </a:rPr>
              <a:t>Umwandlung UML in Programmcode – Beziehungen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600"/>
              </a:lnSpc>
              <a:spcBef>
                <a:spcPts val="4"/>
              </a:spcBef>
            </a:pPr>
            <a:endParaRPr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72204"/>
            <a:ext cx="86868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1952</Words>
  <Application>Microsoft Office PowerPoint</Application>
  <PresentationFormat>Benutzerdefiniert</PresentationFormat>
  <Paragraphs>473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8" baseType="lpstr">
      <vt:lpstr>Arial</vt:lpstr>
      <vt:lpstr>Calibri</vt:lpstr>
      <vt:lpstr>Courier New</vt:lpstr>
      <vt:lpstr>Times New Roman</vt:lpstr>
      <vt:lpstr>Verdana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Kardinalität 0..1</vt:lpstr>
      <vt:lpstr>PowerPoint-Präsentation</vt:lpstr>
      <vt:lpstr>Umgang mit Assoziationen im Design</vt:lpstr>
      <vt:lpstr>Kardinalität n </vt:lpstr>
      <vt:lpstr>PowerPoint-Präsentation</vt:lpstr>
      <vt:lpstr>PowerPoint-Präsentation</vt:lpstr>
      <vt:lpstr>Arten der Zugehörigkeit (Komposition)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jbrunsmann</dc:creator>
  <cp:lastModifiedBy>joerg</cp:lastModifiedBy>
  <cp:revision>151</cp:revision>
  <cp:lastPrinted>2014-12-19T09:58:21Z</cp:lastPrinted>
  <dcterms:created xsi:type="dcterms:W3CDTF">2013-10-13T09:08:27Z</dcterms:created>
  <dcterms:modified xsi:type="dcterms:W3CDTF">2018-01-09T15:05:01Z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2013-10-13T00:00:00Z</vt:filetime>
  </property>
  <property fmtid="{D5CDD505-2E9C-101B-9397-08002B2CF9AE}" pid="3" name="LastSaved">
    <vt:filetime>2013-10-13T00:00:00Z</vt:filetime>
  </property>
</Properties>
</file>