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49" r:id="rId2"/>
    <p:sldId id="497" r:id="rId3"/>
    <p:sldId id="482" r:id="rId4"/>
    <p:sldId id="502" r:id="rId5"/>
    <p:sldId id="431" r:id="rId6"/>
    <p:sldId id="434" r:id="rId7"/>
    <p:sldId id="435" r:id="rId8"/>
    <p:sldId id="586" r:id="rId9"/>
    <p:sldId id="440" r:id="rId10"/>
    <p:sldId id="441" r:id="rId11"/>
    <p:sldId id="416" r:id="rId12"/>
    <p:sldId id="600" r:id="rId13"/>
    <p:sldId id="602" r:id="rId14"/>
    <p:sldId id="603" r:id="rId15"/>
    <p:sldId id="604" r:id="rId16"/>
    <p:sldId id="605" r:id="rId17"/>
    <p:sldId id="606" r:id="rId18"/>
    <p:sldId id="613" r:id="rId19"/>
    <p:sldId id="616" r:id="rId20"/>
    <p:sldId id="618" r:id="rId21"/>
    <p:sldId id="625" r:id="rId22"/>
    <p:sldId id="627" r:id="rId23"/>
    <p:sldId id="628" r:id="rId24"/>
    <p:sldId id="629" r:id="rId25"/>
    <p:sldId id="636" r:id="rId26"/>
    <p:sldId id="637" r:id="rId27"/>
    <p:sldId id="445" r:id="rId28"/>
    <p:sldId id="277" r:id="rId29"/>
    <p:sldId id="473" r:id="rId30"/>
    <p:sldId id="453" r:id="rId31"/>
    <p:sldId id="454" r:id="rId32"/>
    <p:sldId id="279" r:id="rId33"/>
    <p:sldId id="476" r:id="rId34"/>
    <p:sldId id="281" r:id="rId35"/>
    <p:sldId id="492" r:id="rId36"/>
    <p:sldId id="588" r:id="rId37"/>
    <p:sldId id="456" r:id="rId38"/>
    <p:sldId id="536" r:id="rId39"/>
    <p:sldId id="289" r:id="rId40"/>
    <p:sldId id="484" r:id="rId41"/>
    <p:sldId id="635" r:id="rId42"/>
    <p:sldId id="296" r:id="rId43"/>
    <p:sldId id="297" r:id="rId44"/>
    <p:sldId id="457" r:id="rId45"/>
    <p:sldId id="298" r:id="rId46"/>
    <p:sldId id="640" r:id="rId47"/>
    <p:sldId id="641" r:id="rId48"/>
    <p:sldId id="495" r:id="rId49"/>
    <p:sldId id="299" r:id="rId50"/>
    <p:sldId id="407" r:id="rId51"/>
    <p:sldId id="410" r:id="rId52"/>
    <p:sldId id="412" r:id="rId53"/>
    <p:sldId id="496" r:id="rId54"/>
    <p:sldId id="463" r:id="rId55"/>
    <p:sldId id="414" r:id="rId56"/>
    <p:sldId id="415" r:id="rId57"/>
    <p:sldId id="460" r:id="rId58"/>
    <p:sldId id="461" r:id="rId59"/>
    <p:sldId id="417" r:id="rId60"/>
    <p:sldId id="418" r:id="rId61"/>
    <p:sldId id="419" r:id="rId62"/>
    <p:sldId id="467" r:id="rId63"/>
    <p:sldId id="421" r:id="rId64"/>
    <p:sldId id="465" r:id="rId65"/>
    <p:sldId id="422" r:id="rId66"/>
    <p:sldId id="466" r:id="rId67"/>
    <p:sldId id="423" r:id="rId68"/>
    <p:sldId id="651" r:id="rId69"/>
    <p:sldId id="642" r:id="rId70"/>
    <p:sldId id="507" r:id="rId71"/>
    <p:sldId id="510" r:id="rId72"/>
    <p:sldId id="587" r:id="rId73"/>
    <p:sldId id="544" r:id="rId74"/>
    <p:sldId id="512" r:id="rId75"/>
    <p:sldId id="513" r:id="rId76"/>
    <p:sldId id="639" r:id="rId77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9" d="100"/>
          <a:sy n="109" d="100"/>
        </p:scale>
        <p:origin x="15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53F7D-0168-4341-B492-BF3253B73BD0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5938"/>
            <a:ext cx="3429000" cy="2576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63900"/>
            <a:ext cx="7315200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5CE3-AD58-4C59-8F16-DED9014C5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1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092" y="655472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2890" y="6553199"/>
            <a:ext cx="330834" cy="2876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092" y="655472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2890" y="6553199"/>
            <a:ext cx="330834" cy="2876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09092" y="655472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342890" y="6553199"/>
            <a:ext cx="330834" cy="2876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09092" y="655472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342890" y="6553199"/>
            <a:ext cx="330834" cy="2876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09092" y="655472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342890" y="6553199"/>
            <a:ext cx="330834" cy="2876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71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827"/>
            <a:ext cx="8229599" cy="1099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80261"/>
            <a:ext cx="8229599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11950"/>
            <a:ext cx="9144000" cy="2846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165101" y="6635750"/>
            <a:ext cx="8864354" cy="45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easymock.org/" TargetMode="External"/><Relationship Id="rId2" Type="http://schemas.openxmlformats.org/officeDocument/2006/relationships/hyperlink" Target="http://jmock.org/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49" y="3290572"/>
            <a:ext cx="4313555" cy="4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09">
              <a:tabLst>
                <a:tab pos="1927921" algn="l"/>
              </a:tabLst>
            </a:pPr>
            <a:r>
              <a:rPr sz="2800" b="1" spc="104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4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4"/>
            <a:ext cx="5029200" cy="1102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09" marR="6305" indent="453925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09" marR="6305" indent="453925" algn="ctr"/>
            <a:endParaRPr lang="de-DE" sz="1400" b="1" dirty="0">
              <a:latin typeface="Arial"/>
              <a:cs typeface="Arial"/>
            </a:endParaRPr>
          </a:p>
          <a:p>
            <a:pPr marL="12609" marR="6305" indent="453925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09" marR="6305" indent="453925" algn="ctr"/>
            <a:endParaRPr sz="1400" dirty="0">
              <a:latin typeface="Arial"/>
              <a:cs typeface="Arial"/>
            </a:endParaRPr>
          </a:p>
          <a:p>
            <a:pPr marL="56173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0" y="4044952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09" algn="ctr">
              <a:tabLst>
                <a:tab pos="1927921" algn="l"/>
              </a:tabLst>
            </a:pPr>
            <a:r>
              <a:rPr lang="de-DE" sz="2200" b="1" spc="104" dirty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lang="de-DE" sz="2200" b="1" spc="104" dirty="0" smtClean="0">
                <a:solidFill>
                  <a:srgbClr val="000082"/>
                </a:solidFill>
                <a:latin typeface="Arial"/>
                <a:cs typeface="Arial"/>
              </a:rPr>
              <a:t>Kapitel 15. Softwareprüfung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3"/>
          <p:cNvSpPr/>
          <p:nvPr/>
        </p:nvSpPr>
        <p:spPr>
          <a:xfrm>
            <a:off x="3346322" y="1590538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582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3" name="object 4"/>
          <p:cNvSpPr/>
          <p:nvPr/>
        </p:nvSpPr>
        <p:spPr>
          <a:xfrm>
            <a:off x="3348609" y="115492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4" name="object 5"/>
          <p:cNvSpPr/>
          <p:nvPr/>
        </p:nvSpPr>
        <p:spPr>
          <a:xfrm>
            <a:off x="3346322" y="1152388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582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6"/>
          <p:cNvSpPr/>
          <p:nvPr/>
        </p:nvSpPr>
        <p:spPr>
          <a:xfrm>
            <a:off x="5729859" y="115468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6" name="object 7"/>
          <p:cNvSpPr/>
          <p:nvPr/>
        </p:nvSpPr>
        <p:spPr>
          <a:xfrm>
            <a:off x="3350895" y="1154684"/>
            <a:ext cx="2376805" cy="433070"/>
          </a:xfrm>
          <a:custGeom>
            <a:avLst/>
            <a:gdLst/>
            <a:ahLst/>
            <a:cxnLst/>
            <a:rect l="l" t="t" r="r" b="b"/>
            <a:pathLst>
              <a:path w="2376804" h="433069">
                <a:moveTo>
                  <a:pt x="0" y="432815"/>
                </a:moveTo>
                <a:lnTo>
                  <a:pt x="2376677" y="432815"/>
                </a:lnTo>
                <a:lnTo>
                  <a:pt x="2376677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7" name="object 8"/>
          <p:cNvSpPr/>
          <p:nvPr/>
        </p:nvSpPr>
        <p:spPr>
          <a:xfrm>
            <a:off x="3346322" y="1149350"/>
            <a:ext cx="2386330" cy="443865"/>
          </a:xfrm>
          <a:custGeom>
            <a:avLst/>
            <a:gdLst/>
            <a:ahLst/>
            <a:cxnLst/>
            <a:rect l="l" t="t" r="r" b="b"/>
            <a:pathLst>
              <a:path w="2386329" h="443864">
                <a:moveTo>
                  <a:pt x="2385821" y="0"/>
                </a:moveTo>
                <a:lnTo>
                  <a:pt x="0" y="0"/>
                </a:lnTo>
                <a:lnTo>
                  <a:pt x="0" y="443483"/>
                </a:lnTo>
                <a:lnTo>
                  <a:pt x="2385821" y="443483"/>
                </a:lnTo>
                <a:lnTo>
                  <a:pt x="2385821" y="438149"/>
                </a:lnTo>
                <a:lnTo>
                  <a:pt x="9905" y="438149"/>
                </a:lnTo>
                <a:lnTo>
                  <a:pt x="4571" y="433577"/>
                </a:lnTo>
                <a:lnTo>
                  <a:pt x="9905" y="433577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2385821" y="5333"/>
                </a:lnTo>
                <a:lnTo>
                  <a:pt x="2385821" y="0"/>
                </a:lnTo>
                <a:close/>
              </a:path>
              <a:path w="2386329" h="443864">
                <a:moveTo>
                  <a:pt x="9905" y="433577"/>
                </a:moveTo>
                <a:lnTo>
                  <a:pt x="4571" y="433577"/>
                </a:lnTo>
                <a:lnTo>
                  <a:pt x="9905" y="438149"/>
                </a:lnTo>
                <a:lnTo>
                  <a:pt x="9905" y="433577"/>
                </a:lnTo>
                <a:close/>
              </a:path>
              <a:path w="2386329" h="443864">
                <a:moveTo>
                  <a:pt x="2376677" y="433577"/>
                </a:moveTo>
                <a:lnTo>
                  <a:pt x="9905" y="433577"/>
                </a:lnTo>
                <a:lnTo>
                  <a:pt x="9905" y="438149"/>
                </a:lnTo>
                <a:lnTo>
                  <a:pt x="2376677" y="438149"/>
                </a:lnTo>
                <a:lnTo>
                  <a:pt x="2376677" y="433577"/>
                </a:lnTo>
                <a:close/>
              </a:path>
              <a:path w="2386329" h="443864">
                <a:moveTo>
                  <a:pt x="2376677" y="5333"/>
                </a:moveTo>
                <a:lnTo>
                  <a:pt x="2376677" y="438149"/>
                </a:lnTo>
                <a:lnTo>
                  <a:pt x="2381249" y="433577"/>
                </a:lnTo>
                <a:lnTo>
                  <a:pt x="2385821" y="433577"/>
                </a:lnTo>
                <a:lnTo>
                  <a:pt x="2385821" y="9905"/>
                </a:lnTo>
                <a:lnTo>
                  <a:pt x="2381249" y="9905"/>
                </a:lnTo>
                <a:lnTo>
                  <a:pt x="2376677" y="5333"/>
                </a:lnTo>
                <a:close/>
              </a:path>
              <a:path w="2386329" h="443864">
                <a:moveTo>
                  <a:pt x="2385821" y="433577"/>
                </a:moveTo>
                <a:lnTo>
                  <a:pt x="2381249" y="433577"/>
                </a:lnTo>
                <a:lnTo>
                  <a:pt x="2376677" y="438149"/>
                </a:lnTo>
                <a:lnTo>
                  <a:pt x="2385821" y="438149"/>
                </a:lnTo>
                <a:lnTo>
                  <a:pt x="2385821" y="433577"/>
                </a:lnTo>
                <a:close/>
              </a:path>
              <a:path w="2386329" h="443864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2386329" h="443864">
                <a:moveTo>
                  <a:pt x="2376677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2376677" y="9905"/>
                </a:lnTo>
                <a:lnTo>
                  <a:pt x="2376677" y="5333"/>
                </a:lnTo>
                <a:close/>
              </a:path>
              <a:path w="2386329" h="443864">
                <a:moveTo>
                  <a:pt x="2385821" y="5333"/>
                </a:moveTo>
                <a:lnTo>
                  <a:pt x="2376677" y="5333"/>
                </a:lnTo>
                <a:lnTo>
                  <a:pt x="2381249" y="9905"/>
                </a:lnTo>
                <a:lnTo>
                  <a:pt x="2385821" y="9905"/>
                </a:lnTo>
                <a:lnTo>
                  <a:pt x="23858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8" name="object 9"/>
          <p:cNvSpPr txBox="1"/>
          <p:nvPr/>
        </p:nvSpPr>
        <p:spPr>
          <a:xfrm>
            <a:off x="3799216" y="1183625"/>
            <a:ext cx="14808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28765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Kon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tru</a:t>
            </a:r>
            <a:r>
              <a:rPr sz="1200" spc="-15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uali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ä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sma</a:t>
            </a:r>
            <a:r>
              <a:rPr sz="1200" spc="-15" dirty="0">
                <a:latin typeface="Arial"/>
                <a:cs typeface="Arial"/>
              </a:rPr>
              <a:t>ß</a:t>
            </a:r>
            <a:r>
              <a:rPr sz="1200" spc="-5" dirty="0">
                <a:latin typeface="Arial"/>
                <a:cs typeface="Arial"/>
              </a:rPr>
              <a:t>nahme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1257684" y="2527163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0" name="object 11"/>
          <p:cNvSpPr/>
          <p:nvPr/>
        </p:nvSpPr>
        <p:spPr>
          <a:xfrm>
            <a:off x="1259970" y="2090918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1" name="object 12"/>
          <p:cNvSpPr/>
          <p:nvPr/>
        </p:nvSpPr>
        <p:spPr>
          <a:xfrm>
            <a:off x="1257684" y="2089013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2" name="object 13"/>
          <p:cNvSpPr/>
          <p:nvPr/>
        </p:nvSpPr>
        <p:spPr>
          <a:xfrm>
            <a:off x="2920365" y="209118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3" name="object 14"/>
          <p:cNvSpPr/>
          <p:nvPr/>
        </p:nvSpPr>
        <p:spPr>
          <a:xfrm>
            <a:off x="1262256" y="2091182"/>
            <a:ext cx="1656080" cy="433705"/>
          </a:xfrm>
          <a:custGeom>
            <a:avLst/>
            <a:gdLst/>
            <a:ahLst/>
            <a:cxnLst/>
            <a:rect l="l" t="t" r="r" b="b"/>
            <a:pathLst>
              <a:path w="1656079" h="433705">
                <a:moveTo>
                  <a:pt x="0" y="433577"/>
                </a:moveTo>
                <a:lnTo>
                  <a:pt x="1655825" y="433577"/>
                </a:lnTo>
                <a:lnTo>
                  <a:pt x="16558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4" name="object 15"/>
          <p:cNvSpPr/>
          <p:nvPr/>
        </p:nvSpPr>
        <p:spPr>
          <a:xfrm>
            <a:off x="1257684" y="2086610"/>
            <a:ext cx="1664970" cy="443230"/>
          </a:xfrm>
          <a:custGeom>
            <a:avLst/>
            <a:gdLst/>
            <a:ahLst/>
            <a:cxnLst/>
            <a:rect l="l" t="t" r="r" b="b"/>
            <a:pathLst>
              <a:path w="1664970" h="443230">
                <a:moveTo>
                  <a:pt x="1664966" y="0"/>
                </a:moveTo>
                <a:lnTo>
                  <a:pt x="0" y="0"/>
                </a:lnTo>
                <a:lnTo>
                  <a:pt x="0" y="442721"/>
                </a:lnTo>
                <a:lnTo>
                  <a:pt x="1664966" y="442721"/>
                </a:lnTo>
                <a:lnTo>
                  <a:pt x="1664966" y="438149"/>
                </a:lnTo>
                <a:lnTo>
                  <a:pt x="9143" y="438149"/>
                </a:lnTo>
                <a:lnTo>
                  <a:pt x="4571" y="432815"/>
                </a:lnTo>
                <a:lnTo>
                  <a:pt x="9143" y="4328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664966" y="4571"/>
                </a:lnTo>
                <a:lnTo>
                  <a:pt x="1664966" y="0"/>
                </a:lnTo>
                <a:close/>
              </a:path>
              <a:path w="1664970" h="443230">
                <a:moveTo>
                  <a:pt x="9143" y="432815"/>
                </a:moveTo>
                <a:lnTo>
                  <a:pt x="4571" y="432815"/>
                </a:lnTo>
                <a:lnTo>
                  <a:pt x="9143" y="438149"/>
                </a:lnTo>
                <a:lnTo>
                  <a:pt x="9143" y="432815"/>
                </a:lnTo>
                <a:close/>
              </a:path>
              <a:path w="1664970" h="443230">
                <a:moveTo>
                  <a:pt x="1655060" y="432815"/>
                </a:moveTo>
                <a:lnTo>
                  <a:pt x="9143" y="432815"/>
                </a:lnTo>
                <a:lnTo>
                  <a:pt x="9143" y="438149"/>
                </a:lnTo>
                <a:lnTo>
                  <a:pt x="1655060" y="438149"/>
                </a:lnTo>
                <a:lnTo>
                  <a:pt x="1655060" y="432815"/>
                </a:lnTo>
                <a:close/>
              </a:path>
              <a:path w="1664970" h="443230">
                <a:moveTo>
                  <a:pt x="1655060" y="4571"/>
                </a:moveTo>
                <a:lnTo>
                  <a:pt x="1655060" y="438149"/>
                </a:lnTo>
                <a:lnTo>
                  <a:pt x="1660394" y="432815"/>
                </a:lnTo>
                <a:lnTo>
                  <a:pt x="1664966" y="432815"/>
                </a:lnTo>
                <a:lnTo>
                  <a:pt x="1664966" y="9143"/>
                </a:lnTo>
                <a:lnTo>
                  <a:pt x="1660394" y="9143"/>
                </a:lnTo>
                <a:lnTo>
                  <a:pt x="1655060" y="4571"/>
                </a:lnTo>
                <a:close/>
              </a:path>
              <a:path w="1664970" h="443230">
                <a:moveTo>
                  <a:pt x="1664966" y="432815"/>
                </a:moveTo>
                <a:lnTo>
                  <a:pt x="1660394" y="432815"/>
                </a:lnTo>
                <a:lnTo>
                  <a:pt x="1655060" y="438149"/>
                </a:lnTo>
                <a:lnTo>
                  <a:pt x="1664966" y="438149"/>
                </a:lnTo>
                <a:lnTo>
                  <a:pt x="1664966" y="432815"/>
                </a:lnTo>
                <a:close/>
              </a:path>
              <a:path w="1664970" h="44323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664970" h="443230">
                <a:moveTo>
                  <a:pt x="1655060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655060" y="9143"/>
                </a:lnTo>
                <a:lnTo>
                  <a:pt x="1655060" y="4571"/>
                </a:lnTo>
                <a:close/>
              </a:path>
              <a:path w="1664970" h="443230">
                <a:moveTo>
                  <a:pt x="1664966" y="4571"/>
                </a:moveTo>
                <a:lnTo>
                  <a:pt x="1655060" y="4571"/>
                </a:lnTo>
                <a:lnTo>
                  <a:pt x="1660394" y="9143"/>
                </a:lnTo>
                <a:lnTo>
                  <a:pt x="1664966" y="9143"/>
                </a:lnTo>
                <a:lnTo>
                  <a:pt x="166496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5" name="object 16"/>
          <p:cNvSpPr txBox="1"/>
          <p:nvPr/>
        </p:nvSpPr>
        <p:spPr>
          <a:xfrm>
            <a:off x="1649612" y="2120124"/>
            <a:ext cx="8807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6731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Personell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Ma</a:t>
            </a:r>
            <a:r>
              <a:rPr sz="1200" spc="-10" dirty="0">
                <a:latin typeface="Arial"/>
                <a:cs typeface="Arial"/>
              </a:rPr>
              <a:t>ß</a:t>
            </a:r>
            <a:r>
              <a:rPr sz="1200" spc="-5" dirty="0">
                <a:latin typeface="Arial"/>
                <a:cs typeface="Arial"/>
              </a:rPr>
              <a:t>nahme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6" name="object 17"/>
          <p:cNvSpPr/>
          <p:nvPr/>
        </p:nvSpPr>
        <p:spPr>
          <a:xfrm>
            <a:off x="3709796" y="4047230"/>
            <a:ext cx="1656080" cy="433070"/>
          </a:xfrm>
          <a:custGeom>
            <a:avLst/>
            <a:gdLst/>
            <a:ahLst/>
            <a:cxnLst/>
            <a:rect l="l" t="t" r="r" b="b"/>
            <a:pathLst>
              <a:path w="1656079" h="433070">
                <a:moveTo>
                  <a:pt x="1655825" y="0"/>
                </a:moveTo>
                <a:lnTo>
                  <a:pt x="0" y="0"/>
                </a:lnTo>
                <a:lnTo>
                  <a:pt x="0" y="432815"/>
                </a:lnTo>
                <a:lnTo>
                  <a:pt x="0" y="5"/>
                </a:lnTo>
                <a:lnTo>
                  <a:pt x="165582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7" name="object 18"/>
          <p:cNvSpPr/>
          <p:nvPr/>
        </p:nvSpPr>
        <p:spPr>
          <a:xfrm>
            <a:off x="3705225" y="4482328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8" name="object 19"/>
          <p:cNvSpPr/>
          <p:nvPr/>
        </p:nvSpPr>
        <p:spPr>
          <a:xfrm>
            <a:off x="3707510" y="404671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9" name="object 20"/>
          <p:cNvSpPr/>
          <p:nvPr/>
        </p:nvSpPr>
        <p:spPr>
          <a:xfrm>
            <a:off x="3705225" y="4044178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0" name="object 21"/>
          <p:cNvSpPr/>
          <p:nvPr/>
        </p:nvSpPr>
        <p:spPr>
          <a:xfrm>
            <a:off x="5367909" y="404723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09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1" name="object 22"/>
          <p:cNvSpPr/>
          <p:nvPr/>
        </p:nvSpPr>
        <p:spPr>
          <a:xfrm>
            <a:off x="3709796" y="4047230"/>
            <a:ext cx="1656080" cy="433070"/>
          </a:xfrm>
          <a:custGeom>
            <a:avLst/>
            <a:gdLst/>
            <a:ahLst/>
            <a:cxnLst/>
            <a:rect l="l" t="t" r="r" b="b"/>
            <a:pathLst>
              <a:path w="1656079" h="433070">
                <a:moveTo>
                  <a:pt x="0" y="432815"/>
                </a:moveTo>
                <a:lnTo>
                  <a:pt x="1655825" y="432815"/>
                </a:lnTo>
                <a:lnTo>
                  <a:pt x="1655825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2" name="object 23"/>
          <p:cNvSpPr/>
          <p:nvPr/>
        </p:nvSpPr>
        <p:spPr>
          <a:xfrm>
            <a:off x="3705225" y="4041902"/>
            <a:ext cx="1664970" cy="443865"/>
          </a:xfrm>
          <a:custGeom>
            <a:avLst/>
            <a:gdLst/>
            <a:ahLst/>
            <a:cxnLst/>
            <a:rect l="l" t="t" r="r" b="b"/>
            <a:pathLst>
              <a:path w="1664970" h="443864">
                <a:moveTo>
                  <a:pt x="1664969" y="0"/>
                </a:moveTo>
                <a:lnTo>
                  <a:pt x="0" y="0"/>
                </a:lnTo>
                <a:lnTo>
                  <a:pt x="0" y="443477"/>
                </a:lnTo>
                <a:lnTo>
                  <a:pt x="1664969" y="443477"/>
                </a:lnTo>
                <a:lnTo>
                  <a:pt x="1664969" y="438143"/>
                </a:lnTo>
                <a:lnTo>
                  <a:pt x="9905" y="438143"/>
                </a:lnTo>
                <a:lnTo>
                  <a:pt x="4571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1664969" y="5333"/>
                </a:lnTo>
                <a:lnTo>
                  <a:pt x="1664969" y="0"/>
                </a:lnTo>
                <a:close/>
              </a:path>
              <a:path w="1664970" h="443864">
                <a:moveTo>
                  <a:pt x="9905" y="433571"/>
                </a:moveTo>
                <a:lnTo>
                  <a:pt x="4571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1664970" h="443864">
                <a:moveTo>
                  <a:pt x="1655825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1655825" y="438143"/>
                </a:lnTo>
                <a:lnTo>
                  <a:pt x="1655825" y="433571"/>
                </a:lnTo>
                <a:close/>
              </a:path>
              <a:path w="1664970" h="443864">
                <a:moveTo>
                  <a:pt x="1655825" y="5333"/>
                </a:moveTo>
                <a:lnTo>
                  <a:pt x="1655825" y="438143"/>
                </a:lnTo>
                <a:lnTo>
                  <a:pt x="1660397" y="433571"/>
                </a:lnTo>
                <a:lnTo>
                  <a:pt x="1664969" y="433571"/>
                </a:lnTo>
                <a:lnTo>
                  <a:pt x="1664969" y="9905"/>
                </a:lnTo>
                <a:lnTo>
                  <a:pt x="1660397" y="9905"/>
                </a:lnTo>
                <a:lnTo>
                  <a:pt x="1655825" y="5333"/>
                </a:lnTo>
                <a:close/>
              </a:path>
              <a:path w="1664970" h="443864">
                <a:moveTo>
                  <a:pt x="1664969" y="433571"/>
                </a:moveTo>
                <a:lnTo>
                  <a:pt x="1660397" y="433571"/>
                </a:lnTo>
                <a:lnTo>
                  <a:pt x="1655825" y="438143"/>
                </a:lnTo>
                <a:lnTo>
                  <a:pt x="1664969" y="438143"/>
                </a:lnTo>
                <a:lnTo>
                  <a:pt x="1664969" y="433571"/>
                </a:lnTo>
                <a:close/>
              </a:path>
              <a:path w="1664970" h="443864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664970" h="443864">
                <a:moveTo>
                  <a:pt x="1655825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655825" y="9905"/>
                </a:lnTo>
                <a:lnTo>
                  <a:pt x="1655825" y="5333"/>
                </a:lnTo>
                <a:close/>
              </a:path>
              <a:path w="1664970" h="443864">
                <a:moveTo>
                  <a:pt x="1664969" y="5333"/>
                </a:moveTo>
                <a:lnTo>
                  <a:pt x="1655825" y="5333"/>
                </a:lnTo>
                <a:lnTo>
                  <a:pt x="1660397" y="9905"/>
                </a:lnTo>
                <a:lnTo>
                  <a:pt x="1664969" y="9905"/>
                </a:lnTo>
                <a:lnTo>
                  <a:pt x="166496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3" name="object 24"/>
          <p:cNvSpPr txBox="1"/>
          <p:nvPr/>
        </p:nvSpPr>
        <p:spPr>
          <a:xfrm>
            <a:off x="3950092" y="4075417"/>
            <a:ext cx="11766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020" marR="6350" indent="-14795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gani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ato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sc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Ma</a:t>
            </a:r>
            <a:r>
              <a:rPr sz="1200" spc="-10" dirty="0">
                <a:latin typeface="Arial"/>
                <a:cs typeface="Arial"/>
              </a:rPr>
              <a:t>ß</a:t>
            </a:r>
            <a:r>
              <a:rPr sz="1200" spc="-5" dirty="0">
                <a:latin typeface="Arial"/>
                <a:cs typeface="Arial"/>
              </a:rPr>
              <a:t>nahme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4" name="object 25"/>
          <p:cNvSpPr/>
          <p:nvPr/>
        </p:nvSpPr>
        <p:spPr>
          <a:xfrm>
            <a:off x="6225920" y="2527163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573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5" name="object 26"/>
          <p:cNvSpPr/>
          <p:nvPr/>
        </p:nvSpPr>
        <p:spPr>
          <a:xfrm>
            <a:off x="6228588" y="2090918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6" name="object 27"/>
          <p:cNvSpPr/>
          <p:nvPr/>
        </p:nvSpPr>
        <p:spPr>
          <a:xfrm>
            <a:off x="6225920" y="2089013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573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7" name="object 28"/>
          <p:cNvSpPr/>
          <p:nvPr/>
        </p:nvSpPr>
        <p:spPr>
          <a:xfrm>
            <a:off x="7889367" y="209118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8" name="object 29"/>
          <p:cNvSpPr/>
          <p:nvPr/>
        </p:nvSpPr>
        <p:spPr>
          <a:xfrm>
            <a:off x="6231254" y="2091182"/>
            <a:ext cx="1656080" cy="433705"/>
          </a:xfrm>
          <a:custGeom>
            <a:avLst/>
            <a:gdLst/>
            <a:ahLst/>
            <a:cxnLst/>
            <a:rect l="l" t="t" r="r" b="b"/>
            <a:pathLst>
              <a:path w="1656079" h="433705">
                <a:moveTo>
                  <a:pt x="0" y="433577"/>
                </a:moveTo>
                <a:lnTo>
                  <a:pt x="1655825" y="433577"/>
                </a:lnTo>
                <a:lnTo>
                  <a:pt x="16558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9" name="object 30"/>
          <p:cNvSpPr/>
          <p:nvPr/>
        </p:nvSpPr>
        <p:spPr>
          <a:xfrm>
            <a:off x="6225920" y="2086610"/>
            <a:ext cx="1666239" cy="443230"/>
          </a:xfrm>
          <a:custGeom>
            <a:avLst/>
            <a:gdLst/>
            <a:ahLst/>
            <a:cxnLst/>
            <a:rect l="l" t="t" r="r" b="b"/>
            <a:pathLst>
              <a:path w="1666240" h="443230">
                <a:moveTo>
                  <a:pt x="1665731" y="0"/>
                </a:moveTo>
                <a:lnTo>
                  <a:pt x="0" y="0"/>
                </a:lnTo>
                <a:lnTo>
                  <a:pt x="0" y="442721"/>
                </a:lnTo>
                <a:lnTo>
                  <a:pt x="1665731" y="442721"/>
                </a:lnTo>
                <a:lnTo>
                  <a:pt x="1665731" y="438149"/>
                </a:lnTo>
                <a:lnTo>
                  <a:pt x="9905" y="438149"/>
                </a:lnTo>
                <a:lnTo>
                  <a:pt x="5333" y="432815"/>
                </a:lnTo>
                <a:lnTo>
                  <a:pt x="9905" y="432815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665731" y="4571"/>
                </a:lnTo>
                <a:lnTo>
                  <a:pt x="1665731" y="0"/>
                </a:lnTo>
                <a:close/>
              </a:path>
              <a:path w="1666240" h="443230">
                <a:moveTo>
                  <a:pt x="9905" y="432815"/>
                </a:moveTo>
                <a:lnTo>
                  <a:pt x="5333" y="432815"/>
                </a:lnTo>
                <a:lnTo>
                  <a:pt x="9905" y="438149"/>
                </a:lnTo>
                <a:lnTo>
                  <a:pt x="9905" y="432815"/>
                </a:lnTo>
                <a:close/>
              </a:path>
              <a:path w="1666240" h="443230">
                <a:moveTo>
                  <a:pt x="1655825" y="432815"/>
                </a:moveTo>
                <a:lnTo>
                  <a:pt x="9905" y="432815"/>
                </a:lnTo>
                <a:lnTo>
                  <a:pt x="9905" y="438149"/>
                </a:lnTo>
                <a:lnTo>
                  <a:pt x="1655825" y="438149"/>
                </a:lnTo>
                <a:lnTo>
                  <a:pt x="1655825" y="432815"/>
                </a:lnTo>
                <a:close/>
              </a:path>
              <a:path w="1666240" h="443230">
                <a:moveTo>
                  <a:pt x="1655825" y="4571"/>
                </a:moveTo>
                <a:lnTo>
                  <a:pt x="1655825" y="438149"/>
                </a:lnTo>
                <a:lnTo>
                  <a:pt x="1661159" y="432815"/>
                </a:lnTo>
                <a:lnTo>
                  <a:pt x="1665731" y="432815"/>
                </a:lnTo>
                <a:lnTo>
                  <a:pt x="1665731" y="9143"/>
                </a:lnTo>
                <a:lnTo>
                  <a:pt x="1661159" y="9143"/>
                </a:lnTo>
                <a:lnTo>
                  <a:pt x="1655825" y="4571"/>
                </a:lnTo>
                <a:close/>
              </a:path>
              <a:path w="1666240" h="443230">
                <a:moveTo>
                  <a:pt x="1665731" y="432815"/>
                </a:moveTo>
                <a:lnTo>
                  <a:pt x="1661159" y="432815"/>
                </a:lnTo>
                <a:lnTo>
                  <a:pt x="1655825" y="438149"/>
                </a:lnTo>
                <a:lnTo>
                  <a:pt x="1665731" y="438149"/>
                </a:lnTo>
                <a:lnTo>
                  <a:pt x="1665731" y="432815"/>
                </a:lnTo>
                <a:close/>
              </a:path>
              <a:path w="1666240" h="443230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666240" h="443230">
                <a:moveTo>
                  <a:pt x="16558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655825" y="9143"/>
                </a:lnTo>
                <a:lnTo>
                  <a:pt x="1655825" y="4571"/>
                </a:lnTo>
                <a:close/>
              </a:path>
              <a:path w="1666240" h="443230">
                <a:moveTo>
                  <a:pt x="1665731" y="4571"/>
                </a:moveTo>
                <a:lnTo>
                  <a:pt x="1655825" y="4571"/>
                </a:lnTo>
                <a:lnTo>
                  <a:pt x="1661159" y="9143"/>
                </a:lnTo>
                <a:lnTo>
                  <a:pt x="1665731" y="9143"/>
                </a:lnTo>
                <a:lnTo>
                  <a:pt x="16657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0" name="object 31"/>
          <p:cNvSpPr txBox="1"/>
          <p:nvPr/>
        </p:nvSpPr>
        <p:spPr>
          <a:xfrm>
            <a:off x="6618618" y="2120124"/>
            <a:ext cx="8807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46355">
              <a:lnSpc>
                <a:spcPct val="100000"/>
              </a:lnSpc>
            </a:pPr>
            <a:r>
              <a:rPr sz="1200" spc="-14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echnisch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Ma</a:t>
            </a:r>
            <a:r>
              <a:rPr sz="1200" spc="-10" dirty="0">
                <a:latin typeface="Arial"/>
                <a:cs typeface="Arial"/>
              </a:rPr>
              <a:t>ß</a:t>
            </a:r>
            <a:r>
              <a:rPr sz="1200" spc="-5" dirty="0">
                <a:latin typeface="Arial"/>
                <a:cs typeface="Arial"/>
              </a:rPr>
              <a:t>nahme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32"/>
          <p:cNvSpPr/>
          <p:nvPr/>
        </p:nvSpPr>
        <p:spPr>
          <a:xfrm>
            <a:off x="2052449" y="1587500"/>
            <a:ext cx="2493010" cy="504190"/>
          </a:xfrm>
          <a:custGeom>
            <a:avLst/>
            <a:gdLst/>
            <a:ahLst/>
            <a:cxnLst/>
            <a:rect l="l" t="t" r="r" b="b"/>
            <a:pathLst>
              <a:path w="2493010" h="504189">
                <a:moveTo>
                  <a:pt x="33527" y="427481"/>
                </a:moveTo>
                <a:lnTo>
                  <a:pt x="0" y="427481"/>
                </a:lnTo>
                <a:lnTo>
                  <a:pt x="38099" y="503681"/>
                </a:lnTo>
                <a:lnTo>
                  <a:pt x="69722" y="440435"/>
                </a:lnTo>
                <a:lnTo>
                  <a:pt x="33527" y="440435"/>
                </a:lnTo>
                <a:lnTo>
                  <a:pt x="33527" y="427481"/>
                </a:lnTo>
                <a:close/>
              </a:path>
              <a:path w="2493010" h="504189">
                <a:moveTo>
                  <a:pt x="2483354" y="246125"/>
                </a:moveTo>
                <a:lnTo>
                  <a:pt x="33527" y="246125"/>
                </a:lnTo>
                <a:lnTo>
                  <a:pt x="33527" y="440435"/>
                </a:lnTo>
                <a:lnTo>
                  <a:pt x="43433" y="440435"/>
                </a:lnTo>
                <a:lnTo>
                  <a:pt x="43433" y="256031"/>
                </a:lnTo>
                <a:lnTo>
                  <a:pt x="38099" y="256031"/>
                </a:lnTo>
                <a:lnTo>
                  <a:pt x="43433" y="251459"/>
                </a:lnTo>
                <a:lnTo>
                  <a:pt x="2483354" y="251459"/>
                </a:lnTo>
                <a:lnTo>
                  <a:pt x="2483354" y="246125"/>
                </a:lnTo>
                <a:close/>
              </a:path>
              <a:path w="2493010" h="504189">
                <a:moveTo>
                  <a:pt x="76199" y="427481"/>
                </a:moveTo>
                <a:lnTo>
                  <a:pt x="43433" y="427481"/>
                </a:lnTo>
                <a:lnTo>
                  <a:pt x="43433" y="440435"/>
                </a:lnTo>
                <a:lnTo>
                  <a:pt x="69722" y="440435"/>
                </a:lnTo>
                <a:lnTo>
                  <a:pt x="76199" y="427481"/>
                </a:lnTo>
                <a:close/>
              </a:path>
              <a:path w="2493010" h="504189">
                <a:moveTo>
                  <a:pt x="43433" y="251459"/>
                </a:moveTo>
                <a:lnTo>
                  <a:pt x="38099" y="256031"/>
                </a:lnTo>
                <a:lnTo>
                  <a:pt x="43433" y="256031"/>
                </a:lnTo>
                <a:lnTo>
                  <a:pt x="43433" y="251459"/>
                </a:lnTo>
                <a:close/>
              </a:path>
              <a:path w="2493010" h="504189">
                <a:moveTo>
                  <a:pt x="2492498" y="246125"/>
                </a:moveTo>
                <a:lnTo>
                  <a:pt x="2487926" y="246125"/>
                </a:lnTo>
                <a:lnTo>
                  <a:pt x="2483354" y="251459"/>
                </a:lnTo>
                <a:lnTo>
                  <a:pt x="43433" y="251459"/>
                </a:lnTo>
                <a:lnTo>
                  <a:pt x="43433" y="256031"/>
                </a:lnTo>
                <a:lnTo>
                  <a:pt x="2492498" y="256031"/>
                </a:lnTo>
                <a:lnTo>
                  <a:pt x="2492498" y="246125"/>
                </a:lnTo>
                <a:close/>
              </a:path>
              <a:path w="2493010" h="504189">
                <a:moveTo>
                  <a:pt x="2492498" y="0"/>
                </a:moveTo>
                <a:lnTo>
                  <a:pt x="2483354" y="0"/>
                </a:lnTo>
                <a:lnTo>
                  <a:pt x="2483354" y="251459"/>
                </a:lnTo>
                <a:lnTo>
                  <a:pt x="2487926" y="246125"/>
                </a:lnTo>
                <a:lnTo>
                  <a:pt x="2492498" y="246125"/>
                </a:lnTo>
                <a:lnTo>
                  <a:pt x="2492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2" name="object 33"/>
          <p:cNvSpPr/>
          <p:nvPr/>
        </p:nvSpPr>
        <p:spPr>
          <a:xfrm>
            <a:off x="4535805" y="1587500"/>
            <a:ext cx="2562225" cy="504190"/>
          </a:xfrm>
          <a:custGeom>
            <a:avLst/>
            <a:gdLst/>
            <a:ahLst/>
            <a:cxnLst/>
            <a:rect l="l" t="t" r="r" b="b"/>
            <a:pathLst>
              <a:path w="2562225" h="504189">
                <a:moveTo>
                  <a:pt x="2519171" y="427481"/>
                </a:moveTo>
                <a:lnTo>
                  <a:pt x="2485643" y="427481"/>
                </a:lnTo>
                <a:lnTo>
                  <a:pt x="2523743" y="503681"/>
                </a:lnTo>
                <a:lnTo>
                  <a:pt x="2555366" y="440435"/>
                </a:lnTo>
                <a:lnTo>
                  <a:pt x="2519171" y="440435"/>
                </a:lnTo>
                <a:lnTo>
                  <a:pt x="2519171" y="427481"/>
                </a:lnTo>
                <a:close/>
              </a:path>
              <a:path w="2562225" h="504189">
                <a:moveTo>
                  <a:pt x="2519171" y="251459"/>
                </a:moveTo>
                <a:lnTo>
                  <a:pt x="2519171" y="440435"/>
                </a:lnTo>
                <a:lnTo>
                  <a:pt x="2528315" y="440435"/>
                </a:lnTo>
                <a:lnTo>
                  <a:pt x="2528315" y="256031"/>
                </a:lnTo>
                <a:lnTo>
                  <a:pt x="2523743" y="256031"/>
                </a:lnTo>
                <a:lnTo>
                  <a:pt x="2519171" y="251459"/>
                </a:lnTo>
                <a:close/>
              </a:path>
              <a:path w="2562225" h="504189">
                <a:moveTo>
                  <a:pt x="2561843" y="427481"/>
                </a:moveTo>
                <a:lnTo>
                  <a:pt x="2528315" y="427481"/>
                </a:lnTo>
                <a:lnTo>
                  <a:pt x="2528315" y="440435"/>
                </a:lnTo>
                <a:lnTo>
                  <a:pt x="2555366" y="440435"/>
                </a:lnTo>
                <a:lnTo>
                  <a:pt x="2561843" y="427481"/>
                </a:lnTo>
                <a:close/>
              </a:path>
              <a:path w="2562225" h="504189">
                <a:moveTo>
                  <a:pt x="9143" y="0"/>
                </a:moveTo>
                <a:lnTo>
                  <a:pt x="0" y="0"/>
                </a:lnTo>
                <a:lnTo>
                  <a:pt x="0" y="256031"/>
                </a:lnTo>
                <a:lnTo>
                  <a:pt x="2519171" y="256031"/>
                </a:lnTo>
                <a:lnTo>
                  <a:pt x="2519171" y="251459"/>
                </a:lnTo>
                <a:lnTo>
                  <a:pt x="9143" y="251459"/>
                </a:lnTo>
                <a:lnTo>
                  <a:pt x="4571" y="246125"/>
                </a:lnTo>
                <a:lnTo>
                  <a:pt x="9143" y="246125"/>
                </a:lnTo>
                <a:lnTo>
                  <a:pt x="9143" y="0"/>
                </a:lnTo>
                <a:close/>
              </a:path>
              <a:path w="2562225" h="504189">
                <a:moveTo>
                  <a:pt x="2528315" y="246125"/>
                </a:moveTo>
                <a:lnTo>
                  <a:pt x="9143" y="246125"/>
                </a:lnTo>
                <a:lnTo>
                  <a:pt x="9143" y="251459"/>
                </a:lnTo>
                <a:lnTo>
                  <a:pt x="2519171" y="251459"/>
                </a:lnTo>
                <a:lnTo>
                  <a:pt x="2523743" y="256031"/>
                </a:lnTo>
                <a:lnTo>
                  <a:pt x="2528315" y="256031"/>
                </a:lnTo>
                <a:lnTo>
                  <a:pt x="2528315" y="246125"/>
                </a:lnTo>
                <a:close/>
              </a:path>
              <a:path w="2562225" h="504189">
                <a:moveTo>
                  <a:pt x="9143" y="246125"/>
                </a:moveTo>
                <a:lnTo>
                  <a:pt x="4571" y="246125"/>
                </a:lnTo>
                <a:lnTo>
                  <a:pt x="9143" y="251459"/>
                </a:lnTo>
                <a:lnTo>
                  <a:pt x="9143" y="246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3" name="object 34"/>
          <p:cNvSpPr/>
          <p:nvPr/>
        </p:nvSpPr>
        <p:spPr>
          <a:xfrm>
            <a:off x="4500752" y="1587500"/>
            <a:ext cx="76200" cy="2459990"/>
          </a:xfrm>
          <a:custGeom>
            <a:avLst/>
            <a:gdLst/>
            <a:ahLst/>
            <a:cxnLst/>
            <a:rect l="l" t="t" r="r" b="b"/>
            <a:pathLst>
              <a:path w="76200" h="2459990">
                <a:moveTo>
                  <a:pt x="33527" y="2383535"/>
                </a:moveTo>
                <a:lnTo>
                  <a:pt x="0" y="2383535"/>
                </a:lnTo>
                <a:lnTo>
                  <a:pt x="38099" y="2459735"/>
                </a:lnTo>
                <a:lnTo>
                  <a:pt x="70103" y="2395727"/>
                </a:lnTo>
                <a:lnTo>
                  <a:pt x="33527" y="2395727"/>
                </a:lnTo>
                <a:lnTo>
                  <a:pt x="33527" y="2383535"/>
                </a:lnTo>
                <a:close/>
              </a:path>
              <a:path w="76200" h="2459990">
                <a:moveTo>
                  <a:pt x="35051" y="1224533"/>
                </a:moveTo>
                <a:lnTo>
                  <a:pt x="33527" y="1224533"/>
                </a:lnTo>
                <a:lnTo>
                  <a:pt x="33527" y="2395727"/>
                </a:lnTo>
                <a:lnTo>
                  <a:pt x="42671" y="2395727"/>
                </a:lnTo>
                <a:lnTo>
                  <a:pt x="42671" y="1233677"/>
                </a:lnTo>
                <a:lnTo>
                  <a:pt x="38099" y="1233677"/>
                </a:lnTo>
                <a:lnTo>
                  <a:pt x="42671" y="1229105"/>
                </a:lnTo>
                <a:lnTo>
                  <a:pt x="35051" y="1229105"/>
                </a:lnTo>
                <a:lnTo>
                  <a:pt x="35051" y="1224533"/>
                </a:lnTo>
                <a:close/>
              </a:path>
              <a:path w="76200" h="2459990">
                <a:moveTo>
                  <a:pt x="76199" y="2383535"/>
                </a:moveTo>
                <a:lnTo>
                  <a:pt x="42671" y="2383535"/>
                </a:lnTo>
                <a:lnTo>
                  <a:pt x="42671" y="2395727"/>
                </a:lnTo>
                <a:lnTo>
                  <a:pt x="70103" y="2395727"/>
                </a:lnTo>
                <a:lnTo>
                  <a:pt x="76199" y="2383535"/>
                </a:lnTo>
                <a:close/>
              </a:path>
              <a:path w="76200" h="2459990">
                <a:moveTo>
                  <a:pt x="42671" y="1229105"/>
                </a:moveTo>
                <a:lnTo>
                  <a:pt x="38099" y="1233677"/>
                </a:lnTo>
                <a:lnTo>
                  <a:pt x="42671" y="1233677"/>
                </a:lnTo>
                <a:lnTo>
                  <a:pt x="42671" y="1229105"/>
                </a:lnTo>
                <a:close/>
              </a:path>
              <a:path w="76200" h="2459990">
                <a:moveTo>
                  <a:pt x="44195" y="1224533"/>
                </a:moveTo>
                <a:lnTo>
                  <a:pt x="39623" y="1224533"/>
                </a:lnTo>
                <a:lnTo>
                  <a:pt x="35051" y="1229105"/>
                </a:lnTo>
                <a:lnTo>
                  <a:pt x="42671" y="1229105"/>
                </a:lnTo>
                <a:lnTo>
                  <a:pt x="42671" y="1233677"/>
                </a:lnTo>
                <a:lnTo>
                  <a:pt x="44195" y="1233677"/>
                </a:lnTo>
                <a:lnTo>
                  <a:pt x="44195" y="1224533"/>
                </a:lnTo>
                <a:close/>
              </a:path>
              <a:path w="76200" h="2459990">
                <a:moveTo>
                  <a:pt x="44195" y="0"/>
                </a:moveTo>
                <a:lnTo>
                  <a:pt x="35051" y="0"/>
                </a:lnTo>
                <a:lnTo>
                  <a:pt x="35051" y="1229105"/>
                </a:lnTo>
                <a:lnTo>
                  <a:pt x="39623" y="1224533"/>
                </a:lnTo>
                <a:lnTo>
                  <a:pt x="44195" y="1224533"/>
                </a:lnTo>
                <a:lnTo>
                  <a:pt x="44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4" name="object 35"/>
          <p:cNvSpPr/>
          <p:nvPr/>
        </p:nvSpPr>
        <p:spPr>
          <a:xfrm>
            <a:off x="427104" y="353490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5" name="object 36"/>
          <p:cNvSpPr/>
          <p:nvPr/>
        </p:nvSpPr>
        <p:spPr>
          <a:xfrm>
            <a:off x="429390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6" name="object 37"/>
          <p:cNvSpPr/>
          <p:nvPr/>
        </p:nvSpPr>
        <p:spPr>
          <a:xfrm>
            <a:off x="427104" y="309675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7" name="object 38"/>
          <p:cNvSpPr/>
          <p:nvPr/>
        </p:nvSpPr>
        <p:spPr>
          <a:xfrm>
            <a:off x="1442088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8" name="object 39"/>
          <p:cNvSpPr/>
          <p:nvPr/>
        </p:nvSpPr>
        <p:spPr>
          <a:xfrm>
            <a:off x="431676" y="3099308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80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9" name="object 40"/>
          <p:cNvSpPr/>
          <p:nvPr/>
        </p:nvSpPr>
        <p:spPr>
          <a:xfrm>
            <a:off x="427104" y="3094736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69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2815"/>
                </a:lnTo>
                <a:lnTo>
                  <a:pt x="9143" y="4328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69" h="443229">
                <a:moveTo>
                  <a:pt x="9143" y="432815"/>
                </a:moveTo>
                <a:lnTo>
                  <a:pt x="4571" y="432815"/>
                </a:lnTo>
                <a:lnTo>
                  <a:pt x="9143" y="438149"/>
                </a:lnTo>
                <a:lnTo>
                  <a:pt x="9143" y="432815"/>
                </a:lnTo>
                <a:close/>
              </a:path>
              <a:path w="1017269" h="443229">
                <a:moveTo>
                  <a:pt x="1008125" y="432815"/>
                </a:moveTo>
                <a:lnTo>
                  <a:pt x="9143" y="432815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2815"/>
                </a:lnTo>
                <a:close/>
              </a:path>
              <a:path w="1017269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2815"/>
                </a:lnTo>
                <a:lnTo>
                  <a:pt x="1017269" y="432815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69" h="443229">
                <a:moveTo>
                  <a:pt x="1017269" y="432815"/>
                </a:moveTo>
                <a:lnTo>
                  <a:pt x="1012697" y="432815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2815"/>
                </a:lnTo>
                <a:close/>
              </a:path>
              <a:path w="1017269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69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69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0" name="object 41"/>
          <p:cNvSpPr txBox="1"/>
          <p:nvPr/>
        </p:nvSpPr>
        <p:spPr>
          <a:xfrm>
            <a:off x="575191" y="3219691"/>
            <a:ext cx="7194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Motivatio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1" name="object 42"/>
          <p:cNvSpPr/>
          <p:nvPr/>
        </p:nvSpPr>
        <p:spPr>
          <a:xfrm>
            <a:off x="1579248" y="353490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2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2" name="object 43"/>
          <p:cNvSpPr/>
          <p:nvPr/>
        </p:nvSpPr>
        <p:spPr>
          <a:xfrm>
            <a:off x="1581915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3" name="object 44"/>
          <p:cNvSpPr/>
          <p:nvPr/>
        </p:nvSpPr>
        <p:spPr>
          <a:xfrm>
            <a:off x="1579248" y="309675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2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4" name="object 45"/>
          <p:cNvSpPr/>
          <p:nvPr/>
        </p:nvSpPr>
        <p:spPr>
          <a:xfrm>
            <a:off x="2594990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5" name="object 46"/>
          <p:cNvSpPr/>
          <p:nvPr/>
        </p:nvSpPr>
        <p:spPr>
          <a:xfrm>
            <a:off x="1584582" y="3099308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6" name="object 47"/>
          <p:cNvSpPr/>
          <p:nvPr/>
        </p:nvSpPr>
        <p:spPr>
          <a:xfrm>
            <a:off x="1579248" y="3094736"/>
            <a:ext cx="1018540" cy="443230"/>
          </a:xfrm>
          <a:custGeom>
            <a:avLst/>
            <a:gdLst/>
            <a:ahLst/>
            <a:cxnLst/>
            <a:rect l="l" t="t" r="r" b="b"/>
            <a:pathLst>
              <a:path w="1018539" h="443229">
                <a:moveTo>
                  <a:pt x="1018028" y="0"/>
                </a:moveTo>
                <a:lnTo>
                  <a:pt x="0" y="0"/>
                </a:lnTo>
                <a:lnTo>
                  <a:pt x="0" y="442721"/>
                </a:lnTo>
                <a:lnTo>
                  <a:pt x="1018028" y="442721"/>
                </a:lnTo>
                <a:lnTo>
                  <a:pt x="1018028" y="438149"/>
                </a:lnTo>
                <a:lnTo>
                  <a:pt x="9905" y="438149"/>
                </a:lnTo>
                <a:lnTo>
                  <a:pt x="5333" y="432815"/>
                </a:lnTo>
                <a:lnTo>
                  <a:pt x="9905" y="432815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018028" y="4571"/>
                </a:lnTo>
                <a:lnTo>
                  <a:pt x="1018028" y="0"/>
                </a:lnTo>
                <a:close/>
              </a:path>
              <a:path w="1018539" h="443229">
                <a:moveTo>
                  <a:pt x="9905" y="432815"/>
                </a:moveTo>
                <a:lnTo>
                  <a:pt x="5333" y="432815"/>
                </a:lnTo>
                <a:lnTo>
                  <a:pt x="9905" y="438149"/>
                </a:lnTo>
                <a:lnTo>
                  <a:pt x="9905" y="432815"/>
                </a:lnTo>
                <a:close/>
              </a:path>
              <a:path w="1018539" h="443229">
                <a:moveTo>
                  <a:pt x="1008122" y="432815"/>
                </a:moveTo>
                <a:lnTo>
                  <a:pt x="9905" y="432815"/>
                </a:lnTo>
                <a:lnTo>
                  <a:pt x="9905" y="438149"/>
                </a:lnTo>
                <a:lnTo>
                  <a:pt x="1008122" y="438149"/>
                </a:lnTo>
                <a:lnTo>
                  <a:pt x="1008122" y="432815"/>
                </a:lnTo>
                <a:close/>
              </a:path>
              <a:path w="1018539" h="443229">
                <a:moveTo>
                  <a:pt x="1008122" y="4571"/>
                </a:moveTo>
                <a:lnTo>
                  <a:pt x="1008122" y="438149"/>
                </a:lnTo>
                <a:lnTo>
                  <a:pt x="1013456" y="432815"/>
                </a:lnTo>
                <a:lnTo>
                  <a:pt x="1018028" y="432815"/>
                </a:lnTo>
                <a:lnTo>
                  <a:pt x="1018028" y="9143"/>
                </a:lnTo>
                <a:lnTo>
                  <a:pt x="1013456" y="9143"/>
                </a:lnTo>
                <a:lnTo>
                  <a:pt x="1008122" y="4571"/>
                </a:lnTo>
                <a:close/>
              </a:path>
              <a:path w="1018539" h="443229">
                <a:moveTo>
                  <a:pt x="1018028" y="432815"/>
                </a:moveTo>
                <a:lnTo>
                  <a:pt x="1013456" y="432815"/>
                </a:lnTo>
                <a:lnTo>
                  <a:pt x="1008122" y="438149"/>
                </a:lnTo>
                <a:lnTo>
                  <a:pt x="1018028" y="438149"/>
                </a:lnTo>
                <a:lnTo>
                  <a:pt x="1018028" y="432815"/>
                </a:lnTo>
                <a:close/>
              </a:path>
              <a:path w="1018539" h="443229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39" h="443229">
                <a:moveTo>
                  <a:pt x="1008122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2" y="9143"/>
                </a:lnTo>
                <a:lnTo>
                  <a:pt x="1008122" y="4571"/>
                </a:lnTo>
                <a:close/>
              </a:path>
              <a:path w="1018539" h="443229">
                <a:moveTo>
                  <a:pt x="1018028" y="4571"/>
                </a:moveTo>
                <a:lnTo>
                  <a:pt x="1008122" y="4571"/>
                </a:lnTo>
                <a:lnTo>
                  <a:pt x="1013456" y="9143"/>
                </a:lnTo>
                <a:lnTo>
                  <a:pt x="1018028" y="9143"/>
                </a:lnTo>
                <a:lnTo>
                  <a:pt x="101802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7" name="object 48"/>
          <p:cNvSpPr txBox="1"/>
          <p:nvPr/>
        </p:nvSpPr>
        <p:spPr>
          <a:xfrm>
            <a:off x="1699904" y="3219691"/>
            <a:ext cx="7778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Ausbildun</a:t>
            </a:r>
            <a:r>
              <a:rPr sz="1200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8" name="object 49"/>
          <p:cNvSpPr/>
          <p:nvPr/>
        </p:nvSpPr>
        <p:spPr>
          <a:xfrm>
            <a:off x="2732151" y="353490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9" name="object 50"/>
          <p:cNvSpPr/>
          <p:nvPr/>
        </p:nvSpPr>
        <p:spPr>
          <a:xfrm>
            <a:off x="2734437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0" name="object 51"/>
          <p:cNvSpPr/>
          <p:nvPr/>
        </p:nvSpPr>
        <p:spPr>
          <a:xfrm>
            <a:off x="2732151" y="309675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1" name="object 52"/>
          <p:cNvSpPr/>
          <p:nvPr/>
        </p:nvSpPr>
        <p:spPr>
          <a:xfrm>
            <a:off x="3747134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2" name="object 53"/>
          <p:cNvSpPr/>
          <p:nvPr/>
        </p:nvSpPr>
        <p:spPr>
          <a:xfrm>
            <a:off x="2736722" y="3099308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3" name="object 54"/>
          <p:cNvSpPr/>
          <p:nvPr/>
        </p:nvSpPr>
        <p:spPr>
          <a:xfrm>
            <a:off x="2732151" y="3094736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2815"/>
                </a:lnTo>
                <a:lnTo>
                  <a:pt x="9143" y="4328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2815"/>
                </a:moveTo>
                <a:lnTo>
                  <a:pt x="4571" y="432815"/>
                </a:lnTo>
                <a:lnTo>
                  <a:pt x="9143" y="438149"/>
                </a:lnTo>
                <a:lnTo>
                  <a:pt x="9143" y="432815"/>
                </a:lnTo>
                <a:close/>
              </a:path>
              <a:path w="1017270" h="443229">
                <a:moveTo>
                  <a:pt x="1008125" y="432815"/>
                </a:moveTo>
                <a:lnTo>
                  <a:pt x="9143" y="432815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2815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2815"/>
                </a:lnTo>
                <a:lnTo>
                  <a:pt x="1017269" y="432815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2815"/>
                </a:moveTo>
                <a:lnTo>
                  <a:pt x="1012697" y="432815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2815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4" name="object 55"/>
          <p:cNvSpPr txBox="1"/>
          <p:nvPr/>
        </p:nvSpPr>
        <p:spPr>
          <a:xfrm>
            <a:off x="2772039" y="3219691"/>
            <a:ext cx="937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Personalwah</a:t>
            </a:r>
            <a:r>
              <a:rPr sz="1200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5" name="object 56"/>
          <p:cNvSpPr/>
          <p:nvPr/>
        </p:nvSpPr>
        <p:spPr>
          <a:xfrm>
            <a:off x="2879978" y="5118602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69"/>
                </a:lnTo>
              </a:path>
            </a:pathLst>
          </a:custGeom>
          <a:ln w="3175">
            <a:solidFill>
              <a:srgbClr val="FFFFCC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6" name="object 57"/>
          <p:cNvSpPr/>
          <p:nvPr/>
        </p:nvSpPr>
        <p:spPr>
          <a:xfrm>
            <a:off x="2874645" y="598600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7" name="object 58"/>
          <p:cNvSpPr/>
          <p:nvPr/>
        </p:nvSpPr>
        <p:spPr>
          <a:xfrm>
            <a:off x="2877312" y="51185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8" name="object 59"/>
          <p:cNvSpPr/>
          <p:nvPr/>
        </p:nvSpPr>
        <p:spPr>
          <a:xfrm>
            <a:off x="2874645" y="511605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9" name="object 60"/>
          <p:cNvSpPr/>
          <p:nvPr/>
        </p:nvSpPr>
        <p:spPr>
          <a:xfrm>
            <a:off x="3890390" y="5118602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0" name="object 61"/>
          <p:cNvSpPr/>
          <p:nvPr/>
        </p:nvSpPr>
        <p:spPr>
          <a:xfrm>
            <a:off x="2879978" y="5118602"/>
            <a:ext cx="1008380" cy="864869"/>
          </a:xfrm>
          <a:custGeom>
            <a:avLst/>
            <a:gdLst/>
            <a:ahLst/>
            <a:cxnLst/>
            <a:rect l="l" t="t" r="r" b="b"/>
            <a:pathLst>
              <a:path w="1008379" h="864870">
                <a:moveTo>
                  <a:pt x="0" y="864869"/>
                </a:moveTo>
                <a:lnTo>
                  <a:pt x="1008125" y="864869"/>
                </a:lnTo>
                <a:lnTo>
                  <a:pt x="1008125" y="0"/>
                </a:lnTo>
                <a:lnTo>
                  <a:pt x="0" y="0"/>
                </a:lnTo>
                <a:lnTo>
                  <a:pt x="0" y="86486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1" name="object 62"/>
          <p:cNvSpPr/>
          <p:nvPr/>
        </p:nvSpPr>
        <p:spPr>
          <a:xfrm>
            <a:off x="2874645" y="5114030"/>
            <a:ext cx="1018540" cy="874394"/>
          </a:xfrm>
          <a:custGeom>
            <a:avLst/>
            <a:gdLst/>
            <a:ahLst/>
            <a:cxnLst/>
            <a:rect l="l" t="t" r="r" b="b"/>
            <a:pathLst>
              <a:path w="1018539" h="874395">
                <a:moveTo>
                  <a:pt x="1018031" y="0"/>
                </a:moveTo>
                <a:lnTo>
                  <a:pt x="0" y="0"/>
                </a:lnTo>
                <a:lnTo>
                  <a:pt x="0" y="874013"/>
                </a:lnTo>
                <a:lnTo>
                  <a:pt x="1018031" y="874013"/>
                </a:lnTo>
                <a:lnTo>
                  <a:pt x="1018031" y="869441"/>
                </a:lnTo>
                <a:lnTo>
                  <a:pt x="9905" y="869441"/>
                </a:lnTo>
                <a:lnTo>
                  <a:pt x="5333" y="864869"/>
                </a:lnTo>
                <a:lnTo>
                  <a:pt x="9905" y="864869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39" h="874395">
                <a:moveTo>
                  <a:pt x="9905" y="864869"/>
                </a:moveTo>
                <a:lnTo>
                  <a:pt x="5333" y="864869"/>
                </a:lnTo>
                <a:lnTo>
                  <a:pt x="9905" y="869441"/>
                </a:lnTo>
                <a:lnTo>
                  <a:pt x="9905" y="864869"/>
                </a:lnTo>
                <a:close/>
              </a:path>
              <a:path w="1018539" h="874395">
                <a:moveTo>
                  <a:pt x="1008125" y="864869"/>
                </a:moveTo>
                <a:lnTo>
                  <a:pt x="9905" y="864869"/>
                </a:lnTo>
                <a:lnTo>
                  <a:pt x="9905" y="869441"/>
                </a:lnTo>
                <a:lnTo>
                  <a:pt x="1008125" y="869441"/>
                </a:lnTo>
                <a:lnTo>
                  <a:pt x="1008125" y="864869"/>
                </a:lnTo>
                <a:close/>
              </a:path>
              <a:path w="1018539" h="874395">
                <a:moveTo>
                  <a:pt x="1008125" y="4571"/>
                </a:moveTo>
                <a:lnTo>
                  <a:pt x="1008125" y="869441"/>
                </a:lnTo>
                <a:lnTo>
                  <a:pt x="1013459" y="864869"/>
                </a:lnTo>
                <a:lnTo>
                  <a:pt x="1018031" y="864869"/>
                </a:lnTo>
                <a:lnTo>
                  <a:pt x="1018031" y="9143"/>
                </a:lnTo>
                <a:lnTo>
                  <a:pt x="1013459" y="9143"/>
                </a:lnTo>
                <a:lnTo>
                  <a:pt x="1008125" y="4571"/>
                </a:lnTo>
                <a:close/>
              </a:path>
              <a:path w="1018539" h="874395">
                <a:moveTo>
                  <a:pt x="1018031" y="864869"/>
                </a:moveTo>
                <a:lnTo>
                  <a:pt x="1013459" y="864869"/>
                </a:lnTo>
                <a:lnTo>
                  <a:pt x="1008125" y="869441"/>
                </a:lnTo>
                <a:lnTo>
                  <a:pt x="1018031" y="869441"/>
                </a:lnTo>
                <a:lnTo>
                  <a:pt x="1018031" y="864869"/>
                </a:lnTo>
                <a:close/>
              </a:path>
              <a:path w="1018539" h="874395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39" h="874395">
                <a:moveTo>
                  <a:pt x="10081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8539" h="874395">
                <a:moveTo>
                  <a:pt x="1018031" y="4571"/>
                </a:moveTo>
                <a:lnTo>
                  <a:pt x="1008125" y="4571"/>
                </a:lnTo>
                <a:lnTo>
                  <a:pt x="1013459" y="9143"/>
                </a:lnTo>
                <a:lnTo>
                  <a:pt x="1018031" y="9143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2" name="object 63"/>
          <p:cNvSpPr txBox="1"/>
          <p:nvPr/>
        </p:nvSpPr>
        <p:spPr>
          <a:xfrm>
            <a:off x="2977779" y="5271758"/>
            <a:ext cx="8121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635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Rich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linie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andard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Checkli</a:t>
            </a:r>
            <a:r>
              <a:rPr sz="1200" spc="-1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3" name="object 64"/>
          <p:cNvSpPr/>
          <p:nvPr/>
        </p:nvSpPr>
        <p:spPr>
          <a:xfrm>
            <a:off x="4032122" y="5118602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69"/>
                </a:lnTo>
              </a:path>
            </a:pathLst>
          </a:custGeom>
          <a:ln w="3175">
            <a:solidFill>
              <a:srgbClr val="FFFFCC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4" name="object 65"/>
          <p:cNvSpPr/>
          <p:nvPr/>
        </p:nvSpPr>
        <p:spPr>
          <a:xfrm>
            <a:off x="4027551" y="598600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5" name="object 66"/>
          <p:cNvSpPr/>
          <p:nvPr/>
        </p:nvSpPr>
        <p:spPr>
          <a:xfrm>
            <a:off x="4029837" y="51185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6" name="object 67"/>
          <p:cNvSpPr/>
          <p:nvPr/>
        </p:nvSpPr>
        <p:spPr>
          <a:xfrm>
            <a:off x="4027551" y="511605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7" name="object 68"/>
          <p:cNvSpPr/>
          <p:nvPr/>
        </p:nvSpPr>
        <p:spPr>
          <a:xfrm>
            <a:off x="5042534" y="5118602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8" name="object 69"/>
          <p:cNvSpPr/>
          <p:nvPr/>
        </p:nvSpPr>
        <p:spPr>
          <a:xfrm>
            <a:off x="4032122" y="5118602"/>
            <a:ext cx="1008380" cy="864869"/>
          </a:xfrm>
          <a:custGeom>
            <a:avLst/>
            <a:gdLst/>
            <a:ahLst/>
            <a:cxnLst/>
            <a:rect l="l" t="t" r="r" b="b"/>
            <a:pathLst>
              <a:path w="1008379" h="864870">
                <a:moveTo>
                  <a:pt x="0" y="864869"/>
                </a:moveTo>
                <a:lnTo>
                  <a:pt x="1008125" y="864869"/>
                </a:lnTo>
                <a:lnTo>
                  <a:pt x="1008125" y="0"/>
                </a:lnTo>
                <a:lnTo>
                  <a:pt x="0" y="0"/>
                </a:lnTo>
                <a:lnTo>
                  <a:pt x="0" y="86486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9" name="object 70"/>
          <p:cNvSpPr/>
          <p:nvPr/>
        </p:nvSpPr>
        <p:spPr>
          <a:xfrm>
            <a:off x="4027551" y="5114030"/>
            <a:ext cx="1017269" cy="874394"/>
          </a:xfrm>
          <a:custGeom>
            <a:avLst/>
            <a:gdLst/>
            <a:ahLst/>
            <a:cxnLst/>
            <a:rect l="l" t="t" r="r" b="b"/>
            <a:pathLst>
              <a:path w="1017270" h="874395">
                <a:moveTo>
                  <a:pt x="1017269" y="0"/>
                </a:moveTo>
                <a:lnTo>
                  <a:pt x="0" y="0"/>
                </a:lnTo>
                <a:lnTo>
                  <a:pt x="0" y="874013"/>
                </a:lnTo>
                <a:lnTo>
                  <a:pt x="1017269" y="874013"/>
                </a:lnTo>
                <a:lnTo>
                  <a:pt x="1017269" y="869441"/>
                </a:lnTo>
                <a:lnTo>
                  <a:pt x="9143" y="869441"/>
                </a:lnTo>
                <a:lnTo>
                  <a:pt x="4571" y="864869"/>
                </a:lnTo>
                <a:lnTo>
                  <a:pt x="9143" y="86486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874395">
                <a:moveTo>
                  <a:pt x="9143" y="864869"/>
                </a:moveTo>
                <a:lnTo>
                  <a:pt x="4571" y="864869"/>
                </a:lnTo>
                <a:lnTo>
                  <a:pt x="9143" y="869441"/>
                </a:lnTo>
                <a:lnTo>
                  <a:pt x="9143" y="864869"/>
                </a:lnTo>
                <a:close/>
              </a:path>
              <a:path w="1017270" h="874395">
                <a:moveTo>
                  <a:pt x="1008125" y="864869"/>
                </a:moveTo>
                <a:lnTo>
                  <a:pt x="9143" y="864869"/>
                </a:lnTo>
                <a:lnTo>
                  <a:pt x="9143" y="869441"/>
                </a:lnTo>
                <a:lnTo>
                  <a:pt x="1008125" y="869441"/>
                </a:lnTo>
                <a:lnTo>
                  <a:pt x="1008125" y="864869"/>
                </a:lnTo>
                <a:close/>
              </a:path>
              <a:path w="1017270" h="874395">
                <a:moveTo>
                  <a:pt x="1008125" y="4571"/>
                </a:moveTo>
                <a:lnTo>
                  <a:pt x="1008125" y="869441"/>
                </a:lnTo>
                <a:lnTo>
                  <a:pt x="1012697" y="864869"/>
                </a:lnTo>
                <a:lnTo>
                  <a:pt x="1017269" y="864869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874395">
                <a:moveTo>
                  <a:pt x="1017269" y="864869"/>
                </a:moveTo>
                <a:lnTo>
                  <a:pt x="1012697" y="864869"/>
                </a:lnTo>
                <a:lnTo>
                  <a:pt x="1008125" y="869441"/>
                </a:lnTo>
                <a:lnTo>
                  <a:pt x="1017269" y="869441"/>
                </a:lnTo>
                <a:lnTo>
                  <a:pt x="1017269" y="864869"/>
                </a:lnTo>
                <a:close/>
              </a:path>
              <a:path w="1017270" h="87439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874395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874395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0" name="object 71"/>
          <p:cNvSpPr txBox="1"/>
          <p:nvPr/>
        </p:nvSpPr>
        <p:spPr>
          <a:xfrm>
            <a:off x="4222126" y="5363199"/>
            <a:ext cx="626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 marR="6350" indent="-342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Prozess-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modell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1" name="object 72"/>
          <p:cNvSpPr/>
          <p:nvPr/>
        </p:nvSpPr>
        <p:spPr>
          <a:xfrm>
            <a:off x="5179694" y="598600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2" name="object 73"/>
          <p:cNvSpPr/>
          <p:nvPr/>
        </p:nvSpPr>
        <p:spPr>
          <a:xfrm>
            <a:off x="5182362" y="51185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3" name="object 74"/>
          <p:cNvSpPr/>
          <p:nvPr/>
        </p:nvSpPr>
        <p:spPr>
          <a:xfrm>
            <a:off x="5179694" y="511605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4" name="object 75"/>
          <p:cNvSpPr/>
          <p:nvPr/>
        </p:nvSpPr>
        <p:spPr>
          <a:xfrm>
            <a:off x="6195441" y="5118602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5" name="object 76"/>
          <p:cNvSpPr/>
          <p:nvPr/>
        </p:nvSpPr>
        <p:spPr>
          <a:xfrm>
            <a:off x="5185028" y="5118602"/>
            <a:ext cx="1008380" cy="864869"/>
          </a:xfrm>
          <a:custGeom>
            <a:avLst/>
            <a:gdLst/>
            <a:ahLst/>
            <a:cxnLst/>
            <a:rect l="l" t="t" r="r" b="b"/>
            <a:pathLst>
              <a:path w="1008379" h="864870">
                <a:moveTo>
                  <a:pt x="0" y="864869"/>
                </a:moveTo>
                <a:lnTo>
                  <a:pt x="1008125" y="864869"/>
                </a:lnTo>
                <a:lnTo>
                  <a:pt x="1008125" y="0"/>
                </a:lnTo>
                <a:lnTo>
                  <a:pt x="0" y="0"/>
                </a:lnTo>
                <a:lnTo>
                  <a:pt x="0" y="86486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6" name="object 77"/>
          <p:cNvSpPr/>
          <p:nvPr/>
        </p:nvSpPr>
        <p:spPr>
          <a:xfrm>
            <a:off x="5179694" y="5114030"/>
            <a:ext cx="1018540" cy="874394"/>
          </a:xfrm>
          <a:custGeom>
            <a:avLst/>
            <a:gdLst/>
            <a:ahLst/>
            <a:cxnLst/>
            <a:rect l="l" t="t" r="r" b="b"/>
            <a:pathLst>
              <a:path w="1018540" h="874395">
                <a:moveTo>
                  <a:pt x="1018031" y="0"/>
                </a:moveTo>
                <a:lnTo>
                  <a:pt x="0" y="0"/>
                </a:lnTo>
                <a:lnTo>
                  <a:pt x="0" y="874013"/>
                </a:lnTo>
                <a:lnTo>
                  <a:pt x="1018031" y="874013"/>
                </a:lnTo>
                <a:lnTo>
                  <a:pt x="1018031" y="869441"/>
                </a:lnTo>
                <a:lnTo>
                  <a:pt x="9905" y="869441"/>
                </a:lnTo>
                <a:lnTo>
                  <a:pt x="5333" y="864869"/>
                </a:lnTo>
                <a:lnTo>
                  <a:pt x="9905" y="864869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40" h="874395">
                <a:moveTo>
                  <a:pt x="9905" y="864869"/>
                </a:moveTo>
                <a:lnTo>
                  <a:pt x="5333" y="864869"/>
                </a:lnTo>
                <a:lnTo>
                  <a:pt x="9905" y="869441"/>
                </a:lnTo>
                <a:lnTo>
                  <a:pt x="9905" y="864869"/>
                </a:lnTo>
                <a:close/>
              </a:path>
              <a:path w="1018540" h="874395">
                <a:moveTo>
                  <a:pt x="1008125" y="864869"/>
                </a:moveTo>
                <a:lnTo>
                  <a:pt x="9905" y="864869"/>
                </a:lnTo>
                <a:lnTo>
                  <a:pt x="9905" y="869441"/>
                </a:lnTo>
                <a:lnTo>
                  <a:pt x="1008125" y="869441"/>
                </a:lnTo>
                <a:lnTo>
                  <a:pt x="1008125" y="864869"/>
                </a:lnTo>
                <a:close/>
              </a:path>
              <a:path w="1018540" h="874395">
                <a:moveTo>
                  <a:pt x="1008125" y="4571"/>
                </a:moveTo>
                <a:lnTo>
                  <a:pt x="1008125" y="869441"/>
                </a:lnTo>
                <a:lnTo>
                  <a:pt x="1013459" y="864869"/>
                </a:lnTo>
                <a:lnTo>
                  <a:pt x="1018031" y="864869"/>
                </a:lnTo>
                <a:lnTo>
                  <a:pt x="1018031" y="9143"/>
                </a:lnTo>
                <a:lnTo>
                  <a:pt x="1013459" y="9143"/>
                </a:lnTo>
                <a:lnTo>
                  <a:pt x="1008125" y="4571"/>
                </a:lnTo>
                <a:close/>
              </a:path>
              <a:path w="1018540" h="874395">
                <a:moveTo>
                  <a:pt x="1018031" y="864869"/>
                </a:moveTo>
                <a:lnTo>
                  <a:pt x="1013459" y="864869"/>
                </a:lnTo>
                <a:lnTo>
                  <a:pt x="1008125" y="869441"/>
                </a:lnTo>
                <a:lnTo>
                  <a:pt x="1018031" y="869441"/>
                </a:lnTo>
                <a:lnTo>
                  <a:pt x="1018031" y="864869"/>
                </a:lnTo>
                <a:close/>
              </a:path>
              <a:path w="1018540" h="874395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40" h="874395">
                <a:moveTo>
                  <a:pt x="10081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8540" h="874395">
                <a:moveTo>
                  <a:pt x="1018031" y="4571"/>
                </a:moveTo>
                <a:lnTo>
                  <a:pt x="1008125" y="4571"/>
                </a:lnTo>
                <a:lnTo>
                  <a:pt x="1013459" y="9143"/>
                </a:lnTo>
                <a:lnTo>
                  <a:pt x="1018031" y="9143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7" name="object 78"/>
          <p:cNvSpPr txBox="1"/>
          <p:nvPr/>
        </p:nvSpPr>
        <p:spPr>
          <a:xfrm>
            <a:off x="5232539" y="5180319"/>
            <a:ext cx="912494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1270" algn="ct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ionali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sie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ualitäts-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8" name="object 79"/>
          <p:cNvSpPr/>
          <p:nvPr/>
        </p:nvSpPr>
        <p:spPr>
          <a:xfrm>
            <a:off x="5396102" y="353490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9" name="object 80"/>
          <p:cNvSpPr/>
          <p:nvPr/>
        </p:nvSpPr>
        <p:spPr>
          <a:xfrm>
            <a:off x="5398389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0" name="object 81"/>
          <p:cNvSpPr/>
          <p:nvPr/>
        </p:nvSpPr>
        <p:spPr>
          <a:xfrm>
            <a:off x="5396102" y="309675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1" name="object 82"/>
          <p:cNvSpPr/>
          <p:nvPr/>
        </p:nvSpPr>
        <p:spPr>
          <a:xfrm>
            <a:off x="6411087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2" name="object 83"/>
          <p:cNvSpPr/>
          <p:nvPr/>
        </p:nvSpPr>
        <p:spPr>
          <a:xfrm>
            <a:off x="5400675" y="3099308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3" name="object 84"/>
          <p:cNvSpPr/>
          <p:nvPr/>
        </p:nvSpPr>
        <p:spPr>
          <a:xfrm>
            <a:off x="5396102" y="3094736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2815"/>
                </a:lnTo>
                <a:lnTo>
                  <a:pt x="9143" y="4328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2815"/>
                </a:moveTo>
                <a:lnTo>
                  <a:pt x="4571" y="432815"/>
                </a:lnTo>
                <a:lnTo>
                  <a:pt x="9143" y="438149"/>
                </a:lnTo>
                <a:lnTo>
                  <a:pt x="9143" y="432815"/>
                </a:lnTo>
                <a:close/>
              </a:path>
              <a:path w="1017270" h="443229">
                <a:moveTo>
                  <a:pt x="1008125" y="432815"/>
                </a:moveTo>
                <a:lnTo>
                  <a:pt x="9143" y="432815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2815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2815"/>
                </a:lnTo>
                <a:lnTo>
                  <a:pt x="1017269" y="432815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2815"/>
                </a:moveTo>
                <a:lnTo>
                  <a:pt x="1012697" y="432815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2815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4" name="object 85"/>
          <p:cNvSpPr txBox="1"/>
          <p:nvPr/>
        </p:nvSpPr>
        <p:spPr>
          <a:xfrm>
            <a:off x="5507621" y="3219691"/>
            <a:ext cx="7931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4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erkzeug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5" name="object 86"/>
          <p:cNvSpPr/>
          <p:nvPr/>
        </p:nvSpPr>
        <p:spPr>
          <a:xfrm>
            <a:off x="6548246" y="353490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6" name="object 87"/>
          <p:cNvSpPr/>
          <p:nvPr/>
        </p:nvSpPr>
        <p:spPr>
          <a:xfrm>
            <a:off x="6550914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7" name="object 88"/>
          <p:cNvSpPr/>
          <p:nvPr/>
        </p:nvSpPr>
        <p:spPr>
          <a:xfrm>
            <a:off x="6548246" y="309675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8" name="object 89"/>
          <p:cNvSpPr/>
          <p:nvPr/>
        </p:nvSpPr>
        <p:spPr>
          <a:xfrm>
            <a:off x="7563612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9" name="object 90"/>
          <p:cNvSpPr/>
          <p:nvPr/>
        </p:nvSpPr>
        <p:spPr>
          <a:xfrm>
            <a:off x="6553580" y="3099308"/>
            <a:ext cx="1007744" cy="433705"/>
          </a:xfrm>
          <a:custGeom>
            <a:avLst/>
            <a:gdLst/>
            <a:ahLst/>
            <a:cxnLst/>
            <a:rect l="l" t="t" r="r" b="b"/>
            <a:pathLst>
              <a:path w="1007745" h="433704">
                <a:moveTo>
                  <a:pt x="0" y="433577"/>
                </a:moveTo>
                <a:lnTo>
                  <a:pt x="1007363" y="433577"/>
                </a:lnTo>
                <a:lnTo>
                  <a:pt x="1007363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0" name="object 91"/>
          <p:cNvSpPr/>
          <p:nvPr/>
        </p:nvSpPr>
        <p:spPr>
          <a:xfrm>
            <a:off x="6548246" y="3094736"/>
            <a:ext cx="1018540" cy="443230"/>
          </a:xfrm>
          <a:custGeom>
            <a:avLst/>
            <a:gdLst/>
            <a:ahLst/>
            <a:cxnLst/>
            <a:rect l="l" t="t" r="r" b="b"/>
            <a:pathLst>
              <a:path w="1018540" h="443229">
                <a:moveTo>
                  <a:pt x="1018031" y="0"/>
                </a:moveTo>
                <a:lnTo>
                  <a:pt x="0" y="0"/>
                </a:lnTo>
                <a:lnTo>
                  <a:pt x="0" y="442721"/>
                </a:lnTo>
                <a:lnTo>
                  <a:pt x="1018031" y="442721"/>
                </a:lnTo>
                <a:lnTo>
                  <a:pt x="1018031" y="438149"/>
                </a:lnTo>
                <a:lnTo>
                  <a:pt x="9905" y="438149"/>
                </a:lnTo>
                <a:lnTo>
                  <a:pt x="5333" y="432815"/>
                </a:lnTo>
                <a:lnTo>
                  <a:pt x="9905" y="432815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40" h="443229">
                <a:moveTo>
                  <a:pt x="9905" y="432815"/>
                </a:moveTo>
                <a:lnTo>
                  <a:pt x="5333" y="432815"/>
                </a:lnTo>
                <a:lnTo>
                  <a:pt x="9905" y="438149"/>
                </a:lnTo>
                <a:lnTo>
                  <a:pt x="9905" y="432815"/>
                </a:lnTo>
                <a:close/>
              </a:path>
              <a:path w="1018540" h="443229">
                <a:moveTo>
                  <a:pt x="1008125" y="432815"/>
                </a:moveTo>
                <a:lnTo>
                  <a:pt x="9905" y="432815"/>
                </a:lnTo>
                <a:lnTo>
                  <a:pt x="9905" y="438149"/>
                </a:lnTo>
                <a:lnTo>
                  <a:pt x="1008125" y="438149"/>
                </a:lnTo>
                <a:lnTo>
                  <a:pt x="1008125" y="432815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2815"/>
                </a:lnTo>
                <a:lnTo>
                  <a:pt x="1018031" y="432815"/>
                </a:lnTo>
                <a:lnTo>
                  <a:pt x="1018031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32815"/>
                </a:moveTo>
                <a:lnTo>
                  <a:pt x="1012697" y="432815"/>
                </a:lnTo>
                <a:lnTo>
                  <a:pt x="1008125" y="438149"/>
                </a:lnTo>
                <a:lnTo>
                  <a:pt x="1018031" y="438149"/>
                </a:lnTo>
                <a:lnTo>
                  <a:pt x="1018031" y="432815"/>
                </a:lnTo>
                <a:close/>
              </a:path>
              <a:path w="1018540" h="443229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8031" y="9143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1" name="object 92"/>
          <p:cNvSpPr txBox="1"/>
          <p:nvPr/>
        </p:nvSpPr>
        <p:spPr>
          <a:xfrm>
            <a:off x="6676530" y="3219691"/>
            <a:ext cx="7613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No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ione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2" name="object 93"/>
          <p:cNvSpPr/>
          <p:nvPr/>
        </p:nvSpPr>
        <p:spPr>
          <a:xfrm>
            <a:off x="7699628" y="353490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3" name="object 94"/>
          <p:cNvSpPr/>
          <p:nvPr/>
        </p:nvSpPr>
        <p:spPr>
          <a:xfrm>
            <a:off x="7701915" y="30992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4" name="object 95"/>
          <p:cNvSpPr/>
          <p:nvPr/>
        </p:nvSpPr>
        <p:spPr>
          <a:xfrm>
            <a:off x="7699628" y="3096758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5" name="object 96"/>
          <p:cNvSpPr/>
          <p:nvPr/>
        </p:nvSpPr>
        <p:spPr>
          <a:xfrm>
            <a:off x="8714613" y="309930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6" name="object 97"/>
          <p:cNvSpPr/>
          <p:nvPr/>
        </p:nvSpPr>
        <p:spPr>
          <a:xfrm>
            <a:off x="7704201" y="3099308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7" name="object 98"/>
          <p:cNvSpPr/>
          <p:nvPr/>
        </p:nvSpPr>
        <p:spPr>
          <a:xfrm>
            <a:off x="7699628" y="3094736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2815"/>
                </a:lnTo>
                <a:lnTo>
                  <a:pt x="9143" y="43281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2815"/>
                </a:moveTo>
                <a:lnTo>
                  <a:pt x="4571" y="432815"/>
                </a:lnTo>
                <a:lnTo>
                  <a:pt x="9143" y="438149"/>
                </a:lnTo>
                <a:lnTo>
                  <a:pt x="9143" y="432815"/>
                </a:lnTo>
                <a:close/>
              </a:path>
              <a:path w="1017270" h="443229">
                <a:moveTo>
                  <a:pt x="1008125" y="432815"/>
                </a:moveTo>
                <a:lnTo>
                  <a:pt x="9143" y="432815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2815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2815"/>
                </a:lnTo>
                <a:lnTo>
                  <a:pt x="1017269" y="432815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2815"/>
                </a:moveTo>
                <a:lnTo>
                  <a:pt x="1012697" y="432815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2815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8" name="object 99"/>
          <p:cNvSpPr txBox="1"/>
          <p:nvPr/>
        </p:nvSpPr>
        <p:spPr>
          <a:xfrm>
            <a:off x="7856869" y="3219691"/>
            <a:ext cx="702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Methode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9" name="object 100"/>
          <p:cNvSpPr/>
          <p:nvPr/>
        </p:nvSpPr>
        <p:spPr>
          <a:xfrm>
            <a:off x="898782" y="2524760"/>
            <a:ext cx="1197610" cy="574675"/>
          </a:xfrm>
          <a:custGeom>
            <a:avLst/>
            <a:gdLst/>
            <a:ahLst/>
            <a:cxnLst/>
            <a:rect l="l" t="t" r="r" b="b"/>
            <a:pathLst>
              <a:path w="1197610" h="574675">
                <a:moveTo>
                  <a:pt x="32765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70103" y="510539"/>
                </a:lnTo>
                <a:lnTo>
                  <a:pt x="32765" y="510539"/>
                </a:lnTo>
                <a:lnTo>
                  <a:pt x="32765" y="498347"/>
                </a:lnTo>
                <a:close/>
              </a:path>
              <a:path w="1197610" h="574675">
                <a:moveTo>
                  <a:pt x="1187195" y="280415"/>
                </a:moveTo>
                <a:lnTo>
                  <a:pt x="32765" y="280415"/>
                </a:lnTo>
                <a:lnTo>
                  <a:pt x="32765" y="510539"/>
                </a:lnTo>
                <a:lnTo>
                  <a:pt x="42671" y="510539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1187195" y="285749"/>
                </a:lnTo>
                <a:lnTo>
                  <a:pt x="1187195" y="280415"/>
                </a:lnTo>
                <a:close/>
              </a:path>
              <a:path w="1197610" h="574675">
                <a:moveTo>
                  <a:pt x="76199" y="498347"/>
                </a:moveTo>
                <a:lnTo>
                  <a:pt x="42671" y="498347"/>
                </a:lnTo>
                <a:lnTo>
                  <a:pt x="42671" y="510539"/>
                </a:lnTo>
                <a:lnTo>
                  <a:pt x="70103" y="510539"/>
                </a:lnTo>
                <a:lnTo>
                  <a:pt x="76199" y="498347"/>
                </a:lnTo>
                <a:close/>
              </a:path>
              <a:path w="119761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1197610" h="574675">
                <a:moveTo>
                  <a:pt x="1197101" y="280415"/>
                </a:moveTo>
                <a:lnTo>
                  <a:pt x="1191767" y="280415"/>
                </a:lnTo>
                <a:lnTo>
                  <a:pt x="1187195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1197101" y="290321"/>
                </a:lnTo>
                <a:lnTo>
                  <a:pt x="1197101" y="280415"/>
                </a:lnTo>
                <a:close/>
              </a:path>
              <a:path w="1197610" h="574675">
                <a:moveTo>
                  <a:pt x="1197101" y="0"/>
                </a:moveTo>
                <a:lnTo>
                  <a:pt x="1187195" y="0"/>
                </a:lnTo>
                <a:lnTo>
                  <a:pt x="1187195" y="285749"/>
                </a:lnTo>
                <a:lnTo>
                  <a:pt x="1191767" y="280415"/>
                </a:lnTo>
                <a:lnTo>
                  <a:pt x="1197101" y="280415"/>
                </a:lnTo>
                <a:lnTo>
                  <a:pt x="119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0" name="object 101"/>
          <p:cNvSpPr/>
          <p:nvPr/>
        </p:nvSpPr>
        <p:spPr>
          <a:xfrm>
            <a:off x="2050926" y="2524760"/>
            <a:ext cx="76200" cy="574675"/>
          </a:xfrm>
          <a:custGeom>
            <a:avLst/>
            <a:gdLst/>
            <a:ahLst/>
            <a:cxnLst/>
            <a:rect l="l" t="t" r="r" b="b"/>
            <a:pathLst>
              <a:path w="76200" h="574675">
                <a:moveTo>
                  <a:pt x="33527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70103" y="510539"/>
                </a:lnTo>
                <a:lnTo>
                  <a:pt x="33527" y="510539"/>
                </a:lnTo>
                <a:lnTo>
                  <a:pt x="33527" y="498347"/>
                </a:lnTo>
                <a:close/>
              </a:path>
              <a:path w="76200" h="574675">
                <a:moveTo>
                  <a:pt x="35051" y="280415"/>
                </a:moveTo>
                <a:lnTo>
                  <a:pt x="33527" y="280415"/>
                </a:lnTo>
                <a:lnTo>
                  <a:pt x="33527" y="510539"/>
                </a:lnTo>
                <a:lnTo>
                  <a:pt x="42671" y="510539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35051" y="285749"/>
                </a:lnTo>
                <a:lnTo>
                  <a:pt x="35051" y="280415"/>
                </a:lnTo>
                <a:close/>
              </a:path>
              <a:path w="76200" h="574675">
                <a:moveTo>
                  <a:pt x="76199" y="498347"/>
                </a:moveTo>
                <a:lnTo>
                  <a:pt x="42671" y="498347"/>
                </a:lnTo>
                <a:lnTo>
                  <a:pt x="42671" y="510539"/>
                </a:lnTo>
                <a:lnTo>
                  <a:pt x="70103" y="510539"/>
                </a:lnTo>
                <a:lnTo>
                  <a:pt x="76199" y="498347"/>
                </a:lnTo>
                <a:close/>
              </a:path>
              <a:path w="7620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76200" h="574675">
                <a:moveTo>
                  <a:pt x="44957" y="280415"/>
                </a:moveTo>
                <a:lnTo>
                  <a:pt x="39623" y="280415"/>
                </a:lnTo>
                <a:lnTo>
                  <a:pt x="35051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44957" y="290321"/>
                </a:lnTo>
                <a:lnTo>
                  <a:pt x="44957" y="280415"/>
                </a:lnTo>
                <a:close/>
              </a:path>
              <a:path w="76200" h="574675">
                <a:moveTo>
                  <a:pt x="44957" y="0"/>
                </a:moveTo>
                <a:lnTo>
                  <a:pt x="35051" y="0"/>
                </a:lnTo>
                <a:lnTo>
                  <a:pt x="35051" y="285749"/>
                </a:lnTo>
                <a:lnTo>
                  <a:pt x="39623" y="280415"/>
                </a:lnTo>
                <a:lnTo>
                  <a:pt x="44957" y="280415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1" name="object 102"/>
          <p:cNvSpPr/>
          <p:nvPr/>
        </p:nvSpPr>
        <p:spPr>
          <a:xfrm>
            <a:off x="2085977" y="2524760"/>
            <a:ext cx="1194435" cy="574675"/>
          </a:xfrm>
          <a:custGeom>
            <a:avLst/>
            <a:gdLst/>
            <a:ahLst/>
            <a:cxnLst/>
            <a:rect l="l" t="t" r="r" b="b"/>
            <a:pathLst>
              <a:path w="1194435" h="574675">
                <a:moveTo>
                  <a:pt x="1150616" y="498347"/>
                </a:moveTo>
                <a:lnTo>
                  <a:pt x="1117850" y="498347"/>
                </a:lnTo>
                <a:lnTo>
                  <a:pt x="1155950" y="574547"/>
                </a:lnTo>
                <a:lnTo>
                  <a:pt x="1187954" y="510539"/>
                </a:lnTo>
                <a:lnTo>
                  <a:pt x="1150616" y="510539"/>
                </a:lnTo>
                <a:lnTo>
                  <a:pt x="1150616" y="498347"/>
                </a:lnTo>
                <a:close/>
              </a:path>
              <a:path w="1194435" h="574675">
                <a:moveTo>
                  <a:pt x="1150616" y="285749"/>
                </a:moveTo>
                <a:lnTo>
                  <a:pt x="1150616" y="510539"/>
                </a:lnTo>
                <a:lnTo>
                  <a:pt x="1160522" y="510539"/>
                </a:lnTo>
                <a:lnTo>
                  <a:pt x="1160522" y="290321"/>
                </a:lnTo>
                <a:lnTo>
                  <a:pt x="1155950" y="290321"/>
                </a:lnTo>
                <a:lnTo>
                  <a:pt x="1150616" y="285749"/>
                </a:lnTo>
                <a:close/>
              </a:path>
              <a:path w="1194435" h="574675">
                <a:moveTo>
                  <a:pt x="1194050" y="498347"/>
                </a:moveTo>
                <a:lnTo>
                  <a:pt x="1160522" y="498347"/>
                </a:lnTo>
                <a:lnTo>
                  <a:pt x="1160522" y="510539"/>
                </a:lnTo>
                <a:lnTo>
                  <a:pt x="1187954" y="510539"/>
                </a:lnTo>
                <a:lnTo>
                  <a:pt x="1194050" y="498347"/>
                </a:lnTo>
                <a:close/>
              </a:path>
              <a:path w="1194435" h="574675">
                <a:moveTo>
                  <a:pt x="9905" y="0"/>
                </a:moveTo>
                <a:lnTo>
                  <a:pt x="0" y="0"/>
                </a:lnTo>
                <a:lnTo>
                  <a:pt x="0" y="290321"/>
                </a:lnTo>
                <a:lnTo>
                  <a:pt x="1150616" y="290321"/>
                </a:lnTo>
                <a:lnTo>
                  <a:pt x="1150616" y="285749"/>
                </a:lnTo>
                <a:lnTo>
                  <a:pt x="9905" y="285749"/>
                </a:lnTo>
                <a:lnTo>
                  <a:pt x="4571" y="280415"/>
                </a:lnTo>
                <a:lnTo>
                  <a:pt x="9905" y="280415"/>
                </a:lnTo>
                <a:lnTo>
                  <a:pt x="9905" y="0"/>
                </a:lnTo>
                <a:close/>
              </a:path>
              <a:path w="1194435" h="574675">
                <a:moveTo>
                  <a:pt x="1160522" y="280415"/>
                </a:moveTo>
                <a:lnTo>
                  <a:pt x="9905" y="280415"/>
                </a:lnTo>
                <a:lnTo>
                  <a:pt x="9905" y="285749"/>
                </a:lnTo>
                <a:lnTo>
                  <a:pt x="1150616" y="285749"/>
                </a:lnTo>
                <a:lnTo>
                  <a:pt x="1155950" y="290321"/>
                </a:lnTo>
                <a:lnTo>
                  <a:pt x="1160522" y="290321"/>
                </a:lnTo>
                <a:lnTo>
                  <a:pt x="1160522" y="280415"/>
                </a:lnTo>
                <a:close/>
              </a:path>
              <a:path w="1194435" h="574675">
                <a:moveTo>
                  <a:pt x="9905" y="280415"/>
                </a:moveTo>
                <a:lnTo>
                  <a:pt x="4571" y="280415"/>
                </a:lnTo>
                <a:lnTo>
                  <a:pt x="9905" y="285749"/>
                </a:lnTo>
                <a:lnTo>
                  <a:pt x="9905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2" name="object 103"/>
          <p:cNvSpPr/>
          <p:nvPr/>
        </p:nvSpPr>
        <p:spPr>
          <a:xfrm>
            <a:off x="5867780" y="2524760"/>
            <a:ext cx="1196340" cy="574675"/>
          </a:xfrm>
          <a:custGeom>
            <a:avLst/>
            <a:gdLst/>
            <a:ahLst/>
            <a:cxnLst/>
            <a:rect l="l" t="t" r="r" b="b"/>
            <a:pathLst>
              <a:path w="1196340" h="574675">
                <a:moveTo>
                  <a:pt x="32765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70103" y="510539"/>
                </a:lnTo>
                <a:lnTo>
                  <a:pt x="32765" y="510539"/>
                </a:lnTo>
                <a:lnTo>
                  <a:pt x="32765" y="498347"/>
                </a:lnTo>
                <a:close/>
              </a:path>
              <a:path w="1196340" h="574675">
                <a:moveTo>
                  <a:pt x="1187195" y="280415"/>
                </a:moveTo>
                <a:lnTo>
                  <a:pt x="32765" y="280415"/>
                </a:lnTo>
                <a:lnTo>
                  <a:pt x="32765" y="510539"/>
                </a:lnTo>
                <a:lnTo>
                  <a:pt x="42671" y="510539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1187195" y="285749"/>
                </a:lnTo>
                <a:lnTo>
                  <a:pt x="1187195" y="280415"/>
                </a:lnTo>
                <a:close/>
              </a:path>
              <a:path w="1196340" h="574675">
                <a:moveTo>
                  <a:pt x="76199" y="498347"/>
                </a:moveTo>
                <a:lnTo>
                  <a:pt x="42671" y="498347"/>
                </a:lnTo>
                <a:lnTo>
                  <a:pt x="42671" y="510539"/>
                </a:lnTo>
                <a:lnTo>
                  <a:pt x="70103" y="510539"/>
                </a:lnTo>
                <a:lnTo>
                  <a:pt x="76199" y="498347"/>
                </a:lnTo>
                <a:close/>
              </a:path>
              <a:path w="119634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1196340" h="574675">
                <a:moveTo>
                  <a:pt x="1196339" y="280415"/>
                </a:moveTo>
                <a:lnTo>
                  <a:pt x="1191767" y="280415"/>
                </a:lnTo>
                <a:lnTo>
                  <a:pt x="1187195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1196339" y="290321"/>
                </a:lnTo>
                <a:lnTo>
                  <a:pt x="1196339" y="280415"/>
                </a:lnTo>
                <a:close/>
              </a:path>
              <a:path w="1196340" h="574675">
                <a:moveTo>
                  <a:pt x="1196339" y="0"/>
                </a:moveTo>
                <a:lnTo>
                  <a:pt x="1187195" y="0"/>
                </a:lnTo>
                <a:lnTo>
                  <a:pt x="1187195" y="285749"/>
                </a:lnTo>
                <a:lnTo>
                  <a:pt x="1191767" y="280415"/>
                </a:lnTo>
                <a:lnTo>
                  <a:pt x="1196339" y="280415"/>
                </a:lnTo>
                <a:lnTo>
                  <a:pt x="119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3" name="object 104"/>
          <p:cNvSpPr/>
          <p:nvPr/>
        </p:nvSpPr>
        <p:spPr>
          <a:xfrm>
            <a:off x="7019925" y="2524760"/>
            <a:ext cx="76200" cy="574675"/>
          </a:xfrm>
          <a:custGeom>
            <a:avLst/>
            <a:gdLst/>
            <a:ahLst/>
            <a:cxnLst/>
            <a:rect l="l" t="t" r="r" b="b"/>
            <a:pathLst>
              <a:path w="76200" h="574675">
                <a:moveTo>
                  <a:pt x="33527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70103" y="510539"/>
                </a:lnTo>
                <a:lnTo>
                  <a:pt x="33527" y="510539"/>
                </a:lnTo>
                <a:lnTo>
                  <a:pt x="33527" y="498347"/>
                </a:lnTo>
                <a:close/>
              </a:path>
              <a:path w="76200" h="574675">
                <a:moveTo>
                  <a:pt x="35051" y="280415"/>
                </a:moveTo>
                <a:lnTo>
                  <a:pt x="33527" y="280415"/>
                </a:lnTo>
                <a:lnTo>
                  <a:pt x="33527" y="510539"/>
                </a:lnTo>
                <a:lnTo>
                  <a:pt x="42671" y="510539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35051" y="285749"/>
                </a:lnTo>
                <a:lnTo>
                  <a:pt x="35051" y="280415"/>
                </a:lnTo>
                <a:close/>
              </a:path>
              <a:path w="76200" h="574675">
                <a:moveTo>
                  <a:pt x="76199" y="498347"/>
                </a:moveTo>
                <a:lnTo>
                  <a:pt x="42671" y="498347"/>
                </a:lnTo>
                <a:lnTo>
                  <a:pt x="42671" y="510539"/>
                </a:lnTo>
                <a:lnTo>
                  <a:pt x="70103" y="510539"/>
                </a:lnTo>
                <a:lnTo>
                  <a:pt x="76199" y="498347"/>
                </a:lnTo>
                <a:close/>
              </a:path>
              <a:path w="7620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76200" h="574675">
                <a:moveTo>
                  <a:pt x="44195" y="280415"/>
                </a:moveTo>
                <a:lnTo>
                  <a:pt x="39623" y="280415"/>
                </a:lnTo>
                <a:lnTo>
                  <a:pt x="35051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44195" y="290321"/>
                </a:lnTo>
                <a:lnTo>
                  <a:pt x="44195" y="280415"/>
                </a:lnTo>
                <a:close/>
              </a:path>
              <a:path w="76200" h="574675">
                <a:moveTo>
                  <a:pt x="44195" y="0"/>
                </a:moveTo>
                <a:lnTo>
                  <a:pt x="35051" y="0"/>
                </a:lnTo>
                <a:lnTo>
                  <a:pt x="35051" y="285749"/>
                </a:lnTo>
                <a:lnTo>
                  <a:pt x="39623" y="280415"/>
                </a:lnTo>
                <a:lnTo>
                  <a:pt x="44195" y="280415"/>
                </a:lnTo>
                <a:lnTo>
                  <a:pt x="44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4" name="object 105"/>
          <p:cNvSpPr/>
          <p:nvPr/>
        </p:nvSpPr>
        <p:spPr>
          <a:xfrm>
            <a:off x="7054977" y="2524760"/>
            <a:ext cx="1191895" cy="574675"/>
          </a:xfrm>
          <a:custGeom>
            <a:avLst/>
            <a:gdLst/>
            <a:ahLst/>
            <a:cxnLst/>
            <a:rect l="l" t="t" r="r" b="b"/>
            <a:pathLst>
              <a:path w="1191895" h="574675">
                <a:moveTo>
                  <a:pt x="1149095" y="498347"/>
                </a:moveTo>
                <a:lnTo>
                  <a:pt x="1115567" y="498347"/>
                </a:lnTo>
                <a:lnTo>
                  <a:pt x="1153667" y="574547"/>
                </a:lnTo>
                <a:lnTo>
                  <a:pt x="1185671" y="510539"/>
                </a:lnTo>
                <a:lnTo>
                  <a:pt x="1149095" y="510539"/>
                </a:lnTo>
                <a:lnTo>
                  <a:pt x="1149095" y="498347"/>
                </a:lnTo>
                <a:close/>
              </a:path>
              <a:path w="1191895" h="574675">
                <a:moveTo>
                  <a:pt x="1149095" y="285749"/>
                </a:moveTo>
                <a:lnTo>
                  <a:pt x="1149095" y="510539"/>
                </a:lnTo>
                <a:lnTo>
                  <a:pt x="1159001" y="510539"/>
                </a:lnTo>
                <a:lnTo>
                  <a:pt x="1159001" y="290321"/>
                </a:lnTo>
                <a:lnTo>
                  <a:pt x="1153667" y="290321"/>
                </a:lnTo>
                <a:lnTo>
                  <a:pt x="1149095" y="285749"/>
                </a:lnTo>
                <a:close/>
              </a:path>
              <a:path w="1191895" h="574675">
                <a:moveTo>
                  <a:pt x="1191767" y="498347"/>
                </a:moveTo>
                <a:lnTo>
                  <a:pt x="1159001" y="498347"/>
                </a:lnTo>
                <a:lnTo>
                  <a:pt x="1159001" y="510539"/>
                </a:lnTo>
                <a:lnTo>
                  <a:pt x="1185671" y="510539"/>
                </a:lnTo>
                <a:lnTo>
                  <a:pt x="1191767" y="498347"/>
                </a:lnTo>
                <a:close/>
              </a:path>
              <a:path w="1191895" h="574675">
                <a:moveTo>
                  <a:pt x="9143" y="0"/>
                </a:moveTo>
                <a:lnTo>
                  <a:pt x="0" y="0"/>
                </a:lnTo>
                <a:lnTo>
                  <a:pt x="0" y="290321"/>
                </a:lnTo>
                <a:lnTo>
                  <a:pt x="1149095" y="290321"/>
                </a:lnTo>
                <a:lnTo>
                  <a:pt x="1149095" y="285749"/>
                </a:lnTo>
                <a:lnTo>
                  <a:pt x="9143" y="285749"/>
                </a:lnTo>
                <a:lnTo>
                  <a:pt x="4571" y="280415"/>
                </a:lnTo>
                <a:lnTo>
                  <a:pt x="9143" y="280415"/>
                </a:lnTo>
                <a:lnTo>
                  <a:pt x="9143" y="0"/>
                </a:lnTo>
                <a:close/>
              </a:path>
              <a:path w="1191895" h="574675">
                <a:moveTo>
                  <a:pt x="1159001" y="280415"/>
                </a:moveTo>
                <a:lnTo>
                  <a:pt x="9143" y="280415"/>
                </a:lnTo>
                <a:lnTo>
                  <a:pt x="9143" y="285749"/>
                </a:lnTo>
                <a:lnTo>
                  <a:pt x="1149095" y="285749"/>
                </a:lnTo>
                <a:lnTo>
                  <a:pt x="1153667" y="290321"/>
                </a:lnTo>
                <a:lnTo>
                  <a:pt x="1159001" y="290321"/>
                </a:lnTo>
                <a:lnTo>
                  <a:pt x="1159001" y="280415"/>
                </a:lnTo>
                <a:close/>
              </a:path>
              <a:path w="1191895" h="574675">
                <a:moveTo>
                  <a:pt x="9143" y="280415"/>
                </a:moveTo>
                <a:lnTo>
                  <a:pt x="4571" y="280415"/>
                </a:lnTo>
                <a:lnTo>
                  <a:pt x="9143" y="285749"/>
                </a:lnTo>
                <a:lnTo>
                  <a:pt x="9143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5" name="object 106"/>
          <p:cNvSpPr/>
          <p:nvPr/>
        </p:nvSpPr>
        <p:spPr>
          <a:xfrm>
            <a:off x="3346322" y="4480046"/>
            <a:ext cx="1197610" cy="638810"/>
          </a:xfrm>
          <a:custGeom>
            <a:avLst/>
            <a:gdLst/>
            <a:ahLst/>
            <a:cxnLst/>
            <a:rect l="l" t="t" r="r" b="b"/>
            <a:pathLst>
              <a:path w="1197610" h="638810">
                <a:moveTo>
                  <a:pt x="33527" y="562355"/>
                </a:moveTo>
                <a:lnTo>
                  <a:pt x="0" y="562355"/>
                </a:lnTo>
                <a:lnTo>
                  <a:pt x="38099" y="638555"/>
                </a:lnTo>
                <a:lnTo>
                  <a:pt x="70103" y="574547"/>
                </a:lnTo>
                <a:lnTo>
                  <a:pt x="33527" y="574547"/>
                </a:lnTo>
                <a:lnTo>
                  <a:pt x="33527" y="562355"/>
                </a:lnTo>
                <a:close/>
              </a:path>
              <a:path w="1197610" h="638810">
                <a:moveTo>
                  <a:pt x="1187957" y="313181"/>
                </a:moveTo>
                <a:lnTo>
                  <a:pt x="33527" y="313181"/>
                </a:lnTo>
                <a:lnTo>
                  <a:pt x="33527" y="574547"/>
                </a:lnTo>
                <a:lnTo>
                  <a:pt x="42671" y="574547"/>
                </a:lnTo>
                <a:lnTo>
                  <a:pt x="42671" y="322325"/>
                </a:lnTo>
                <a:lnTo>
                  <a:pt x="38099" y="322325"/>
                </a:lnTo>
                <a:lnTo>
                  <a:pt x="42671" y="317753"/>
                </a:lnTo>
                <a:lnTo>
                  <a:pt x="1187957" y="317753"/>
                </a:lnTo>
                <a:lnTo>
                  <a:pt x="1187957" y="313181"/>
                </a:lnTo>
                <a:close/>
              </a:path>
              <a:path w="1197610" h="638810">
                <a:moveTo>
                  <a:pt x="76199" y="562355"/>
                </a:moveTo>
                <a:lnTo>
                  <a:pt x="42671" y="562355"/>
                </a:lnTo>
                <a:lnTo>
                  <a:pt x="42671" y="574547"/>
                </a:lnTo>
                <a:lnTo>
                  <a:pt x="70103" y="574547"/>
                </a:lnTo>
                <a:lnTo>
                  <a:pt x="76199" y="562355"/>
                </a:lnTo>
                <a:close/>
              </a:path>
              <a:path w="1197610" h="638810">
                <a:moveTo>
                  <a:pt x="42671" y="317753"/>
                </a:moveTo>
                <a:lnTo>
                  <a:pt x="38099" y="322325"/>
                </a:lnTo>
                <a:lnTo>
                  <a:pt x="42671" y="322325"/>
                </a:lnTo>
                <a:lnTo>
                  <a:pt x="42671" y="317753"/>
                </a:lnTo>
                <a:close/>
              </a:path>
              <a:path w="1197610" h="638810">
                <a:moveTo>
                  <a:pt x="1197101" y="313181"/>
                </a:moveTo>
                <a:lnTo>
                  <a:pt x="1192529" y="313181"/>
                </a:lnTo>
                <a:lnTo>
                  <a:pt x="1187957" y="317753"/>
                </a:lnTo>
                <a:lnTo>
                  <a:pt x="42671" y="317753"/>
                </a:lnTo>
                <a:lnTo>
                  <a:pt x="42671" y="322325"/>
                </a:lnTo>
                <a:lnTo>
                  <a:pt x="1197101" y="322325"/>
                </a:lnTo>
                <a:lnTo>
                  <a:pt x="1197101" y="313181"/>
                </a:lnTo>
                <a:close/>
              </a:path>
              <a:path w="1197610" h="638810">
                <a:moveTo>
                  <a:pt x="1197101" y="0"/>
                </a:moveTo>
                <a:lnTo>
                  <a:pt x="1187957" y="0"/>
                </a:lnTo>
                <a:lnTo>
                  <a:pt x="1187957" y="317753"/>
                </a:lnTo>
                <a:lnTo>
                  <a:pt x="1192529" y="313181"/>
                </a:lnTo>
                <a:lnTo>
                  <a:pt x="1197101" y="313181"/>
                </a:lnTo>
                <a:lnTo>
                  <a:pt x="119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6" name="object 107"/>
          <p:cNvSpPr/>
          <p:nvPr/>
        </p:nvSpPr>
        <p:spPr>
          <a:xfrm>
            <a:off x="4499228" y="4480046"/>
            <a:ext cx="76200" cy="638810"/>
          </a:xfrm>
          <a:custGeom>
            <a:avLst/>
            <a:gdLst/>
            <a:ahLst/>
            <a:cxnLst/>
            <a:rect l="l" t="t" r="r" b="b"/>
            <a:pathLst>
              <a:path w="76200" h="638810">
                <a:moveTo>
                  <a:pt x="32765" y="562355"/>
                </a:moveTo>
                <a:lnTo>
                  <a:pt x="0" y="562355"/>
                </a:lnTo>
                <a:lnTo>
                  <a:pt x="38099" y="638555"/>
                </a:lnTo>
                <a:lnTo>
                  <a:pt x="70103" y="574547"/>
                </a:lnTo>
                <a:lnTo>
                  <a:pt x="32765" y="574547"/>
                </a:lnTo>
                <a:lnTo>
                  <a:pt x="32765" y="562355"/>
                </a:lnTo>
                <a:close/>
              </a:path>
              <a:path w="76200" h="638810">
                <a:moveTo>
                  <a:pt x="35051" y="313181"/>
                </a:moveTo>
                <a:lnTo>
                  <a:pt x="32765" y="313181"/>
                </a:lnTo>
                <a:lnTo>
                  <a:pt x="32765" y="574547"/>
                </a:lnTo>
                <a:lnTo>
                  <a:pt x="42671" y="574547"/>
                </a:lnTo>
                <a:lnTo>
                  <a:pt x="42671" y="322325"/>
                </a:lnTo>
                <a:lnTo>
                  <a:pt x="38099" y="322325"/>
                </a:lnTo>
                <a:lnTo>
                  <a:pt x="42671" y="317753"/>
                </a:lnTo>
                <a:lnTo>
                  <a:pt x="35051" y="317753"/>
                </a:lnTo>
                <a:lnTo>
                  <a:pt x="35051" y="313181"/>
                </a:lnTo>
                <a:close/>
              </a:path>
              <a:path w="76200" h="638810">
                <a:moveTo>
                  <a:pt x="76199" y="562355"/>
                </a:moveTo>
                <a:lnTo>
                  <a:pt x="42671" y="562355"/>
                </a:lnTo>
                <a:lnTo>
                  <a:pt x="42671" y="574547"/>
                </a:lnTo>
                <a:lnTo>
                  <a:pt x="70103" y="574547"/>
                </a:lnTo>
                <a:lnTo>
                  <a:pt x="76199" y="562355"/>
                </a:lnTo>
                <a:close/>
              </a:path>
              <a:path w="76200" h="638810">
                <a:moveTo>
                  <a:pt x="42671" y="317753"/>
                </a:moveTo>
                <a:lnTo>
                  <a:pt x="38099" y="322325"/>
                </a:lnTo>
                <a:lnTo>
                  <a:pt x="42671" y="322325"/>
                </a:lnTo>
                <a:lnTo>
                  <a:pt x="42671" y="317753"/>
                </a:lnTo>
                <a:close/>
              </a:path>
              <a:path w="76200" h="638810">
                <a:moveTo>
                  <a:pt x="44195" y="313181"/>
                </a:moveTo>
                <a:lnTo>
                  <a:pt x="39623" y="313181"/>
                </a:lnTo>
                <a:lnTo>
                  <a:pt x="35051" y="317753"/>
                </a:lnTo>
                <a:lnTo>
                  <a:pt x="42671" y="317753"/>
                </a:lnTo>
                <a:lnTo>
                  <a:pt x="42671" y="322325"/>
                </a:lnTo>
                <a:lnTo>
                  <a:pt x="44195" y="322325"/>
                </a:lnTo>
                <a:lnTo>
                  <a:pt x="44195" y="313181"/>
                </a:lnTo>
                <a:close/>
              </a:path>
              <a:path w="76200" h="638810">
                <a:moveTo>
                  <a:pt x="44195" y="0"/>
                </a:moveTo>
                <a:lnTo>
                  <a:pt x="35051" y="0"/>
                </a:lnTo>
                <a:lnTo>
                  <a:pt x="35051" y="317753"/>
                </a:lnTo>
                <a:lnTo>
                  <a:pt x="39623" y="313181"/>
                </a:lnTo>
                <a:lnTo>
                  <a:pt x="44195" y="313181"/>
                </a:lnTo>
                <a:lnTo>
                  <a:pt x="44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7" name="object 108"/>
          <p:cNvSpPr/>
          <p:nvPr/>
        </p:nvSpPr>
        <p:spPr>
          <a:xfrm>
            <a:off x="4534281" y="4480046"/>
            <a:ext cx="1193800" cy="638810"/>
          </a:xfrm>
          <a:custGeom>
            <a:avLst/>
            <a:gdLst/>
            <a:ahLst/>
            <a:cxnLst/>
            <a:rect l="l" t="t" r="r" b="b"/>
            <a:pathLst>
              <a:path w="1193800" h="638810">
                <a:moveTo>
                  <a:pt x="1150619" y="562355"/>
                </a:moveTo>
                <a:lnTo>
                  <a:pt x="1117091" y="562355"/>
                </a:lnTo>
                <a:lnTo>
                  <a:pt x="1155191" y="638555"/>
                </a:lnTo>
                <a:lnTo>
                  <a:pt x="1187195" y="574547"/>
                </a:lnTo>
                <a:lnTo>
                  <a:pt x="1150619" y="574547"/>
                </a:lnTo>
                <a:lnTo>
                  <a:pt x="1150619" y="562355"/>
                </a:lnTo>
                <a:close/>
              </a:path>
              <a:path w="1193800" h="638810">
                <a:moveTo>
                  <a:pt x="1150619" y="317753"/>
                </a:moveTo>
                <a:lnTo>
                  <a:pt x="1150619" y="574547"/>
                </a:lnTo>
                <a:lnTo>
                  <a:pt x="1159763" y="574547"/>
                </a:lnTo>
                <a:lnTo>
                  <a:pt x="1159763" y="322325"/>
                </a:lnTo>
                <a:lnTo>
                  <a:pt x="1155191" y="322325"/>
                </a:lnTo>
                <a:lnTo>
                  <a:pt x="1150619" y="317753"/>
                </a:lnTo>
                <a:close/>
              </a:path>
              <a:path w="1193800" h="638810">
                <a:moveTo>
                  <a:pt x="1193291" y="562355"/>
                </a:moveTo>
                <a:lnTo>
                  <a:pt x="1159763" y="562355"/>
                </a:lnTo>
                <a:lnTo>
                  <a:pt x="1159763" y="574547"/>
                </a:lnTo>
                <a:lnTo>
                  <a:pt x="1187195" y="574547"/>
                </a:lnTo>
                <a:lnTo>
                  <a:pt x="1193291" y="562355"/>
                </a:lnTo>
                <a:close/>
              </a:path>
              <a:path w="1193800" h="638810">
                <a:moveTo>
                  <a:pt x="9143" y="0"/>
                </a:moveTo>
                <a:lnTo>
                  <a:pt x="0" y="0"/>
                </a:lnTo>
                <a:lnTo>
                  <a:pt x="0" y="322325"/>
                </a:lnTo>
                <a:lnTo>
                  <a:pt x="1150619" y="322325"/>
                </a:lnTo>
                <a:lnTo>
                  <a:pt x="1150619" y="317753"/>
                </a:lnTo>
                <a:lnTo>
                  <a:pt x="9143" y="317753"/>
                </a:lnTo>
                <a:lnTo>
                  <a:pt x="4571" y="313181"/>
                </a:lnTo>
                <a:lnTo>
                  <a:pt x="9143" y="313181"/>
                </a:lnTo>
                <a:lnTo>
                  <a:pt x="9143" y="0"/>
                </a:lnTo>
                <a:close/>
              </a:path>
              <a:path w="1193800" h="638810">
                <a:moveTo>
                  <a:pt x="1159763" y="313181"/>
                </a:moveTo>
                <a:lnTo>
                  <a:pt x="9143" y="313181"/>
                </a:lnTo>
                <a:lnTo>
                  <a:pt x="9143" y="317753"/>
                </a:lnTo>
                <a:lnTo>
                  <a:pt x="1150619" y="317753"/>
                </a:lnTo>
                <a:lnTo>
                  <a:pt x="1155191" y="322325"/>
                </a:lnTo>
                <a:lnTo>
                  <a:pt x="1159763" y="322325"/>
                </a:lnTo>
                <a:lnTo>
                  <a:pt x="1159763" y="313181"/>
                </a:lnTo>
                <a:close/>
              </a:path>
              <a:path w="1193800" h="638810">
                <a:moveTo>
                  <a:pt x="9143" y="313181"/>
                </a:moveTo>
                <a:lnTo>
                  <a:pt x="4571" y="313181"/>
                </a:lnTo>
                <a:lnTo>
                  <a:pt x="9143" y="317753"/>
                </a:lnTo>
                <a:lnTo>
                  <a:pt x="9143" y="313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"/>
          <p:cNvSpPr txBox="1"/>
          <p:nvPr/>
        </p:nvSpPr>
        <p:spPr>
          <a:xfrm>
            <a:off x="459002" y="294207"/>
            <a:ext cx="8197215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  <a:spcBef>
                <a:spcPts val="62"/>
              </a:spcBef>
            </a:pPr>
            <a:endParaRPr sz="2100" dirty="0"/>
          </a:p>
          <a:p>
            <a:pPr marL="12700" marR="6350" algn="ctr">
              <a:lnSpc>
                <a:spcPct val="100000"/>
              </a:lnSpc>
            </a:pPr>
            <a:r>
              <a:rPr lang="de-DE" spc="-5" dirty="0" smtClean="0">
                <a:latin typeface="Arial"/>
                <a:cs typeface="Arial"/>
              </a:rPr>
              <a:t>Aufgabe des Projektmanagements. Nicht in dieser Vorlesung.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7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539750"/>
            <a:ext cx="9334500" cy="4905375"/>
          </a:xfrm>
          <a:prstGeom prst="rect">
            <a:avLst/>
          </a:prstGeom>
        </p:spPr>
      </p:pic>
      <p:sp>
        <p:nvSpPr>
          <p:cNvPr id="5" name="object 10"/>
          <p:cNvSpPr txBox="1"/>
          <p:nvPr/>
        </p:nvSpPr>
        <p:spPr>
          <a:xfrm>
            <a:off x="304895" y="6022438"/>
            <a:ext cx="853421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100"/>
              </a:lnSpc>
              <a:spcBef>
                <a:spcPts val="62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Verifizierende Verfahren werden in anderen Vorlesungen behandelt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Die anderen analytischen QS-Maßnahmen werden in dieser Vorlesung behandelt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2" y="1054463"/>
            <a:ext cx="8208963" cy="415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Analysierende Verfahren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marL="237490" indent="-224790">
              <a:lnSpc>
                <a:spcPct val="100000"/>
              </a:lnSpc>
              <a:spcBef>
                <a:spcPts val="115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spc="-10" dirty="0" smtClean="0"/>
              <a:t>Metriken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475" y="0"/>
            <a:ext cx="1651246" cy="183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sz="1196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96" spc="6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96" spc="8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96" spc="-1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196" spc="-2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96" spc="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96" spc="-2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96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96" spc="-4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96" spc="8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196" spc="7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196" spc="6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96" spc="8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196" spc="50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96" spc="-2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96" spc="5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96" spc="8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196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11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510272" y="239620"/>
            <a:ext cx="8199288" cy="5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03" tIns="45552" rIns="91103" bIns="45552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tx2"/>
                </a:solidFill>
                <a:latin typeface="Courier New" pitchFamily="49" charset="0"/>
              </a:defRPr>
            </a:lvl9pPr>
          </a:lstStyle>
          <a:p>
            <a:r>
              <a:rPr lang="de-DE" altLang="de-DE" sz="2790" b="1" u="none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Entwurfsziele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6840" y="445836"/>
            <a:ext cx="9110320" cy="24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03" tIns="45552" rIns="91103" bIns="4555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-1" charset="0"/>
              <a:buChar char="»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-1" charset="0"/>
              <a:buChar char="»"/>
              <a:defRPr sz="28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-1" charset="0"/>
              <a:buChar char="»"/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-1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-1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DE" altLang="de-DE" sz="1993" dirty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Niedrige Kopplung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DE" altLang="de-DE" sz="1594" dirty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Der Grad, zu dem die Klassen voneinander abhängig (Methodenaufrufe, Vererbung und Zugriff auf öffentliche Attribute) sind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DE" sz="1594" dirty="0">
                <a:latin typeface="Arial" panose="020B0604020202020204" pitchFamily="34" charset="0"/>
                <a:cs typeface="Arial" panose="020B0604020202020204" pitchFamily="34" charset="0"/>
              </a:rPr>
              <a:t>Starke Kopplung entspricht starken Abhängigkeiten und erschwert Wiederverwendung und Wartbarkeit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DE" altLang="de-DE" sz="1993" dirty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Hohe Kohäsion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DE" altLang="de-DE" sz="1594" dirty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Misst, wie stark verwandt oder fokussiert die Aufgaben eines Elementes (z.B. Klasse, Komponente, Paket) sind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594" dirty="0">
                <a:latin typeface="Arial" panose="020B0604020202020204" pitchFamily="34" charset="0"/>
                <a:cs typeface="Arial" panose="020B0604020202020204" pitchFamily="34" charset="0"/>
              </a:rPr>
              <a:t>Niedrige Kohäsion lässt darauf schließen, dass in einer Klasse mehrere Funktionalitäten implementiert wurden und erschwert </a:t>
            </a:r>
            <a:r>
              <a:rPr lang="de-DE" sz="1594" dirty="0" smtClean="0">
                <a:latin typeface="Arial" panose="020B0604020202020204" pitchFamily="34" charset="0"/>
                <a:cs typeface="Arial" panose="020B0604020202020204" pitchFamily="34" charset="0"/>
              </a:rPr>
              <a:t>das Verständnis </a:t>
            </a:r>
            <a:r>
              <a:rPr lang="de-DE" sz="1594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1594" dirty="0" smtClean="0">
                <a:latin typeface="Arial" panose="020B0604020202020204" pitchFamily="34" charset="0"/>
                <a:cs typeface="Arial" panose="020B0604020202020204" pitchFamily="34" charset="0"/>
              </a:rPr>
              <a:t>die Wiederverwendbarkeit</a:t>
            </a:r>
            <a:endParaRPr lang="de-DE" sz="159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de-DE" sz="199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de-DE" altLang="de-DE" sz="1993" dirty="0"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" y="2935432"/>
            <a:ext cx="9110320" cy="236679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" y="5362818"/>
            <a:ext cx="9127160" cy="36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284" indent="-341631">
              <a:buFont typeface="Arial" panose="020B0604020202020204" pitchFamily="34" charset="0"/>
              <a:buChar char="•"/>
              <a:tabLst>
                <a:tab pos="898996" algn="l"/>
                <a:tab pos="2679908" algn="l"/>
              </a:tabLst>
            </a:pPr>
            <a:r>
              <a:rPr lang="de-DE" sz="1793" dirty="0" smtClean="0">
                <a:latin typeface="Arial"/>
                <a:cs typeface="Arial"/>
              </a:rPr>
              <a:t>Softwarequalität </a:t>
            </a:r>
            <a:r>
              <a:rPr lang="de-DE" sz="1793" dirty="0">
                <a:latin typeface="Arial"/>
                <a:cs typeface="Arial"/>
              </a:rPr>
              <a:t>(z.B. Kohäsion und Kopplung) </a:t>
            </a:r>
            <a:r>
              <a:rPr lang="de-DE" sz="1793" dirty="0" smtClean="0">
                <a:latin typeface="Arial"/>
                <a:cs typeface="Arial"/>
              </a:rPr>
              <a:t>lässt sich auf zwei Arten messen?</a:t>
            </a:r>
            <a:endParaRPr lang="de-DE" sz="179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4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463550"/>
            <a:ext cx="9144000" cy="512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612" algn="ctr"/>
            <a:r>
              <a:rPr lang="de-DE" sz="2000" b="1" dirty="0" err="1" smtClean="0">
                <a:latin typeface="Arial"/>
                <a:cs typeface="Arial"/>
              </a:rPr>
              <a:t>Quantitave</a:t>
            </a:r>
            <a:r>
              <a:rPr lang="de-DE" sz="2000" b="1" dirty="0" smtClean="0">
                <a:latin typeface="Arial"/>
                <a:cs typeface="Arial"/>
              </a:rPr>
              <a:t> und qualitative Aussagen </a:t>
            </a:r>
            <a:r>
              <a:rPr lang="de-DE" sz="2000" b="1" dirty="0" smtClean="0">
                <a:latin typeface="Arial"/>
                <a:cs typeface="Arial"/>
              </a:rPr>
              <a:t>über Softwarequalität</a:t>
            </a:r>
          </a:p>
          <a:p>
            <a:pPr marL="112612"/>
            <a:endParaRPr lang="de-DE" sz="2000" b="1" dirty="0" smtClean="0">
              <a:latin typeface="Arial"/>
              <a:cs typeface="Arial"/>
            </a:endParaRPr>
          </a:p>
          <a:p>
            <a:pPr marL="569812" indent="-457200">
              <a:buFont typeface="+mj-lt"/>
              <a:buAutoNum type="arabicPeriod"/>
            </a:pPr>
            <a:r>
              <a:rPr lang="de-DE" sz="2000" dirty="0" smtClean="0">
                <a:latin typeface="Arial"/>
                <a:cs typeface="Arial"/>
              </a:rPr>
              <a:t>Qualitativ: mittels subjektiver Beurteilungsmethoden </a:t>
            </a:r>
            <a:r>
              <a:rPr lang="de-DE" sz="2000" dirty="0">
                <a:latin typeface="Arial"/>
                <a:cs typeface="Arial"/>
              </a:rPr>
              <a:t>(„gut“, „schlecht</a:t>
            </a:r>
            <a:r>
              <a:rPr lang="de-DE" sz="2000" dirty="0" smtClean="0">
                <a:latin typeface="Arial"/>
                <a:cs typeface="Arial"/>
              </a:rPr>
              <a:t>“) oder Review-Checklisten oder Codeinspektion</a:t>
            </a:r>
          </a:p>
          <a:p>
            <a:pPr marL="569812" indent="-457200">
              <a:buFont typeface="+mj-lt"/>
              <a:buAutoNum type="arabicPeriod"/>
            </a:pPr>
            <a:r>
              <a:rPr lang="de-DE" sz="2000" dirty="0" smtClean="0">
                <a:latin typeface="Arial"/>
                <a:cs typeface="Arial"/>
              </a:rPr>
              <a:t>Quantitativ: Metrik </a:t>
            </a:r>
            <a:endParaRPr sz="2000" dirty="0">
              <a:latin typeface="Arial"/>
              <a:cs typeface="Arial"/>
            </a:endParaRPr>
          </a:p>
          <a:p>
            <a:pPr marL="861464" marR="980608" lvl="1" indent="-290387">
              <a:lnSpc>
                <a:spcPts val="2022"/>
              </a:lnSpc>
              <a:buFont typeface="Arial"/>
              <a:buChar char="–"/>
              <a:tabLst>
                <a:tab pos="316325" algn="l"/>
              </a:tabLst>
            </a:pP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e S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25" dirty="0">
                <a:latin typeface="Arial"/>
                <a:cs typeface="Arial"/>
              </a:rPr>
              <a:t>t</a:t>
            </a:r>
            <a:r>
              <a:rPr lang="de-DE" sz="2000" spc="-30" dirty="0">
                <a:latin typeface="Arial"/>
                <a:cs typeface="Arial"/>
              </a:rPr>
              <a:t>w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spc="1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m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tr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k</a:t>
            </a:r>
            <a:r>
              <a:rPr lang="de-DE" sz="2000" spc="35" dirty="0">
                <a:latin typeface="Arial"/>
                <a:cs typeface="Arial"/>
              </a:rPr>
              <a:t> </a:t>
            </a:r>
            <a:r>
              <a:rPr lang="de-DE" sz="2000" spc="40" dirty="0">
                <a:latin typeface="Arial"/>
                <a:cs typeface="Arial"/>
              </a:rPr>
              <a:t>ist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30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-10" dirty="0">
                <a:latin typeface="Arial"/>
                <a:cs typeface="Arial"/>
              </a:rPr>
              <a:t>un</a:t>
            </a:r>
            <a:r>
              <a:rPr lang="de-DE" sz="2000" dirty="0">
                <a:latin typeface="Arial"/>
                <a:cs typeface="Arial"/>
              </a:rPr>
              <a:t>kt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o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,</a:t>
            </a:r>
            <a:r>
              <a:rPr lang="de-DE" sz="2000" spc="40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d</a:t>
            </a:r>
            <a:r>
              <a:rPr lang="de-DE" sz="2000" spc="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45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30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25" dirty="0">
                <a:latin typeface="Arial"/>
                <a:cs typeface="Arial"/>
              </a:rPr>
              <a:t>t</a:t>
            </a:r>
            <a:r>
              <a:rPr lang="de-DE" sz="2000" spc="-30" dirty="0">
                <a:latin typeface="Arial"/>
                <a:cs typeface="Arial"/>
              </a:rPr>
              <a:t>w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spc="1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20" dirty="0">
                <a:latin typeface="Arial"/>
                <a:cs typeface="Arial"/>
              </a:rPr>
              <a:t>-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spc="5" dirty="0">
                <a:latin typeface="Arial"/>
                <a:cs typeface="Arial"/>
              </a:rPr>
              <a:t>h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40" dirty="0">
                <a:latin typeface="Arial"/>
                <a:cs typeface="Arial"/>
              </a:rPr>
              <a:t> </a:t>
            </a:r>
            <a:r>
              <a:rPr lang="de-DE" sz="2000" spc="-5" dirty="0">
                <a:latin typeface="Arial"/>
                <a:cs typeface="Arial"/>
              </a:rPr>
              <a:t>in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n Z</a:t>
            </a:r>
            <a:r>
              <a:rPr lang="de-DE" sz="2000" spc="5" dirty="0">
                <a:latin typeface="Arial"/>
                <a:cs typeface="Arial"/>
              </a:rPr>
              <a:t>a</a:t>
            </a:r>
            <a:r>
              <a:rPr lang="de-DE" sz="2000" spc="-10" dirty="0">
                <a:latin typeface="Arial"/>
                <a:cs typeface="Arial"/>
              </a:rPr>
              <a:t>h</a:t>
            </a:r>
            <a:r>
              <a:rPr lang="de-DE" sz="2000" spc="5" dirty="0">
                <a:latin typeface="Arial"/>
                <a:cs typeface="Arial"/>
              </a:rPr>
              <a:t>l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spc="-20" dirty="0">
                <a:latin typeface="Arial"/>
                <a:cs typeface="Arial"/>
              </a:rPr>
              <a:t>w</a:t>
            </a:r>
            <a:r>
              <a:rPr lang="de-DE" sz="2000" spc="5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rt </a:t>
            </a:r>
            <a:r>
              <a:rPr lang="de-DE" sz="2000" spc="5" dirty="0">
                <a:latin typeface="Arial"/>
                <a:cs typeface="Arial"/>
              </a:rPr>
              <a:t>a</a:t>
            </a:r>
            <a:r>
              <a:rPr lang="de-DE" sz="2000" spc="-10" dirty="0">
                <a:latin typeface="Arial"/>
                <a:cs typeface="Arial"/>
              </a:rPr>
              <a:t>bb</a:t>
            </a:r>
            <a:r>
              <a:rPr lang="de-DE" sz="2000" spc="5" dirty="0">
                <a:latin typeface="Arial"/>
                <a:cs typeface="Arial"/>
              </a:rPr>
              <a:t>i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spc="-10" dirty="0">
                <a:latin typeface="Arial"/>
                <a:cs typeface="Arial"/>
              </a:rPr>
              <a:t>de</a:t>
            </a:r>
            <a:r>
              <a:rPr lang="de-DE" sz="2000" spc="15" dirty="0">
                <a:latin typeface="Arial"/>
                <a:cs typeface="Arial"/>
              </a:rPr>
              <a:t>t, der 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s </a:t>
            </a:r>
            <a:r>
              <a:rPr lang="de-DE" sz="2000" spc="5" dirty="0">
                <a:latin typeface="Arial"/>
                <a:cs typeface="Arial"/>
              </a:rPr>
              <a:t>d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 Erf</a:t>
            </a:r>
            <a:r>
              <a:rPr lang="de-DE" sz="2000" spc="-10" dirty="0">
                <a:latin typeface="Arial"/>
                <a:cs typeface="Arial"/>
              </a:rPr>
              <a:t>ü</a:t>
            </a:r>
            <a:r>
              <a:rPr lang="de-DE" sz="2000" spc="5" dirty="0">
                <a:latin typeface="Arial"/>
                <a:cs typeface="Arial"/>
              </a:rPr>
              <a:t>l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spc="5" dirty="0">
                <a:latin typeface="Arial"/>
                <a:cs typeface="Arial"/>
              </a:rPr>
              <a:t>u</a:t>
            </a:r>
            <a:r>
              <a:rPr lang="de-DE" sz="2000" spc="-10" dirty="0">
                <a:latin typeface="Arial"/>
                <a:cs typeface="Arial"/>
              </a:rPr>
              <a:t>ng</a:t>
            </a:r>
            <a:r>
              <a:rPr lang="de-DE" sz="2000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g</a:t>
            </a:r>
            <a:r>
              <a:rPr lang="de-DE" sz="2000" spc="1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d </a:t>
            </a:r>
            <a:r>
              <a:rPr lang="de-DE" sz="2000" spc="-25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ne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20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Q</a:t>
            </a:r>
            <a:r>
              <a:rPr lang="de-DE" sz="2000" spc="-10" dirty="0">
                <a:latin typeface="Arial"/>
                <a:cs typeface="Arial"/>
              </a:rPr>
              <a:t>ua</a:t>
            </a:r>
            <a:r>
              <a:rPr lang="de-DE" sz="2000" spc="-5" dirty="0">
                <a:latin typeface="Arial"/>
                <a:cs typeface="Arial"/>
              </a:rPr>
              <a:t>li</a:t>
            </a:r>
            <a:r>
              <a:rPr lang="de-DE" sz="2000" spc="15" dirty="0">
                <a:latin typeface="Arial"/>
                <a:cs typeface="Arial"/>
              </a:rPr>
              <a:t>t</a:t>
            </a:r>
            <a:r>
              <a:rPr lang="de-DE" sz="2000" spc="-10" dirty="0">
                <a:latin typeface="Arial"/>
                <a:cs typeface="Arial"/>
              </a:rPr>
              <a:t>ä</a:t>
            </a:r>
            <a:r>
              <a:rPr lang="de-DE" sz="2000" dirty="0">
                <a:latin typeface="Arial"/>
                <a:cs typeface="Arial"/>
              </a:rPr>
              <a:t>ts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ge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sc</a:t>
            </a:r>
            <a:r>
              <a:rPr lang="de-DE" sz="2000" spc="-10" dirty="0">
                <a:latin typeface="Arial"/>
                <a:cs typeface="Arial"/>
              </a:rPr>
              <a:t>ha</a:t>
            </a:r>
            <a:r>
              <a:rPr lang="de-DE" sz="2000" dirty="0">
                <a:latin typeface="Arial"/>
                <a:cs typeface="Arial"/>
              </a:rPr>
              <a:t>ft </a:t>
            </a:r>
            <a:r>
              <a:rPr lang="de-DE" sz="2000" spc="-10" dirty="0">
                <a:latin typeface="Arial"/>
                <a:cs typeface="Arial"/>
              </a:rPr>
              <a:t>de</a:t>
            </a:r>
            <a:r>
              <a:rPr lang="de-DE" sz="2000" dirty="0">
                <a:latin typeface="Arial"/>
                <a:cs typeface="Arial"/>
              </a:rPr>
              <a:t>r S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25" dirty="0">
                <a:latin typeface="Arial"/>
                <a:cs typeface="Arial"/>
              </a:rPr>
              <a:t>t</a:t>
            </a:r>
            <a:r>
              <a:rPr lang="de-DE" sz="2000" spc="-30" dirty="0">
                <a:latin typeface="Arial"/>
                <a:cs typeface="Arial"/>
              </a:rPr>
              <a:t>w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-</a:t>
            </a:r>
            <a:r>
              <a:rPr lang="de-DE" sz="2000" spc="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spc="5" dirty="0">
                <a:latin typeface="Arial"/>
                <a:cs typeface="Arial"/>
              </a:rPr>
              <a:t>h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t interpretiert wird.</a:t>
            </a:r>
          </a:p>
          <a:p>
            <a:pPr marL="861464" marR="980608" lvl="1" indent="-290387">
              <a:lnSpc>
                <a:spcPts val="2022"/>
              </a:lnSpc>
              <a:buFont typeface="Arial"/>
              <a:buChar char="–"/>
              <a:tabLst>
                <a:tab pos="316325" algn="l"/>
              </a:tabLst>
            </a:pPr>
            <a:r>
              <a:rPr lang="de-DE" sz="2000" dirty="0" smtClean="0">
                <a:latin typeface="Arial"/>
                <a:cs typeface="Arial"/>
              </a:rPr>
              <a:t>Eine Metrik ist ein interpretiertes Maß, das automatisch ermittelt werden kann und ein Indiz </a:t>
            </a:r>
            <a:r>
              <a:rPr lang="de-DE" sz="2000" dirty="0">
                <a:latin typeface="Arial"/>
                <a:cs typeface="Arial"/>
              </a:rPr>
              <a:t>für die Qualität eines </a:t>
            </a:r>
            <a:r>
              <a:rPr lang="de-DE" sz="2000" dirty="0" smtClean="0">
                <a:latin typeface="Arial"/>
                <a:cs typeface="Arial"/>
              </a:rPr>
              <a:t>Produktes ist</a:t>
            </a:r>
          </a:p>
          <a:p>
            <a:pPr marL="861464" marR="623161" lvl="1" indent="-290387" algn="just">
              <a:lnSpc>
                <a:spcPts val="2022"/>
              </a:lnSpc>
              <a:buFont typeface="Arial"/>
              <a:buChar char="–"/>
              <a:tabLst>
                <a:tab pos="308733" algn="l"/>
              </a:tabLst>
            </a:pPr>
            <a:r>
              <a:rPr lang="de-DE" sz="2000" dirty="0" smtClean="0">
                <a:latin typeface="Arial"/>
                <a:cs typeface="Arial"/>
              </a:rPr>
              <a:t>Metriken </a:t>
            </a:r>
            <a:r>
              <a:rPr lang="de-DE" sz="2000" dirty="0">
                <a:latin typeface="Arial"/>
                <a:cs typeface="Arial"/>
              </a:rPr>
              <a:t>sollen nur als Indikatoren betrachtet werden, d.h. gewonnene Aussagen müssen nachgeprüft </a:t>
            </a:r>
            <a:r>
              <a:rPr lang="de-DE" sz="2000" dirty="0" smtClean="0">
                <a:latin typeface="Arial"/>
                <a:cs typeface="Arial"/>
              </a:rPr>
              <a:t>werden</a:t>
            </a:r>
          </a:p>
          <a:p>
            <a:pPr marL="861464" marR="623161" lvl="1" indent="-290387" algn="just">
              <a:lnSpc>
                <a:spcPts val="2022"/>
              </a:lnSpc>
              <a:buFont typeface="Arial"/>
              <a:buChar char="–"/>
              <a:tabLst>
                <a:tab pos="308733" algn="l"/>
              </a:tabLst>
            </a:pPr>
            <a:r>
              <a:rPr lang="de-DE" sz="2000" dirty="0" smtClean="0">
                <a:latin typeface="Arial"/>
                <a:cs typeface="Arial"/>
              </a:rPr>
              <a:t>Er</a:t>
            </a:r>
            <a:r>
              <a:rPr lang="de-DE" sz="2000" spc="5" dirty="0" smtClean="0">
                <a:latin typeface="Arial"/>
                <a:cs typeface="Arial"/>
              </a:rPr>
              <a:t>g</a:t>
            </a:r>
            <a:r>
              <a:rPr lang="de-DE" sz="2000" spc="-10" dirty="0" smtClean="0">
                <a:latin typeface="Arial"/>
                <a:cs typeface="Arial"/>
              </a:rPr>
              <a:t>e</a:t>
            </a:r>
            <a:r>
              <a:rPr lang="de-DE" sz="2000" spc="5" dirty="0" smtClean="0">
                <a:latin typeface="Arial"/>
                <a:cs typeface="Arial"/>
              </a:rPr>
              <a:t>b</a:t>
            </a:r>
            <a:r>
              <a:rPr lang="de-DE" sz="2000" spc="-10" dirty="0" smtClean="0">
                <a:latin typeface="Arial"/>
                <a:cs typeface="Arial"/>
              </a:rPr>
              <a:t>n</a:t>
            </a:r>
            <a:r>
              <a:rPr lang="de-DE" sz="2000" spc="-5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ss</a:t>
            </a:r>
            <a:r>
              <a:rPr lang="de-DE" sz="2000" spc="5" dirty="0" smtClean="0">
                <a:latin typeface="Arial"/>
                <a:cs typeface="Arial"/>
              </a:rPr>
              <a:t>e</a:t>
            </a:r>
            <a:r>
              <a:rPr lang="de-DE" sz="2000" dirty="0" smtClean="0">
                <a:latin typeface="Arial"/>
                <a:cs typeface="Arial"/>
              </a:rPr>
              <a:t>n </a:t>
            </a:r>
            <a:r>
              <a:rPr lang="de-DE" sz="2000" spc="-130" dirty="0" smtClean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10" dirty="0">
                <a:latin typeface="Arial"/>
                <a:cs typeface="Arial"/>
              </a:rPr>
              <a:t>c</a:t>
            </a:r>
            <a:r>
              <a:rPr lang="de-DE" sz="2000" spc="-10" dirty="0">
                <a:latin typeface="Arial"/>
                <a:cs typeface="Arial"/>
              </a:rPr>
              <a:t>h</a:t>
            </a:r>
            <a:r>
              <a:rPr lang="de-DE" sz="2000" dirty="0">
                <a:latin typeface="Arial"/>
                <a:cs typeface="Arial"/>
              </a:rPr>
              <a:t>t </a:t>
            </a:r>
            <a:r>
              <a:rPr lang="de-DE" sz="2000" spc="-135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b</a:t>
            </a:r>
            <a:r>
              <a:rPr lang="de-DE" sz="2000" spc="-5" dirty="0">
                <a:latin typeface="Arial"/>
                <a:cs typeface="Arial"/>
              </a:rPr>
              <a:t>li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d </a:t>
            </a:r>
            <a:r>
              <a:rPr lang="de-DE" sz="2000" spc="-144" dirty="0">
                <a:latin typeface="Arial"/>
                <a:cs typeface="Arial"/>
              </a:rPr>
              <a:t> </a:t>
            </a:r>
            <a:r>
              <a:rPr lang="de-DE" sz="2000" spc="10" dirty="0">
                <a:latin typeface="Arial"/>
                <a:cs typeface="Arial"/>
              </a:rPr>
              <a:t>v</a:t>
            </a:r>
            <a:r>
              <a:rPr lang="de-DE" sz="2000" spc="5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rtr</a:t>
            </a:r>
            <a:r>
              <a:rPr lang="de-DE" sz="2000" spc="-10" dirty="0">
                <a:latin typeface="Arial"/>
                <a:cs typeface="Arial"/>
              </a:rPr>
              <a:t>auen</a:t>
            </a:r>
            <a:r>
              <a:rPr lang="de-DE" sz="2000" dirty="0">
                <a:latin typeface="Arial"/>
                <a:cs typeface="Arial"/>
              </a:rPr>
              <a:t>, </a:t>
            </a:r>
            <a:r>
              <a:rPr lang="de-DE" sz="2000" spc="-125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sondern als</a:t>
            </a:r>
            <a:r>
              <a:rPr lang="de-DE" sz="2000" spc="-144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H</a:t>
            </a:r>
            <a:r>
              <a:rPr lang="de-DE" sz="2000" spc="-5" dirty="0">
                <a:latin typeface="Arial"/>
                <a:cs typeface="Arial"/>
              </a:rPr>
              <a:t>il</a:t>
            </a:r>
            <a:r>
              <a:rPr lang="de-DE" sz="2000" dirty="0">
                <a:latin typeface="Arial"/>
                <a:cs typeface="Arial"/>
              </a:rPr>
              <a:t>fsm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tt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l </a:t>
            </a:r>
            <a:r>
              <a:rPr lang="de-DE" sz="2000" spc="-144" dirty="0">
                <a:latin typeface="Arial"/>
                <a:cs typeface="Arial"/>
              </a:rPr>
              <a:t> </a:t>
            </a:r>
            <a:r>
              <a:rPr lang="de-DE" sz="2000" spc="15" dirty="0">
                <a:latin typeface="Arial"/>
                <a:cs typeface="Arial"/>
              </a:rPr>
              <a:t>f</a:t>
            </a:r>
            <a:r>
              <a:rPr lang="de-DE" sz="2000" spc="5" dirty="0">
                <a:latin typeface="Arial"/>
                <a:cs typeface="Arial"/>
              </a:rPr>
              <a:t>ü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139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ge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e </a:t>
            </a:r>
            <a:r>
              <a:rPr lang="de-DE" sz="2000" spc="-5" dirty="0">
                <a:latin typeface="Arial"/>
                <a:cs typeface="Arial"/>
              </a:rPr>
              <a:t>U</a:t>
            </a:r>
            <a:r>
              <a:rPr lang="de-DE" sz="2000" dirty="0">
                <a:latin typeface="Arial"/>
                <a:cs typeface="Arial"/>
              </a:rPr>
              <a:t>rt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il</a:t>
            </a:r>
            <a:r>
              <a:rPr lang="de-DE" sz="2000" dirty="0">
                <a:latin typeface="Arial"/>
                <a:cs typeface="Arial"/>
              </a:rPr>
              <a:t>sf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n</a:t>
            </a:r>
            <a:r>
              <a:rPr lang="de-DE" sz="2000" spc="-10" dirty="0">
                <a:latin typeface="Arial"/>
                <a:cs typeface="Arial"/>
              </a:rPr>
              <a:t>d</a:t>
            </a:r>
            <a:r>
              <a:rPr lang="de-DE" sz="2000" spc="5" dirty="0">
                <a:latin typeface="Arial"/>
                <a:cs typeface="Arial"/>
              </a:rPr>
              <a:t>u</a:t>
            </a:r>
            <a:r>
              <a:rPr lang="de-DE" sz="2000" spc="-10" dirty="0">
                <a:latin typeface="Arial"/>
                <a:cs typeface="Arial"/>
              </a:rPr>
              <a:t>ng interpretieren</a:t>
            </a:r>
          </a:p>
          <a:p>
            <a:pPr marL="861464" marR="623161" lvl="1" indent="-290387" algn="just">
              <a:lnSpc>
                <a:spcPts val="2022"/>
              </a:lnSpc>
              <a:buFont typeface="Arial"/>
              <a:buChar char="–"/>
              <a:tabLst>
                <a:tab pos="308733" algn="l"/>
              </a:tabLst>
            </a:pPr>
            <a:r>
              <a:rPr lang="de-DE" sz="2000" dirty="0" smtClean="0">
                <a:latin typeface="Arial"/>
                <a:cs typeface="Arial"/>
              </a:rPr>
              <a:t>Es </a:t>
            </a:r>
            <a:r>
              <a:rPr lang="de-DE" sz="2000" dirty="0" smtClean="0">
                <a:latin typeface="Arial"/>
                <a:cs typeface="Arial"/>
              </a:rPr>
              <a:t>existieren zwei Arten von Metriken</a:t>
            </a:r>
          </a:p>
          <a:p>
            <a:pPr marL="1485477" marR="623161" lvl="2" indent="-457200" algn="just">
              <a:lnSpc>
                <a:spcPts val="2022"/>
              </a:lnSpc>
              <a:buFont typeface="+mj-lt"/>
              <a:buAutoNum type="arabicPeriod"/>
              <a:tabLst>
                <a:tab pos="308733" algn="l"/>
              </a:tabLst>
            </a:pPr>
            <a:r>
              <a:rPr lang="de-DE" sz="2000" dirty="0" smtClean="0">
                <a:latin typeface="Arial"/>
                <a:cs typeface="Arial"/>
              </a:rPr>
              <a:t>Konventionelle Metriken</a:t>
            </a:r>
          </a:p>
          <a:p>
            <a:pPr marL="1485477" marR="623161" lvl="2" indent="-457200" algn="just">
              <a:lnSpc>
                <a:spcPts val="2022"/>
              </a:lnSpc>
              <a:buFont typeface="+mj-lt"/>
              <a:buAutoNum type="arabicPeriod"/>
              <a:tabLst>
                <a:tab pos="308733" algn="l"/>
              </a:tabLst>
            </a:pPr>
            <a:r>
              <a:rPr lang="de-DE" sz="2000" dirty="0" smtClean="0">
                <a:latin typeface="Arial"/>
                <a:cs typeface="Arial"/>
              </a:rPr>
              <a:t>OO-Metriken</a:t>
            </a:r>
          </a:p>
          <a:p>
            <a:pPr marL="404264" marR="623161" indent="-290387" algn="just">
              <a:lnSpc>
                <a:spcPts val="2022"/>
              </a:lnSpc>
              <a:buFont typeface="Arial"/>
              <a:buChar char="–"/>
              <a:tabLst>
                <a:tab pos="308733" algn="l"/>
              </a:tabLst>
            </a:pPr>
            <a:endParaRPr lang="de-DE" sz="1793" dirty="0">
              <a:latin typeface="Arial"/>
              <a:cs typeface="Arial"/>
            </a:endParaRPr>
          </a:p>
          <a:p>
            <a:pPr marL="404264" marR="623161" indent="-290387" algn="just">
              <a:lnSpc>
                <a:spcPts val="2022"/>
              </a:lnSpc>
              <a:buFont typeface="Arial"/>
              <a:buChar char="–"/>
              <a:tabLst>
                <a:tab pos="308733" algn="l"/>
              </a:tabLst>
            </a:pPr>
            <a:endParaRPr sz="179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6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475" y="0"/>
            <a:ext cx="2959589" cy="7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  <a:p>
            <a:pPr>
              <a:lnSpc>
                <a:spcPts val="1196"/>
              </a:lnSpc>
            </a:pPr>
            <a:endParaRPr sz="1196" dirty="0"/>
          </a:p>
          <a:p>
            <a:pPr marL="112612"/>
            <a:endParaRPr sz="1793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92759" y="5187950"/>
            <a:ext cx="8610600" cy="161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284" indent="-341631">
              <a:buClr>
                <a:schemeClr val="tx1"/>
              </a:buClr>
              <a:buFont typeface="Wingdings"/>
              <a:buChar char=""/>
              <a:tabLst>
                <a:tab pos="354917" algn="l"/>
              </a:tabLst>
            </a:pPr>
            <a:r>
              <a:rPr lang="de-DE" sz="1993" spc="-20" dirty="0">
                <a:latin typeface="Arial"/>
                <a:cs typeface="Arial"/>
              </a:rPr>
              <a:t>Beispiel: SIZE (oder auch </a:t>
            </a:r>
            <a:r>
              <a:rPr sz="1993" spc="-20" dirty="0">
                <a:latin typeface="Arial"/>
                <a:cs typeface="Arial"/>
              </a:rPr>
              <a:t>LO</a:t>
            </a:r>
            <a:r>
              <a:rPr sz="1993" spc="-15" dirty="0">
                <a:latin typeface="Arial"/>
                <a:cs typeface="Arial"/>
              </a:rPr>
              <a:t>C</a:t>
            </a:r>
            <a:r>
              <a:rPr lang="de-DE" sz="1993" spc="-15" dirty="0">
                <a:latin typeface="Arial"/>
                <a:cs typeface="Arial"/>
              </a:rPr>
              <a:t>=Lines </a:t>
            </a:r>
            <a:r>
              <a:rPr lang="de-DE" sz="1993" spc="-15" dirty="0" err="1">
                <a:latin typeface="Arial"/>
                <a:cs typeface="Arial"/>
              </a:rPr>
              <a:t>of</a:t>
            </a:r>
            <a:r>
              <a:rPr lang="de-DE" sz="1993" spc="-15" dirty="0">
                <a:latin typeface="Arial"/>
                <a:cs typeface="Arial"/>
              </a:rPr>
              <a:t> Code):</a:t>
            </a:r>
            <a:r>
              <a:rPr sz="1993" spc="45" dirty="0">
                <a:latin typeface="Times New Roman"/>
                <a:cs typeface="Times New Roman"/>
              </a:rPr>
              <a:t> </a:t>
            </a:r>
            <a:r>
              <a:rPr sz="1993" spc="-20" dirty="0">
                <a:latin typeface="Arial"/>
                <a:cs typeface="Arial"/>
              </a:rPr>
              <a:t>Anzah</a:t>
            </a:r>
            <a:r>
              <a:rPr sz="1993" spc="-5" dirty="0">
                <a:latin typeface="Arial"/>
                <a:cs typeface="Arial"/>
              </a:rPr>
              <a:t>l</a:t>
            </a:r>
            <a:r>
              <a:rPr sz="1993" spc="70" dirty="0">
                <a:latin typeface="Times New Roman"/>
                <a:cs typeface="Times New Roman"/>
              </a:rPr>
              <a:t> </a:t>
            </a:r>
            <a:r>
              <a:rPr sz="1993" spc="-20" dirty="0">
                <a:latin typeface="Arial"/>
                <a:cs typeface="Arial"/>
              </a:rPr>
              <a:t>de</a:t>
            </a:r>
            <a:r>
              <a:rPr sz="1993" spc="-10" dirty="0">
                <a:latin typeface="Arial"/>
                <a:cs typeface="Arial"/>
              </a:rPr>
              <a:t>r</a:t>
            </a:r>
            <a:r>
              <a:rPr sz="1993" spc="55" dirty="0">
                <a:latin typeface="Times New Roman"/>
                <a:cs typeface="Times New Roman"/>
              </a:rPr>
              <a:t> </a:t>
            </a:r>
            <a:r>
              <a:rPr sz="1993" spc="-15" dirty="0">
                <a:latin typeface="Arial"/>
                <a:cs typeface="Arial"/>
              </a:rPr>
              <a:t>Codezeilen</a:t>
            </a:r>
            <a:endParaRPr sz="1993" dirty="0">
              <a:latin typeface="Arial"/>
              <a:cs typeface="Arial"/>
            </a:endParaRPr>
          </a:p>
          <a:p>
            <a:pPr marL="752854" lvl="1" indent="-284693">
              <a:spcBef>
                <a:spcPts val="43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spc="-5" dirty="0">
                <a:latin typeface="Arial"/>
                <a:cs typeface="Arial"/>
              </a:rPr>
              <a:t>L</a:t>
            </a:r>
            <a:r>
              <a:rPr sz="1793" spc="-5" dirty="0" err="1">
                <a:latin typeface="Arial"/>
                <a:cs typeface="Arial"/>
              </a:rPr>
              <a:t>eich</a:t>
            </a:r>
            <a:r>
              <a:rPr sz="1793" dirty="0" err="1">
                <a:latin typeface="Arial"/>
                <a:cs typeface="Arial"/>
              </a:rPr>
              <a:t>t</a:t>
            </a:r>
            <a:r>
              <a:rPr sz="1793" spc="-10" dirty="0">
                <a:latin typeface="Arial"/>
                <a:cs typeface="Arial"/>
              </a:rPr>
              <a:t> </a:t>
            </a:r>
            <a:r>
              <a:rPr sz="1793" spc="-5" dirty="0">
                <a:latin typeface="Arial"/>
                <a:cs typeface="Arial"/>
              </a:rPr>
              <a:t>z</a:t>
            </a:r>
            <a:r>
              <a:rPr sz="1793" dirty="0">
                <a:latin typeface="Arial"/>
                <a:cs typeface="Arial"/>
              </a:rPr>
              <a:t>u</a:t>
            </a:r>
            <a:r>
              <a:rPr sz="1793" spc="-10" dirty="0">
                <a:latin typeface="Arial"/>
                <a:cs typeface="Arial"/>
              </a:rPr>
              <a:t> </a:t>
            </a:r>
            <a:r>
              <a:rPr sz="1793" spc="-5" dirty="0">
                <a:latin typeface="Arial"/>
                <a:cs typeface="Arial"/>
              </a:rPr>
              <a:t>messen</a:t>
            </a:r>
            <a:endParaRPr sz="1793" dirty="0">
              <a:latin typeface="Arial"/>
              <a:cs typeface="Arial"/>
            </a:endParaRPr>
          </a:p>
          <a:p>
            <a:pPr marL="752854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sz="1793" dirty="0">
                <a:latin typeface="Arial"/>
                <a:cs typeface="Arial"/>
              </a:rPr>
              <a:t>Umfang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variiert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mit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der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Sprache,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Programmierstil,</a:t>
            </a:r>
            <a:r>
              <a:rPr sz="1793" spc="-5" dirty="0">
                <a:latin typeface="Arial"/>
                <a:cs typeface="Arial"/>
              </a:rPr>
              <a:t> </a:t>
            </a:r>
            <a:r>
              <a:rPr sz="1793" dirty="0">
                <a:latin typeface="Arial"/>
                <a:cs typeface="Arial"/>
              </a:rPr>
              <a:t>etc.</a:t>
            </a:r>
            <a:endParaRPr lang="de-DE" sz="1793" dirty="0">
              <a:latin typeface="Arial"/>
              <a:cs typeface="Arial"/>
            </a:endParaRPr>
          </a:p>
          <a:p>
            <a:pPr marL="752854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dirty="0">
                <a:latin typeface="Arial"/>
                <a:cs typeface="Arial"/>
              </a:rPr>
              <a:t>Werden Kommentare dazu gezählt?</a:t>
            </a:r>
          </a:p>
          <a:p>
            <a:pPr marL="468161" marR="6327" lvl="1">
              <a:spcBef>
                <a:spcPts val="428"/>
              </a:spcBef>
              <a:buClr>
                <a:schemeClr val="tx1"/>
              </a:buClr>
              <a:tabLst>
                <a:tab pos="752854" algn="l"/>
              </a:tabLst>
            </a:pPr>
            <a:endParaRPr sz="1793" dirty="0">
              <a:latin typeface="Arial"/>
              <a:cs typeface="Arial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" y="383708"/>
            <a:ext cx="8882562" cy="457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8785" y="5666608"/>
            <a:ext cx="249263" cy="2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5" name="object 5"/>
          <p:cNvSpPr txBox="1"/>
          <p:nvPr/>
        </p:nvSpPr>
        <p:spPr>
          <a:xfrm>
            <a:off x="45058" y="1188876"/>
            <a:ext cx="8902045" cy="3156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854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spc="-10" dirty="0" err="1">
                <a:latin typeface="Arial"/>
                <a:cs typeface="Arial"/>
              </a:rPr>
              <a:t>C</a:t>
            </a:r>
            <a:r>
              <a:rPr lang="de-DE" sz="1793" spc="-5" dirty="0" err="1">
                <a:latin typeface="Arial"/>
                <a:cs typeface="Arial"/>
              </a:rPr>
              <a:t>ode</a:t>
            </a:r>
            <a:r>
              <a:rPr lang="de-DE" sz="1793" spc="5" dirty="0" err="1">
                <a:latin typeface="Arial"/>
                <a:cs typeface="Arial"/>
              </a:rPr>
              <a:t>m</a:t>
            </a:r>
            <a:r>
              <a:rPr lang="de-DE" sz="1793" spc="-5" dirty="0" err="1">
                <a:latin typeface="Arial"/>
                <a:cs typeface="Arial"/>
              </a:rPr>
              <a:t>a</a:t>
            </a:r>
            <a:r>
              <a:rPr lang="de-DE" sz="1793" dirty="0" err="1">
                <a:latin typeface="Arial"/>
                <a:cs typeface="Arial"/>
              </a:rPr>
              <a:t>ß</a:t>
            </a:r>
            <a:r>
              <a:rPr lang="de-DE" sz="1793" dirty="0">
                <a:latin typeface="Arial"/>
                <a:cs typeface="Arial"/>
              </a:rPr>
              <a:t>, das die Komplexität von Kontrollflüssen in Methoden misst</a:t>
            </a:r>
            <a:endParaRPr lang="de-DE" sz="1793" i="1" dirty="0">
              <a:latin typeface="Arial"/>
              <a:cs typeface="Arial"/>
            </a:endParaRPr>
          </a:p>
          <a:p>
            <a:pPr marL="752854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spc="-10" dirty="0">
                <a:latin typeface="Arial"/>
                <a:cs typeface="Arial"/>
              </a:rPr>
              <a:t>Quan</a:t>
            </a:r>
            <a:r>
              <a:rPr lang="de-DE" sz="1793" dirty="0">
                <a:latin typeface="Arial"/>
                <a:cs typeface="Arial"/>
              </a:rPr>
              <a:t>t</a:t>
            </a:r>
            <a:r>
              <a:rPr lang="de-DE" sz="1793" spc="-5" dirty="0">
                <a:latin typeface="Arial"/>
                <a:cs typeface="Arial"/>
              </a:rPr>
              <a:t>i</a:t>
            </a:r>
            <a:r>
              <a:rPr lang="de-DE" sz="1793" dirty="0">
                <a:latin typeface="Arial"/>
                <a:cs typeface="Arial"/>
              </a:rPr>
              <a:t>t</a:t>
            </a:r>
            <a:r>
              <a:rPr lang="de-DE" sz="1793" spc="-10" dirty="0">
                <a:latin typeface="Arial"/>
                <a:cs typeface="Arial"/>
              </a:rPr>
              <a:t>a</a:t>
            </a:r>
            <a:r>
              <a:rPr lang="de-DE" sz="1793" dirty="0">
                <a:latin typeface="Arial"/>
                <a:cs typeface="Arial"/>
              </a:rPr>
              <a:t>t</a:t>
            </a:r>
            <a:r>
              <a:rPr lang="de-DE" sz="1793" spc="-5" dirty="0">
                <a:latin typeface="Arial"/>
                <a:cs typeface="Arial"/>
              </a:rPr>
              <a:t>i</a:t>
            </a:r>
            <a:r>
              <a:rPr lang="de-DE" sz="1793" spc="10" dirty="0">
                <a:latin typeface="Arial"/>
                <a:cs typeface="Arial"/>
              </a:rPr>
              <a:t>v</a:t>
            </a:r>
            <a:r>
              <a:rPr lang="de-DE" sz="1793" spc="-10" dirty="0">
                <a:latin typeface="Arial"/>
                <a:cs typeface="Arial"/>
              </a:rPr>
              <a:t>e</a:t>
            </a:r>
            <a:r>
              <a:rPr lang="de-DE" sz="1793" dirty="0">
                <a:latin typeface="Arial"/>
                <a:cs typeface="Arial"/>
              </a:rPr>
              <a:t>s M</a:t>
            </a:r>
            <a:r>
              <a:rPr lang="de-DE" sz="1793" spc="-10" dirty="0">
                <a:latin typeface="Arial"/>
                <a:cs typeface="Arial"/>
              </a:rPr>
              <a:t>a</a:t>
            </a:r>
            <a:r>
              <a:rPr lang="de-DE" sz="1793" dirty="0">
                <a:latin typeface="Arial"/>
                <a:cs typeface="Arial"/>
              </a:rPr>
              <a:t>ß</a:t>
            </a:r>
            <a:r>
              <a:rPr lang="de-DE" sz="1793" spc="5" dirty="0">
                <a:latin typeface="Arial"/>
                <a:cs typeface="Arial"/>
              </a:rPr>
              <a:t> </a:t>
            </a:r>
            <a:r>
              <a:rPr lang="de-DE" sz="1793" dirty="0">
                <a:latin typeface="Arial"/>
                <a:cs typeface="Arial"/>
              </a:rPr>
              <a:t>f</a:t>
            </a:r>
            <a:r>
              <a:rPr lang="de-DE" sz="1793" spc="-10" dirty="0">
                <a:latin typeface="Arial"/>
                <a:cs typeface="Arial"/>
              </a:rPr>
              <a:t>ü</a:t>
            </a:r>
            <a:r>
              <a:rPr lang="de-DE" sz="1793" dirty="0">
                <a:latin typeface="Arial"/>
                <a:cs typeface="Arial"/>
              </a:rPr>
              <a:t>r </a:t>
            </a:r>
            <a:r>
              <a:rPr lang="de-DE" sz="1793" spc="-10" dirty="0">
                <a:latin typeface="Arial"/>
                <a:cs typeface="Arial"/>
              </a:rPr>
              <a:t>de</a:t>
            </a:r>
            <a:r>
              <a:rPr lang="de-DE" sz="1793" dirty="0">
                <a:latin typeface="Arial"/>
                <a:cs typeface="Arial"/>
              </a:rPr>
              <a:t>n</a:t>
            </a:r>
            <a:r>
              <a:rPr lang="de-DE" sz="1793" spc="-5" dirty="0">
                <a:latin typeface="Arial"/>
                <a:cs typeface="Arial"/>
              </a:rPr>
              <a:t> </a:t>
            </a:r>
            <a:r>
              <a:rPr lang="de-DE" sz="1793" spc="-10" dirty="0">
                <a:latin typeface="Arial"/>
                <a:cs typeface="Arial"/>
              </a:rPr>
              <a:t>e</a:t>
            </a:r>
            <a:r>
              <a:rPr lang="de-DE" sz="1793" spc="10" dirty="0">
                <a:latin typeface="Arial"/>
                <a:cs typeface="Arial"/>
              </a:rPr>
              <a:t>r</a:t>
            </a:r>
            <a:r>
              <a:rPr lang="de-DE" sz="1793" spc="-30" dirty="0">
                <a:latin typeface="Arial"/>
                <a:cs typeface="Arial"/>
              </a:rPr>
              <a:t>w</a:t>
            </a:r>
            <a:r>
              <a:rPr lang="de-DE" sz="1793" spc="5" dirty="0">
                <a:latin typeface="Arial"/>
                <a:cs typeface="Arial"/>
              </a:rPr>
              <a:t>a</a:t>
            </a:r>
            <a:r>
              <a:rPr lang="de-DE" sz="1793" dirty="0">
                <a:latin typeface="Arial"/>
                <a:cs typeface="Arial"/>
              </a:rPr>
              <a:t>rt</a:t>
            </a:r>
            <a:r>
              <a:rPr lang="de-DE" sz="1793" spc="-10" dirty="0">
                <a:latin typeface="Arial"/>
                <a:cs typeface="Arial"/>
              </a:rPr>
              <a:t>e</a:t>
            </a:r>
            <a:r>
              <a:rPr lang="de-DE" sz="1793" spc="5" dirty="0">
                <a:latin typeface="Arial"/>
                <a:cs typeface="Arial"/>
              </a:rPr>
              <a:t>ten</a:t>
            </a:r>
            <a:r>
              <a:rPr lang="de-DE" sz="1793" spc="-5" dirty="0">
                <a:latin typeface="Arial"/>
                <a:cs typeface="Arial"/>
              </a:rPr>
              <a:t> </a:t>
            </a:r>
            <a:r>
              <a:rPr lang="de-DE" sz="1793" dirty="0">
                <a:latin typeface="Arial"/>
                <a:cs typeface="Arial"/>
              </a:rPr>
              <a:t>T</a:t>
            </a:r>
            <a:r>
              <a:rPr lang="de-DE" sz="1793" spc="-10" dirty="0">
                <a:latin typeface="Arial"/>
                <a:cs typeface="Arial"/>
              </a:rPr>
              <a:t>e</a:t>
            </a:r>
            <a:r>
              <a:rPr lang="de-DE" sz="1793" dirty="0">
                <a:latin typeface="Arial"/>
                <a:cs typeface="Arial"/>
              </a:rPr>
              <a:t>st</a:t>
            </a:r>
            <a:r>
              <a:rPr lang="de-DE" sz="1793" spc="-10" dirty="0">
                <a:latin typeface="Arial"/>
                <a:cs typeface="Arial"/>
              </a:rPr>
              <a:t>au</a:t>
            </a:r>
            <a:r>
              <a:rPr lang="de-DE" sz="1793" spc="25" dirty="0">
                <a:latin typeface="Arial"/>
                <a:cs typeface="Arial"/>
              </a:rPr>
              <a:t>f</a:t>
            </a:r>
            <a:r>
              <a:rPr lang="de-DE" sz="1793" spc="-30" dirty="0">
                <a:latin typeface="Arial"/>
                <a:cs typeface="Arial"/>
              </a:rPr>
              <a:t>w</a:t>
            </a:r>
            <a:r>
              <a:rPr lang="de-DE" sz="1793" spc="5" dirty="0">
                <a:latin typeface="Arial"/>
                <a:cs typeface="Arial"/>
              </a:rPr>
              <a:t>a</a:t>
            </a:r>
            <a:r>
              <a:rPr lang="de-DE" sz="1793" spc="-10" dirty="0">
                <a:latin typeface="Arial"/>
                <a:cs typeface="Arial"/>
              </a:rPr>
              <a:t>nd </a:t>
            </a:r>
          </a:p>
          <a:p>
            <a:pPr marL="752854" marR="6327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dirty="0">
                <a:latin typeface="Arial"/>
                <a:cs typeface="Arial"/>
              </a:rPr>
              <a:t>Methoden mit einer hohen „</a:t>
            </a:r>
            <a:r>
              <a:rPr lang="de-DE" sz="1793" dirty="0" err="1">
                <a:latin typeface="Arial"/>
                <a:cs typeface="Arial"/>
              </a:rPr>
              <a:t>Cyclomatic</a:t>
            </a:r>
            <a:r>
              <a:rPr lang="de-DE" sz="1793" dirty="0">
                <a:latin typeface="Arial"/>
                <a:cs typeface="Arial"/>
              </a:rPr>
              <a:t> </a:t>
            </a:r>
            <a:r>
              <a:rPr lang="de-DE" sz="1793" dirty="0" err="1">
                <a:latin typeface="Arial"/>
                <a:cs typeface="Arial"/>
              </a:rPr>
              <a:t>Complexity</a:t>
            </a:r>
            <a:r>
              <a:rPr lang="de-DE" sz="1793" dirty="0">
                <a:latin typeface="Arial"/>
                <a:cs typeface="Arial"/>
              </a:rPr>
              <a:t>“ sind schwerer zu warten und zu testen</a:t>
            </a:r>
          </a:p>
          <a:p>
            <a:pPr marL="752854" marR="6327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altLang="de-DE" sz="17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Zyklomatische</a:t>
            </a: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Komplexität gibt Obergrenze für die Testfallanzahl für den Zweigüberdeckungstest </a:t>
            </a:r>
            <a:r>
              <a:rPr lang="de-DE" altLang="de-DE" sz="17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</a:p>
          <a:p>
            <a:pPr marL="752854" marR="6327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sz="1793" dirty="0">
                <a:latin typeface="Arial"/>
                <a:cs typeface="Arial"/>
              </a:rPr>
              <a:t>Aber: „Lange“ Methoden sind nicht unbedingt komplex</a:t>
            </a:r>
          </a:p>
          <a:p>
            <a:pPr marL="752854" marR="6327" lvl="1" indent="-284693">
              <a:spcBef>
                <a:spcPts val="428"/>
              </a:spcBef>
              <a:buClr>
                <a:schemeClr val="tx1"/>
              </a:buClr>
              <a:buFont typeface="Wingdings"/>
              <a:buChar char=""/>
              <a:tabLst>
                <a:tab pos="752854" algn="l"/>
              </a:tabLst>
            </a:pPr>
            <a:r>
              <a:rPr lang="de-DE" altLang="de-DE" sz="17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Folgt man McCabe, so sollen Methoden, für die z(G) &gt; 10 gilt, einem </a:t>
            </a:r>
            <a:r>
              <a:rPr lang="de-DE" altLang="de-DE" sz="17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unterzogen </a:t>
            </a:r>
            <a:r>
              <a:rPr lang="de-DE" altLang="de-DE" sz="17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endParaRPr lang="de-DE" altLang="de-DE" sz="17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3670" marR="1260240" indent="-911017">
              <a:lnSpc>
                <a:spcPct val="151100"/>
              </a:lnSpc>
              <a:tabLst>
                <a:tab pos="2316766" algn="l"/>
              </a:tabLst>
            </a:pPr>
            <a:endParaRPr sz="1793" dirty="0">
              <a:latin typeface="Arial"/>
              <a:cs typeface="Arial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6234" y="4131967"/>
            <a:ext cx="7819692" cy="17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93" dirty="0"/>
              <a:t>z</a:t>
            </a:r>
            <a:r>
              <a:rPr lang="de-DE" sz="1793" dirty="0" smtClean="0"/>
              <a:t> </a:t>
            </a:r>
            <a:r>
              <a:rPr lang="de-DE" sz="1793" dirty="0"/>
              <a:t>(G)                         Risiko</a:t>
            </a:r>
          </a:p>
          <a:p>
            <a:r>
              <a:rPr lang="de-DE" sz="1793" dirty="0"/>
              <a:t>--------------------------------------------------------------------------------</a:t>
            </a:r>
          </a:p>
          <a:p>
            <a:r>
              <a:rPr lang="de-DE" sz="1793" dirty="0"/>
              <a:t>1 − 10              einfaches Programm, geringes Risiko</a:t>
            </a:r>
          </a:p>
          <a:p>
            <a:r>
              <a:rPr lang="de-DE" sz="1793" dirty="0"/>
              <a:t>11 − 20            komplexeres Programm, erträgliches Risiko</a:t>
            </a:r>
          </a:p>
          <a:p>
            <a:r>
              <a:rPr lang="de-DE" sz="1793" dirty="0"/>
              <a:t>21 − 50            komplexes Programm, hohes Risiko</a:t>
            </a:r>
          </a:p>
          <a:p>
            <a:r>
              <a:rPr lang="de-DE" sz="1793" dirty="0"/>
              <a:t>&gt; 50                  </a:t>
            </a:r>
            <a:r>
              <a:rPr lang="de-DE" sz="1793" dirty="0" err="1"/>
              <a:t>untestbares</a:t>
            </a:r>
            <a:r>
              <a:rPr lang="de-DE" sz="1793" dirty="0"/>
              <a:t> Programm, extrem hohes Risiko</a:t>
            </a:r>
          </a:p>
        </p:txBody>
      </p:sp>
      <p:sp>
        <p:nvSpPr>
          <p:cNvPr id="3" name="Rechteck 2"/>
          <p:cNvSpPr/>
          <p:nvPr/>
        </p:nvSpPr>
        <p:spPr>
          <a:xfrm>
            <a:off x="548275" y="359902"/>
            <a:ext cx="8199288" cy="64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612" algn="ctr"/>
            <a:r>
              <a:rPr lang="de-DE" sz="1793" b="1" spc="144" dirty="0" err="1">
                <a:latin typeface="Arial"/>
                <a:cs typeface="Arial"/>
              </a:rPr>
              <a:t>Z</a:t>
            </a:r>
            <a:r>
              <a:rPr lang="de-DE" sz="1793" b="1" dirty="0" err="1">
                <a:latin typeface="Arial"/>
                <a:cs typeface="Arial"/>
              </a:rPr>
              <a:t>y</a:t>
            </a:r>
            <a:r>
              <a:rPr lang="de-DE" sz="1793" b="1" spc="-329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k</a:t>
            </a:r>
            <a:r>
              <a:rPr lang="de-DE" sz="1793" b="1" spc="-289" dirty="0">
                <a:latin typeface="Arial"/>
                <a:cs typeface="Arial"/>
              </a:rPr>
              <a:t> </a:t>
            </a:r>
            <a:r>
              <a:rPr lang="de-DE" sz="1793" b="1" spc="110" dirty="0" err="1">
                <a:latin typeface="Arial"/>
                <a:cs typeface="Arial"/>
              </a:rPr>
              <a:t>l</a:t>
            </a:r>
            <a:r>
              <a:rPr lang="de-DE" sz="1793" b="1" spc="135" dirty="0" err="1">
                <a:latin typeface="Arial"/>
                <a:cs typeface="Arial"/>
              </a:rPr>
              <a:t>o</a:t>
            </a:r>
            <a:r>
              <a:rPr lang="de-DE" sz="1793" b="1" dirty="0" err="1">
                <a:latin typeface="Arial"/>
                <a:cs typeface="Arial"/>
              </a:rPr>
              <a:t>m</a:t>
            </a:r>
            <a:r>
              <a:rPr lang="de-DE" sz="1793" b="1" spc="-19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a</a:t>
            </a:r>
            <a:r>
              <a:rPr lang="de-DE" sz="1793" b="1" spc="-30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t</a:t>
            </a:r>
            <a:r>
              <a:rPr lang="de-DE" sz="1793" b="1" spc="-284" dirty="0">
                <a:latin typeface="Arial"/>
                <a:cs typeface="Arial"/>
              </a:rPr>
              <a:t> </a:t>
            </a:r>
            <a:r>
              <a:rPr lang="de-DE" sz="1793" b="1" spc="110" dirty="0" err="1">
                <a:latin typeface="Arial"/>
                <a:cs typeface="Arial"/>
              </a:rPr>
              <a:t>i</a:t>
            </a:r>
            <a:r>
              <a:rPr lang="de-DE" sz="1793" b="1" spc="65" dirty="0" err="1">
                <a:latin typeface="Arial"/>
                <a:cs typeface="Arial"/>
              </a:rPr>
              <a:t>s</a:t>
            </a:r>
            <a:r>
              <a:rPr lang="de-DE" sz="1793" b="1" spc="55" dirty="0" err="1">
                <a:latin typeface="Arial"/>
                <a:cs typeface="Arial"/>
              </a:rPr>
              <a:t>c</a:t>
            </a:r>
            <a:r>
              <a:rPr lang="de-DE" sz="1793" b="1" dirty="0" err="1">
                <a:latin typeface="Arial"/>
                <a:cs typeface="Arial"/>
              </a:rPr>
              <a:t>h</a:t>
            </a:r>
            <a:r>
              <a:rPr lang="de-DE" sz="1793" b="1" spc="-319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e </a:t>
            </a:r>
            <a:r>
              <a:rPr lang="de-DE" sz="1793" b="1" spc="-189" dirty="0">
                <a:latin typeface="Arial"/>
                <a:cs typeface="Arial"/>
              </a:rPr>
              <a:t> </a:t>
            </a:r>
            <a:r>
              <a:rPr lang="de-DE" sz="1793" b="1" spc="90" dirty="0" err="1">
                <a:latin typeface="Arial"/>
                <a:cs typeface="Arial"/>
              </a:rPr>
              <a:t>K</a:t>
            </a:r>
            <a:r>
              <a:rPr lang="de-DE" sz="1793" b="1" spc="135" dirty="0" err="1">
                <a:latin typeface="Arial"/>
                <a:cs typeface="Arial"/>
              </a:rPr>
              <a:t>o</a:t>
            </a:r>
            <a:r>
              <a:rPr lang="de-DE" sz="1793" b="1" dirty="0" err="1">
                <a:latin typeface="Arial"/>
                <a:cs typeface="Arial"/>
              </a:rPr>
              <a:t>m</a:t>
            </a:r>
            <a:r>
              <a:rPr lang="de-DE" sz="1793" b="1" spc="-19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p</a:t>
            </a:r>
            <a:r>
              <a:rPr lang="de-DE" sz="1793" b="1" spc="-344" dirty="0">
                <a:latin typeface="Arial"/>
                <a:cs typeface="Arial"/>
              </a:rPr>
              <a:t> </a:t>
            </a:r>
            <a:r>
              <a:rPr lang="de-DE" sz="1793" b="1" spc="110" dirty="0">
                <a:latin typeface="Arial"/>
                <a:cs typeface="Arial"/>
              </a:rPr>
              <a:t>l</a:t>
            </a:r>
            <a:r>
              <a:rPr lang="de-DE" sz="1793" b="1" dirty="0">
                <a:latin typeface="Arial"/>
                <a:cs typeface="Arial"/>
              </a:rPr>
              <a:t>e</a:t>
            </a:r>
            <a:r>
              <a:rPr lang="de-DE" sz="1793" b="1" spc="-30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x</a:t>
            </a:r>
            <a:r>
              <a:rPr lang="de-DE" sz="1793" b="1" spc="-314" dirty="0">
                <a:latin typeface="Arial"/>
                <a:cs typeface="Arial"/>
              </a:rPr>
              <a:t> </a:t>
            </a:r>
            <a:r>
              <a:rPr lang="de-DE" sz="1793" b="1" spc="110" dirty="0" err="1">
                <a:latin typeface="Arial"/>
                <a:cs typeface="Arial"/>
              </a:rPr>
              <a:t>i</a:t>
            </a:r>
            <a:r>
              <a:rPr lang="de-DE" sz="1793" b="1" dirty="0" err="1">
                <a:latin typeface="Arial"/>
                <a:cs typeface="Arial"/>
              </a:rPr>
              <a:t>t</a:t>
            </a:r>
            <a:r>
              <a:rPr lang="de-DE" sz="1793" b="1" spc="-28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ä</a:t>
            </a:r>
            <a:r>
              <a:rPr lang="de-DE" sz="1793" b="1" spc="-30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t </a:t>
            </a:r>
            <a:r>
              <a:rPr lang="de-DE" sz="1793" b="1" spc="-17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(M</a:t>
            </a:r>
            <a:r>
              <a:rPr lang="de-DE" sz="1793" b="1" spc="-299" dirty="0">
                <a:latin typeface="Arial"/>
                <a:cs typeface="Arial"/>
              </a:rPr>
              <a:t> </a:t>
            </a:r>
            <a:r>
              <a:rPr lang="de-DE" sz="1793" b="1" spc="55" dirty="0" err="1">
                <a:latin typeface="Arial"/>
                <a:cs typeface="Arial"/>
              </a:rPr>
              <a:t>c</a:t>
            </a:r>
            <a:r>
              <a:rPr lang="de-DE" sz="1793" b="1" spc="5" dirty="0" err="1">
                <a:latin typeface="Arial"/>
                <a:cs typeface="Arial"/>
              </a:rPr>
              <a:t>C</a:t>
            </a:r>
            <a:r>
              <a:rPr lang="de-DE" sz="1793" b="1" dirty="0" err="1">
                <a:latin typeface="Arial"/>
                <a:cs typeface="Arial"/>
              </a:rPr>
              <a:t>a</a:t>
            </a:r>
            <a:r>
              <a:rPr lang="de-DE" sz="1793" b="1" spc="-304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b</a:t>
            </a:r>
            <a:r>
              <a:rPr lang="de-DE" sz="1793" b="1" spc="-329" dirty="0">
                <a:latin typeface="Arial"/>
                <a:cs typeface="Arial"/>
              </a:rPr>
              <a:t> </a:t>
            </a:r>
            <a:r>
              <a:rPr lang="de-DE" sz="1793" b="1" dirty="0">
                <a:latin typeface="Arial"/>
                <a:cs typeface="Arial"/>
              </a:rPr>
              <a:t>e</a:t>
            </a:r>
            <a:r>
              <a:rPr lang="de-DE" sz="1793" b="1" spc="-304" dirty="0">
                <a:latin typeface="Arial"/>
                <a:cs typeface="Arial"/>
              </a:rPr>
              <a:t> </a:t>
            </a:r>
            <a:r>
              <a:rPr lang="de-DE" sz="1793" b="1" dirty="0" smtClean="0">
                <a:latin typeface="Arial"/>
                <a:cs typeface="Arial"/>
              </a:rPr>
              <a:t>)</a:t>
            </a:r>
          </a:p>
          <a:p>
            <a:pPr marL="112612" lvl="1" algn="ctr"/>
            <a:r>
              <a:rPr lang="de-DE" sz="1793" b="1" dirty="0">
                <a:latin typeface="Arial"/>
                <a:cs typeface="Arial"/>
              </a:rPr>
              <a:t> </a:t>
            </a:r>
            <a:r>
              <a:rPr lang="de-DE" sz="1200" b="1" dirty="0" smtClean="0">
                <a:latin typeface="Arial"/>
                <a:cs typeface="Arial"/>
              </a:rPr>
              <a:t>(</a:t>
            </a:r>
            <a:r>
              <a:rPr lang="de-DE" sz="1200" dirty="0" smtClean="0">
                <a:latin typeface="Arial"/>
                <a:cs typeface="Arial"/>
              </a:rPr>
              <a:t>Hinweis: es </a:t>
            </a:r>
            <a:r>
              <a:rPr lang="de-DE" sz="1200" dirty="0">
                <a:latin typeface="Arial"/>
                <a:cs typeface="Arial"/>
              </a:rPr>
              <a:t>existieren unterschiedliche Definitionen für die </a:t>
            </a:r>
            <a:r>
              <a:rPr lang="de-DE" sz="1200" dirty="0" smtClean="0">
                <a:latin typeface="Arial"/>
                <a:cs typeface="Arial"/>
              </a:rPr>
              <a:t>McCabe-Metrik</a:t>
            </a:r>
            <a:r>
              <a:rPr lang="de-DE" sz="1200" dirty="0" smtClean="0">
                <a:latin typeface="Arial"/>
                <a:cs typeface="Arial"/>
              </a:rPr>
              <a:t>)</a:t>
            </a:r>
            <a:endParaRPr lang="de-D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8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7" y="2368549"/>
            <a:ext cx="8363048" cy="416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/>
          <p:nvPr/>
        </p:nvSpPr>
        <p:spPr>
          <a:xfrm>
            <a:off x="2828785" y="5364651"/>
            <a:ext cx="249263" cy="279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3429" y="458680"/>
            <a:ext cx="8105970" cy="77501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1793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Zyklomatische</a:t>
            </a: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793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Komplexität </a:t>
            </a: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McCabe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3962" y="810596"/>
            <a:ext cx="8404903" cy="502174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Man konstruiere die Kontrollflussgraphen</a:t>
            </a:r>
          </a:p>
          <a:p>
            <a:pPr>
              <a:lnSpc>
                <a:spcPct val="90000"/>
              </a:lnSpc>
            </a:pP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Man messe die strukturelle Komplexität</a:t>
            </a:r>
          </a:p>
          <a:p>
            <a:pPr>
              <a:lnSpc>
                <a:spcPct val="90000"/>
              </a:lnSpc>
            </a:pP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7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Die </a:t>
            </a:r>
            <a:r>
              <a:rPr lang="de-DE" altLang="de-DE" sz="17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zyklomatische</a:t>
            </a: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Zahl z(G) eines Kontrollflussgraphen G ist:</a:t>
            </a:r>
          </a:p>
          <a:p>
            <a:pPr>
              <a:lnSpc>
                <a:spcPct val="90000"/>
              </a:lnSpc>
            </a:pP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z(G) = e – n + 2 mit</a:t>
            </a:r>
          </a:p>
          <a:p>
            <a:pPr lvl="2">
              <a:lnSpc>
                <a:spcPct val="90000"/>
              </a:lnSpc>
            </a:pPr>
            <a:r>
              <a:rPr lang="de-DE" altLang="de-DE" sz="17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Anzahl der Kanten des Kontrollflussgraphen</a:t>
            </a:r>
          </a:p>
          <a:p>
            <a:pPr lvl="2">
              <a:lnSpc>
                <a:spcPct val="90000"/>
              </a:lnSpc>
            </a:pPr>
            <a:r>
              <a:rPr lang="de-DE" altLang="de-DE" sz="17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Anzahl der Knoten</a:t>
            </a:r>
          </a:p>
          <a:p>
            <a:pPr>
              <a:lnSpc>
                <a:spcPct val="90000"/>
              </a:lnSpc>
            </a:pPr>
            <a:endParaRPr lang="de-DE" altLang="de-DE" sz="17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de-DE" altLang="de-DE" sz="17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de-DE" altLang="de-DE" sz="17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8785" y="5414803"/>
            <a:ext cx="249263" cy="2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3429" y="309544"/>
            <a:ext cx="8105970" cy="77501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1793" b="1" kern="0" dirty="0">
                <a:solidFill>
                  <a:sysClr val="windowText" lastClr="000000"/>
                </a:solidFill>
              </a:rPr>
              <a:t>Beispiele für die </a:t>
            </a:r>
            <a:r>
              <a:rPr lang="de-DE" altLang="de-DE" sz="1793" b="1" kern="0" dirty="0" err="1">
                <a:solidFill>
                  <a:sysClr val="windowText" lastClr="000000"/>
                </a:solidFill>
              </a:rPr>
              <a:t>zyklomatische</a:t>
            </a:r>
            <a:r>
              <a:rPr lang="de-DE" altLang="de-DE" sz="1793" b="1" kern="0" dirty="0">
                <a:solidFill>
                  <a:sysClr val="windowText" lastClr="000000"/>
                </a:solidFill>
              </a:rPr>
              <a:t> </a:t>
            </a:r>
            <a:r>
              <a:rPr lang="de-DE" altLang="de-DE" sz="1793" b="1" kern="0" dirty="0" smtClean="0">
                <a:solidFill>
                  <a:sysClr val="windowText" lastClr="000000"/>
                </a:solidFill>
              </a:rPr>
              <a:t>Komplexität</a:t>
            </a:r>
            <a:endParaRPr lang="de-DE" altLang="de-DE" sz="1793" b="1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73122" y="1026033"/>
            <a:ext cx="8216276" cy="4905185"/>
            <a:chOff x="567" y="837"/>
            <a:chExt cx="4605" cy="276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836" y="1880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836" y="1427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36" y="973"/>
              <a:ext cx="273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10" name="AutoShape 7"/>
            <p:cNvCxnSpPr>
              <a:cxnSpLocks noChangeShapeType="1"/>
              <a:stCxn id="9" idx="4"/>
              <a:endCxn id="8" idx="0"/>
            </p:cNvCxnSpPr>
            <p:nvPr/>
          </p:nvCxnSpPr>
          <p:spPr bwMode="auto">
            <a:xfrm>
              <a:off x="1973" y="1252"/>
              <a:ext cx="0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8"/>
            <p:cNvCxnSpPr>
              <a:cxnSpLocks noChangeShapeType="1"/>
              <a:stCxn id="8" idx="4"/>
              <a:endCxn id="7" idx="0"/>
            </p:cNvCxnSpPr>
            <p:nvPr/>
          </p:nvCxnSpPr>
          <p:spPr bwMode="auto">
            <a:xfrm>
              <a:off x="1973" y="1705"/>
              <a:ext cx="0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2" y="1426"/>
              <a:ext cx="273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563" y="1881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835" y="1428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563" y="974"/>
              <a:ext cx="273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16" name="AutoShape 13"/>
            <p:cNvCxnSpPr>
              <a:cxnSpLocks noChangeShapeType="1"/>
              <a:stCxn id="15" idx="4"/>
              <a:endCxn id="14" idx="0"/>
            </p:cNvCxnSpPr>
            <p:nvPr/>
          </p:nvCxnSpPr>
          <p:spPr bwMode="auto">
            <a:xfrm>
              <a:off x="2700" y="1253"/>
              <a:ext cx="272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flipH="1">
              <a:off x="2700" y="1706"/>
              <a:ext cx="272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290" y="1428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19" name="AutoShape 16"/>
            <p:cNvCxnSpPr>
              <a:cxnSpLocks noChangeShapeType="1"/>
              <a:stCxn id="15" idx="4"/>
              <a:endCxn id="18" idx="0"/>
            </p:cNvCxnSpPr>
            <p:nvPr/>
          </p:nvCxnSpPr>
          <p:spPr bwMode="auto">
            <a:xfrm flipH="1">
              <a:off x="2427" y="1253"/>
              <a:ext cx="273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427" y="1706"/>
              <a:ext cx="273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521" y="1880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521" y="1427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521" y="973"/>
              <a:ext cx="273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24" name="AutoShape 21"/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>
              <a:off x="3658" y="1252"/>
              <a:ext cx="0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22" idx="2"/>
              <a:endCxn id="23" idx="2"/>
            </p:cNvCxnSpPr>
            <p:nvPr/>
          </p:nvCxnSpPr>
          <p:spPr bwMode="auto">
            <a:xfrm rot="10800000" flipH="1">
              <a:off x="3515" y="1110"/>
              <a:ext cx="1" cy="453"/>
            </a:xfrm>
            <a:prstGeom prst="bentConnector3">
              <a:avLst>
                <a:gd name="adj1" fmla="val -1380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23" idx="6"/>
              <a:endCxn id="21" idx="6"/>
            </p:cNvCxnSpPr>
            <p:nvPr/>
          </p:nvCxnSpPr>
          <p:spPr bwMode="auto">
            <a:xfrm>
              <a:off x="3800" y="1110"/>
              <a:ext cx="1" cy="906"/>
            </a:xfrm>
            <a:prstGeom prst="bentConnector3">
              <a:avLst>
                <a:gd name="adj1" fmla="val 1370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512" y="2018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512" y="1656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512" y="837"/>
              <a:ext cx="273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30" name="AutoShape 27"/>
            <p:cNvCxnSpPr>
              <a:cxnSpLocks noChangeShapeType="1"/>
              <a:stCxn id="33" idx="4"/>
              <a:endCxn id="28" idx="0"/>
            </p:cNvCxnSpPr>
            <p:nvPr/>
          </p:nvCxnSpPr>
          <p:spPr bwMode="auto">
            <a:xfrm flipH="1">
              <a:off x="4649" y="1525"/>
              <a:ext cx="227" cy="1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8"/>
            <p:cNvCxnSpPr>
              <a:cxnSpLocks noChangeShapeType="1"/>
              <a:stCxn id="28" idx="2"/>
              <a:endCxn id="29" idx="2"/>
            </p:cNvCxnSpPr>
            <p:nvPr/>
          </p:nvCxnSpPr>
          <p:spPr bwMode="auto">
            <a:xfrm rot="10800000" flipH="1">
              <a:off x="4506" y="974"/>
              <a:ext cx="1" cy="818"/>
            </a:xfrm>
            <a:prstGeom prst="bentConnector3">
              <a:avLst>
                <a:gd name="adj1" fmla="val -3030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6"/>
              <a:endCxn id="27" idx="6"/>
            </p:cNvCxnSpPr>
            <p:nvPr/>
          </p:nvCxnSpPr>
          <p:spPr bwMode="auto">
            <a:xfrm>
              <a:off x="4791" y="974"/>
              <a:ext cx="1" cy="1180"/>
            </a:xfrm>
            <a:prstGeom prst="bentConnector3">
              <a:avLst>
                <a:gd name="adj1" fmla="val 2950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739" y="1247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34" name="AutoShape 31"/>
            <p:cNvCxnSpPr>
              <a:cxnSpLocks noChangeShapeType="1"/>
              <a:stCxn id="29" idx="4"/>
              <a:endCxn id="33" idx="0"/>
            </p:cNvCxnSpPr>
            <p:nvPr/>
          </p:nvCxnSpPr>
          <p:spPr bwMode="auto">
            <a:xfrm>
              <a:off x="4649" y="1116"/>
              <a:ext cx="227" cy="1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285" y="1247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793"/>
            </a:p>
          </p:txBody>
        </p:sp>
        <p:cxnSp>
          <p:nvCxnSpPr>
            <p:cNvPr id="36" name="AutoShape 33"/>
            <p:cNvCxnSpPr>
              <a:cxnSpLocks noChangeShapeType="1"/>
              <a:stCxn id="29" idx="4"/>
              <a:endCxn id="35" idx="0"/>
            </p:cNvCxnSpPr>
            <p:nvPr/>
          </p:nvCxnSpPr>
          <p:spPr bwMode="auto">
            <a:xfrm flipH="1">
              <a:off x="4422" y="1116"/>
              <a:ext cx="227" cy="1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4"/>
            <p:cNvCxnSpPr>
              <a:cxnSpLocks noChangeShapeType="1"/>
              <a:stCxn id="35" idx="4"/>
              <a:endCxn id="28" idx="0"/>
            </p:cNvCxnSpPr>
            <p:nvPr/>
          </p:nvCxnSpPr>
          <p:spPr bwMode="auto">
            <a:xfrm>
              <a:off x="4422" y="1525"/>
              <a:ext cx="227" cy="12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567" y="2341"/>
              <a:ext cx="585" cy="1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993" b="1" dirty="0"/>
                <a:t>Anzahl</a:t>
              </a:r>
            </a:p>
            <a:p>
              <a:r>
                <a:rPr lang="de-DE" altLang="de-DE" sz="1993" b="1" dirty="0"/>
                <a:t>Kanten</a:t>
              </a:r>
            </a:p>
            <a:p>
              <a:r>
                <a:rPr lang="de-DE" altLang="de-DE" sz="1993" b="1" dirty="0"/>
                <a:t>Anzahl</a:t>
              </a:r>
            </a:p>
            <a:p>
              <a:r>
                <a:rPr lang="de-DE" altLang="de-DE" sz="1993" b="1" dirty="0"/>
                <a:t>Knoten</a:t>
              </a:r>
            </a:p>
            <a:p>
              <a:endParaRPr lang="de-DE" altLang="de-DE" sz="1993" b="1" dirty="0"/>
            </a:p>
            <a:p>
              <a:r>
                <a:rPr lang="de-DE" altLang="de-DE" sz="1993" b="1" dirty="0"/>
                <a:t>McCabe</a:t>
              </a:r>
            </a:p>
            <a:p>
              <a:r>
                <a:rPr lang="de-DE" altLang="de-DE" sz="1993" b="1" dirty="0"/>
                <a:t>Zahl</a:t>
              </a: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657" y="2376"/>
              <a:ext cx="4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657" y="2760"/>
              <a:ext cx="4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657" y="3151"/>
              <a:ext cx="4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57" y="3513"/>
              <a:ext cx="4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292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746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2199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197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104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5172" y="837"/>
              <a:ext cx="0" cy="2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793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1405" y="2439"/>
              <a:ext cx="301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993" b="1" dirty="0"/>
                <a:t>0         2              4                                 3                       6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1404" y="2817"/>
              <a:ext cx="310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993" b="1" dirty="0"/>
                <a:t>1         3              4                                  3                       5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1400" y="3225"/>
              <a:ext cx="304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993" b="1" dirty="0"/>
                <a:t>1         1              2                                  2                       3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3078049" y="6142679"/>
            <a:ext cx="1813317" cy="340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z(G) = e – n + 2</a:t>
            </a:r>
          </a:p>
        </p:txBody>
      </p:sp>
    </p:spTree>
    <p:extLst>
      <p:ext uri="{BB962C8B-B14F-4D97-AF65-F5344CB8AC3E}">
        <p14:creationId xmlns:p14="http://schemas.microsoft.com/office/powerpoint/2010/main" val="8275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475" y="0"/>
            <a:ext cx="2959589" cy="7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  <a:p>
            <a:pPr>
              <a:lnSpc>
                <a:spcPts val="1196"/>
              </a:lnSpc>
            </a:pPr>
            <a:endParaRPr sz="1196" dirty="0"/>
          </a:p>
          <a:p>
            <a:pPr marL="112612"/>
            <a:endParaRPr sz="1793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0" y="692150"/>
            <a:ext cx="9144000" cy="5097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53" algn="ctr">
              <a:lnSpc>
                <a:spcPts val="4742"/>
              </a:lnSpc>
            </a:pPr>
            <a:r>
              <a:rPr sz="3985" dirty="0" err="1">
                <a:latin typeface="Arial"/>
                <a:cs typeface="Arial"/>
              </a:rPr>
              <a:t>Objektorientierte</a:t>
            </a:r>
            <a:r>
              <a:rPr sz="3985" spc="90" dirty="0">
                <a:latin typeface="Times New Roman"/>
                <a:cs typeface="Times New Roman"/>
              </a:rPr>
              <a:t> </a:t>
            </a:r>
            <a:r>
              <a:rPr sz="3985" dirty="0" smtClean="0">
                <a:latin typeface="Arial"/>
                <a:cs typeface="Arial"/>
              </a:rPr>
              <a:t>SW-</a:t>
            </a:r>
            <a:r>
              <a:rPr sz="3985" dirty="0" err="1" smtClean="0">
                <a:latin typeface="Arial"/>
                <a:cs typeface="Arial"/>
              </a:rPr>
              <a:t>Metriken</a:t>
            </a:r>
            <a:endParaRPr lang="de-DE" sz="3985" dirty="0" smtClean="0">
              <a:latin typeface="Arial"/>
              <a:cs typeface="Arial"/>
            </a:endParaRPr>
          </a:p>
          <a:p>
            <a:pPr marL="354284" marR="6327" indent="-341631">
              <a:lnSpc>
                <a:spcPct val="117800"/>
              </a:lnSpc>
              <a:buFont typeface="Arial" panose="020B0604020202020204" pitchFamily="34" charset="0"/>
              <a:buChar char="•"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84" marR="6327" indent="-341631">
              <a:lnSpc>
                <a:spcPct val="1178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de-DE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objektorientierten Programmen 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versagt die McCabe-Metrik, da die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Kontrollflußkomplexi</a:t>
            </a:r>
            <a:r>
              <a:rPr lang="de-DE" sz="2000" spc="-5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907" dirty="0" err="1">
                <a:latin typeface="Arial" panose="020B0604020202020204" pitchFamily="34" charset="0"/>
                <a:cs typeface="Arial" panose="020B0604020202020204" pitchFamily="34" charset="0"/>
              </a:rPr>
              <a:t>¨</a:t>
            </a:r>
            <a:r>
              <a:rPr lang="de-DE"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 der meisten Methoden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gering ist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(z</a:t>
            </a:r>
            <a:r>
              <a:rPr lang="de-DE" sz="2000" i="1" spc="-26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spc="9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000" i="1" spc="274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i="1" spc="279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20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1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DE"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1).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84" marR="376427" indent="-341631">
              <a:lnSpc>
                <a:spcPct val="117800"/>
              </a:lnSpc>
              <a:spcBef>
                <a:spcPts val="782"/>
              </a:spcBef>
              <a:buFont typeface="Arial" panose="020B0604020202020204" pitchFamily="34" charset="0"/>
              <a:buChar char="•"/>
            </a:pPr>
            <a:r>
              <a:rPr lang="de-DE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Metriken müssen 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deshalb das </a:t>
            </a:r>
            <a:r>
              <a:rPr lang="de-DE"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Zusammenspiel der Klassen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betrachten – typischerweise anhand des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(statischen) </a:t>
            </a:r>
            <a:r>
              <a:rPr lang="de-DE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Objektmodells</a:t>
            </a:r>
          </a:p>
          <a:p>
            <a:pPr marL="354284" marR="376427" indent="-341631">
              <a:lnSpc>
                <a:spcPct val="117800"/>
              </a:lnSpc>
              <a:spcBef>
                <a:spcPts val="782"/>
              </a:spcBef>
              <a:buFont typeface="Arial" panose="020B0604020202020204" pitchFamily="34" charset="0"/>
              <a:buChar char="•"/>
            </a:pPr>
            <a:r>
              <a:rPr lang="de-DE" sz="2000" spc="-10" dirty="0" smtClean="0">
                <a:latin typeface="Arial"/>
                <a:cs typeface="Arial"/>
              </a:rPr>
              <a:t>Werkzeuge für OO-Metriken, z.B.:</a:t>
            </a:r>
            <a:endParaRPr lang="de-DE" sz="1793" dirty="0" smtClean="0">
              <a:latin typeface="Arial"/>
              <a:cs typeface="Arial"/>
            </a:endParaRPr>
          </a:p>
          <a:p>
            <a:pPr marL="823505" lvl="3" indent="-253693">
              <a:spcBef>
                <a:spcPts val="203"/>
              </a:spcBef>
              <a:buFont typeface="Arial"/>
              <a:buChar char="–"/>
              <a:tabLst>
                <a:tab pos="366937" algn="l"/>
              </a:tabLst>
            </a:pPr>
            <a:r>
              <a:rPr lang="de-DE" sz="1793" dirty="0">
                <a:latin typeface="Arial"/>
                <a:cs typeface="Arial"/>
              </a:rPr>
              <a:t>Checkstyle</a:t>
            </a:r>
          </a:p>
          <a:p>
            <a:pPr marL="823505" lvl="3" indent="-253693">
              <a:spcBef>
                <a:spcPts val="203"/>
              </a:spcBef>
              <a:buFont typeface="Arial"/>
              <a:buChar char="–"/>
              <a:tabLst>
                <a:tab pos="366937" algn="l"/>
              </a:tabLst>
            </a:pPr>
            <a:r>
              <a:rPr lang="pl-PL" sz="1793" dirty="0" smtClean="0">
                <a:latin typeface="Arial"/>
                <a:cs typeface="Arial"/>
              </a:rPr>
              <a:t>J</a:t>
            </a:r>
            <a:r>
              <a:rPr lang="de-DE" sz="1793" dirty="0">
                <a:latin typeface="Arial"/>
                <a:cs typeface="Arial"/>
              </a:rPr>
              <a:t>M</a:t>
            </a:r>
            <a:r>
              <a:rPr lang="pl-PL" sz="1793" spc="-10" dirty="0" smtClean="0">
                <a:latin typeface="Arial"/>
                <a:cs typeface="Arial"/>
              </a:rPr>
              <a:t>e</a:t>
            </a:r>
            <a:r>
              <a:rPr lang="pl-PL" sz="1793" dirty="0" smtClean="0">
                <a:latin typeface="Arial"/>
                <a:cs typeface="Arial"/>
              </a:rPr>
              <a:t>tr</a:t>
            </a:r>
            <a:r>
              <a:rPr lang="pl-PL" sz="1793" spc="-5" dirty="0" smtClean="0">
                <a:latin typeface="Arial"/>
                <a:cs typeface="Arial"/>
              </a:rPr>
              <a:t>i</a:t>
            </a:r>
            <a:r>
              <a:rPr lang="pl-PL" sz="1793" dirty="0" smtClean="0">
                <a:latin typeface="Arial"/>
                <a:cs typeface="Arial"/>
              </a:rPr>
              <a:t>c</a:t>
            </a:r>
            <a:endParaRPr lang="de-DE" sz="1793" dirty="0" smtClean="0">
              <a:latin typeface="Arial"/>
              <a:cs typeface="Arial"/>
            </a:endParaRPr>
          </a:p>
          <a:p>
            <a:pPr marL="823505" lvl="3" indent="-253693">
              <a:spcBef>
                <a:spcPts val="203"/>
              </a:spcBef>
              <a:buFont typeface="Arial"/>
              <a:buChar char="–"/>
              <a:tabLst>
                <a:tab pos="366937" algn="l"/>
              </a:tabLst>
            </a:pPr>
            <a:r>
              <a:rPr lang="de-DE" sz="1793" dirty="0" err="1" smtClean="0">
                <a:latin typeface="Arial"/>
                <a:cs typeface="Arial"/>
              </a:rPr>
              <a:t>Eclipse</a:t>
            </a:r>
            <a:r>
              <a:rPr lang="de-DE" sz="1793" dirty="0" smtClean="0">
                <a:latin typeface="Arial"/>
                <a:cs typeface="Arial"/>
              </a:rPr>
              <a:t> </a:t>
            </a:r>
            <a:r>
              <a:rPr lang="de-DE" sz="1793" dirty="0" err="1">
                <a:latin typeface="Arial"/>
                <a:cs typeface="Arial"/>
              </a:rPr>
              <a:t>plugin</a:t>
            </a:r>
            <a:endParaRPr lang="pl-PL" sz="1793" dirty="0">
              <a:latin typeface="Arial"/>
              <a:cs typeface="Arial"/>
            </a:endParaRPr>
          </a:p>
          <a:p>
            <a:pPr marL="1279013" lvl="4" indent="-253693">
              <a:spcBef>
                <a:spcPts val="203"/>
              </a:spcBef>
              <a:buFont typeface="Arial"/>
              <a:buChar char="–"/>
              <a:tabLst>
                <a:tab pos="366937" algn="l"/>
              </a:tabLst>
            </a:pPr>
            <a:r>
              <a:rPr lang="pl-PL" sz="1793" dirty="0">
                <a:latin typeface="Arial"/>
                <a:cs typeface="Arial"/>
              </a:rPr>
              <a:t>http://metrics.sourceforge.net/</a:t>
            </a:r>
            <a:endParaRPr lang="de-DE" sz="1793" dirty="0">
              <a:latin typeface="Arial"/>
              <a:cs typeface="Arial"/>
            </a:endParaRPr>
          </a:p>
          <a:p>
            <a:pPr marL="1279013" lvl="4" indent="-253693">
              <a:spcBef>
                <a:spcPts val="203"/>
              </a:spcBef>
              <a:buFont typeface="Arial"/>
              <a:buChar char="–"/>
              <a:tabLst>
                <a:tab pos="366937" algn="l"/>
              </a:tabLst>
            </a:pPr>
            <a:r>
              <a:rPr lang="de-DE" sz="1793" dirty="0">
                <a:latin typeface="Arial"/>
                <a:cs typeface="Arial"/>
              </a:rPr>
              <a:t>berechnet u. A. erweiterte </a:t>
            </a:r>
            <a:r>
              <a:rPr lang="de-DE" sz="1793" dirty="0" err="1">
                <a:latin typeface="Arial"/>
                <a:cs typeface="Arial"/>
              </a:rPr>
              <a:t>MCCabe</a:t>
            </a:r>
            <a:r>
              <a:rPr lang="de-DE" sz="1793" dirty="0">
                <a:latin typeface="Arial"/>
                <a:cs typeface="Arial"/>
              </a:rPr>
              <a:t>-Zahl und LCOM*</a:t>
            </a:r>
          </a:p>
          <a:p>
            <a:pPr marL="12653">
              <a:lnSpc>
                <a:spcPts val="4742"/>
              </a:lnSpc>
            </a:pPr>
            <a:endParaRPr sz="398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196"/>
            <a:ext cx="7543800" cy="68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92759" y="472757"/>
            <a:ext cx="8882562" cy="613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53" algn="ctr">
              <a:lnSpc>
                <a:spcPts val="4742"/>
              </a:lnSpc>
            </a:pPr>
            <a:r>
              <a:rPr lang="de-DE" sz="3587" dirty="0" smtClean="0">
                <a:latin typeface="Arial"/>
                <a:cs typeface="Arial"/>
              </a:rPr>
              <a:t>Beispiele für OO</a:t>
            </a:r>
            <a:r>
              <a:rPr sz="3587" spc="90" dirty="0" smtClean="0">
                <a:latin typeface="Times New Roman"/>
                <a:cs typeface="Times New Roman"/>
              </a:rPr>
              <a:t> </a:t>
            </a:r>
            <a:r>
              <a:rPr sz="3587" dirty="0">
                <a:latin typeface="Arial"/>
                <a:cs typeface="Arial"/>
              </a:rPr>
              <a:t>SW-</a:t>
            </a:r>
            <a:r>
              <a:rPr sz="3587" dirty="0" err="1">
                <a:latin typeface="Arial"/>
                <a:cs typeface="Arial"/>
              </a:rPr>
              <a:t>Metriken</a:t>
            </a:r>
            <a:r>
              <a:rPr lang="de-DE" sz="3587" dirty="0">
                <a:latin typeface="Arial"/>
                <a:cs typeface="Arial"/>
              </a:rPr>
              <a:t> </a:t>
            </a:r>
            <a:endParaRPr sz="3587" dirty="0">
              <a:latin typeface="Arial"/>
              <a:cs typeface="Arial"/>
            </a:endParaRPr>
          </a:p>
        </p:txBody>
      </p:sp>
      <p:sp>
        <p:nvSpPr>
          <p:cNvPr id="8" name="object 3"/>
          <p:cNvSpPr txBox="1">
            <a:spLocks noGrp="1"/>
          </p:cNvSpPr>
          <p:nvPr/>
        </p:nvSpPr>
        <p:spPr>
          <a:xfrm>
            <a:off x="13252" y="1072515"/>
            <a:ext cx="9130748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4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(Achtung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Grenzen immer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hinterfragen)</a:t>
            </a:r>
          </a:p>
          <a:p>
            <a:pPr algn="ctr"/>
            <a:endParaRPr lang="de-DE" altLang="de-DE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lang="de-DE" altLang="de-DE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pro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Methode: Maximum sollte unter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liegen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Methoden pro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Klasse: sollte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 3 und 15 liegen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pro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Methode: sollte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 6 liegen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altLang="de-DE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Klasse: Die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Zahl sollte unter 10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liegen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sz="2000" dirty="0" err="1"/>
              <a:t>D</a:t>
            </a:r>
            <a:r>
              <a:rPr lang="de-DE" sz="2000" spc="-5" dirty="0" err="1"/>
              <a:t>ept</a:t>
            </a:r>
            <a:r>
              <a:rPr lang="de-DE" sz="2000" dirty="0" err="1"/>
              <a:t>h</a:t>
            </a:r>
            <a:r>
              <a:rPr lang="de-DE" sz="2000" spc="75" dirty="0">
                <a:latin typeface="Times New Roman"/>
                <a:cs typeface="Times New Roman"/>
              </a:rPr>
              <a:t> </a:t>
            </a:r>
            <a:r>
              <a:rPr lang="de-DE" sz="2000" spc="-20" dirty="0" err="1"/>
              <a:t>o</a:t>
            </a:r>
            <a:r>
              <a:rPr lang="de-DE" sz="2000" spc="-10" dirty="0" err="1"/>
              <a:t>f</a:t>
            </a:r>
            <a:r>
              <a:rPr lang="de-DE" sz="2000" spc="55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Inheritanc</a:t>
            </a:r>
            <a:r>
              <a:rPr lang="de-DE" sz="2000" dirty="0" err="1"/>
              <a:t>e</a:t>
            </a:r>
            <a:r>
              <a:rPr lang="de-DE" sz="2000" spc="75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Tree</a:t>
            </a:r>
            <a:r>
              <a:rPr lang="de-DE" sz="2000" spc="-5" dirty="0"/>
              <a:t> (DIT) = </a:t>
            </a:r>
            <a:r>
              <a:rPr lang="de-DE" sz="1800" i="1" spc="-20" dirty="0"/>
              <a:t>Anzah</a:t>
            </a:r>
            <a:r>
              <a:rPr lang="de-DE" sz="1800" i="1" spc="-5" dirty="0"/>
              <a:t>l</a:t>
            </a:r>
            <a:r>
              <a:rPr lang="de-DE" sz="1800" i="1" spc="10" dirty="0"/>
              <a:t> </a:t>
            </a:r>
            <a:r>
              <a:rPr lang="de-DE" sz="1800" i="1" spc="-20" dirty="0"/>
              <a:t>de</a:t>
            </a:r>
            <a:r>
              <a:rPr lang="de-DE" sz="1800" i="1" spc="-10" dirty="0"/>
              <a:t>r </a:t>
            </a:r>
            <a:r>
              <a:rPr lang="de-DE" sz="1800" i="1" spc="-20" dirty="0"/>
              <a:t>Oberklassen</a:t>
            </a:r>
            <a:endParaRPr lang="de-DE" sz="1800" dirty="0"/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sz="2000" dirty="0" err="1"/>
              <a:t>N</a:t>
            </a:r>
            <a:r>
              <a:rPr lang="de-DE" sz="2000" spc="-5" dirty="0" err="1"/>
              <a:t>umbe</a:t>
            </a:r>
            <a:r>
              <a:rPr lang="de-DE" sz="2000" dirty="0" err="1"/>
              <a:t>r</a:t>
            </a:r>
            <a:r>
              <a:rPr lang="de-DE" sz="2000" spc="90" dirty="0">
                <a:latin typeface="Times New Roman"/>
                <a:cs typeface="Times New Roman"/>
              </a:rPr>
              <a:t> </a:t>
            </a:r>
            <a:r>
              <a:rPr lang="de-DE" sz="2000" spc="-25" dirty="0" err="1"/>
              <a:t>O</a:t>
            </a:r>
            <a:r>
              <a:rPr lang="de-DE" sz="2000" spc="-10" dirty="0" err="1"/>
              <a:t>f</a:t>
            </a:r>
            <a:r>
              <a:rPr lang="de-DE" sz="2000" spc="55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Children</a:t>
            </a:r>
            <a:r>
              <a:rPr lang="de-DE" sz="2000" spc="-5" dirty="0"/>
              <a:t> (NOC) = </a:t>
            </a:r>
            <a:r>
              <a:rPr lang="de-DE" sz="1800" i="1" spc="-20" dirty="0"/>
              <a:t>Anzah</a:t>
            </a:r>
            <a:r>
              <a:rPr lang="de-DE" sz="1800" i="1" spc="-5" dirty="0"/>
              <a:t>l</a:t>
            </a:r>
            <a:r>
              <a:rPr lang="de-DE" sz="1800" i="1" spc="10" dirty="0"/>
              <a:t> </a:t>
            </a:r>
            <a:r>
              <a:rPr lang="de-DE" sz="1800" i="1" spc="-20" dirty="0"/>
              <a:t>de</a:t>
            </a:r>
            <a:r>
              <a:rPr lang="de-DE" sz="1800" i="1" spc="-10" dirty="0"/>
              <a:t>r </a:t>
            </a:r>
            <a:r>
              <a:rPr lang="de-DE" sz="1800" i="1" spc="-15" dirty="0"/>
              <a:t>direkten</a:t>
            </a:r>
            <a:r>
              <a:rPr lang="de-DE" sz="1800" i="1" dirty="0"/>
              <a:t> </a:t>
            </a:r>
            <a:r>
              <a:rPr lang="de-DE" sz="1800" i="1" spc="-15" dirty="0" smtClean="0"/>
              <a:t>Unterklassen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sz="2000" spc="-25" dirty="0" err="1"/>
              <a:t>W</a:t>
            </a:r>
            <a:r>
              <a:rPr lang="de-DE" sz="2000" spc="-5" dirty="0" err="1"/>
              <a:t>eighte</a:t>
            </a:r>
            <a:r>
              <a:rPr lang="de-DE" sz="2000" dirty="0" err="1"/>
              <a:t>d</a:t>
            </a:r>
            <a:r>
              <a:rPr lang="de-DE" sz="2000" spc="80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Metho</a:t>
            </a:r>
            <a:r>
              <a:rPr lang="de-DE" sz="2000" dirty="0" err="1"/>
              <a:t>d</a:t>
            </a:r>
            <a:r>
              <a:rPr lang="de-DE" sz="2000" spc="75" dirty="0">
                <a:latin typeface="Times New Roman"/>
                <a:cs typeface="Times New Roman"/>
              </a:rPr>
              <a:t> </a:t>
            </a:r>
            <a:r>
              <a:rPr lang="de-DE" sz="2000" spc="-5" dirty="0"/>
              <a:t>pe</a:t>
            </a:r>
            <a:r>
              <a:rPr lang="de-DE" sz="2000" dirty="0"/>
              <a:t>r</a:t>
            </a:r>
            <a:r>
              <a:rPr lang="de-DE" sz="2000" spc="80" dirty="0">
                <a:latin typeface="Times New Roman"/>
                <a:cs typeface="Times New Roman"/>
              </a:rPr>
              <a:t> </a:t>
            </a:r>
            <a:r>
              <a:rPr lang="de-DE" sz="2000" spc="-5" dirty="0"/>
              <a:t>Class (WMC) = </a:t>
            </a:r>
            <a:r>
              <a:rPr lang="de-DE" sz="1800" i="1" spc="-20" dirty="0"/>
              <a:t>Anzah</a:t>
            </a:r>
            <a:r>
              <a:rPr lang="de-DE" sz="1800" i="1" spc="-5" dirty="0"/>
              <a:t>l</a:t>
            </a:r>
            <a:r>
              <a:rPr lang="de-DE" sz="1800" i="1" spc="10" dirty="0"/>
              <a:t> </a:t>
            </a:r>
            <a:r>
              <a:rPr lang="de-DE" sz="1800" i="1" spc="-20" dirty="0"/>
              <a:t>der </a:t>
            </a:r>
            <a:r>
              <a:rPr lang="de-DE" sz="1800" i="1" spc="-15" dirty="0"/>
              <a:t>definierten</a:t>
            </a:r>
            <a:r>
              <a:rPr lang="de-DE" sz="1800" i="1" spc="-10" dirty="0"/>
              <a:t> </a:t>
            </a:r>
            <a:r>
              <a:rPr lang="de-DE" sz="1800" i="1" spc="-20" dirty="0" smtClean="0"/>
              <a:t>Methoden</a:t>
            </a:r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de-DE" sz="2000" dirty="0" err="1"/>
              <a:t>C</a:t>
            </a:r>
            <a:r>
              <a:rPr lang="de-DE" sz="2000" spc="-5" dirty="0" err="1"/>
              <a:t>ouplin</a:t>
            </a:r>
            <a:r>
              <a:rPr lang="de-DE" sz="2000" dirty="0" err="1"/>
              <a:t>g</a:t>
            </a:r>
            <a:r>
              <a:rPr lang="de-DE" sz="2000" spc="90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Betwee</a:t>
            </a:r>
            <a:r>
              <a:rPr lang="de-DE" sz="2000" dirty="0" err="1"/>
              <a:t>n</a:t>
            </a:r>
            <a:r>
              <a:rPr lang="de-DE" sz="2000" spc="80" dirty="0">
                <a:latin typeface="Times New Roman"/>
                <a:cs typeface="Times New Roman"/>
              </a:rPr>
              <a:t> </a:t>
            </a:r>
            <a:r>
              <a:rPr lang="de-DE" sz="2000" spc="-5" dirty="0" err="1"/>
              <a:t>Object</a:t>
            </a:r>
            <a:r>
              <a:rPr lang="de-DE" sz="2000" spc="-5" dirty="0"/>
              <a:t> </a:t>
            </a:r>
            <a:r>
              <a:rPr lang="de-DE" sz="2000" spc="-5" dirty="0" err="1"/>
              <a:t>Classes</a:t>
            </a:r>
            <a:r>
              <a:rPr lang="de-DE" sz="2000" spc="-5" dirty="0"/>
              <a:t> (CBO) = </a:t>
            </a:r>
            <a:r>
              <a:rPr lang="de-DE" sz="1800" i="1" spc="-20" dirty="0"/>
              <a:t>Anzah</a:t>
            </a:r>
            <a:r>
              <a:rPr lang="de-DE" sz="1800" i="1" spc="-5" dirty="0"/>
              <a:t>l</a:t>
            </a:r>
            <a:r>
              <a:rPr lang="de-DE" sz="1800" i="1" spc="10" dirty="0"/>
              <a:t> </a:t>
            </a:r>
            <a:r>
              <a:rPr lang="de-DE" sz="1800" i="1" spc="-20" dirty="0"/>
              <a:t>de</a:t>
            </a:r>
            <a:r>
              <a:rPr lang="de-DE" sz="1800" i="1" spc="-10" dirty="0"/>
              <a:t>r </a:t>
            </a:r>
            <a:r>
              <a:rPr lang="de-DE" sz="1800" i="1" spc="-15" dirty="0"/>
              <a:t>benutzten</a:t>
            </a:r>
            <a:r>
              <a:rPr lang="de-DE" sz="1800" i="1" spc="-10" dirty="0"/>
              <a:t> </a:t>
            </a:r>
            <a:r>
              <a:rPr lang="de-DE" sz="1800" i="1" spc="-20" dirty="0"/>
              <a:t>Klassen</a:t>
            </a:r>
            <a:endParaRPr lang="de-DE" sz="2000" i="1" spc="-15" dirty="0" smtClean="0"/>
          </a:p>
          <a:p>
            <a:pPr marL="341631" indent="-34163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Cohesion in Methods (</a:t>
            </a:r>
            <a:r>
              <a:rPr lang="de-DE" sz="2000" i="1" spc="-20" dirty="0"/>
              <a:t>LCOM</a:t>
            </a:r>
            <a:r>
              <a:rPr lang="de-DE" sz="2000" i="1" spc="-20" dirty="0" smtClean="0"/>
              <a:t>)</a:t>
            </a:r>
          </a:p>
          <a:p>
            <a:pPr marL="886770" lvl="1" indent="-341631">
              <a:spcBef>
                <a:spcPts val="244"/>
              </a:spcBef>
              <a:buClr>
                <a:schemeClr val="tx1"/>
              </a:buClr>
              <a:buFont typeface="Wingdings"/>
              <a:buChar char=""/>
              <a:tabLst>
                <a:tab pos="42957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Güte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Kapselung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Hinweis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Entwurfsfehler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sein.</a:t>
            </a:r>
          </a:p>
          <a:p>
            <a:pPr marL="885078" lvl="1" indent="-341631">
              <a:spcBef>
                <a:spcPts val="244"/>
              </a:spcBef>
              <a:buClr>
                <a:schemeClr val="tx1"/>
              </a:buClr>
              <a:buFont typeface="Wingdings"/>
              <a:buChar char=""/>
              <a:tabLst>
                <a:tab pos="429570" algn="l"/>
              </a:tabLst>
            </a:pP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Es gibt unterschiedliche Varianten zur Berechnung von LCOM. Im folgenden werden zwei Varianten </a:t>
            </a: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endParaRPr lang="de-DE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" y="1657336"/>
            <a:ext cx="4733925" cy="52006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52400" y="0"/>
            <a:ext cx="8696725" cy="2222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 marL="113877" marR="6327">
              <a:lnSpc>
                <a:spcPts val="4732"/>
              </a:lnSpc>
              <a:spcBef>
                <a:spcPts val="279"/>
              </a:spcBef>
            </a:pPr>
            <a:r>
              <a:rPr sz="1793" b="1" dirty="0">
                <a:latin typeface="Arial"/>
                <a:cs typeface="Arial"/>
              </a:rPr>
              <a:t>L</a:t>
            </a:r>
            <a:r>
              <a:rPr sz="1793" b="1" spc="-5" dirty="0">
                <a:latin typeface="Arial"/>
                <a:cs typeface="Arial"/>
              </a:rPr>
              <a:t>C</a:t>
            </a:r>
            <a:r>
              <a:rPr sz="1793" b="1" dirty="0">
                <a:latin typeface="Arial"/>
                <a:cs typeface="Arial"/>
              </a:rPr>
              <a:t>OM (L</a:t>
            </a:r>
            <a:r>
              <a:rPr sz="1793" b="1" spc="-10" dirty="0">
                <a:latin typeface="Arial"/>
                <a:cs typeface="Arial"/>
              </a:rPr>
              <a:t>ac</a:t>
            </a:r>
            <a:r>
              <a:rPr sz="1793" b="1" dirty="0">
                <a:latin typeface="Arial"/>
                <a:cs typeface="Arial"/>
              </a:rPr>
              <a:t>k</a:t>
            </a:r>
            <a:r>
              <a:rPr sz="1793" b="1" spc="-5" dirty="0">
                <a:latin typeface="Arial"/>
                <a:cs typeface="Arial"/>
              </a:rPr>
              <a:t> </a:t>
            </a:r>
            <a:r>
              <a:rPr sz="1793" b="1" spc="-10" dirty="0">
                <a:latin typeface="Arial"/>
                <a:cs typeface="Arial"/>
              </a:rPr>
              <a:t>o</a:t>
            </a:r>
            <a:r>
              <a:rPr sz="1793" b="1" dirty="0">
                <a:latin typeface="Arial"/>
                <a:cs typeface="Arial"/>
              </a:rPr>
              <a:t>f </a:t>
            </a:r>
            <a:r>
              <a:rPr sz="1793" b="1" spc="-5" dirty="0">
                <a:latin typeface="Arial"/>
                <a:cs typeface="Arial"/>
              </a:rPr>
              <a:t>C</a:t>
            </a:r>
            <a:r>
              <a:rPr sz="1793" b="1" dirty="0">
                <a:latin typeface="Arial"/>
                <a:cs typeface="Arial"/>
              </a:rPr>
              <a:t>oh</a:t>
            </a:r>
            <a:r>
              <a:rPr sz="1793" b="1" spc="-10" dirty="0">
                <a:latin typeface="Arial"/>
                <a:cs typeface="Arial"/>
              </a:rPr>
              <a:t>es</a:t>
            </a:r>
            <a:r>
              <a:rPr sz="1793" b="1" dirty="0">
                <a:latin typeface="Arial"/>
                <a:cs typeface="Arial"/>
              </a:rPr>
              <a:t>ion</a:t>
            </a:r>
            <a:r>
              <a:rPr sz="1793" b="1" spc="-10" dirty="0">
                <a:latin typeface="Arial"/>
                <a:cs typeface="Arial"/>
              </a:rPr>
              <a:t> </a:t>
            </a:r>
            <a:r>
              <a:rPr sz="1793" b="1" dirty="0">
                <a:latin typeface="Arial"/>
                <a:cs typeface="Arial"/>
              </a:rPr>
              <a:t>in</a:t>
            </a:r>
            <a:r>
              <a:rPr sz="1793" b="1" spc="-10" dirty="0">
                <a:latin typeface="Arial"/>
                <a:cs typeface="Arial"/>
              </a:rPr>
              <a:t> </a:t>
            </a:r>
            <a:r>
              <a:rPr sz="1793" b="1" dirty="0">
                <a:latin typeface="Arial"/>
                <a:cs typeface="Arial"/>
              </a:rPr>
              <a:t>M</a:t>
            </a:r>
            <a:r>
              <a:rPr sz="1793" b="1" spc="-10" dirty="0">
                <a:latin typeface="Arial"/>
                <a:cs typeface="Arial"/>
              </a:rPr>
              <a:t>e</a:t>
            </a:r>
            <a:r>
              <a:rPr sz="1793" b="1" dirty="0">
                <a:latin typeface="Arial"/>
                <a:cs typeface="Arial"/>
              </a:rPr>
              <a:t>thod</a:t>
            </a:r>
            <a:r>
              <a:rPr sz="1793" b="1" spc="-10" dirty="0">
                <a:latin typeface="Arial"/>
                <a:cs typeface="Arial"/>
              </a:rPr>
              <a:t>s</a:t>
            </a:r>
            <a:r>
              <a:rPr sz="1793" b="1" dirty="0">
                <a:latin typeface="Arial"/>
                <a:cs typeface="Arial"/>
              </a:rPr>
              <a:t>)</a:t>
            </a:r>
            <a:endParaRPr sz="1793" dirty="0">
              <a:latin typeface="Arial"/>
              <a:cs typeface="Arial"/>
            </a:endParaRPr>
          </a:p>
          <a:p>
            <a:pPr marL="1442443" marR="502957" indent="-1328566">
              <a:lnSpc>
                <a:spcPct val="101099"/>
              </a:lnSpc>
              <a:spcBef>
                <a:spcPts val="1071"/>
              </a:spcBef>
            </a:pPr>
            <a:r>
              <a:rPr sz="1793" spc="-10" dirty="0">
                <a:latin typeface="Arial"/>
                <a:cs typeface="Arial"/>
              </a:rPr>
              <a:t>L</a:t>
            </a:r>
            <a:r>
              <a:rPr sz="1793" spc="-5" dirty="0">
                <a:latin typeface="Arial"/>
                <a:cs typeface="Arial"/>
              </a:rPr>
              <a:t>C</a:t>
            </a:r>
            <a:r>
              <a:rPr sz="1793" dirty="0">
                <a:latin typeface="Arial"/>
                <a:cs typeface="Arial"/>
              </a:rPr>
              <a:t>OM (</a:t>
            </a:r>
            <a:r>
              <a:rPr sz="1793" spc="-5" dirty="0">
                <a:latin typeface="Arial"/>
                <a:cs typeface="Arial"/>
              </a:rPr>
              <a:t>C</a:t>
            </a:r>
            <a:r>
              <a:rPr sz="1793" dirty="0">
                <a:latin typeface="Arial"/>
                <a:cs typeface="Arial"/>
              </a:rPr>
              <a:t>) =</a:t>
            </a:r>
            <a:r>
              <a:rPr sz="1793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ho</a:t>
            </a:r>
            <a:r>
              <a:rPr sz="1600" spc="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oh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1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st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10" dirty="0">
                <a:latin typeface="Arial"/>
                <a:cs typeface="Arial"/>
              </a:rPr>
              <a:t>v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ab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en </a:t>
            </a:r>
            <a:r>
              <a:rPr sz="1600" i="1" spc="-15" dirty="0">
                <a:latin typeface="Arial"/>
                <a:cs typeface="Arial"/>
              </a:rPr>
              <a:t>m</a:t>
            </a:r>
            <a:r>
              <a:rPr sz="1600" i="1" spc="5" dirty="0">
                <a:latin typeface="Arial"/>
                <a:cs typeface="Arial"/>
              </a:rPr>
              <a:t>i</a:t>
            </a:r>
            <a:r>
              <a:rPr sz="1600" i="1" spc="-10" dirty="0">
                <a:latin typeface="Arial"/>
                <a:cs typeface="Arial"/>
              </a:rPr>
              <a:t>nu</a:t>
            </a:r>
            <a:r>
              <a:rPr sz="1600" i="1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aa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10" dirty="0" err="1">
                <a:latin typeface="Arial"/>
                <a:cs typeface="Arial"/>
              </a:rPr>
              <a:t>n</a:t>
            </a:r>
            <a:r>
              <a:rPr sz="1600" spc="10" dirty="0" err="1">
                <a:latin typeface="Arial"/>
                <a:cs typeface="Arial"/>
              </a:rPr>
              <a:t>s</a:t>
            </a:r>
            <a:r>
              <a:rPr sz="1600" dirty="0" err="1">
                <a:latin typeface="Arial"/>
                <a:cs typeface="Arial"/>
              </a:rPr>
              <a:t>t</a:t>
            </a:r>
            <a:r>
              <a:rPr sz="1600" spc="-10" dirty="0" err="1">
                <a:latin typeface="Arial"/>
                <a:cs typeface="Arial"/>
              </a:rPr>
              <a:t>an</a:t>
            </a:r>
            <a:r>
              <a:rPr sz="1600" dirty="0" err="1">
                <a:latin typeface="Arial"/>
                <a:cs typeface="Arial"/>
              </a:rPr>
              <a:t>zv</a:t>
            </a:r>
            <a:r>
              <a:rPr sz="1600" spc="-10" dirty="0" err="1">
                <a:latin typeface="Arial"/>
                <a:cs typeface="Arial"/>
              </a:rPr>
              <a:t>a</a:t>
            </a:r>
            <a:r>
              <a:rPr sz="1600" dirty="0" err="1">
                <a:latin typeface="Arial"/>
                <a:cs typeface="Arial"/>
              </a:rPr>
              <a:t>r</a:t>
            </a:r>
            <a:r>
              <a:rPr sz="1600" spc="5" dirty="0" err="1">
                <a:latin typeface="Arial"/>
                <a:cs typeface="Arial"/>
              </a:rPr>
              <a:t>i</a:t>
            </a:r>
            <a:r>
              <a:rPr sz="1600" spc="-10" dirty="0" err="1">
                <a:latin typeface="Arial"/>
                <a:cs typeface="Arial"/>
              </a:rPr>
              <a:t>ab</a:t>
            </a:r>
            <a:r>
              <a:rPr sz="1600" spc="5" dirty="0" err="1">
                <a:latin typeface="Arial"/>
                <a:cs typeface="Arial"/>
              </a:rPr>
              <a:t>l</a:t>
            </a:r>
            <a:r>
              <a:rPr sz="1600" spc="-10" dirty="0" err="1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lang="de-DE" sz="1600" dirty="0">
                <a:latin typeface="Arial"/>
                <a:cs typeface="Arial"/>
              </a:rPr>
              <a:t>falls 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OM (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) &lt;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=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OM (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</a:t>
            </a:r>
            <a:r>
              <a:rPr sz="1600" dirty="0" smtClean="0">
                <a:latin typeface="Arial"/>
                <a:cs typeface="Arial"/>
              </a:rPr>
              <a:t>)</a:t>
            </a:r>
            <a:r>
              <a:rPr lang="de-DE" sz="1600" dirty="0" smtClean="0">
                <a:latin typeface="Arial"/>
                <a:cs typeface="Arial"/>
              </a:rPr>
              <a:t>. </a:t>
            </a:r>
            <a:r>
              <a:rPr lang="de-DE" sz="1600" dirty="0">
                <a:latin typeface="Arial"/>
                <a:cs typeface="Arial"/>
              </a:rPr>
              <a:t>Z</a:t>
            </a:r>
            <a:r>
              <a:rPr lang="de-DE" sz="1600" spc="-5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-5" dirty="0">
                <a:latin typeface="Arial"/>
                <a:cs typeface="Arial"/>
              </a:rPr>
              <a:t>l</a:t>
            </a:r>
            <a:r>
              <a:rPr lang="de-DE" sz="1600" dirty="0">
                <a:latin typeface="Arial"/>
                <a:cs typeface="Arial"/>
              </a:rPr>
              <a:t>: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spc="-10" dirty="0">
                <a:latin typeface="Arial"/>
                <a:cs typeface="Arial"/>
              </a:rPr>
              <a:t>L</a:t>
            </a:r>
            <a:r>
              <a:rPr lang="de-DE" sz="1600" spc="-5" dirty="0">
                <a:latin typeface="Arial"/>
                <a:cs typeface="Arial"/>
              </a:rPr>
              <a:t>C</a:t>
            </a:r>
            <a:r>
              <a:rPr lang="de-DE" sz="1600" dirty="0">
                <a:latin typeface="Arial"/>
                <a:cs typeface="Arial"/>
              </a:rPr>
              <a:t>OM (</a:t>
            </a:r>
            <a:r>
              <a:rPr lang="de-DE" sz="1600" spc="-5" dirty="0">
                <a:latin typeface="Arial"/>
                <a:cs typeface="Arial"/>
              </a:rPr>
              <a:t>C</a:t>
            </a:r>
            <a:r>
              <a:rPr lang="de-DE" sz="1600" dirty="0">
                <a:latin typeface="Arial"/>
                <a:cs typeface="Arial"/>
              </a:rPr>
              <a:t>) =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0</a:t>
            </a:r>
          </a:p>
          <a:p>
            <a:pPr marL="1442443" marR="502957" indent="-1328566">
              <a:lnSpc>
                <a:spcPct val="101099"/>
              </a:lnSpc>
              <a:spcBef>
                <a:spcPts val="1071"/>
              </a:spcBef>
            </a:pPr>
            <a:endParaRPr sz="1793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280531" y="2368550"/>
            <a:ext cx="0" cy="2076450"/>
          </a:xfrm>
          <a:custGeom>
            <a:avLst/>
            <a:gdLst/>
            <a:ahLst/>
            <a:cxnLst/>
            <a:rect l="l" t="t" r="r" b="b"/>
            <a:pathLst>
              <a:path h="2076450">
                <a:moveTo>
                  <a:pt x="0" y="0"/>
                </a:moveTo>
                <a:lnTo>
                  <a:pt x="0" y="207644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76131" y="2368550"/>
            <a:ext cx="0" cy="2076450"/>
          </a:xfrm>
          <a:custGeom>
            <a:avLst/>
            <a:gdLst/>
            <a:ahLst/>
            <a:cxnLst/>
            <a:rect l="l" t="t" r="r" b="b"/>
            <a:pathLst>
              <a:path h="2076450">
                <a:moveTo>
                  <a:pt x="0" y="0"/>
                </a:moveTo>
                <a:lnTo>
                  <a:pt x="0" y="207644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271006" y="2378060"/>
            <a:ext cx="2915285" cy="0"/>
          </a:xfrm>
          <a:custGeom>
            <a:avLst/>
            <a:gdLst/>
            <a:ahLst/>
            <a:cxnLst/>
            <a:rect l="l" t="t" r="r" b="b"/>
            <a:pathLst>
              <a:path w="2915285">
                <a:moveTo>
                  <a:pt x="0" y="0"/>
                </a:moveTo>
                <a:lnTo>
                  <a:pt x="29146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271006" y="4435469"/>
            <a:ext cx="2915285" cy="0"/>
          </a:xfrm>
          <a:custGeom>
            <a:avLst/>
            <a:gdLst/>
            <a:ahLst/>
            <a:cxnLst/>
            <a:rect l="l" t="t" r="r" b="b"/>
            <a:pathLst>
              <a:path w="2915285">
                <a:moveTo>
                  <a:pt x="0" y="0"/>
                </a:moveTo>
                <a:lnTo>
                  <a:pt x="29146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5509131" y="3486136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6423531" y="3486136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5499606" y="3495661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5499606" y="4257661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5499606" y="3876661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880731" y="259715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4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795131" y="259715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4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871206" y="2606660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871206" y="3368026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6871206" y="2987660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6880731" y="3511544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7795131" y="3511544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6871206" y="3521069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6871206" y="4283069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6871206" y="3902069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46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826333" y="4632528"/>
            <a:ext cx="342884" cy="1181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8"/>
          <p:cNvSpPr txBox="1"/>
          <p:nvPr/>
        </p:nvSpPr>
        <p:spPr>
          <a:xfrm>
            <a:off x="5432423" y="2507729"/>
            <a:ext cx="10006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</a:pPr>
            <a:r>
              <a:rPr sz="1600" b="1" spc="-10" dirty="0">
                <a:latin typeface="Arial"/>
                <a:cs typeface="Arial"/>
              </a:rPr>
              <a:t>Class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400" dirty="0" smtClean="0">
                <a:latin typeface="Arial"/>
                <a:cs typeface="Arial"/>
              </a:rPr>
              <a:t>a</a:t>
            </a:r>
            <a:r>
              <a:rPr sz="1400" spc="5" dirty="0" smtClean="0">
                <a:latin typeface="Arial"/>
                <a:cs typeface="Arial"/>
              </a:rPr>
              <a:t>,</a:t>
            </a:r>
            <a:r>
              <a:rPr lang="de-DE" sz="1400" spc="5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b</a:t>
            </a:r>
            <a:r>
              <a:rPr sz="1400" spc="-10" dirty="0" smtClean="0">
                <a:latin typeface="Arial"/>
                <a:cs typeface="Arial"/>
              </a:rPr>
              <a:t>,</a:t>
            </a:r>
            <a:r>
              <a:rPr lang="de-DE" sz="1400" spc="-10" dirty="0" smtClean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c</a:t>
            </a:r>
            <a:r>
              <a:rPr lang="de-DE" sz="1400" dirty="0" smtClean="0">
                <a:latin typeface="Arial"/>
                <a:cs typeface="Arial"/>
              </a:rPr>
              <a:t>, d, 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9"/>
          <p:cNvSpPr txBox="1"/>
          <p:nvPr/>
        </p:nvSpPr>
        <p:spPr>
          <a:xfrm>
            <a:off x="5661023" y="3557766"/>
            <a:ext cx="2908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600" spc="-15" dirty="0">
                <a:latin typeface="Arial"/>
                <a:cs typeface="Arial"/>
              </a:rPr>
              <a:t>m</a:t>
            </a:r>
            <a:r>
              <a:rPr sz="2025" spc="-22" baseline="-12345" dirty="0" smtClean="0">
                <a:latin typeface="Arial"/>
                <a:cs typeface="Arial"/>
              </a:rPr>
              <a:t>2</a:t>
            </a:r>
            <a:endParaRPr sz="2025" baseline="-12345" dirty="0">
              <a:latin typeface="Arial"/>
              <a:cs typeface="Arial"/>
            </a:endParaRPr>
          </a:p>
        </p:txBody>
      </p:sp>
      <p:sp>
        <p:nvSpPr>
          <p:cNvPr id="28" name="object 30"/>
          <p:cNvSpPr txBox="1"/>
          <p:nvPr/>
        </p:nvSpPr>
        <p:spPr>
          <a:xfrm>
            <a:off x="5661023" y="3914382"/>
            <a:ext cx="3530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c, </a:t>
            </a:r>
            <a:r>
              <a:rPr sz="1600" spc="-1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7032624" y="2607301"/>
            <a:ext cx="24257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2050" dirty="0" smtClean="0">
                <a:latin typeface="Arial"/>
                <a:cs typeface="Arial"/>
              </a:rPr>
              <a:t>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7249032" y="2778751"/>
            <a:ext cx="1003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1</a:t>
            </a:r>
          </a:p>
        </p:txBody>
      </p:sp>
      <p:sp>
        <p:nvSpPr>
          <p:cNvPr id="31" name="object 33"/>
          <p:cNvSpPr txBox="1"/>
          <p:nvPr/>
        </p:nvSpPr>
        <p:spPr>
          <a:xfrm>
            <a:off x="7032624" y="3027414"/>
            <a:ext cx="5778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7032624" y="3583674"/>
            <a:ext cx="2908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600" spc="-15" dirty="0">
                <a:latin typeface="Arial"/>
                <a:cs typeface="Arial"/>
              </a:rPr>
              <a:t>m</a:t>
            </a:r>
            <a:r>
              <a:rPr sz="2025" spc="-22" baseline="-12345" dirty="0" smtClean="0">
                <a:latin typeface="Arial"/>
                <a:cs typeface="Arial"/>
              </a:rPr>
              <a:t>3</a:t>
            </a:r>
            <a:endParaRPr sz="2025" baseline="-12345" dirty="0">
              <a:latin typeface="Arial"/>
              <a:cs typeface="Arial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7032624" y="3938767"/>
            <a:ext cx="13843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7"/>
          <p:cNvSpPr txBox="1"/>
          <p:nvPr/>
        </p:nvSpPr>
        <p:spPr>
          <a:xfrm>
            <a:off x="5105400" y="5928737"/>
            <a:ext cx="4023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„||“ ist Symbol für Schnittmenge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39"/>
          <p:cNvSpPr txBox="1"/>
          <p:nvPr/>
        </p:nvSpPr>
        <p:spPr>
          <a:xfrm>
            <a:off x="5130883" y="4664069"/>
            <a:ext cx="1901741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lang="de-DE" sz="2700" b="1" spc="-104" baseline="3086" dirty="0" smtClean="0">
                <a:solidFill>
                  <a:srgbClr val="000084"/>
                </a:solidFill>
                <a:latin typeface="Arial"/>
                <a:cs typeface="Arial"/>
              </a:rPr>
              <a:t>m1 </a:t>
            </a:r>
            <a:r>
              <a:rPr lang="de-DE" sz="2700" b="1" spc="-104" baseline="3086" dirty="0">
                <a:solidFill>
                  <a:srgbClr val="000084"/>
                </a:solidFill>
                <a:latin typeface="Arial"/>
                <a:cs typeface="Arial"/>
              </a:rPr>
              <a:t>|| </a:t>
            </a:r>
            <a:r>
              <a:rPr lang="de-DE" sz="2700" b="1" spc="-104" baseline="3086" dirty="0" smtClean="0">
                <a:solidFill>
                  <a:srgbClr val="000084"/>
                </a:solidFill>
                <a:latin typeface="Arial"/>
                <a:cs typeface="Arial"/>
              </a:rPr>
              <a:t>m</a:t>
            </a:r>
            <a:r>
              <a:rPr lang="de-DE" sz="2325" b="1" spc="-67" baseline="-8960" dirty="0" smtClean="0">
                <a:solidFill>
                  <a:srgbClr val="000084"/>
                </a:solidFill>
                <a:latin typeface="Arial"/>
                <a:cs typeface="Arial"/>
              </a:rPr>
              <a:t>2</a:t>
            </a:r>
            <a:r>
              <a:rPr lang="de-DE" sz="2325" b="1" spc="-142" baseline="-8960" dirty="0" smtClean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lang="de-DE" b="1" dirty="0">
                <a:solidFill>
                  <a:srgbClr val="000084"/>
                </a:solidFill>
                <a:latin typeface="Arial"/>
                <a:cs typeface="Arial"/>
              </a:rPr>
              <a:t>=</a:t>
            </a:r>
            <a:r>
              <a:rPr lang="de-DE" b="1" spc="5" dirty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rgbClr val="000084"/>
                </a:solidFill>
                <a:latin typeface="Arial"/>
                <a:cs typeface="Arial"/>
              </a:rPr>
              <a:t>{c}</a:t>
            </a:r>
            <a:endParaRPr lang="de-DE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de-DE" sz="2700" b="1" spc="-104" baseline="3086" dirty="0" smtClean="0">
                <a:solidFill>
                  <a:srgbClr val="000084"/>
                </a:solidFill>
                <a:latin typeface="Arial"/>
                <a:cs typeface="Arial"/>
              </a:rPr>
              <a:t>m1 </a:t>
            </a:r>
            <a:r>
              <a:rPr lang="de-DE" sz="2700" b="1" spc="-104" baseline="3086" dirty="0" smtClean="0">
                <a:solidFill>
                  <a:srgbClr val="000084"/>
                </a:solidFill>
                <a:latin typeface="Arial"/>
                <a:cs typeface="Arial"/>
              </a:rPr>
              <a:t>|| </a:t>
            </a:r>
            <a:r>
              <a:rPr lang="de-DE" sz="2700" b="1" spc="-104" baseline="3086" dirty="0">
                <a:solidFill>
                  <a:srgbClr val="000084"/>
                </a:solidFill>
                <a:latin typeface="Arial"/>
                <a:cs typeface="Arial"/>
              </a:rPr>
              <a:t>m</a:t>
            </a:r>
            <a:r>
              <a:rPr sz="2325" b="1" spc="-67" baseline="-8960" dirty="0" smtClean="0">
                <a:solidFill>
                  <a:srgbClr val="000084"/>
                </a:solidFill>
                <a:latin typeface="Arial"/>
                <a:cs typeface="Arial"/>
              </a:rPr>
              <a:t>3</a:t>
            </a:r>
            <a:r>
              <a:rPr sz="2325" b="1" spc="-142" baseline="-8960" dirty="0" smtClean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{ }</a:t>
            </a:r>
            <a:endParaRPr sz="18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de-DE" sz="2700" b="1" spc="-104" baseline="3086" dirty="0">
                <a:solidFill>
                  <a:srgbClr val="000084"/>
                </a:solidFill>
                <a:latin typeface="Arial"/>
                <a:cs typeface="Arial"/>
              </a:rPr>
              <a:t>m</a:t>
            </a:r>
            <a:r>
              <a:rPr lang="de-DE" sz="2700" b="1" spc="-104" baseline="3086" dirty="0" smtClean="0">
                <a:solidFill>
                  <a:srgbClr val="000084"/>
                </a:solidFill>
                <a:latin typeface="Arial"/>
                <a:cs typeface="Arial"/>
              </a:rPr>
              <a:t>2 || </a:t>
            </a:r>
            <a:r>
              <a:rPr lang="de-DE" sz="2700" b="1" spc="-104" baseline="3086" dirty="0">
                <a:solidFill>
                  <a:srgbClr val="000084"/>
                </a:solidFill>
                <a:latin typeface="Arial"/>
                <a:cs typeface="Arial"/>
              </a:rPr>
              <a:t>m</a:t>
            </a:r>
            <a:r>
              <a:rPr sz="2325" b="1" spc="-67" baseline="-8960" dirty="0" smtClean="0">
                <a:solidFill>
                  <a:srgbClr val="000084"/>
                </a:solidFill>
                <a:latin typeface="Arial"/>
                <a:cs typeface="Arial"/>
              </a:rPr>
              <a:t>3</a:t>
            </a:r>
            <a:r>
              <a:rPr sz="2325" b="1" spc="-142" baseline="-8960" dirty="0" smtClean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{ }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36" name="object 40"/>
          <p:cNvSpPr txBox="1"/>
          <p:nvPr/>
        </p:nvSpPr>
        <p:spPr>
          <a:xfrm>
            <a:off x="7261225" y="5027411"/>
            <a:ext cx="1867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84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OM(</a:t>
            </a:r>
            <a:r>
              <a:rPr sz="1800" b="1" spc="-5" dirty="0">
                <a:solidFill>
                  <a:srgbClr val="000084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) =</a:t>
            </a:r>
            <a:r>
              <a:rPr sz="1800" b="1" spc="5" dirty="0">
                <a:solidFill>
                  <a:srgbClr val="00008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4"/>
                </a:solidFill>
                <a:latin typeface="Arial"/>
                <a:cs typeface="Arial"/>
              </a:rPr>
              <a:t>2</a:t>
            </a:r>
            <a:r>
              <a:rPr sz="1800" b="1" spc="-15" dirty="0">
                <a:solidFill>
                  <a:srgbClr val="000084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000084"/>
                </a:solidFill>
                <a:latin typeface="Arial"/>
                <a:cs typeface="Arial"/>
              </a:rPr>
              <a:t>1</a:t>
            </a:r>
            <a:r>
              <a:rPr sz="1800" b="1" spc="5" dirty="0">
                <a:solidFill>
                  <a:srgbClr val="000084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008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285375" y="1644157"/>
            <a:ext cx="1190711" cy="596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877" marR="6327">
              <a:lnSpc>
                <a:spcPts val="4732"/>
              </a:lnSpc>
              <a:spcBef>
                <a:spcPts val="279"/>
              </a:spcBef>
            </a:pPr>
            <a:r>
              <a:rPr lang="en-US" b="1" dirty="0" err="1" smtClean="0">
                <a:latin typeface="Arial"/>
                <a:cs typeface="Arial"/>
              </a:rPr>
              <a:t>Beispiel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4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8785" y="5364651"/>
            <a:ext cx="249263" cy="2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2759" y="259392"/>
            <a:ext cx="8958482" cy="77501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17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de-DE" altLang="de-DE" sz="1793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793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altLang="de-DE" sz="1793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altLang="de-DE" sz="1793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(LCOM*) = LCOM-HS (Henderson-Sellers) = LCOM5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2759" y="1121392"/>
            <a:ext cx="9034401" cy="530802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LCOM* =  (</a:t>
            </a: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m)  /  (1 - m)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nutzt(a)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Zahl der Methoden, die eine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untersuchten Klasse nutzen 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Durchschnitt aller Werte für alle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Anzahl aller Methoden der untersuchten Klasse</a:t>
            </a: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1993" i="1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der Wert nahe Null, handelt es sich um eine eng zusammenhängende Klasse</a:t>
            </a: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der Wert nahe 1, ist die Klasse schwach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zusammenhängend und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sollte über eine Aufspaltung nachdenken. Hinweis auf Entwurfsfehler</a:t>
            </a: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99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Hinweise</a:t>
            </a:r>
          </a:p>
          <a:p>
            <a:pPr marL="798831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 vorher festgelegt werden, ob Klassenvariablen und Klassenmethoden berücksichtigt werden sollen</a:t>
            </a:r>
          </a:p>
          <a:p>
            <a:pPr marL="798831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LCOM* benutzbar, wenn man auch </a:t>
            </a: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()-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()-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Methoden nutzt? </a:t>
            </a:r>
          </a:p>
        </p:txBody>
      </p:sp>
    </p:spTree>
    <p:extLst>
      <p:ext uri="{BB962C8B-B14F-4D97-AF65-F5344CB8AC3E}">
        <p14:creationId xmlns:p14="http://schemas.microsoft.com/office/powerpoint/2010/main" val="15407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8785" y="5364651"/>
            <a:ext cx="249263" cy="2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3429" y="337756"/>
            <a:ext cx="8105970" cy="5947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1993" b="1" kern="0" dirty="0">
                <a:solidFill>
                  <a:sysClr val="windowText" lastClr="000000"/>
                </a:solidFill>
              </a:rPr>
              <a:t>LCOM*-Beispiel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598" y="651579"/>
            <a:ext cx="8199288" cy="523685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class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C {</a:t>
            </a:r>
          </a:p>
          <a:p>
            <a:pPr>
              <a:lnSpc>
                <a:spcPct val="70000"/>
              </a:lnSpc>
            </a:pPr>
            <a:endParaRPr lang="de-DE" altLang="de-DE" sz="996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a;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b;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c;</a:t>
            </a:r>
          </a:p>
          <a:p>
            <a:pPr>
              <a:lnSpc>
                <a:spcPct val="70000"/>
              </a:lnSpc>
            </a:pPr>
            <a:endParaRPr lang="de-DE" altLang="de-DE" sz="1993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m1(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m2(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b = b -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m3(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b = b -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c = c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Rechteck 2"/>
          <p:cNvSpPr/>
          <p:nvPr/>
        </p:nvSpPr>
        <p:spPr>
          <a:xfrm>
            <a:off x="69654" y="5122836"/>
            <a:ext cx="9034401" cy="17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LCOM* =  (</a:t>
            </a: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m)  /  (1 - m)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nutzt(a)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Zahl der Methoden, die eine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untersuchten Klasse nutzen 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Durchschnitt aller Werte für alle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Anzahl aller Methoden der untersuchten Klasse</a:t>
            </a: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8785" y="5364651"/>
            <a:ext cx="249263" cy="2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793"/>
          </a:p>
        </p:txBody>
      </p:sp>
      <p:sp>
        <p:nvSpPr>
          <p:cNvPr id="4" name="object 4"/>
          <p:cNvSpPr txBox="1"/>
          <p:nvPr/>
        </p:nvSpPr>
        <p:spPr>
          <a:xfrm>
            <a:off x="523475" y="0"/>
            <a:ext cx="7171214" cy="32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3"/>
            <a:r>
              <a:rPr lang="de-DE" sz="1196" spc="100" dirty="0">
                <a:latin typeface="Arial"/>
                <a:cs typeface="Arial"/>
              </a:rPr>
              <a:t>Komplexitätsmaße</a:t>
            </a:r>
            <a:endParaRPr sz="1196" dirty="0">
              <a:latin typeface="Arial"/>
              <a:cs typeface="Arial"/>
            </a:endParaRPr>
          </a:p>
          <a:p>
            <a:pPr>
              <a:lnSpc>
                <a:spcPts val="1146"/>
              </a:lnSpc>
              <a:spcBef>
                <a:spcPts val="26"/>
              </a:spcBef>
            </a:pPr>
            <a:endParaRPr sz="1146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3429" y="337756"/>
            <a:ext cx="8105970" cy="5947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1993" b="1" kern="0" dirty="0">
                <a:solidFill>
                  <a:sysClr val="windowText" lastClr="000000"/>
                </a:solidFill>
              </a:rPr>
              <a:t>LCOM*-Beispiel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598" y="651579"/>
            <a:ext cx="8199288" cy="523685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class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C {</a:t>
            </a:r>
          </a:p>
          <a:p>
            <a:pPr>
              <a:lnSpc>
                <a:spcPct val="70000"/>
              </a:lnSpc>
            </a:pPr>
            <a:endParaRPr lang="de-DE" altLang="de-DE" sz="996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a;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b;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private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c;</a:t>
            </a:r>
          </a:p>
          <a:p>
            <a:pPr>
              <a:lnSpc>
                <a:spcPct val="70000"/>
              </a:lnSpc>
            </a:pPr>
            <a:endParaRPr lang="de-DE" altLang="de-DE" sz="1993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m1(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m2(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b = b -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996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m3(</a:t>
            </a:r>
            <a:r>
              <a:rPr lang="de-DE" altLang="de-DE" sz="1993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de-DE" altLang="de-DE" sz="1993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x){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a = a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b = b -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	c = c + x;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de-DE" altLang="de-DE" sz="1993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Rechteck 2"/>
          <p:cNvSpPr/>
          <p:nvPr/>
        </p:nvSpPr>
        <p:spPr>
          <a:xfrm>
            <a:off x="69654" y="5122836"/>
            <a:ext cx="9034401" cy="17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LCOM* =  (</a:t>
            </a: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m)  /  (1 - m)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nutzt(a) 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Zahl der Methoden, die eine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untersuchten Klasse nutzen </a:t>
            </a: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avgNutzt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Durchschnitt aller Werte für alle </a:t>
            </a:r>
            <a:r>
              <a:rPr lang="de-DE" altLang="de-DE" sz="1993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Instanzvariablen</a:t>
            </a: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7140" lvl="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993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altLang="de-DE" sz="1993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Anzahl aller Methoden der untersuchten Klasse</a:t>
            </a:r>
          </a:p>
          <a:p>
            <a:pPr marL="341631" indent="-34163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1993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57779" y="1629876"/>
            <a:ext cx="2343072" cy="192533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993" b="1" dirty="0"/>
              <a:t>nutzt(a)=3 </a:t>
            </a:r>
          </a:p>
          <a:p>
            <a:r>
              <a:rPr lang="de-DE" altLang="de-DE" sz="1993" b="1" dirty="0"/>
              <a:t>nutzt(b)=2 </a:t>
            </a:r>
          </a:p>
          <a:p>
            <a:r>
              <a:rPr lang="de-DE" altLang="de-DE" sz="1993" b="1" dirty="0"/>
              <a:t>nutzt(c)=1  </a:t>
            </a:r>
          </a:p>
          <a:p>
            <a:r>
              <a:rPr lang="de-DE" altLang="de-DE" sz="1993" b="1" dirty="0" err="1"/>
              <a:t>avgNutzt</a:t>
            </a:r>
            <a:r>
              <a:rPr lang="de-DE" altLang="de-DE" sz="1993" b="1" dirty="0"/>
              <a:t>=6/3=2</a:t>
            </a:r>
          </a:p>
          <a:p>
            <a:r>
              <a:rPr lang="de-DE" altLang="de-DE" sz="1993" b="1" dirty="0"/>
              <a:t>LCOM*= (2-3) /(1-3) </a:t>
            </a:r>
          </a:p>
          <a:p>
            <a:r>
              <a:rPr lang="de-DE" altLang="de-DE" sz="1993" b="1" dirty="0"/>
              <a:t>            = -1/-2= 0.5</a:t>
            </a:r>
          </a:p>
        </p:txBody>
      </p:sp>
    </p:spTree>
    <p:extLst>
      <p:ext uri="{BB962C8B-B14F-4D97-AF65-F5344CB8AC3E}">
        <p14:creationId xmlns:p14="http://schemas.microsoft.com/office/powerpoint/2010/main" val="4913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2" y="1054463"/>
            <a:ext cx="8208963" cy="5663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Testende Verfahren</a:t>
            </a: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Statische Tests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marL="237490" indent="-224790">
              <a:lnSpc>
                <a:spcPct val="100000"/>
              </a:lnSpc>
              <a:spcBef>
                <a:spcPts val="115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spc="-10" dirty="0"/>
              <a:t>Ana</a:t>
            </a:r>
            <a:r>
              <a:rPr lang="de-DE" spc="5" dirty="0"/>
              <a:t>l</a:t>
            </a:r>
            <a:r>
              <a:rPr lang="de-DE" spc="-30" dirty="0"/>
              <a:t>y</a:t>
            </a:r>
            <a:r>
              <a:rPr lang="de-DE" spc="-5" dirty="0"/>
              <a:t>s</a:t>
            </a:r>
            <a:r>
              <a:rPr lang="de-DE" spc="-10" dirty="0"/>
              <a:t>e</a:t>
            </a:r>
            <a:r>
              <a:rPr lang="de-DE" spc="-5" dirty="0"/>
              <a:t> </a:t>
            </a:r>
            <a:r>
              <a:rPr lang="de-DE" spc="-10" dirty="0"/>
              <a:t>und</a:t>
            </a:r>
            <a:r>
              <a:rPr lang="de-DE" spc="-5" dirty="0"/>
              <a:t> </a:t>
            </a:r>
            <a:r>
              <a:rPr lang="de-DE" dirty="0"/>
              <a:t>P</a:t>
            </a:r>
            <a:r>
              <a:rPr lang="de-DE" spc="-15" dirty="0"/>
              <a:t>r</a:t>
            </a:r>
            <a:r>
              <a:rPr lang="de-DE" spc="-10" dirty="0"/>
              <a:t>üfung</a:t>
            </a:r>
            <a:r>
              <a:rPr lang="de-DE" spc="-5" dirty="0"/>
              <a:t> </a:t>
            </a:r>
            <a:r>
              <a:rPr lang="de-DE" spc="-10" dirty="0"/>
              <a:t>d</a:t>
            </a:r>
            <a:r>
              <a:rPr lang="de-DE" dirty="0"/>
              <a:t>e</a:t>
            </a:r>
            <a:r>
              <a:rPr lang="de-DE" spc="-10" dirty="0"/>
              <a:t>r</a:t>
            </a:r>
            <a:r>
              <a:rPr lang="de-DE" spc="-5" dirty="0"/>
              <a:t> </a:t>
            </a:r>
            <a:r>
              <a:rPr lang="de-DE" dirty="0"/>
              <a:t>S</a:t>
            </a:r>
            <a:r>
              <a:rPr lang="de-DE" spc="-30" dirty="0"/>
              <a:t>y</a:t>
            </a:r>
            <a:r>
              <a:rPr lang="de-DE" spc="-5" dirty="0"/>
              <a:t>st</a:t>
            </a:r>
            <a:r>
              <a:rPr lang="de-DE" dirty="0"/>
              <a:t>e</a:t>
            </a:r>
            <a:r>
              <a:rPr lang="de-DE" spc="-15" dirty="0"/>
              <a:t>mbe</a:t>
            </a:r>
            <a:r>
              <a:rPr lang="de-DE" spc="-5" dirty="0"/>
              <a:t>sc</a:t>
            </a:r>
            <a:r>
              <a:rPr lang="de-DE" spc="-10" dirty="0"/>
              <a:t>h</a:t>
            </a:r>
            <a:r>
              <a:rPr lang="de-DE" spc="-15" dirty="0"/>
              <a:t>r</a:t>
            </a:r>
            <a:r>
              <a:rPr lang="de-DE" spc="-10" dirty="0"/>
              <a:t>e</a:t>
            </a:r>
            <a:r>
              <a:rPr lang="de-DE" dirty="0"/>
              <a:t>i</a:t>
            </a:r>
            <a:r>
              <a:rPr lang="de-DE" spc="-10" dirty="0"/>
              <a:t>bung</a:t>
            </a:r>
            <a:r>
              <a:rPr lang="de-DE" dirty="0"/>
              <a:t>e</a:t>
            </a:r>
            <a:r>
              <a:rPr lang="de-DE" spc="-10" dirty="0"/>
              <a:t>n</a:t>
            </a:r>
            <a:r>
              <a:rPr lang="de-DE" spc="-5" dirty="0"/>
              <a:t> </a:t>
            </a:r>
            <a:r>
              <a:rPr lang="de-DE" spc="-15" dirty="0"/>
              <a:t>(</a:t>
            </a:r>
            <a:r>
              <a:rPr lang="de-DE" spc="-5" dirty="0"/>
              <a:t>z. </a:t>
            </a:r>
            <a:r>
              <a:rPr lang="de-DE" spc="-10" dirty="0"/>
              <a:t>B.</a:t>
            </a:r>
            <a:r>
              <a:rPr lang="de-DE" spc="-5" dirty="0"/>
              <a:t> </a:t>
            </a:r>
            <a:r>
              <a:rPr lang="de-DE" spc="-10" dirty="0"/>
              <a:t>Anfo</a:t>
            </a:r>
            <a:r>
              <a:rPr lang="de-DE" spc="-15" dirty="0"/>
              <a:t>r</a:t>
            </a:r>
            <a:r>
              <a:rPr lang="de-DE" spc="-10" dirty="0"/>
              <a:t>d</a:t>
            </a:r>
            <a:r>
              <a:rPr lang="de-DE" dirty="0"/>
              <a:t>e</a:t>
            </a:r>
            <a:r>
              <a:rPr lang="de-DE" spc="-5" dirty="0"/>
              <a:t>r</a:t>
            </a:r>
            <a:r>
              <a:rPr lang="de-DE" spc="-10" dirty="0"/>
              <a:t>ungen, Entwu</a:t>
            </a:r>
            <a:r>
              <a:rPr lang="de-DE" spc="-15" dirty="0"/>
              <a:t>r</a:t>
            </a:r>
            <a:r>
              <a:rPr lang="de-DE" spc="-5" dirty="0"/>
              <a:t>fs</a:t>
            </a:r>
            <a:r>
              <a:rPr lang="de-DE" spc="-10" dirty="0"/>
              <a:t>d</a:t>
            </a:r>
            <a:r>
              <a:rPr lang="de-DE" dirty="0"/>
              <a:t>i</a:t>
            </a:r>
            <a:r>
              <a:rPr lang="de-DE" spc="-10" dirty="0"/>
              <a:t>ag</a:t>
            </a:r>
            <a:r>
              <a:rPr lang="de-DE" spc="-15" dirty="0"/>
              <a:t>r</a:t>
            </a:r>
            <a:r>
              <a:rPr lang="de-DE" spc="-10" dirty="0"/>
              <a:t>a</a:t>
            </a:r>
            <a:r>
              <a:rPr lang="de-DE" spc="-5" dirty="0"/>
              <a:t>m</a:t>
            </a:r>
            <a:r>
              <a:rPr lang="de-DE" spc="-10" dirty="0"/>
              <a:t>me,</a:t>
            </a:r>
            <a:r>
              <a:rPr lang="de-DE" spc="-5" dirty="0"/>
              <a:t> </a:t>
            </a:r>
            <a:r>
              <a:rPr lang="de-DE" spc="-25" dirty="0"/>
              <a:t>Q</a:t>
            </a:r>
            <a:r>
              <a:rPr lang="de-DE" spc="-10" dirty="0"/>
              <a:t>ue</a:t>
            </a:r>
            <a:r>
              <a:rPr lang="de-DE" dirty="0"/>
              <a:t>l</a:t>
            </a:r>
            <a:r>
              <a:rPr lang="de-DE" spc="-5" dirty="0"/>
              <a:t>lc</a:t>
            </a:r>
            <a:r>
              <a:rPr lang="de-DE" spc="-10" dirty="0"/>
              <a:t>ode,</a:t>
            </a:r>
            <a:r>
              <a:rPr lang="de-DE" spc="-5" dirty="0"/>
              <a:t> .</a:t>
            </a:r>
            <a:r>
              <a:rPr lang="de-DE" dirty="0"/>
              <a:t>.</a:t>
            </a:r>
            <a:r>
              <a:rPr lang="de-DE" spc="-5" dirty="0"/>
              <a:t>.)</a:t>
            </a:r>
            <a:endParaRPr lang="de-DE" spc="-10" dirty="0"/>
          </a:p>
          <a:p>
            <a:pPr marL="237490" indent="-224790">
              <a:lnSpc>
                <a:spcPct val="100000"/>
              </a:lnSpc>
              <a:spcBef>
                <a:spcPts val="115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spc="-10" dirty="0"/>
              <a:t>Au</a:t>
            </a:r>
            <a:r>
              <a:rPr lang="de-DE" spc="-5" dirty="0"/>
              <a:t>s</a:t>
            </a:r>
            <a:r>
              <a:rPr lang="de-DE" spc="-10" dirty="0"/>
              <a:t>füh</a:t>
            </a:r>
            <a:r>
              <a:rPr lang="de-DE" spc="-15" dirty="0"/>
              <a:t>r</a:t>
            </a:r>
            <a:r>
              <a:rPr lang="de-DE" spc="-10" dirty="0"/>
              <a:t>ung</a:t>
            </a:r>
            <a:r>
              <a:rPr lang="de-DE" spc="-5" dirty="0"/>
              <a:t> </a:t>
            </a:r>
            <a:r>
              <a:rPr lang="de-DE" dirty="0"/>
              <a:t>de</a:t>
            </a:r>
            <a:r>
              <a:rPr lang="de-DE" spc="-10" dirty="0"/>
              <a:t>s</a:t>
            </a:r>
            <a:r>
              <a:rPr lang="de-DE" spc="5" dirty="0"/>
              <a:t> </a:t>
            </a:r>
            <a:r>
              <a:rPr lang="de-DE" spc="-15" dirty="0"/>
              <a:t>S</a:t>
            </a:r>
            <a:r>
              <a:rPr lang="de-DE" spc="-30" dirty="0"/>
              <a:t>y</a:t>
            </a:r>
            <a:r>
              <a:rPr lang="de-DE" spc="-5" dirty="0"/>
              <a:t>s</a:t>
            </a:r>
            <a:r>
              <a:rPr lang="de-DE" spc="-10" dirty="0"/>
              <a:t>tems</a:t>
            </a:r>
            <a:r>
              <a:rPr lang="de-DE" spc="5" dirty="0"/>
              <a:t> </a:t>
            </a:r>
            <a:r>
              <a:rPr lang="de-DE" spc="-10" dirty="0"/>
              <a:t>n</a:t>
            </a:r>
            <a:r>
              <a:rPr lang="de-DE" dirty="0"/>
              <a:t>i</a:t>
            </a:r>
            <a:r>
              <a:rPr lang="de-DE" spc="-5" dirty="0"/>
              <a:t>c</a:t>
            </a:r>
            <a:r>
              <a:rPr lang="de-DE" spc="-10" dirty="0"/>
              <a:t>ht</a:t>
            </a:r>
            <a:r>
              <a:rPr lang="de-DE" spc="10" dirty="0"/>
              <a:t> </a:t>
            </a:r>
            <a:r>
              <a:rPr lang="de-DE" spc="-10" dirty="0"/>
              <a:t>e</a:t>
            </a:r>
            <a:r>
              <a:rPr lang="de-DE" spc="-15" dirty="0"/>
              <a:t>r</a:t>
            </a:r>
            <a:r>
              <a:rPr lang="de-DE" spc="-10" dirty="0"/>
              <a:t>fo</a:t>
            </a:r>
            <a:r>
              <a:rPr lang="de-DE" spc="-15" dirty="0"/>
              <a:t>r</a:t>
            </a:r>
            <a:r>
              <a:rPr lang="de-DE" spc="-10" dirty="0"/>
              <a:t>d</a:t>
            </a:r>
            <a:r>
              <a:rPr lang="de-DE" dirty="0"/>
              <a:t>e</a:t>
            </a:r>
            <a:r>
              <a:rPr lang="de-DE" spc="-15" dirty="0"/>
              <a:t>r</a:t>
            </a:r>
            <a:r>
              <a:rPr lang="de-DE" dirty="0"/>
              <a:t>l</a:t>
            </a:r>
            <a:r>
              <a:rPr lang="de-DE" spc="-5" dirty="0"/>
              <a:t>ic</a:t>
            </a:r>
            <a:r>
              <a:rPr lang="de-DE" spc="-10" dirty="0"/>
              <a:t>h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524324"/>
            <a:ext cx="210184" cy="25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226519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1727" y="3032119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82550"/>
            <a:ext cx="9144000" cy="64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lang="de-DE" sz="1800" b="1" spc="-210" dirty="0" smtClean="0">
                <a:latin typeface="Arial"/>
                <a:cs typeface="Arial"/>
              </a:rPr>
              <a:t>t e s t e n d e n   </a:t>
            </a:r>
            <a:r>
              <a:rPr sz="1800" b="1" spc="7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r>
              <a:rPr sz="1800" b="1" spc="-28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5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600" spc="-5" dirty="0" smtClean="0">
                <a:latin typeface="Arial"/>
                <a:cs typeface="Arial"/>
              </a:rPr>
              <a:t>R</a:t>
            </a:r>
            <a:r>
              <a:rPr sz="1600" spc="-10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v</a:t>
            </a:r>
            <a:r>
              <a:rPr sz="1600" spc="-5" dirty="0" smtClean="0">
                <a:latin typeface="Arial"/>
                <a:cs typeface="Arial"/>
              </a:rPr>
              <a:t>i</a:t>
            </a:r>
            <a:r>
              <a:rPr sz="1600" spc="15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Arial"/>
                <a:cs typeface="Arial"/>
              </a:rPr>
              <a:t>Ü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ü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ft</a:t>
            </a:r>
            <a:r>
              <a:rPr sz="1600" spc="-5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 err="1">
                <a:latin typeface="Arial"/>
                <a:cs typeface="Arial"/>
              </a:rPr>
              <a:t>d</a:t>
            </a:r>
            <a:r>
              <a:rPr sz="1600" spc="-10" dirty="0" err="1">
                <a:latin typeface="Arial"/>
                <a:cs typeface="Arial"/>
              </a:rPr>
              <a:t>u</a:t>
            </a:r>
            <a:r>
              <a:rPr sz="1600" dirty="0" err="1">
                <a:latin typeface="Arial"/>
                <a:cs typeface="Arial"/>
              </a:rPr>
              <a:t>rch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 err="1" smtClean="0">
                <a:latin typeface="Arial"/>
                <a:cs typeface="Arial"/>
              </a:rPr>
              <a:t>G</a:t>
            </a:r>
            <a:r>
              <a:rPr sz="1600" spc="-10" dirty="0" err="1" smtClean="0">
                <a:latin typeface="Arial"/>
                <a:cs typeface="Arial"/>
              </a:rPr>
              <a:t>u</a:t>
            </a:r>
            <a:r>
              <a:rPr sz="1600" dirty="0" err="1" smtClean="0">
                <a:latin typeface="Arial"/>
                <a:cs typeface="Arial"/>
              </a:rPr>
              <a:t>t</a:t>
            </a:r>
            <a:r>
              <a:rPr sz="1600" spc="-10" dirty="0" err="1" smtClean="0">
                <a:latin typeface="Arial"/>
                <a:cs typeface="Arial"/>
              </a:rPr>
              <a:t>a</a:t>
            </a:r>
            <a:r>
              <a:rPr sz="1600" dirty="0" err="1" smtClean="0">
                <a:latin typeface="Arial"/>
                <a:cs typeface="Arial"/>
              </a:rPr>
              <a:t>c</a:t>
            </a:r>
            <a:r>
              <a:rPr sz="1600" spc="-10" dirty="0" err="1" smtClean="0">
                <a:latin typeface="Arial"/>
                <a:cs typeface="Arial"/>
              </a:rPr>
              <a:t>h</a:t>
            </a:r>
            <a:r>
              <a:rPr sz="1600" dirty="0" err="1" smtClean="0">
                <a:latin typeface="Arial"/>
                <a:cs typeface="Arial"/>
              </a:rPr>
              <a:t>t</a:t>
            </a:r>
            <a:r>
              <a:rPr sz="1600" spc="-10" dirty="0" err="1" smtClean="0">
                <a:latin typeface="Arial"/>
                <a:cs typeface="Arial"/>
              </a:rPr>
              <a:t>er</a:t>
            </a:r>
            <a:r>
              <a:rPr lang="de-DE" sz="1600" spc="-10" dirty="0" smtClean="0">
                <a:latin typeface="Arial"/>
                <a:cs typeface="Arial"/>
              </a:rPr>
              <a:t> sowie Überprüfung von Code, Fortschritt, Qualität mit dem Ziel der </a:t>
            </a:r>
            <a:r>
              <a:rPr lang="de-DE" sz="1600" dirty="0" smtClean="0">
                <a:latin typeface="Arial"/>
                <a:cs typeface="Arial"/>
              </a:rPr>
              <a:t>F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dirty="0" smtClean="0">
                <a:latin typeface="Arial"/>
                <a:cs typeface="Arial"/>
              </a:rPr>
              <a:t>stst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spc="-5" dirty="0" smtClean="0">
                <a:latin typeface="Arial"/>
                <a:cs typeface="Arial"/>
              </a:rPr>
              <a:t>ll</a:t>
            </a:r>
            <a:r>
              <a:rPr lang="de-DE" sz="1600" spc="-10" dirty="0" smtClean="0">
                <a:latin typeface="Arial"/>
                <a:cs typeface="Arial"/>
              </a:rPr>
              <a:t>u</a:t>
            </a:r>
            <a:r>
              <a:rPr lang="de-DE" sz="1600" spc="5" dirty="0" smtClean="0">
                <a:latin typeface="Arial"/>
                <a:cs typeface="Arial"/>
              </a:rPr>
              <a:t>n</a:t>
            </a:r>
            <a:r>
              <a:rPr lang="de-DE" sz="1600" dirty="0" smtClean="0">
                <a:latin typeface="Arial"/>
                <a:cs typeface="Arial"/>
              </a:rPr>
              <a:t>g</a:t>
            </a:r>
            <a:r>
              <a:rPr lang="de-DE" sz="1600" spc="114" dirty="0" smtClean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v</a:t>
            </a:r>
            <a:r>
              <a:rPr lang="de-DE" sz="1600" spc="-10" dirty="0">
                <a:latin typeface="Arial"/>
                <a:cs typeface="Arial"/>
              </a:rPr>
              <a:t>o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10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M</a:t>
            </a:r>
            <a:r>
              <a:rPr lang="de-DE" sz="1600" spc="-10" dirty="0">
                <a:latin typeface="Arial"/>
                <a:cs typeface="Arial"/>
              </a:rPr>
              <a:t>ä</a:t>
            </a:r>
            <a:r>
              <a:rPr lang="de-DE" sz="1600" spc="5" dirty="0">
                <a:latin typeface="Arial"/>
                <a:cs typeface="Arial"/>
              </a:rPr>
              <a:t>n</a:t>
            </a:r>
            <a:r>
              <a:rPr lang="de-DE" sz="1600" spc="-10" dirty="0">
                <a:latin typeface="Arial"/>
                <a:cs typeface="Arial"/>
              </a:rPr>
              <a:t>g</a:t>
            </a:r>
            <a:r>
              <a:rPr lang="de-DE" sz="1600" spc="5" dirty="0">
                <a:latin typeface="Arial"/>
                <a:cs typeface="Arial"/>
              </a:rPr>
              <a:t>e</a:t>
            </a:r>
            <a:r>
              <a:rPr lang="de-DE" sz="1600" spc="-5" dirty="0">
                <a:latin typeface="Arial"/>
                <a:cs typeface="Arial"/>
              </a:rPr>
              <a:t>l</a:t>
            </a:r>
            <a:r>
              <a:rPr lang="de-DE" sz="1600" spc="-10" dirty="0">
                <a:latin typeface="Arial"/>
                <a:cs typeface="Arial"/>
              </a:rPr>
              <a:t>n</a:t>
            </a:r>
            <a:r>
              <a:rPr lang="de-DE" sz="1600" dirty="0">
                <a:latin typeface="Arial"/>
                <a:cs typeface="Arial"/>
              </a:rPr>
              <a:t>,</a:t>
            </a:r>
            <a:r>
              <a:rPr lang="de-DE" sz="1600" spc="114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F</a:t>
            </a:r>
            <a:r>
              <a:rPr lang="de-DE" sz="1600" spc="-10" dirty="0">
                <a:latin typeface="Arial"/>
                <a:cs typeface="Arial"/>
              </a:rPr>
              <a:t>eh</a:t>
            </a:r>
            <a:r>
              <a:rPr lang="de-DE" sz="1600" spc="-5" dirty="0">
                <a:latin typeface="Arial"/>
                <a:cs typeface="Arial"/>
              </a:rPr>
              <a:t>l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r,</a:t>
            </a:r>
            <a:r>
              <a:rPr lang="de-DE" sz="1600" spc="114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n</a:t>
            </a:r>
            <a:r>
              <a:rPr lang="de-DE" sz="1600" dirty="0">
                <a:latin typeface="Arial"/>
                <a:cs typeface="Arial"/>
              </a:rPr>
              <a:t>k</a:t>
            </a:r>
            <a:r>
              <a:rPr lang="de-DE" sz="1600" spc="5" dirty="0">
                <a:latin typeface="Arial"/>
                <a:cs typeface="Arial"/>
              </a:rPr>
              <a:t>o</a:t>
            </a:r>
            <a:r>
              <a:rPr lang="de-DE" sz="1600" spc="-10" dirty="0">
                <a:latin typeface="Arial"/>
                <a:cs typeface="Arial"/>
              </a:rPr>
              <a:t>n</a:t>
            </a:r>
            <a:r>
              <a:rPr lang="de-DE" sz="1600" dirty="0">
                <a:latin typeface="Arial"/>
                <a:cs typeface="Arial"/>
              </a:rPr>
              <a:t>s</a:t>
            </a:r>
            <a:r>
              <a:rPr lang="de-DE" sz="1600" spc="5" dirty="0">
                <a:latin typeface="Arial"/>
                <a:cs typeface="Arial"/>
              </a:rPr>
              <a:t>i</a:t>
            </a:r>
            <a:r>
              <a:rPr lang="de-DE" sz="1600" dirty="0">
                <a:latin typeface="Arial"/>
                <a:cs typeface="Arial"/>
              </a:rPr>
              <a:t>st</a:t>
            </a:r>
            <a:r>
              <a:rPr lang="de-DE" sz="1600" spc="-10" dirty="0">
                <a:latin typeface="Arial"/>
                <a:cs typeface="Arial"/>
              </a:rPr>
              <a:t>en</a:t>
            </a:r>
            <a:r>
              <a:rPr lang="de-DE" sz="1600" dirty="0">
                <a:latin typeface="Arial"/>
                <a:cs typeface="Arial"/>
              </a:rPr>
              <a:t>z</a:t>
            </a:r>
            <a:r>
              <a:rPr lang="de-DE" sz="1600" spc="-10" dirty="0">
                <a:latin typeface="Arial"/>
                <a:cs typeface="Arial"/>
              </a:rPr>
              <a:t>en</a:t>
            </a:r>
            <a:r>
              <a:rPr lang="de-DE" sz="1600" dirty="0">
                <a:latin typeface="Arial"/>
                <a:cs typeface="Arial"/>
              </a:rPr>
              <a:t>,</a:t>
            </a:r>
            <a:r>
              <a:rPr lang="de-DE" sz="1600" spc="114" dirty="0">
                <a:latin typeface="Arial"/>
                <a:cs typeface="Arial"/>
              </a:rPr>
              <a:t> </a:t>
            </a:r>
            <a:r>
              <a:rPr lang="de-DE" sz="1600" spc="5" dirty="0">
                <a:latin typeface="Arial"/>
                <a:cs typeface="Arial"/>
              </a:rPr>
              <a:t>U</a:t>
            </a:r>
            <a:r>
              <a:rPr lang="de-DE" sz="1600" spc="-10" dirty="0">
                <a:latin typeface="Arial"/>
                <a:cs typeface="Arial"/>
              </a:rPr>
              <a:t>n</a:t>
            </a:r>
            <a:r>
              <a:rPr lang="de-DE" sz="1600" dirty="0">
                <a:latin typeface="Arial"/>
                <a:cs typeface="Arial"/>
              </a:rPr>
              <a:t>v</a:t>
            </a:r>
            <a:r>
              <a:rPr lang="de-DE" sz="1600" spc="-10" dirty="0">
                <a:latin typeface="Arial"/>
                <a:cs typeface="Arial"/>
              </a:rPr>
              <a:t>o</a:t>
            </a:r>
            <a:r>
              <a:rPr lang="de-DE" sz="1600" spc="5" dirty="0">
                <a:latin typeface="Arial"/>
                <a:cs typeface="Arial"/>
              </a:rPr>
              <a:t>l</a:t>
            </a:r>
            <a:r>
              <a:rPr lang="de-DE" sz="1600" spc="-5" dirty="0">
                <a:latin typeface="Arial"/>
                <a:cs typeface="Arial"/>
              </a:rPr>
              <a:t>l</a:t>
            </a:r>
            <a:r>
              <a:rPr lang="de-DE" sz="1600" dirty="0">
                <a:latin typeface="Arial"/>
                <a:cs typeface="Arial"/>
              </a:rPr>
              <a:t>st</a:t>
            </a:r>
            <a:r>
              <a:rPr lang="de-DE" sz="1600" spc="-10" dirty="0">
                <a:latin typeface="Arial"/>
                <a:cs typeface="Arial"/>
              </a:rPr>
              <a:t>än</a:t>
            </a:r>
            <a:r>
              <a:rPr lang="de-DE" sz="1600" spc="5" dirty="0">
                <a:latin typeface="Arial"/>
                <a:cs typeface="Arial"/>
              </a:rPr>
              <a:t>d</a:t>
            </a:r>
            <a:r>
              <a:rPr lang="de-DE" sz="1600" spc="-5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g</a:t>
            </a:r>
            <a:r>
              <a:rPr lang="de-DE" sz="1600" spc="10" dirty="0">
                <a:latin typeface="Arial"/>
                <a:cs typeface="Arial"/>
              </a:rPr>
              <a:t>k</a:t>
            </a:r>
            <a:r>
              <a:rPr lang="de-DE" sz="1600" spc="5" dirty="0">
                <a:latin typeface="Arial"/>
                <a:cs typeface="Arial"/>
              </a:rPr>
              <a:t>e</a:t>
            </a:r>
            <a:r>
              <a:rPr lang="de-DE" sz="1600" spc="-5" dirty="0">
                <a:latin typeface="Arial"/>
                <a:cs typeface="Arial"/>
              </a:rPr>
              <a:t>i</a:t>
            </a:r>
            <a:r>
              <a:rPr lang="de-DE" sz="1600" dirty="0">
                <a:latin typeface="Arial"/>
                <a:cs typeface="Arial"/>
              </a:rPr>
              <a:t>t</a:t>
            </a:r>
            <a:r>
              <a:rPr lang="de-DE" sz="1600" spc="-10" dirty="0">
                <a:latin typeface="Arial"/>
                <a:cs typeface="Arial"/>
              </a:rPr>
              <a:t>en, </a:t>
            </a:r>
            <a:r>
              <a:rPr lang="de-DE" sz="1600" dirty="0">
                <a:latin typeface="Arial"/>
                <a:cs typeface="Arial"/>
              </a:rPr>
              <a:t>V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rst</a:t>
            </a:r>
            <a:r>
              <a:rPr lang="de-DE" sz="1600" spc="-10" dirty="0">
                <a:latin typeface="Arial"/>
                <a:cs typeface="Arial"/>
              </a:rPr>
              <a:t>ö</a:t>
            </a:r>
            <a:r>
              <a:rPr lang="de-DE" sz="1600" dirty="0">
                <a:latin typeface="Arial"/>
                <a:cs typeface="Arial"/>
              </a:rPr>
              <a:t>ß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spc="5" dirty="0">
                <a:latin typeface="Arial"/>
                <a:cs typeface="Arial"/>
              </a:rPr>
              <a:t>g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5" dirty="0">
                <a:latin typeface="Arial"/>
                <a:cs typeface="Arial"/>
              </a:rPr>
              <a:t>g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V</a:t>
            </a:r>
            <a:r>
              <a:rPr lang="de-DE" sz="1600" spc="-10" dirty="0">
                <a:latin typeface="Arial"/>
                <a:cs typeface="Arial"/>
              </a:rPr>
              <a:t>o</a:t>
            </a:r>
            <a:r>
              <a:rPr lang="de-DE" sz="1600" dirty="0">
                <a:latin typeface="Arial"/>
                <a:cs typeface="Arial"/>
              </a:rPr>
              <a:t>r</a:t>
            </a:r>
            <a:r>
              <a:rPr lang="de-DE" sz="1600" spc="5" dirty="0">
                <a:latin typeface="Arial"/>
                <a:cs typeface="Arial"/>
              </a:rPr>
              <a:t>g</a:t>
            </a:r>
            <a:r>
              <a:rPr lang="de-DE" sz="1600" spc="-10" dirty="0">
                <a:latin typeface="Arial"/>
                <a:cs typeface="Arial"/>
              </a:rPr>
              <a:t>a</a:t>
            </a:r>
            <a:r>
              <a:rPr lang="de-DE" sz="1600" spc="5" dirty="0">
                <a:latin typeface="Arial"/>
                <a:cs typeface="Arial"/>
              </a:rPr>
              <a:t>b</a:t>
            </a:r>
            <a:r>
              <a:rPr lang="de-DE" sz="1600" spc="-10" dirty="0">
                <a:latin typeface="Arial"/>
                <a:cs typeface="Arial"/>
              </a:rPr>
              <a:t>en</a:t>
            </a:r>
            <a:r>
              <a:rPr lang="de-DE" sz="1600" dirty="0">
                <a:latin typeface="Arial"/>
                <a:cs typeface="Arial"/>
              </a:rPr>
              <a:t>,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spc="-5" dirty="0">
                <a:latin typeface="Arial"/>
                <a:cs typeface="Arial"/>
              </a:rPr>
              <a:t>Ri</a:t>
            </a:r>
            <a:r>
              <a:rPr lang="de-DE" sz="1600" dirty="0">
                <a:latin typeface="Arial"/>
                <a:cs typeface="Arial"/>
              </a:rPr>
              <a:t>c</a:t>
            </a:r>
            <a:r>
              <a:rPr lang="de-DE" sz="1600" spc="-10" dirty="0">
                <a:latin typeface="Arial"/>
                <a:cs typeface="Arial"/>
              </a:rPr>
              <a:t>h</a:t>
            </a:r>
            <a:r>
              <a:rPr lang="de-DE" sz="1600" dirty="0">
                <a:latin typeface="Arial"/>
                <a:cs typeface="Arial"/>
              </a:rPr>
              <a:t>t</a:t>
            </a:r>
            <a:r>
              <a:rPr lang="de-DE" sz="1600" spc="-5" dirty="0">
                <a:latin typeface="Arial"/>
                <a:cs typeface="Arial"/>
              </a:rPr>
              <a:t>l</a:t>
            </a:r>
            <a:r>
              <a:rPr lang="de-DE" sz="1600" spc="5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n</a:t>
            </a:r>
            <a:r>
              <a:rPr lang="de-DE" sz="1600" spc="5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en</a:t>
            </a:r>
            <a:r>
              <a:rPr lang="de-DE" sz="1600" dirty="0">
                <a:latin typeface="Arial"/>
                <a:cs typeface="Arial"/>
              </a:rPr>
              <a:t>,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St</a:t>
            </a:r>
            <a:r>
              <a:rPr lang="de-DE" sz="1600" spc="5" dirty="0">
                <a:latin typeface="Arial"/>
                <a:cs typeface="Arial"/>
              </a:rPr>
              <a:t>a</a:t>
            </a:r>
            <a:r>
              <a:rPr lang="de-DE" sz="1600" spc="-10" dirty="0">
                <a:latin typeface="Arial"/>
                <a:cs typeface="Arial"/>
              </a:rPr>
              <a:t>nda</a:t>
            </a:r>
            <a:r>
              <a:rPr lang="de-DE" sz="1600" spc="10" dirty="0">
                <a:latin typeface="Arial"/>
                <a:cs typeface="Arial"/>
              </a:rPr>
              <a:t>r</a:t>
            </a:r>
            <a:r>
              <a:rPr lang="de-DE" sz="1600" spc="-10" dirty="0">
                <a:latin typeface="Arial"/>
                <a:cs typeface="Arial"/>
              </a:rPr>
              <a:t>d</a:t>
            </a:r>
            <a:r>
              <a:rPr lang="de-DE" sz="1600" dirty="0">
                <a:latin typeface="Arial"/>
                <a:cs typeface="Arial"/>
              </a:rPr>
              <a:t>s,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P</a:t>
            </a:r>
            <a:r>
              <a:rPr lang="de-DE" sz="1600" spc="-5" dirty="0" smtClean="0">
                <a:latin typeface="Arial"/>
                <a:cs typeface="Arial"/>
              </a:rPr>
              <a:t>l</a:t>
            </a:r>
            <a:r>
              <a:rPr lang="de-DE" sz="1600" spc="-10" dirty="0" smtClean="0">
                <a:latin typeface="Arial"/>
                <a:cs typeface="Arial"/>
              </a:rPr>
              <a:t>ä</a:t>
            </a:r>
            <a:r>
              <a:rPr lang="de-DE" sz="1600" spc="5" dirty="0" smtClean="0">
                <a:latin typeface="Arial"/>
                <a:cs typeface="Arial"/>
              </a:rPr>
              <a:t>n</a:t>
            </a:r>
            <a:r>
              <a:rPr lang="de-DE" sz="1600" spc="-10" dirty="0" smtClean="0">
                <a:latin typeface="Arial"/>
                <a:cs typeface="Arial"/>
              </a:rPr>
              <a:t>en</a:t>
            </a:r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Walkthrough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250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abgeschwächte Form des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 </a:t>
            </a:r>
            <a:endParaRPr lang="de-DE" sz="1600" dirty="0">
              <a:latin typeface="Arial"/>
              <a:cs typeface="Arial"/>
            </a:endParaRPr>
          </a:p>
          <a:p>
            <a:pPr marL="769620">
              <a:spcBef>
                <a:spcPts val="250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ährend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 Review das Ergebnis prüft, prüft ein Audit die Vorgehensweise und den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Ablauf, also Prüfung des Wegs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zum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sz="1600" spc="-5" dirty="0" smtClean="0">
                <a:latin typeface="Arial"/>
                <a:cs typeface="Arial"/>
              </a:rPr>
              <a:t>C</a:t>
            </a:r>
            <a:r>
              <a:rPr sz="1600" spc="-10" dirty="0" smtClean="0">
                <a:latin typeface="Arial"/>
                <a:cs typeface="Arial"/>
              </a:rPr>
              <a:t>ode</a:t>
            </a:r>
            <a:r>
              <a:rPr sz="1600" dirty="0" smtClean="0">
                <a:latin typeface="Arial"/>
                <a:cs typeface="Arial"/>
              </a:rPr>
              <a:t>-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10" dirty="0" err="1" smtClean="0">
                <a:latin typeface="Arial"/>
                <a:cs typeface="Arial"/>
              </a:rPr>
              <a:t>n</a:t>
            </a:r>
            <a:r>
              <a:rPr sz="1600" spc="10" dirty="0" err="1" smtClean="0">
                <a:latin typeface="Arial"/>
                <a:cs typeface="Arial"/>
              </a:rPr>
              <a:t>s</a:t>
            </a:r>
            <a:r>
              <a:rPr sz="1600" spc="-10" dirty="0" err="1" smtClean="0">
                <a:latin typeface="Arial"/>
                <a:cs typeface="Arial"/>
              </a:rPr>
              <a:t>pe</a:t>
            </a:r>
            <a:r>
              <a:rPr sz="1600" spc="10" dirty="0" err="1" smtClean="0">
                <a:latin typeface="Arial"/>
                <a:cs typeface="Arial"/>
              </a:rPr>
              <a:t>k</a:t>
            </a:r>
            <a:r>
              <a:rPr sz="1600" dirty="0" err="1" smtClean="0">
                <a:latin typeface="Arial"/>
                <a:cs typeface="Arial"/>
              </a:rPr>
              <a:t>t</a:t>
            </a:r>
            <a:r>
              <a:rPr sz="1600" spc="-5" dirty="0" err="1" smtClean="0">
                <a:latin typeface="Arial"/>
                <a:cs typeface="Arial"/>
              </a:rPr>
              <a:t>i</a:t>
            </a:r>
            <a:r>
              <a:rPr sz="1600" spc="-10" dirty="0" err="1" smtClean="0">
                <a:latin typeface="Arial"/>
                <a:cs typeface="Arial"/>
              </a:rPr>
              <a:t>on</a:t>
            </a:r>
            <a:endParaRPr sz="1600" dirty="0" smtClean="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250"/>
              </a:spcBef>
            </a:pPr>
            <a:r>
              <a:rPr sz="1600" spc="-5" dirty="0" err="1" smtClean="0">
                <a:latin typeface="Arial"/>
                <a:cs typeface="Arial"/>
              </a:rPr>
              <a:t>Di</a:t>
            </a:r>
            <a:r>
              <a:rPr sz="1600" dirty="0" err="1" smtClean="0">
                <a:latin typeface="Arial"/>
                <a:cs typeface="Arial"/>
              </a:rPr>
              <a:t>sk</a:t>
            </a:r>
            <a:r>
              <a:rPr sz="1600" spc="-10" dirty="0" err="1" smtClean="0">
                <a:latin typeface="Arial"/>
                <a:cs typeface="Arial"/>
              </a:rPr>
              <a:t>u</a:t>
            </a:r>
            <a:r>
              <a:rPr sz="1600" dirty="0" err="1" smtClean="0">
                <a:latin typeface="Arial"/>
                <a:cs typeface="Arial"/>
              </a:rPr>
              <a:t>ss</a:t>
            </a:r>
            <a:r>
              <a:rPr sz="1600" spc="5" dirty="0" err="1" smtClean="0">
                <a:latin typeface="Arial"/>
                <a:cs typeface="Arial"/>
              </a:rPr>
              <a:t>i</a:t>
            </a:r>
            <a:r>
              <a:rPr sz="1600" spc="-10" dirty="0" err="1" smtClean="0">
                <a:latin typeface="Arial"/>
                <a:cs typeface="Arial"/>
              </a:rPr>
              <a:t>o</a:t>
            </a:r>
            <a:r>
              <a:rPr sz="1600" dirty="0" err="1" smtClean="0">
                <a:latin typeface="Arial"/>
                <a:cs typeface="Arial"/>
              </a:rPr>
              <a:t>n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des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S</a:t>
            </a:r>
            <a:r>
              <a:rPr sz="1600" spc="-10" dirty="0" smtClean="0">
                <a:latin typeface="Arial"/>
                <a:cs typeface="Arial"/>
              </a:rPr>
              <a:t>ou</a:t>
            </a:r>
            <a:r>
              <a:rPr sz="1600" dirty="0" smtClean="0">
                <a:latin typeface="Arial"/>
                <a:cs typeface="Arial"/>
              </a:rPr>
              <a:t>rc</a:t>
            </a:r>
            <a:r>
              <a:rPr sz="1600" spc="-5" dirty="0" smtClean="0">
                <a:latin typeface="Arial"/>
                <a:cs typeface="Arial"/>
              </a:rPr>
              <a:t>e</a:t>
            </a:r>
            <a:r>
              <a:rPr sz="1600" spc="10" dirty="0" smtClean="0">
                <a:latin typeface="Arial"/>
                <a:cs typeface="Arial"/>
              </a:rPr>
              <a:t>-</a:t>
            </a:r>
            <a:r>
              <a:rPr sz="1600" spc="-5" dirty="0" smtClean="0">
                <a:latin typeface="Arial"/>
                <a:cs typeface="Arial"/>
              </a:rPr>
              <a:t>C</a:t>
            </a:r>
            <a:r>
              <a:rPr sz="1600" spc="5" dirty="0" smtClean="0">
                <a:latin typeface="Arial"/>
                <a:cs typeface="Arial"/>
              </a:rPr>
              <a:t>o</a:t>
            </a:r>
            <a:r>
              <a:rPr sz="1600" spc="-10" dirty="0" smtClean="0">
                <a:latin typeface="Arial"/>
                <a:cs typeface="Arial"/>
              </a:rPr>
              <a:t>d</a:t>
            </a:r>
            <a:r>
              <a:rPr sz="1600" dirty="0" smtClean="0">
                <a:latin typeface="Arial"/>
                <a:cs typeface="Arial"/>
              </a:rPr>
              <a:t>e</a:t>
            </a:r>
            <a:r>
              <a:rPr lang="de-DE" sz="1600" dirty="0" smtClean="0">
                <a:latin typeface="Arial"/>
                <a:cs typeface="Arial"/>
              </a:rPr>
              <a:t>s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lang="de-DE" sz="1600" spc="-10" dirty="0" smtClean="0">
                <a:latin typeface="Arial"/>
                <a:cs typeface="Arial"/>
              </a:rPr>
              <a:t>mit erfahrenen </a:t>
            </a:r>
            <a:r>
              <a:rPr sz="1600" dirty="0" err="1" smtClean="0">
                <a:latin typeface="Arial"/>
                <a:cs typeface="Arial"/>
              </a:rPr>
              <a:t>S</a:t>
            </a:r>
            <a:r>
              <a:rPr sz="1600" spc="-10" dirty="0" err="1" smtClean="0">
                <a:latin typeface="Arial"/>
                <a:cs typeface="Arial"/>
              </a:rPr>
              <a:t>o</a:t>
            </a:r>
            <a:r>
              <a:rPr sz="1600" dirty="0" err="1" smtClean="0">
                <a:latin typeface="Arial"/>
                <a:cs typeface="Arial"/>
              </a:rPr>
              <a:t>f</a:t>
            </a:r>
            <a:r>
              <a:rPr sz="1600" spc="25" dirty="0" err="1" smtClean="0">
                <a:latin typeface="Arial"/>
                <a:cs typeface="Arial"/>
              </a:rPr>
              <a:t>t</a:t>
            </a:r>
            <a:r>
              <a:rPr sz="1600" spc="-30" dirty="0" err="1" smtClean="0">
                <a:latin typeface="Arial"/>
                <a:cs typeface="Arial"/>
              </a:rPr>
              <a:t>w</a:t>
            </a:r>
            <a:r>
              <a:rPr sz="1600" spc="-10" dirty="0" err="1" smtClean="0">
                <a:latin typeface="Arial"/>
                <a:cs typeface="Arial"/>
              </a:rPr>
              <a:t>a</a:t>
            </a:r>
            <a:r>
              <a:rPr sz="1600" spc="10" dirty="0" err="1" smtClean="0">
                <a:latin typeface="Arial"/>
                <a:cs typeface="Arial"/>
              </a:rPr>
              <a:t>r</a:t>
            </a:r>
            <a:r>
              <a:rPr sz="1600" spc="-10" dirty="0" err="1" smtClean="0">
                <a:latin typeface="Arial"/>
                <a:cs typeface="Arial"/>
              </a:rPr>
              <a:t>een</a:t>
            </a:r>
            <a:r>
              <a:rPr sz="1600" spc="25" dirty="0" err="1" smtClean="0">
                <a:latin typeface="Arial"/>
                <a:cs typeface="Arial"/>
              </a:rPr>
              <a:t>t</a:t>
            </a:r>
            <a:r>
              <a:rPr sz="1600" spc="-30" dirty="0" err="1" smtClean="0">
                <a:latin typeface="Arial"/>
                <a:cs typeface="Arial"/>
              </a:rPr>
              <a:t>w</a:t>
            </a:r>
            <a:r>
              <a:rPr sz="1600" spc="5" dirty="0" err="1" smtClean="0">
                <a:latin typeface="Arial"/>
                <a:cs typeface="Arial"/>
              </a:rPr>
              <a:t>i</a:t>
            </a:r>
            <a:r>
              <a:rPr sz="1600" dirty="0" err="1" smtClean="0">
                <a:latin typeface="Arial"/>
                <a:cs typeface="Arial"/>
              </a:rPr>
              <a:t>ck</a:t>
            </a:r>
            <a:r>
              <a:rPr sz="1600" spc="-5" dirty="0" err="1" smtClean="0">
                <a:latin typeface="Arial"/>
                <a:cs typeface="Arial"/>
              </a:rPr>
              <a:t>l</a:t>
            </a:r>
            <a:r>
              <a:rPr sz="1600" spc="-10" dirty="0" err="1" smtClean="0">
                <a:latin typeface="Arial"/>
                <a:cs typeface="Arial"/>
              </a:rPr>
              <a:t>er</a:t>
            </a:r>
            <a:r>
              <a:rPr lang="de-DE" sz="1600" spc="-10" dirty="0" smtClean="0">
                <a:latin typeface="Arial"/>
                <a:cs typeface="Arial"/>
              </a:rPr>
              <a:t>n. Dient zum Aufdecken von Fehlern und nicht zum Beheben von Fehlern dient</a:t>
            </a:r>
            <a:endParaRPr sz="16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sz="1600" dirty="0">
                <a:latin typeface="Arial"/>
                <a:cs typeface="Arial"/>
              </a:rPr>
              <a:t>St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se</a:t>
            </a:r>
          </a:p>
          <a:p>
            <a:pPr marL="774700" marR="6350" indent="-10795">
              <a:lnSpc>
                <a:spcPts val="2090"/>
              </a:lnSpc>
              <a:spcBef>
                <a:spcPts val="645"/>
              </a:spcBef>
            </a:pPr>
            <a:r>
              <a:rPr sz="1600" spc="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rkz</a:t>
            </a:r>
            <a:r>
              <a:rPr sz="1600" spc="-10" dirty="0">
                <a:latin typeface="Arial"/>
                <a:cs typeface="Arial"/>
              </a:rPr>
              <a:t>eug</a:t>
            </a:r>
            <a:r>
              <a:rPr sz="1600" spc="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st</a:t>
            </a:r>
            <a:r>
              <a:rPr sz="1600" spc="-10" dirty="0">
                <a:latin typeface="Arial"/>
                <a:cs typeface="Arial"/>
              </a:rPr>
              <a:t>ü</a:t>
            </a:r>
            <a:r>
              <a:rPr sz="1600" dirty="0">
                <a:latin typeface="Arial"/>
                <a:cs typeface="Arial"/>
              </a:rPr>
              <a:t>tzt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ff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eh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oh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kte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sf</a:t>
            </a:r>
            <a:r>
              <a:rPr sz="1600" spc="-10" dirty="0">
                <a:latin typeface="Arial"/>
                <a:cs typeface="Arial"/>
              </a:rPr>
              <a:t>üh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ng de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0" dirty="0" smtClean="0">
                <a:latin typeface="Arial"/>
                <a:cs typeface="Arial"/>
              </a:rPr>
              <a:t>S</a:t>
            </a:r>
            <a:r>
              <a:rPr sz="1600" spc="-15" dirty="0" smtClean="0">
                <a:latin typeface="Arial"/>
                <a:cs typeface="Arial"/>
              </a:rPr>
              <a:t>y</a:t>
            </a:r>
            <a:r>
              <a:rPr sz="1600" dirty="0" smtClean="0">
                <a:latin typeface="Arial"/>
                <a:cs typeface="Arial"/>
              </a:rPr>
              <a:t>st</a:t>
            </a:r>
            <a:r>
              <a:rPr sz="1600" spc="-10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ms</a:t>
            </a:r>
            <a:r>
              <a:rPr lang="de-DE" sz="1600" dirty="0">
                <a:latin typeface="Arial"/>
                <a:cs typeface="Arial"/>
              </a:rPr>
              <a:t> mit dem </a:t>
            </a:r>
            <a:r>
              <a:rPr lang="de-DE" sz="1600" dirty="0" smtClean="0">
                <a:latin typeface="Arial"/>
                <a:cs typeface="Arial"/>
              </a:rPr>
              <a:t>Z</a:t>
            </a:r>
            <a:r>
              <a:rPr lang="de-DE" sz="1600" spc="-5" dirty="0" smtClean="0">
                <a:latin typeface="Arial"/>
                <a:cs typeface="Arial"/>
              </a:rPr>
              <a:t>i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spc="-5" dirty="0" smtClean="0">
                <a:latin typeface="Arial"/>
                <a:cs typeface="Arial"/>
              </a:rPr>
              <a:t>l, </a:t>
            </a:r>
            <a:r>
              <a:rPr lang="de-DE" sz="1600" dirty="0" smtClean="0">
                <a:latin typeface="Arial"/>
                <a:cs typeface="Arial"/>
              </a:rPr>
              <a:t>f</a:t>
            </a:r>
            <a:r>
              <a:rPr lang="de-DE" sz="1600" spc="-10" dirty="0" smtClean="0">
                <a:latin typeface="Arial"/>
                <a:cs typeface="Arial"/>
              </a:rPr>
              <a:t>eh</a:t>
            </a:r>
            <a:r>
              <a:rPr lang="de-DE" sz="1600" spc="5" dirty="0" smtClean="0">
                <a:latin typeface="Arial"/>
                <a:cs typeface="Arial"/>
              </a:rPr>
              <a:t>l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dirty="0" smtClean="0">
                <a:latin typeface="Arial"/>
                <a:cs typeface="Arial"/>
              </a:rPr>
              <a:t>rv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spc="10" dirty="0" smtClean="0">
                <a:latin typeface="Arial"/>
                <a:cs typeface="Arial"/>
              </a:rPr>
              <a:t>r</a:t>
            </a:r>
            <a:r>
              <a:rPr lang="de-DE" sz="1600" spc="-10" dirty="0" smtClean="0">
                <a:latin typeface="Arial"/>
                <a:cs typeface="Arial"/>
              </a:rPr>
              <a:t>dä</a:t>
            </a:r>
            <a:r>
              <a:rPr lang="de-DE" sz="1600" dirty="0" smtClean="0">
                <a:latin typeface="Arial"/>
                <a:cs typeface="Arial"/>
              </a:rPr>
              <a:t>c</a:t>
            </a:r>
            <a:r>
              <a:rPr lang="de-DE" sz="1600" spc="-10" dirty="0" smtClean="0">
                <a:latin typeface="Arial"/>
                <a:cs typeface="Arial"/>
              </a:rPr>
              <a:t>h</a:t>
            </a:r>
            <a:r>
              <a:rPr lang="de-DE" sz="1600" dirty="0" smtClean="0">
                <a:latin typeface="Arial"/>
                <a:cs typeface="Arial"/>
              </a:rPr>
              <a:t>t</a:t>
            </a:r>
            <a:r>
              <a:rPr lang="de-DE" sz="1600" spc="15" dirty="0" smtClean="0">
                <a:latin typeface="Arial"/>
                <a:cs typeface="Arial"/>
              </a:rPr>
              <a:t>i</a:t>
            </a:r>
            <a:r>
              <a:rPr lang="de-DE" sz="1600" spc="-10" dirty="0" smtClean="0">
                <a:latin typeface="Arial"/>
                <a:cs typeface="Arial"/>
              </a:rPr>
              <a:t>ge</a:t>
            </a:r>
            <a:r>
              <a:rPr lang="de-DE" sz="1600" dirty="0" smtClean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St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5" dirty="0">
                <a:latin typeface="Arial"/>
                <a:cs typeface="Arial"/>
              </a:rPr>
              <a:t>ll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spc="-10" dirty="0">
                <a:latin typeface="Arial"/>
                <a:cs typeface="Arial"/>
              </a:rPr>
              <a:t>de</a:t>
            </a:r>
            <a:r>
              <a:rPr lang="de-DE" sz="1600" dirty="0">
                <a:latin typeface="Arial"/>
                <a:cs typeface="Arial"/>
              </a:rPr>
              <a:t>s </a:t>
            </a:r>
            <a:r>
              <a:rPr lang="de-DE" sz="1600" spc="10" dirty="0" smtClean="0">
                <a:latin typeface="Arial"/>
                <a:cs typeface="Arial"/>
              </a:rPr>
              <a:t>S</a:t>
            </a:r>
            <a:r>
              <a:rPr lang="de-DE" sz="1600" spc="-15" dirty="0" smtClean="0">
                <a:latin typeface="Arial"/>
                <a:cs typeface="Arial"/>
              </a:rPr>
              <a:t>y</a:t>
            </a:r>
            <a:r>
              <a:rPr lang="de-DE" sz="1600" dirty="0" smtClean="0">
                <a:latin typeface="Arial"/>
                <a:cs typeface="Arial"/>
              </a:rPr>
              <a:t>st</a:t>
            </a:r>
            <a:r>
              <a:rPr lang="de-DE" sz="1600" spc="-10" dirty="0" smtClean="0">
                <a:latin typeface="Arial"/>
                <a:cs typeface="Arial"/>
              </a:rPr>
              <a:t>e</a:t>
            </a:r>
            <a:r>
              <a:rPr lang="de-DE" sz="1600" spc="10" dirty="0" smtClean="0">
                <a:latin typeface="Arial"/>
                <a:cs typeface="Arial"/>
              </a:rPr>
              <a:t>m</a:t>
            </a:r>
            <a:r>
              <a:rPr lang="de-DE" sz="1600" dirty="0" smtClean="0">
                <a:latin typeface="Arial"/>
                <a:cs typeface="Arial"/>
              </a:rPr>
              <a:t>s zu lokalisieren</a:t>
            </a:r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600" dirty="0">
                <a:latin typeface="Arial"/>
                <a:cs typeface="Arial"/>
              </a:rPr>
              <a:t>Formale Verifikation (</a:t>
            </a:r>
            <a:r>
              <a:rPr lang="de-DE" sz="1600" dirty="0" smtClean="0">
                <a:latin typeface="Arial"/>
                <a:cs typeface="Arial"/>
              </a:rPr>
              <a:t>Korrektheitsbeweis)</a:t>
            </a:r>
          </a:p>
          <a:p>
            <a:pPr marL="774700" marR="6350" indent="-10795">
              <a:lnSpc>
                <a:spcPts val="2090"/>
              </a:lnSpc>
              <a:spcBef>
                <a:spcPts val="645"/>
              </a:spcBef>
            </a:pPr>
            <a:r>
              <a:rPr lang="de-DE" sz="1600" dirty="0" smtClean="0">
                <a:latin typeface="Arial"/>
                <a:cs typeface="Arial"/>
              </a:rPr>
              <a:t>Verifikation </a:t>
            </a:r>
            <a:r>
              <a:rPr lang="de-DE" sz="1600" dirty="0">
                <a:latin typeface="Arial"/>
                <a:cs typeface="Arial"/>
              </a:rPr>
              <a:t>ist die Beurteilung eines Systems, um festzustellen, ob die Resultate einer gegebenen Entwicklungsphase den Vorgaben aus einer vorhergehenden </a:t>
            </a:r>
            <a:r>
              <a:rPr lang="de-DE" sz="1600" dirty="0" smtClean="0">
                <a:latin typeface="Arial"/>
                <a:cs typeface="Arial"/>
              </a:rPr>
              <a:t>entsprechen</a:t>
            </a:r>
            <a:endParaRPr lang="de-DE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8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2" y="1242695"/>
            <a:ext cx="8208963" cy="4626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>
                <a:solidFill>
                  <a:sysClr val="windowText" lastClr="000000"/>
                </a:solidFill>
              </a:rPr>
              <a:t>Testende Verfahren</a:t>
            </a: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Dynamische Tests</a:t>
            </a:r>
          </a:p>
          <a:p>
            <a:pPr marL="237490" indent="-224790">
              <a:lnSpc>
                <a:spcPct val="100000"/>
              </a:lnSpc>
              <a:spcBef>
                <a:spcPts val="1100"/>
              </a:spcBef>
              <a:buFont typeface="Arial"/>
              <a:buChar char="–"/>
              <a:tabLst>
                <a:tab pos="238125" algn="l"/>
              </a:tabLst>
            </a:pPr>
            <a:endParaRPr lang="de-DE" spc="-15" dirty="0" smtClean="0"/>
          </a:p>
          <a:p>
            <a:pPr marL="237490" indent="-224790">
              <a:lnSpc>
                <a:spcPct val="100000"/>
              </a:lnSpc>
              <a:spcBef>
                <a:spcPts val="110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spc="-15" dirty="0" smtClean="0"/>
              <a:t>Pr</a:t>
            </a:r>
            <a:r>
              <a:rPr lang="de-DE" spc="-10" dirty="0" smtClean="0"/>
              <a:t>üfen</a:t>
            </a:r>
            <a:r>
              <a:rPr lang="de-DE" spc="105" dirty="0" smtClean="0"/>
              <a:t> </a:t>
            </a:r>
            <a:r>
              <a:rPr lang="de-DE" dirty="0"/>
              <a:t>u</a:t>
            </a:r>
            <a:r>
              <a:rPr lang="de-DE" spc="-10" dirty="0"/>
              <a:t>nd</a:t>
            </a:r>
            <a:r>
              <a:rPr lang="de-DE" spc="105" dirty="0"/>
              <a:t> </a:t>
            </a:r>
            <a:r>
              <a:rPr lang="de-DE" spc="-15" dirty="0"/>
              <a:t>Ü</a:t>
            </a:r>
            <a:r>
              <a:rPr lang="de-DE" dirty="0"/>
              <a:t>b</a:t>
            </a:r>
            <a:r>
              <a:rPr lang="de-DE" spc="-10" dirty="0"/>
              <a:t>e</a:t>
            </a:r>
            <a:r>
              <a:rPr lang="de-DE" spc="-5" dirty="0"/>
              <a:t>r</a:t>
            </a:r>
            <a:r>
              <a:rPr lang="de-DE" spc="-30" dirty="0"/>
              <a:t>w</a:t>
            </a:r>
            <a:r>
              <a:rPr lang="de-DE" spc="-10" dirty="0"/>
              <a:t>a</a:t>
            </a:r>
            <a:r>
              <a:rPr lang="de-DE" spc="-5" dirty="0"/>
              <a:t>c</a:t>
            </a:r>
            <a:r>
              <a:rPr lang="de-DE" spc="-10" dirty="0"/>
              <a:t>hen</a:t>
            </a:r>
            <a:r>
              <a:rPr lang="de-DE" spc="105" dirty="0"/>
              <a:t> </a:t>
            </a:r>
            <a:r>
              <a:rPr lang="de-DE" dirty="0"/>
              <a:t>d</a:t>
            </a:r>
            <a:r>
              <a:rPr lang="de-DE" spc="-10" dirty="0"/>
              <a:t>es</a:t>
            </a:r>
            <a:r>
              <a:rPr lang="de-DE" spc="110" dirty="0"/>
              <a:t> </a:t>
            </a:r>
            <a:r>
              <a:rPr lang="de-DE" spc="-15" dirty="0"/>
              <a:t>S</a:t>
            </a:r>
            <a:r>
              <a:rPr lang="de-DE" spc="-30" dirty="0"/>
              <a:t>y</a:t>
            </a:r>
            <a:r>
              <a:rPr lang="de-DE" spc="-5" dirty="0"/>
              <a:t>s</a:t>
            </a:r>
            <a:r>
              <a:rPr lang="de-DE" dirty="0"/>
              <a:t>t</a:t>
            </a:r>
            <a:r>
              <a:rPr lang="de-DE" spc="-15" dirty="0"/>
              <a:t>em</a:t>
            </a:r>
            <a:r>
              <a:rPr lang="de-DE" spc="-5" dirty="0"/>
              <a:t>v</a:t>
            </a:r>
            <a:r>
              <a:rPr lang="de-DE" spc="-10" dirty="0"/>
              <a:t>e</a:t>
            </a:r>
            <a:r>
              <a:rPr lang="de-DE" spc="-15" dirty="0"/>
              <a:t>r</a:t>
            </a:r>
            <a:r>
              <a:rPr lang="de-DE" spc="-10" dirty="0"/>
              <a:t>haltens</a:t>
            </a:r>
            <a:r>
              <a:rPr lang="de-DE" spc="120" dirty="0"/>
              <a:t> </a:t>
            </a:r>
            <a:r>
              <a:rPr lang="de-DE" spc="-10" dirty="0"/>
              <a:t>gegenüb</a:t>
            </a:r>
            <a:r>
              <a:rPr lang="de-DE" dirty="0"/>
              <a:t>e</a:t>
            </a:r>
            <a:r>
              <a:rPr lang="de-DE" spc="-10" dirty="0"/>
              <a:t>r</a:t>
            </a:r>
            <a:r>
              <a:rPr lang="de-DE" spc="100" dirty="0"/>
              <a:t> </a:t>
            </a:r>
            <a:r>
              <a:rPr lang="de-DE" spc="-15" dirty="0"/>
              <a:t>dem</a:t>
            </a:r>
            <a:r>
              <a:rPr lang="de-DE" spc="120" dirty="0"/>
              <a:t> </a:t>
            </a:r>
            <a:r>
              <a:rPr lang="de-DE" spc="-5" dirty="0"/>
              <a:t>s</a:t>
            </a:r>
            <a:r>
              <a:rPr lang="de-DE" spc="-10" dirty="0"/>
              <a:t>pe</a:t>
            </a:r>
            <a:r>
              <a:rPr lang="de-DE" spc="-5" dirty="0"/>
              <a:t>zif</a:t>
            </a:r>
            <a:r>
              <a:rPr lang="de-DE" dirty="0"/>
              <a:t>i</a:t>
            </a:r>
            <a:r>
              <a:rPr lang="de-DE" spc="-20" dirty="0"/>
              <a:t>z</a:t>
            </a:r>
            <a:r>
              <a:rPr lang="de-DE" dirty="0"/>
              <a:t>i</a:t>
            </a:r>
            <a:r>
              <a:rPr lang="de-DE" spc="-10" dirty="0"/>
              <a:t>e</a:t>
            </a:r>
            <a:r>
              <a:rPr lang="de-DE" spc="-15" dirty="0"/>
              <a:t>r</a:t>
            </a:r>
            <a:r>
              <a:rPr lang="de-DE" spc="-10" dirty="0"/>
              <a:t>ten Ve</a:t>
            </a:r>
            <a:r>
              <a:rPr lang="de-DE" spc="-15" dirty="0"/>
              <a:t>r</a:t>
            </a:r>
            <a:r>
              <a:rPr lang="de-DE" spc="-10" dirty="0"/>
              <a:t>halten </a:t>
            </a:r>
          </a:p>
          <a:p>
            <a:pPr marL="237490" indent="-224790">
              <a:lnSpc>
                <a:spcPct val="100000"/>
              </a:lnSpc>
              <a:spcBef>
                <a:spcPts val="110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dirty="0"/>
              <a:t>S</a:t>
            </a:r>
            <a:r>
              <a:rPr lang="de-DE" spc="-30" dirty="0"/>
              <a:t>y</a:t>
            </a:r>
            <a:r>
              <a:rPr lang="de-DE" spc="-5" dirty="0"/>
              <a:t>s</a:t>
            </a:r>
            <a:r>
              <a:rPr lang="de-DE" spc="-10" dirty="0"/>
              <a:t>tem</a:t>
            </a:r>
            <a:r>
              <a:rPr lang="de-DE" spc="10" dirty="0"/>
              <a:t> </a:t>
            </a:r>
            <a:r>
              <a:rPr lang="de-DE" spc="-30" dirty="0"/>
              <a:t>w</a:t>
            </a:r>
            <a:r>
              <a:rPr lang="de-DE" dirty="0"/>
              <a:t>i</a:t>
            </a:r>
            <a:r>
              <a:rPr lang="de-DE" spc="-15" dirty="0"/>
              <a:t>r</a:t>
            </a:r>
            <a:r>
              <a:rPr lang="de-DE" spc="-10" dirty="0"/>
              <a:t>d</a:t>
            </a:r>
            <a:r>
              <a:rPr lang="de-DE" spc="-5" dirty="0"/>
              <a:t> m</a:t>
            </a:r>
            <a:r>
              <a:rPr lang="de-DE" dirty="0"/>
              <a:t>i</a:t>
            </a:r>
            <a:r>
              <a:rPr lang="de-DE" spc="-5" dirty="0"/>
              <a:t>t </a:t>
            </a:r>
            <a:r>
              <a:rPr lang="de-DE" spc="-15" dirty="0"/>
              <a:t>T</a:t>
            </a:r>
            <a:r>
              <a:rPr lang="de-DE" spc="-10" dirty="0"/>
              <a:t>e</a:t>
            </a:r>
            <a:r>
              <a:rPr lang="de-DE" spc="-5" dirty="0"/>
              <a:t>s</a:t>
            </a:r>
            <a:r>
              <a:rPr lang="de-DE" spc="-10" dirty="0"/>
              <a:t>tdaten</a:t>
            </a:r>
            <a:r>
              <a:rPr lang="de-DE" spc="-5" dirty="0"/>
              <a:t> </a:t>
            </a:r>
            <a:r>
              <a:rPr lang="de-DE" spc="-10" dirty="0"/>
              <a:t>au</a:t>
            </a:r>
            <a:r>
              <a:rPr lang="de-DE" spc="-5" dirty="0"/>
              <a:t>s</a:t>
            </a:r>
            <a:r>
              <a:rPr lang="de-DE" dirty="0"/>
              <a:t>g</a:t>
            </a:r>
            <a:r>
              <a:rPr lang="de-DE" spc="-10" dirty="0"/>
              <a:t>efüh</a:t>
            </a:r>
            <a:r>
              <a:rPr lang="de-DE" spc="-15" dirty="0"/>
              <a:t>r</a:t>
            </a:r>
            <a:r>
              <a:rPr lang="de-DE" spc="-5" dirty="0"/>
              <a:t>t </a:t>
            </a:r>
            <a:r>
              <a:rPr lang="de-DE" spc="-10" dirty="0"/>
              <a:t>u</a:t>
            </a:r>
            <a:r>
              <a:rPr lang="de-DE" dirty="0"/>
              <a:t>n</a:t>
            </a:r>
            <a:r>
              <a:rPr lang="de-DE" spc="-10" dirty="0"/>
              <a:t>d</a:t>
            </a:r>
            <a:r>
              <a:rPr lang="de-DE" spc="-5" dirty="0"/>
              <a:t> s</a:t>
            </a:r>
            <a:r>
              <a:rPr lang="de-DE" spc="-10" dirty="0"/>
              <a:t>ein</a:t>
            </a:r>
            <a:r>
              <a:rPr lang="de-DE" spc="-5" dirty="0"/>
              <a:t> </a:t>
            </a:r>
            <a:r>
              <a:rPr lang="de-DE" spc="-10" dirty="0"/>
              <a:t>Ve</a:t>
            </a:r>
            <a:r>
              <a:rPr lang="de-DE" spc="-15" dirty="0"/>
              <a:t>r</a:t>
            </a:r>
            <a:r>
              <a:rPr lang="de-DE" spc="-10" dirty="0"/>
              <a:t>ha</a:t>
            </a:r>
            <a:r>
              <a:rPr lang="de-DE" dirty="0"/>
              <a:t>l</a:t>
            </a:r>
            <a:r>
              <a:rPr lang="de-DE" spc="-10" dirty="0"/>
              <a:t>ten</a:t>
            </a:r>
            <a:r>
              <a:rPr lang="de-DE" spc="-5" dirty="0"/>
              <a:t> </a:t>
            </a:r>
            <a:r>
              <a:rPr lang="de-DE" spc="-10" dirty="0" smtClean="0"/>
              <a:t>be</a:t>
            </a:r>
            <a:r>
              <a:rPr lang="de-DE" dirty="0" smtClean="0"/>
              <a:t>o</a:t>
            </a:r>
            <a:r>
              <a:rPr lang="de-DE" spc="-10" dirty="0" smtClean="0"/>
              <a:t>ba</a:t>
            </a:r>
            <a:r>
              <a:rPr lang="de-DE" spc="-5" dirty="0" smtClean="0"/>
              <a:t>c</a:t>
            </a:r>
            <a:r>
              <a:rPr lang="de-DE" spc="-10" dirty="0" smtClean="0"/>
              <a:t>htet</a:t>
            </a:r>
          </a:p>
          <a:p>
            <a:pPr marL="237490" indent="-224790">
              <a:spcBef>
                <a:spcPts val="1100"/>
              </a:spcBef>
              <a:buFont typeface="Arial"/>
              <a:buChar char="–"/>
              <a:tabLst>
                <a:tab pos="238125" algn="l"/>
              </a:tabLst>
            </a:pPr>
            <a:r>
              <a:rPr lang="de-DE" dirty="0"/>
              <a:t>V</a:t>
            </a:r>
            <a:r>
              <a:rPr lang="de-DE" spc="-10" dirty="0"/>
              <a:t>a</a:t>
            </a:r>
            <a:r>
              <a:rPr lang="de-DE" dirty="0"/>
              <a:t>lidi</a:t>
            </a:r>
            <a:r>
              <a:rPr lang="de-DE" spc="-10" dirty="0"/>
              <a:t>e</a:t>
            </a:r>
            <a:r>
              <a:rPr lang="de-DE" spc="-5" dirty="0"/>
              <a:t>r</a:t>
            </a:r>
            <a:r>
              <a:rPr lang="de-DE" dirty="0"/>
              <a:t>ung</a:t>
            </a:r>
            <a:r>
              <a:rPr lang="de-DE" spc="5" dirty="0"/>
              <a:t> </a:t>
            </a:r>
            <a:r>
              <a:rPr lang="de-DE" spc="-5" dirty="0"/>
              <a:t>i</a:t>
            </a:r>
            <a:r>
              <a:rPr lang="de-DE" dirty="0"/>
              <a:t>st</a:t>
            </a:r>
            <a:r>
              <a:rPr lang="de-DE" spc="-10" dirty="0"/>
              <a:t> die </a:t>
            </a:r>
            <a:r>
              <a:rPr lang="de-DE" dirty="0"/>
              <a:t>B</a:t>
            </a:r>
            <a:r>
              <a:rPr lang="de-DE" spc="-10" dirty="0"/>
              <a:t>eu</a:t>
            </a:r>
            <a:r>
              <a:rPr lang="de-DE" dirty="0"/>
              <a:t>rt</a:t>
            </a:r>
            <a:r>
              <a:rPr lang="de-DE" spc="-10" dirty="0"/>
              <a:t>e</a:t>
            </a:r>
            <a:r>
              <a:rPr lang="de-DE" spc="5" dirty="0"/>
              <a:t>i</a:t>
            </a:r>
            <a:r>
              <a:rPr lang="de-DE" spc="-5" dirty="0"/>
              <a:t>l</a:t>
            </a:r>
            <a:r>
              <a:rPr lang="de-DE" spc="5" dirty="0"/>
              <a:t>u</a:t>
            </a:r>
            <a:r>
              <a:rPr lang="de-DE" spc="-10" dirty="0"/>
              <a:t>n</a:t>
            </a:r>
            <a:r>
              <a:rPr lang="de-DE" dirty="0"/>
              <a:t>g, ob ein </a:t>
            </a:r>
            <a:r>
              <a:rPr lang="de-DE" dirty="0" smtClean="0"/>
              <a:t>Softwares</a:t>
            </a:r>
            <a:r>
              <a:rPr lang="de-DE" spc="-25" dirty="0" smtClean="0"/>
              <a:t>y</a:t>
            </a:r>
            <a:r>
              <a:rPr lang="de-DE" dirty="0" smtClean="0"/>
              <a:t>st</a:t>
            </a:r>
            <a:r>
              <a:rPr lang="de-DE" spc="-10" dirty="0" smtClean="0"/>
              <a:t>e</a:t>
            </a:r>
            <a:r>
              <a:rPr lang="de-DE" dirty="0" smtClean="0"/>
              <a:t>m</a:t>
            </a:r>
            <a:r>
              <a:rPr lang="de-DE" spc="15" dirty="0" smtClean="0"/>
              <a:t> </a:t>
            </a:r>
            <a:r>
              <a:rPr lang="de-DE" spc="5" dirty="0"/>
              <a:t>d</a:t>
            </a:r>
            <a:r>
              <a:rPr lang="de-DE" spc="-5" dirty="0"/>
              <a:t>i</a:t>
            </a:r>
            <a:r>
              <a:rPr lang="de-DE" dirty="0"/>
              <a:t>e</a:t>
            </a:r>
            <a:r>
              <a:rPr lang="de-DE" spc="-5" dirty="0"/>
              <a:t> </a:t>
            </a:r>
            <a:r>
              <a:rPr lang="de-DE" spc="-10" dirty="0"/>
              <a:t>s</a:t>
            </a:r>
            <a:r>
              <a:rPr lang="de-DE" spc="5" dirty="0"/>
              <a:t>pe</a:t>
            </a:r>
            <a:r>
              <a:rPr lang="de-DE" dirty="0"/>
              <a:t>zifizi</a:t>
            </a:r>
            <a:r>
              <a:rPr lang="de-DE" spc="-10" dirty="0"/>
              <a:t>e</a:t>
            </a:r>
            <a:r>
              <a:rPr lang="de-DE" spc="-5" dirty="0"/>
              <a:t>r</a:t>
            </a:r>
            <a:r>
              <a:rPr lang="de-DE" dirty="0"/>
              <a:t>t</a:t>
            </a:r>
            <a:r>
              <a:rPr lang="de-DE" spc="-10" dirty="0"/>
              <a:t>e</a:t>
            </a:r>
            <a:r>
              <a:rPr lang="de-DE" dirty="0"/>
              <a:t>n</a:t>
            </a:r>
            <a:r>
              <a:rPr lang="de-DE" spc="30" dirty="0"/>
              <a:t> </a:t>
            </a:r>
            <a:r>
              <a:rPr lang="de-DE" spc="-55" dirty="0"/>
              <a:t>A</a:t>
            </a:r>
            <a:r>
              <a:rPr lang="de-DE" dirty="0"/>
              <a:t>n</a:t>
            </a:r>
            <a:r>
              <a:rPr lang="de-DE" spc="10" dirty="0"/>
              <a:t>f</a:t>
            </a:r>
            <a:r>
              <a:rPr lang="de-DE" dirty="0"/>
              <a:t>o</a:t>
            </a:r>
            <a:r>
              <a:rPr lang="de-DE" spc="-5" dirty="0"/>
              <a:t>r</a:t>
            </a:r>
            <a:r>
              <a:rPr lang="de-DE" dirty="0"/>
              <a:t>d</a:t>
            </a:r>
            <a:r>
              <a:rPr lang="de-DE" spc="-10" dirty="0"/>
              <a:t>e</a:t>
            </a:r>
            <a:r>
              <a:rPr lang="de-DE" spc="-5" dirty="0"/>
              <a:t>r</a:t>
            </a:r>
            <a:r>
              <a:rPr lang="de-DE" dirty="0"/>
              <a:t>ung</a:t>
            </a:r>
            <a:r>
              <a:rPr lang="de-DE" spc="-10" dirty="0"/>
              <a:t>e</a:t>
            </a:r>
            <a:r>
              <a:rPr lang="de-DE" dirty="0"/>
              <a:t>n</a:t>
            </a:r>
            <a:r>
              <a:rPr lang="de-DE" spc="10" dirty="0"/>
              <a:t> </a:t>
            </a:r>
            <a:r>
              <a:rPr lang="de-DE" spc="-10" dirty="0"/>
              <a:t>e</a:t>
            </a:r>
            <a:r>
              <a:rPr lang="de-DE" spc="-15" dirty="0"/>
              <a:t>r</a:t>
            </a:r>
            <a:r>
              <a:rPr lang="de-DE" dirty="0"/>
              <a:t>f</a:t>
            </a:r>
            <a:r>
              <a:rPr lang="de-DE" spc="-10" dirty="0"/>
              <a:t>ü</a:t>
            </a:r>
            <a:r>
              <a:rPr lang="de-DE" spc="-5" dirty="0"/>
              <a:t>ll</a:t>
            </a:r>
            <a:r>
              <a:rPr lang="de-DE" dirty="0"/>
              <a:t>t</a:t>
            </a:r>
            <a:r>
              <a:rPr lang="de-DE" spc="5" dirty="0"/>
              <a:t> </a:t>
            </a:r>
            <a:endParaRPr lang="de-DE" spc="-10" dirty="0"/>
          </a:p>
        </p:txBody>
      </p:sp>
    </p:spTree>
    <p:extLst>
      <p:ext uri="{BB962C8B-B14F-4D97-AF65-F5344CB8AC3E}">
        <p14:creationId xmlns:p14="http://schemas.microsoft.com/office/powerpoint/2010/main" val="21748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94990"/>
            <a:ext cx="792543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 marL="12700" marR="5883910">
              <a:lnSpc>
                <a:spcPts val="4620"/>
              </a:lnSpc>
              <a:spcBef>
                <a:spcPts val="225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" y="951830"/>
            <a:ext cx="877824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Testen ist der Prozess, ein Programm mit der Absicht auszuführen, Fehler zu finden</a:t>
            </a: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r>
              <a:rPr lang="de-DE" dirty="0">
                <a:latin typeface="Arial"/>
                <a:cs typeface="Arial"/>
              </a:rPr>
              <a:t>Testen dient dem Nachweis der korrekten Umsetzung der Anforderungen und der Aufdeckung von </a:t>
            </a:r>
            <a:r>
              <a:rPr lang="de-DE" dirty="0" smtClean="0">
                <a:latin typeface="Arial"/>
                <a:cs typeface="Arial"/>
              </a:rPr>
              <a:t>Fehlern</a:t>
            </a:r>
            <a:endParaRPr lang="de-DE" dirty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r>
              <a:rPr sz="1800" spc="-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dirty="0" err="1" smtClean="0">
                <a:latin typeface="Arial"/>
                <a:cs typeface="Arial"/>
              </a:rPr>
              <a:t>h</a:t>
            </a:r>
            <a:r>
              <a:rPr sz="1800" spc="7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Pr</a:t>
            </a:r>
            <a:r>
              <a:rPr sz="1800" spc="-10" dirty="0" err="1">
                <a:latin typeface="Arial"/>
                <a:cs typeface="Arial"/>
              </a:rPr>
              <a:t>og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1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).</a:t>
            </a:r>
            <a:endParaRPr lang="de-DE" sz="1800" dirty="0" smtClean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r>
              <a:rPr lang="en-US" spc="-5" dirty="0" err="1" smtClean="0">
                <a:latin typeface="Arial"/>
                <a:cs typeface="Arial"/>
              </a:rPr>
              <a:t>D</a:t>
            </a:r>
            <a:r>
              <a:rPr lang="en-US" dirty="0" err="1" smtClean="0">
                <a:latin typeface="Arial"/>
                <a:cs typeface="Arial"/>
              </a:rPr>
              <a:t>ij</a:t>
            </a:r>
            <a:r>
              <a:rPr lang="en-US" spc="-10" dirty="0" err="1" smtClean="0">
                <a:latin typeface="Arial"/>
                <a:cs typeface="Arial"/>
              </a:rPr>
              <a:t>ks</a:t>
            </a:r>
            <a:r>
              <a:rPr lang="en-US" dirty="0" err="1" smtClean="0">
                <a:latin typeface="Arial"/>
                <a:cs typeface="Arial"/>
              </a:rPr>
              <a:t>t</a:t>
            </a:r>
            <a:r>
              <a:rPr lang="en-US" spc="-5" dirty="0" err="1" smtClean="0">
                <a:latin typeface="Arial"/>
                <a:cs typeface="Arial"/>
              </a:rPr>
              <a:t>r</a:t>
            </a:r>
            <a:r>
              <a:rPr lang="en-US" spc="-10" dirty="0" err="1" smtClean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: </a:t>
            </a:r>
            <a:r>
              <a:rPr lang="en-US" spc="-10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spc="-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og</a:t>
            </a:r>
            <a:r>
              <a:rPr lang="en-US" spc="-5" dirty="0" smtClean="0">
                <a:latin typeface="Arial"/>
                <a:cs typeface="Arial"/>
              </a:rPr>
              <a:t>r</a:t>
            </a:r>
            <a:r>
              <a:rPr lang="en-US" spc="-10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m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0" dirty="0">
                <a:latin typeface="Arial"/>
                <a:cs typeface="Arial"/>
              </a:rPr>
              <a:t>es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ca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v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10" dirty="0">
                <a:latin typeface="Arial"/>
                <a:cs typeface="Arial"/>
              </a:rPr>
              <a:t>f</a:t>
            </a:r>
            <a:r>
              <a:rPr lang="en-US" spc="-10" dirty="0">
                <a:latin typeface="Arial"/>
                <a:cs typeface="Arial"/>
              </a:rPr>
              <a:t>ec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i</a:t>
            </a:r>
            <a:r>
              <a:rPr lang="en-US" spc="-30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25" dirty="0">
                <a:latin typeface="Arial"/>
                <a:cs typeface="Arial"/>
              </a:rPr>
              <a:t>w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sh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2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1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esenc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bugs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-5" dirty="0">
                <a:latin typeface="Arial"/>
                <a:cs typeface="Arial"/>
              </a:rPr>
              <a:t> bu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 </a:t>
            </a:r>
            <a:r>
              <a:rPr lang="en-US" spc="-5" dirty="0">
                <a:latin typeface="Arial"/>
                <a:cs typeface="Arial"/>
              </a:rPr>
              <a:t>hope</a:t>
            </a:r>
            <a:r>
              <a:rPr lang="en-US" spc="-10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ess 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nadequa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5" dirty="0">
                <a:latin typeface="Arial"/>
                <a:cs typeface="Arial"/>
              </a:rPr>
              <a:t>f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 sh</a:t>
            </a:r>
            <a:r>
              <a:rPr lang="en-US" spc="-30" dirty="0">
                <a:latin typeface="Arial"/>
                <a:cs typeface="Arial"/>
              </a:rPr>
              <a:t>o</a:t>
            </a:r>
            <a:r>
              <a:rPr lang="en-US" spc="25" dirty="0">
                <a:latin typeface="Arial"/>
                <a:cs typeface="Arial"/>
              </a:rPr>
              <a:t>w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 absence</a:t>
            </a:r>
            <a:r>
              <a:rPr lang="en-US" spc="-5" dirty="0" smtClean="0">
                <a:latin typeface="Arial"/>
                <a:cs typeface="Arial"/>
              </a:rPr>
              <a:t>.”</a:t>
            </a: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 marL="12700" marR="52069">
              <a:lnSpc>
                <a:spcPts val="2030"/>
              </a:lnSpc>
              <a:tabLst>
                <a:tab pos="212725" algn="l"/>
              </a:tabLst>
            </a:pPr>
            <a:r>
              <a:rPr lang="en-US" b="1" spc="-5" dirty="0" smtClean="0">
                <a:latin typeface="Arial"/>
                <a:cs typeface="Arial"/>
              </a:rPr>
              <a:t>Was </a:t>
            </a:r>
            <a:r>
              <a:rPr lang="en-US" b="1" spc="-5" dirty="0" err="1" smtClean="0">
                <a:latin typeface="Arial"/>
                <a:cs typeface="Arial"/>
              </a:rPr>
              <a:t>ist</a:t>
            </a:r>
            <a:r>
              <a:rPr lang="en-US" b="1" spc="-5" dirty="0" smtClean="0">
                <a:latin typeface="Arial"/>
                <a:cs typeface="Arial"/>
              </a:rPr>
              <a:t> Debugging?</a:t>
            </a: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r>
              <a:rPr lang="de-DE" dirty="0">
                <a:latin typeface="Arial"/>
                <a:cs typeface="Arial"/>
              </a:rPr>
              <a:t>Debugging dient der Lokalisierung der Ursache der </a:t>
            </a:r>
            <a:r>
              <a:rPr lang="de-DE" dirty="0" smtClean="0">
                <a:latin typeface="Arial"/>
                <a:cs typeface="Arial"/>
              </a:rPr>
              <a:t>Fehlers</a:t>
            </a:r>
            <a:endParaRPr lang="de-DE" dirty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en-US" dirty="0">
              <a:latin typeface="Arial"/>
              <a:cs typeface="Arial"/>
            </a:endParaRP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de-DE" sz="18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4183220"/>
            <a:ext cx="210177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480876"/>
            <a:ext cx="210184" cy="25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6350"/>
            <a:ext cx="8077710" cy="5993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ä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20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ü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387985" indent="-289560">
              <a:lnSpc>
                <a:spcPts val="2020"/>
              </a:lnSpc>
              <a:buFont typeface="Arial"/>
              <a:buChar char="–"/>
              <a:tabLst>
                <a:tab pos="220345" algn="l"/>
              </a:tabLst>
            </a:pP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en: P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p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n und </a:t>
            </a:r>
            <a:r>
              <a:rPr lang="de-DE" spc="-10" dirty="0">
                <a:latin typeface="Arial"/>
                <a:cs typeface="Arial"/>
              </a:rPr>
              <a:t>na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ft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du</a:t>
            </a:r>
            <a:r>
              <a:rPr lang="de-DE" dirty="0">
                <a:latin typeface="Arial"/>
                <a:cs typeface="Arial"/>
              </a:rPr>
              <a:t>rc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ü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</a:p>
          <a:p>
            <a:pPr marL="304800" marR="387985" indent="-289560">
              <a:lnSpc>
                <a:spcPts val="2020"/>
              </a:lnSpc>
              <a:buFont typeface="Arial"/>
              <a:buChar char="–"/>
              <a:tabLst>
                <a:tab pos="220345" algn="l"/>
              </a:tabLst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ep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ü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10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der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r>
              <a:rPr sz="1800" dirty="0" err="1" smtClean="0">
                <a:latin typeface="Arial"/>
                <a:cs typeface="Arial"/>
              </a:rPr>
              <a:t>Pr</a:t>
            </a:r>
            <a:r>
              <a:rPr sz="1800" spc="-10" dirty="0" err="1" smtClean="0">
                <a:latin typeface="Arial"/>
                <a:cs typeface="Arial"/>
              </a:rPr>
              <a:t>ü</a:t>
            </a:r>
            <a:r>
              <a:rPr sz="1800" dirty="0" err="1" smtClean="0">
                <a:latin typeface="Arial"/>
                <a:cs typeface="Arial"/>
              </a:rPr>
              <a:t>fv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rf</a:t>
            </a:r>
            <a:r>
              <a:rPr sz="1800" spc="-10" dirty="0" err="1" smtClean="0">
                <a:latin typeface="Arial"/>
                <a:cs typeface="Arial"/>
              </a:rPr>
              <a:t>ah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105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ü</a:t>
            </a:r>
            <a:r>
              <a:rPr sz="1800" dirty="0" err="1">
                <a:latin typeface="Arial"/>
                <a:cs typeface="Arial"/>
              </a:rPr>
              <a:t>ss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lang="de-DE" sz="1800" spc="105" dirty="0" err="1" smtClean="0">
                <a:latin typeface="Arial"/>
                <a:cs typeface="Arial"/>
              </a:rPr>
              <a:t>re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du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re</a:t>
            </a:r>
            <a:r>
              <a:rPr sz="1800" spc="114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Er</a:t>
            </a:r>
            <a:r>
              <a:rPr sz="1800" spc="-10" dirty="0" err="1">
                <a:latin typeface="Arial"/>
                <a:cs typeface="Arial"/>
              </a:rPr>
              <a:t>geb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sse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r>
              <a:rPr lang="de-DE" dirty="0">
                <a:latin typeface="Arial"/>
                <a:cs typeface="Arial"/>
              </a:rPr>
              <a:t>Pr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bn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mit Testprotokollen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spcBef>
                <a:spcPts val="125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P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an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ep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 i</a:t>
            </a:r>
            <a:r>
              <a:rPr lang="de-DE" dirty="0">
                <a:latin typeface="Arial"/>
                <a:cs typeface="Arial"/>
              </a:rPr>
              <a:t>m E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ss </a:t>
            </a:r>
            <a:r>
              <a:rPr lang="de-DE" spc="-10" dirty="0" smtClean="0">
                <a:latin typeface="Arial"/>
                <a:cs typeface="Arial"/>
              </a:rPr>
              <a:t>be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nen</a:t>
            </a:r>
          </a:p>
          <a:p>
            <a:pPr marL="304800" marR="144780" indent="-289560">
              <a:lnSpc>
                <a:spcPts val="2030"/>
              </a:lnSpc>
              <a:buFont typeface="Arial"/>
              <a:buChar char="–"/>
              <a:tabLst>
                <a:tab pos="218440" algn="l"/>
              </a:tabLst>
            </a:pPr>
            <a:r>
              <a:rPr lang="de-DE" dirty="0" smtClean="0">
                <a:latin typeface="Arial"/>
                <a:cs typeface="Arial"/>
              </a:rPr>
              <a:t>Anzahl </a:t>
            </a:r>
            <a:r>
              <a:rPr lang="de-DE" dirty="0">
                <a:latin typeface="Arial"/>
                <a:cs typeface="Arial"/>
              </a:rPr>
              <a:t>Zeilen </a:t>
            </a:r>
            <a:r>
              <a:rPr lang="de-DE" dirty="0" err="1">
                <a:latin typeface="Arial"/>
                <a:cs typeface="Arial"/>
              </a:rPr>
              <a:t>Testcode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oft größer </a:t>
            </a:r>
            <a:r>
              <a:rPr lang="de-DE" dirty="0">
                <a:latin typeface="Arial"/>
                <a:cs typeface="Arial"/>
              </a:rPr>
              <a:t>als Anzahl Zeilen für „normalen“ Code</a:t>
            </a:r>
            <a:endParaRPr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un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bh</a:t>
            </a:r>
            <a:r>
              <a:rPr lang="de-DE" spc="5" dirty="0" smtClean="0">
                <a:latin typeface="Arial"/>
                <a:cs typeface="Arial"/>
              </a:rPr>
              <a:t>ä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pe</a:t>
            </a:r>
            <a:r>
              <a:rPr lang="de-DE" dirty="0" smtClean="0">
                <a:latin typeface="Arial"/>
                <a:cs typeface="Arial"/>
              </a:rPr>
              <a:t>rs</a:t>
            </a:r>
            <a:r>
              <a:rPr lang="de-DE" spc="-10" dirty="0" smtClean="0">
                <a:latin typeface="Arial"/>
                <a:cs typeface="Arial"/>
              </a:rPr>
              <a:t>on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 zur Aufstellung von Testplänen und zur Durchführung von Testläufen: ein Softwareentwickler sollte die von ihm implementierte Funktionalität nicht selber testen (außer mit </a:t>
            </a:r>
            <a:r>
              <a:rPr lang="de-DE" dirty="0" err="1" smtClean="0">
                <a:latin typeface="Arial"/>
                <a:cs typeface="Arial"/>
              </a:rPr>
              <a:t>Unittests</a:t>
            </a:r>
            <a:r>
              <a:rPr lang="de-DE" dirty="0" smtClean="0">
                <a:latin typeface="Arial"/>
                <a:cs typeface="Arial"/>
              </a:rPr>
              <a:t>)</a:t>
            </a:r>
            <a:endParaRPr lang="de-DE" dirty="0">
              <a:latin typeface="Arial"/>
              <a:cs typeface="Arial"/>
            </a:endParaRPr>
          </a:p>
          <a:p>
            <a:pPr marL="342900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Fehlerkorrektur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sorgfältig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Wahrscheinlichkeit für richtige Korrektur beim 1. Versuch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oft gering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Vermeidung der Einschleusung neuer Fehler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Wiederholung der zugehörigen Testfälle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(Regressionstest)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9620">
              <a:lnSpc>
                <a:spcPct val="100000"/>
              </a:lnSpc>
              <a:spcBef>
                <a:spcPts val="180"/>
              </a:spcBef>
            </a:pPr>
            <a:endParaRPr lang="de-DE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4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8077708" cy="4285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spc="80" dirty="0" err="1" smtClean="0">
                <a:latin typeface="Arial"/>
                <a:cs typeface="Arial"/>
              </a:rPr>
              <a:t>S</a:t>
            </a:r>
            <a:r>
              <a:rPr sz="1800" b="1" spc="135" dirty="0" err="1" smtClean="0">
                <a:latin typeface="Arial"/>
                <a:cs typeface="Arial"/>
              </a:rPr>
              <a:t>o</a:t>
            </a:r>
            <a:r>
              <a:rPr sz="1800" b="1" dirty="0" err="1" smtClean="0">
                <a:latin typeface="Arial"/>
                <a:cs typeface="Arial"/>
              </a:rPr>
              <a:t>f</a:t>
            </a:r>
            <a:r>
              <a:rPr sz="1800" b="1" spc="-34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ü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nzi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14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Q</a:t>
            </a:r>
            <a:r>
              <a:rPr lang="de-DE" spc="-10" dirty="0">
                <a:latin typeface="Arial"/>
                <a:cs typeface="Arial"/>
              </a:rPr>
              <a:t>ua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tsm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9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15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Q</a:t>
            </a:r>
            <a:r>
              <a:rPr lang="de-DE" spc="-10" dirty="0">
                <a:latin typeface="Arial"/>
                <a:cs typeface="Arial"/>
              </a:rPr>
              <a:t>ua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tsm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t.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ss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dirty="0" err="1">
                <a:latin typeface="Arial"/>
                <a:cs typeface="Arial"/>
              </a:rPr>
              <a:t>A</a:t>
            </a:r>
            <a:r>
              <a:rPr sz="1800" spc="-10" dirty="0" err="1">
                <a:latin typeface="Arial"/>
                <a:cs typeface="Arial"/>
              </a:rPr>
              <a:t>na</a:t>
            </a:r>
            <a:r>
              <a:rPr sz="1800" spc="5" dirty="0" err="1">
                <a:latin typeface="Arial"/>
                <a:cs typeface="Arial"/>
              </a:rPr>
              <a:t>l</a:t>
            </a:r>
            <a:r>
              <a:rPr sz="1800" spc="-15" dirty="0" err="1">
                <a:latin typeface="Arial"/>
                <a:cs typeface="Arial"/>
              </a:rPr>
              <a:t>y</a:t>
            </a:r>
            <a:r>
              <a:rPr sz="1800" dirty="0" err="1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-10" dirty="0" err="1" smtClean="0">
                <a:latin typeface="Arial"/>
                <a:cs typeface="Arial"/>
              </a:rPr>
              <a:t>eht</a:t>
            </a:r>
            <a:endParaRPr lang="de-DE" sz="1800" spc="-1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Analysierende Verfahren in Form von Metriken kennenlernen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5" dirty="0" smtClean="0">
                <a:latin typeface="Arial"/>
                <a:cs typeface="Arial"/>
              </a:rPr>
              <a:t>Di</a:t>
            </a:r>
            <a:r>
              <a:rPr sz="1800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un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rsc</a:t>
            </a:r>
            <a:r>
              <a:rPr sz="1800" spc="5" dirty="0" err="1">
                <a:latin typeface="Arial"/>
                <a:cs typeface="Arial"/>
              </a:rPr>
              <a:t>h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5" dirty="0" err="1">
                <a:latin typeface="Arial"/>
                <a:cs typeface="Arial"/>
              </a:rPr>
              <a:t>li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5" dirty="0" err="1">
                <a:latin typeface="Arial"/>
                <a:cs typeface="Arial"/>
              </a:rPr>
              <a:t>h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 smtClean="0">
                <a:latin typeface="Arial"/>
                <a:cs typeface="Arial"/>
              </a:rPr>
              <a:t>T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st</a:t>
            </a:r>
            <a:r>
              <a:rPr lang="de-DE" sz="1800" spc="-10" dirty="0" smtClean="0">
                <a:latin typeface="Arial"/>
                <a:cs typeface="Arial"/>
              </a:rPr>
              <a:t>arten im Softwareentwicklungsprozess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kennen</a:t>
            </a: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Black-box und </a:t>
            </a:r>
            <a:r>
              <a:rPr lang="de-DE" dirty="0">
                <a:latin typeface="Arial"/>
                <a:cs typeface="Arial"/>
              </a:rPr>
              <a:t>W</a:t>
            </a:r>
            <a:r>
              <a:rPr lang="de-DE" sz="1800" dirty="0" smtClean="0">
                <a:latin typeface="Arial"/>
                <a:cs typeface="Arial"/>
              </a:rPr>
              <a:t>hite-box Tests kennen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Unterschiedliche Test-Doubles kennen</a:t>
            </a:r>
          </a:p>
        </p:txBody>
      </p:sp>
    </p:spTree>
    <p:extLst>
      <p:ext uri="{BB962C8B-B14F-4D97-AF65-F5344CB8AC3E}">
        <p14:creationId xmlns:p14="http://schemas.microsoft.com/office/powerpoint/2010/main" val="38422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228"/>
            <a:ext cx="5868436" cy="68814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28600" y="1834674"/>
            <a:ext cx="3886200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000" kern="0" dirty="0" smtClean="0">
                <a:solidFill>
                  <a:sysClr val="windowText" lastClr="000000"/>
                </a:solidFill>
              </a:rPr>
              <a:t>Testarten im Software  Entwicklungs-prozess</a:t>
            </a:r>
          </a:p>
          <a:p>
            <a:pPr algn="ctr"/>
            <a:endParaRPr lang="de-DE" altLang="de-DE" sz="4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81175"/>
            <a:ext cx="8265921" cy="610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endParaRPr sz="1400" dirty="0"/>
          </a:p>
          <a:p>
            <a:pPr marL="12700" algn="ctr">
              <a:lnSpc>
                <a:spcPct val="100000"/>
              </a:lnSpc>
            </a:pPr>
            <a:r>
              <a:rPr sz="2800" b="1" spc="120" dirty="0" smtClean="0">
                <a:latin typeface="Arial"/>
                <a:cs typeface="Arial"/>
              </a:rPr>
              <a:t>T</a:t>
            </a:r>
            <a:r>
              <a:rPr sz="2800" b="1" dirty="0" smtClean="0">
                <a:latin typeface="Arial"/>
                <a:cs typeface="Arial"/>
              </a:rPr>
              <a:t>e</a:t>
            </a:r>
            <a:r>
              <a:rPr sz="2800" b="1" spc="65" dirty="0" smtClean="0">
                <a:latin typeface="Arial"/>
                <a:cs typeface="Arial"/>
              </a:rPr>
              <a:t>s</a:t>
            </a:r>
            <a:r>
              <a:rPr sz="2800" b="1" dirty="0" smtClean="0">
                <a:latin typeface="Arial"/>
                <a:cs typeface="Arial"/>
              </a:rPr>
              <a:t>t</a:t>
            </a:r>
            <a:r>
              <a:rPr lang="de-DE" sz="2800" b="1" spc="65" dirty="0" smtClean="0">
                <a:latin typeface="Arial"/>
                <a:cs typeface="Arial"/>
              </a:rPr>
              <a:t>arten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2902" y="2275209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42890" y="0"/>
                </a:moveTo>
                <a:lnTo>
                  <a:pt x="0" y="0"/>
                </a:lnTo>
                <a:lnTo>
                  <a:pt x="71445" y="142859"/>
                </a:lnTo>
                <a:lnTo>
                  <a:pt x="14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2902" y="318960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2890" y="0"/>
                </a:moveTo>
                <a:lnTo>
                  <a:pt x="0" y="0"/>
                </a:lnTo>
                <a:lnTo>
                  <a:pt x="71445" y="142890"/>
                </a:lnTo>
                <a:lnTo>
                  <a:pt x="14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9577" y="4184650"/>
            <a:ext cx="2142490" cy="698500"/>
          </a:xfrm>
          <a:custGeom>
            <a:avLst/>
            <a:gdLst/>
            <a:ahLst/>
            <a:cxnLst/>
            <a:rect l="l" t="t" r="r" b="b"/>
            <a:pathLst>
              <a:path w="2142490" h="698500">
                <a:moveTo>
                  <a:pt x="0" y="698504"/>
                </a:moveTo>
                <a:lnTo>
                  <a:pt x="2142494" y="698504"/>
                </a:lnTo>
                <a:lnTo>
                  <a:pt x="2142494" y="0"/>
                </a:lnTo>
                <a:lnTo>
                  <a:pt x="0" y="0"/>
                </a:lnTo>
                <a:lnTo>
                  <a:pt x="0" y="69850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2799" y="4232655"/>
            <a:ext cx="19558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Abnah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1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est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72902" y="4027809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42890" y="0"/>
                </a:moveTo>
                <a:lnTo>
                  <a:pt x="0" y="0"/>
                </a:lnTo>
                <a:lnTo>
                  <a:pt x="71445" y="142874"/>
                </a:lnTo>
                <a:lnTo>
                  <a:pt x="14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4236" y="2810605"/>
            <a:ext cx="270052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6350" indent="-494030">
              <a:lnSpc>
                <a:spcPts val="2300"/>
              </a:lnSpc>
            </a:pPr>
            <a:r>
              <a:rPr lang="de-DE" sz="2000" b="1" dirty="0" smtClean="0">
                <a:latin typeface="Arial"/>
                <a:cs typeface="Arial"/>
              </a:rPr>
              <a:t>E</a:t>
            </a:r>
            <a:r>
              <a:rPr sz="2000" b="1" dirty="0" err="1" smtClean="0">
                <a:latin typeface="Arial"/>
                <a:cs typeface="Arial"/>
              </a:rPr>
              <a:t>n</a:t>
            </a:r>
            <a:r>
              <a:rPr sz="2000" b="1" spc="-35" dirty="0" err="1" smtClean="0">
                <a:latin typeface="Arial"/>
                <a:cs typeface="Arial"/>
              </a:rPr>
              <a:t>t</a:t>
            </a:r>
            <a:r>
              <a:rPr sz="2000" b="1" spc="45" dirty="0" err="1" smtClean="0">
                <a:latin typeface="Arial"/>
                <a:cs typeface="Arial"/>
              </a:rPr>
              <a:t>w</a:t>
            </a:r>
            <a:r>
              <a:rPr sz="2000" b="1" spc="-20" dirty="0" err="1" smtClean="0">
                <a:latin typeface="Arial"/>
                <a:cs typeface="Arial"/>
              </a:rPr>
              <a:t>i</a:t>
            </a:r>
            <a:r>
              <a:rPr sz="2000" b="1" spc="-10" dirty="0" err="1" smtClean="0">
                <a:latin typeface="Arial"/>
                <a:cs typeface="Arial"/>
              </a:rPr>
              <a:t>c</a:t>
            </a:r>
            <a:r>
              <a:rPr sz="2000" b="1" dirty="0" err="1" smtClean="0">
                <a:latin typeface="Arial"/>
                <a:cs typeface="Arial"/>
              </a:rPr>
              <a:t>k</a:t>
            </a:r>
            <a:r>
              <a:rPr sz="2000" b="1" spc="-10" dirty="0" err="1" smtClean="0">
                <a:latin typeface="Arial"/>
                <a:cs typeface="Arial"/>
              </a:rPr>
              <a:t>l</a:t>
            </a:r>
            <a:r>
              <a:rPr sz="2000" b="1" dirty="0" err="1" smtClean="0">
                <a:latin typeface="Arial"/>
                <a:cs typeface="Arial"/>
              </a:rPr>
              <a:t>un</a:t>
            </a:r>
            <a:r>
              <a:rPr sz="2000" b="1" spc="-15" dirty="0" err="1" smtClean="0">
                <a:latin typeface="Arial"/>
                <a:cs typeface="Arial"/>
              </a:rPr>
              <a:t>g</a:t>
            </a:r>
            <a:r>
              <a:rPr sz="2000" b="1" dirty="0" err="1" smtClean="0">
                <a:latin typeface="Arial"/>
                <a:cs typeface="Arial"/>
              </a:rPr>
              <a:t>s</a:t>
            </a:r>
            <a:r>
              <a:rPr sz="2000" b="1" spc="-10" dirty="0" err="1" smtClean="0">
                <a:latin typeface="Arial"/>
                <a:cs typeface="Arial"/>
              </a:rPr>
              <a:t>i</a:t>
            </a:r>
            <a:r>
              <a:rPr sz="2000" b="1" dirty="0" err="1" smtClean="0">
                <a:latin typeface="Arial"/>
                <a:cs typeface="Arial"/>
              </a:rPr>
              <a:t>ntern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4239826"/>
            <a:ext cx="327660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51790">
              <a:lnSpc>
                <a:spcPts val="2300"/>
              </a:lnSpc>
            </a:pPr>
            <a:r>
              <a:rPr lang="de-DE" sz="2000" b="1" dirty="0">
                <a:latin typeface="Arial"/>
                <a:cs typeface="Arial"/>
              </a:rPr>
              <a:t>En</a:t>
            </a:r>
            <a:r>
              <a:rPr lang="de-DE" sz="2000" b="1" spc="-35" dirty="0">
                <a:latin typeface="Arial"/>
                <a:cs typeface="Arial"/>
              </a:rPr>
              <a:t>t</a:t>
            </a:r>
            <a:r>
              <a:rPr lang="de-DE" sz="2000" b="1" spc="45" dirty="0">
                <a:latin typeface="Arial"/>
                <a:cs typeface="Arial"/>
              </a:rPr>
              <a:t>w</a:t>
            </a:r>
            <a:r>
              <a:rPr lang="de-DE" sz="2000" b="1" spc="-20" dirty="0">
                <a:latin typeface="Arial"/>
                <a:cs typeface="Arial"/>
              </a:rPr>
              <a:t>i</a:t>
            </a:r>
            <a:r>
              <a:rPr lang="de-DE" sz="2000" b="1" spc="-10" dirty="0">
                <a:latin typeface="Arial"/>
                <a:cs typeface="Arial"/>
              </a:rPr>
              <a:t>c</a:t>
            </a:r>
            <a:r>
              <a:rPr lang="de-DE" sz="2000" b="1" dirty="0">
                <a:latin typeface="Arial"/>
                <a:cs typeface="Arial"/>
              </a:rPr>
              <a:t>k</a:t>
            </a:r>
            <a:r>
              <a:rPr lang="de-DE" sz="2000" b="1" spc="-10" dirty="0">
                <a:latin typeface="Arial"/>
                <a:cs typeface="Arial"/>
              </a:rPr>
              <a:t>l</a:t>
            </a:r>
            <a:r>
              <a:rPr lang="de-DE" sz="2000" b="1" dirty="0">
                <a:latin typeface="Arial"/>
                <a:cs typeface="Arial"/>
              </a:rPr>
              <a:t>un</a:t>
            </a:r>
            <a:r>
              <a:rPr lang="de-DE" sz="2000" b="1" spc="-15" dirty="0">
                <a:latin typeface="Arial"/>
                <a:cs typeface="Arial"/>
              </a:rPr>
              <a:t>g</a:t>
            </a:r>
            <a:r>
              <a:rPr lang="de-DE" sz="2000" b="1" dirty="0">
                <a:latin typeface="Arial"/>
                <a:cs typeface="Arial"/>
              </a:rPr>
              <a:t>sext</a:t>
            </a:r>
            <a:r>
              <a:rPr lang="de-DE" sz="2000" b="1" spc="-10" dirty="0">
                <a:latin typeface="Arial"/>
                <a:cs typeface="Arial"/>
              </a:rPr>
              <a:t>e</a:t>
            </a:r>
            <a:r>
              <a:rPr lang="de-DE" sz="2000" b="1" dirty="0">
                <a:latin typeface="Arial"/>
                <a:cs typeface="Arial"/>
              </a:rPr>
              <a:t>rn</a:t>
            </a:r>
            <a:r>
              <a:rPr lang="de-DE" sz="2000" b="1" spc="-5" dirty="0">
                <a:latin typeface="Arial"/>
                <a:cs typeface="Arial"/>
              </a:rPr>
              <a:t> </a:t>
            </a:r>
            <a:r>
              <a:rPr lang="de-DE" sz="2000" b="1" dirty="0">
                <a:latin typeface="Arial"/>
                <a:cs typeface="Arial"/>
              </a:rPr>
              <a:t>(</a:t>
            </a:r>
            <a:r>
              <a:rPr lang="de-DE" sz="2000" b="1" spc="-10" dirty="0">
                <a:latin typeface="Arial"/>
                <a:cs typeface="Arial"/>
              </a:rPr>
              <a:t>mi</a:t>
            </a:r>
            <a:r>
              <a:rPr lang="de-DE" sz="2000" b="1" dirty="0">
                <a:latin typeface="Arial"/>
                <a:cs typeface="Arial"/>
              </a:rPr>
              <a:t>t</a:t>
            </a:r>
            <a:r>
              <a:rPr lang="de-DE" sz="2000" b="1" spc="-5" dirty="0">
                <a:latin typeface="Arial"/>
                <a:cs typeface="Arial"/>
              </a:rPr>
              <a:t> </a:t>
            </a:r>
            <a:r>
              <a:rPr lang="de-DE" sz="2000" b="1" spc="-10" dirty="0">
                <a:latin typeface="Arial"/>
                <a:cs typeface="Arial"/>
              </a:rPr>
              <a:t>K</a:t>
            </a:r>
            <a:r>
              <a:rPr lang="de-DE" sz="2000" b="1" dirty="0">
                <a:latin typeface="Arial"/>
                <a:cs typeface="Arial"/>
              </a:rPr>
              <a:t>unde</a:t>
            </a:r>
            <a:r>
              <a:rPr lang="de-DE" sz="2000" b="1" spc="-15" dirty="0">
                <a:latin typeface="Arial"/>
                <a:cs typeface="Arial"/>
              </a:rPr>
              <a:t>n</a:t>
            </a:r>
            <a:r>
              <a:rPr lang="de-DE" sz="2000" b="1" dirty="0" smtClean="0">
                <a:latin typeface="Arial"/>
                <a:cs typeface="Arial"/>
              </a:rPr>
              <a:t>)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322" y="3921447"/>
            <a:ext cx="8860278" cy="92395"/>
          </a:xfrm>
          <a:custGeom>
            <a:avLst/>
            <a:gdLst/>
            <a:ahLst/>
            <a:cxnLst/>
            <a:rect l="l" t="t" r="r" b="b"/>
            <a:pathLst>
              <a:path w="2305050">
                <a:moveTo>
                  <a:pt x="0" y="0"/>
                </a:moveTo>
                <a:lnTo>
                  <a:pt x="2305056" y="0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46213"/>
              </p:ext>
            </p:extLst>
          </p:nvPr>
        </p:nvGraphicFramePr>
        <p:xfrm>
          <a:off x="4263570" y="1607488"/>
          <a:ext cx="192278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778">
                <a:tc gridSpan="2"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</a:pPr>
                      <a:r>
                        <a:rPr lang="de-DE" sz="2400" b="1" spc="-5" dirty="0" smtClean="0">
                          <a:latin typeface="Arial"/>
                          <a:cs typeface="Arial"/>
                        </a:rPr>
                        <a:t>Unit</a:t>
                      </a:r>
                      <a:r>
                        <a:rPr sz="2400" b="1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spc="-5" dirty="0" smtClean="0">
                          <a:latin typeface="Arial"/>
                          <a:cs typeface="Arial"/>
                        </a:rPr>
                        <a:t>st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87615"/>
              </p:ext>
            </p:extLst>
          </p:nvPr>
        </p:nvGraphicFramePr>
        <p:xfrm>
          <a:off x="4074350" y="2418400"/>
          <a:ext cx="2498085" cy="78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65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est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8070"/>
              </p:ext>
            </p:extLst>
          </p:nvPr>
        </p:nvGraphicFramePr>
        <p:xfrm>
          <a:off x="4215960" y="3332803"/>
          <a:ext cx="183832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8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mt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0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108" y="699454"/>
            <a:ext cx="965819" cy="461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6039" y="2444750"/>
            <a:ext cx="2158361" cy="46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092" y="94990"/>
            <a:ext cx="79253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800" b="1" spc="120" dirty="0" err="1" smtClean="0">
                <a:latin typeface="Arial"/>
                <a:cs typeface="Arial"/>
              </a:rPr>
              <a:t>T</a:t>
            </a:r>
            <a:r>
              <a:rPr sz="1800" b="1" dirty="0" err="1" smtClean="0">
                <a:latin typeface="Arial"/>
                <a:cs typeface="Arial"/>
              </a:rPr>
              <a:t>e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 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>
                <a:latin typeface="Arial"/>
                <a:cs typeface="Arial"/>
              </a:rPr>
              <a:t>s</a:t>
            </a:r>
            <a:r>
              <a:rPr sz="1800" b="1" dirty="0" err="1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92" y="901811"/>
            <a:ext cx="8534908" cy="1413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dirty="0" smtClean="0">
                <a:latin typeface="Arial"/>
                <a:cs typeface="Arial"/>
              </a:rPr>
              <a:t>Unit</a:t>
            </a:r>
            <a:r>
              <a:rPr sz="1800" b="1" dirty="0" smtClean="0">
                <a:latin typeface="Arial"/>
                <a:cs typeface="Arial"/>
              </a:rPr>
              <a:t>t</a:t>
            </a:r>
            <a:r>
              <a:rPr sz="1800" b="1" spc="-10" dirty="0" smtClean="0">
                <a:latin typeface="Arial"/>
                <a:cs typeface="Arial"/>
              </a:rPr>
              <a:t>es</a:t>
            </a:r>
            <a:r>
              <a:rPr sz="1800" b="1" dirty="0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dirty="0" err="1" smtClean="0">
                <a:latin typeface="Arial"/>
                <a:cs typeface="Arial"/>
              </a:rPr>
              <a:t>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dirty="0" smtClean="0">
                <a:latin typeface="Arial"/>
                <a:cs typeface="Arial"/>
              </a:rPr>
              <a:t>:</a:t>
            </a:r>
            <a:r>
              <a:rPr lang="de-DE" sz="1800" b="1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15" dirty="0" err="1" smtClean="0">
                <a:latin typeface="Arial"/>
                <a:cs typeface="Arial"/>
              </a:rPr>
              <a:t>b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Im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5" dirty="0" err="1" smtClean="0">
                <a:latin typeface="Arial"/>
                <a:cs typeface="Arial"/>
              </a:rPr>
              <a:t>le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lang="de-DE" sz="1800" dirty="0" smtClean="0">
                <a:latin typeface="Arial"/>
                <a:cs typeface="Arial"/>
              </a:rPr>
              <a:t> S</a:t>
            </a:r>
            <a:r>
              <a:rPr sz="1800" spc="-10" dirty="0" err="1" smtClean="0">
                <a:latin typeface="Arial"/>
                <a:cs typeface="Arial"/>
              </a:rPr>
              <a:t>pe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on</a:t>
            </a:r>
            <a:endParaRPr lang="de-DE" sz="1800" spc="-10" dirty="0" smtClean="0">
              <a:latin typeface="Arial"/>
              <a:cs typeface="Arial"/>
            </a:endParaRPr>
          </a:p>
          <a:p>
            <a:pPr marL="590550" marR="6350" indent="-285750">
              <a:lnSpc>
                <a:spcPts val="202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1653539" algn="l"/>
                <a:tab pos="2226310" algn="l"/>
                <a:tab pos="3867785" algn="l"/>
                <a:tab pos="4338320" algn="l"/>
                <a:tab pos="6181725" algn="l"/>
              </a:tabLst>
            </a:pPr>
            <a:r>
              <a:rPr lang="de-DE" dirty="0" smtClean="0">
                <a:latin typeface="Arial"/>
                <a:cs typeface="Arial"/>
              </a:rPr>
              <a:t>Pr</a:t>
            </a:r>
            <a:r>
              <a:rPr lang="de-DE" spc="-10" dirty="0" smtClean="0">
                <a:latin typeface="Arial"/>
                <a:cs typeface="Arial"/>
              </a:rPr>
              <a:t>ü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80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7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spc="-10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5" dirty="0" smtClean="0">
                <a:latin typeface="Arial"/>
                <a:cs typeface="Arial"/>
              </a:rPr>
              <a:t>ie</a:t>
            </a:r>
            <a:r>
              <a:rPr lang="de-DE" dirty="0" smtClean="0">
                <a:latin typeface="Arial"/>
                <a:cs typeface="Arial"/>
              </a:rPr>
              <a:t>rt</a:t>
            </a:r>
            <a:r>
              <a:rPr lang="de-DE" spc="7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7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Klassen </a:t>
            </a:r>
            <a:r>
              <a:rPr lang="de-DE" spc="-10" dirty="0" smtClean="0">
                <a:latin typeface="Arial"/>
                <a:cs typeface="Arial"/>
              </a:rPr>
              <a:t>des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</a:t>
            </a:r>
          </a:p>
          <a:p>
            <a:pPr marL="304800" marR="6350">
              <a:lnSpc>
                <a:spcPts val="2020"/>
              </a:lnSpc>
              <a:spcBef>
                <a:spcPts val="745"/>
              </a:spcBef>
              <a:tabLst>
                <a:tab pos="1653539" algn="l"/>
                <a:tab pos="2226310" algn="l"/>
                <a:tab pos="3867785" algn="l"/>
                <a:tab pos="4338320" algn="l"/>
                <a:tab pos="618172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4954" y="803112"/>
            <a:ext cx="6329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09" y="2292350"/>
            <a:ext cx="173863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tion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est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dirty="0">
                <a:latin typeface="Arial"/>
                <a:cs typeface="Arial"/>
              </a:rPr>
              <a:t>Zi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l: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6762" y="2575856"/>
            <a:ext cx="63363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9970" y="2575856"/>
            <a:ext cx="7144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 </a:t>
            </a:r>
            <a:r>
              <a:rPr sz="1200" dirty="0" smtClean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1692" y="3078735"/>
            <a:ext cx="55650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2630" algn="l"/>
                <a:tab pos="1840864" algn="l"/>
                <a:tab pos="236029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	F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rn	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tst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lang="de-DE" sz="1800" spc="-5" dirty="0" smtClean="0">
                <a:latin typeface="Arial"/>
                <a:cs typeface="Arial"/>
              </a:rPr>
              <a:t>en und im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110" y="3334767"/>
            <a:ext cx="7086604" cy="72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20" dirty="0">
                <a:latin typeface="Arial"/>
                <a:cs typeface="Arial"/>
              </a:rPr>
              <a:t>z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eg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Klassen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Pr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lang="de-DE" sz="1800" dirty="0" smtClean="0">
                <a:latin typeface="Arial"/>
                <a:cs typeface="Arial"/>
              </a:rPr>
              <a:t>Komponenten und Klassen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6083929" y="4049508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479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3"/>
          <p:cNvSpPr/>
          <p:nvPr/>
        </p:nvSpPr>
        <p:spPr>
          <a:xfrm>
            <a:off x="8460120" y="4049508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479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4"/>
          <p:cNvSpPr/>
          <p:nvPr/>
        </p:nvSpPr>
        <p:spPr>
          <a:xfrm>
            <a:off x="6071249" y="4062218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49" y="0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5"/>
          <p:cNvSpPr/>
          <p:nvPr/>
        </p:nvSpPr>
        <p:spPr>
          <a:xfrm>
            <a:off x="6071249" y="4782308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49" y="0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6204783" y="4328492"/>
            <a:ext cx="2132962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9"/>
          <p:cNvSpPr txBox="1"/>
          <p:nvPr/>
        </p:nvSpPr>
        <p:spPr>
          <a:xfrm>
            <a:off x="598206" y="4330822"/>
            <a:ext cx="124206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ys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6159505" y="4100690"/>
            <a:ext cx="44640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451045" y="4473697"/>
            <a:ext cx="7886700" cy="2457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  <a:spcBef>
                <a:spcPts val="64"/>
              </a:spcBef>
              <a:buFont typeface="Arial"/>
              <a:buChar char="–"/>
            </a:pPr>
            <a:endParaRPr sz="2200" dirty="0"/>
          </a:p>
          <a:p>
            <a:pPr marL="304800" marR="6350" indent="-292100">
              <a:lnSpc>
                <a:spcPts val="2030"/>
              </a:lnSpc>
              <a:buFont typeface="Arial"/>
              <a:buChar char="–"/>
              <a:tabLst>
                <a:tab pos="2921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spc="-5" dirty="0" err="1" smtClean="0">
                <a:latin typeface="Arial"/>
                <a:cs typeface="Arial"/>
              </a:rPr>
              <a:t>Ü</a:t>
            </a:r>
            <a:r>
              <a:rPr sz="1800" spc="-10" dirty="0" err="1" smtClean="0">
                <a:latin typeface="Arial"/>
                <a:cs typeface="Arial"/>
              </a:rPr>
              <a:t>be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ü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10" dirty="0" smtClean="0">
                <a:latin typeface="Arial"/>
                <a:cs typeface="Arial"/>
              </a:rPr>
              <a:t> </a:t>
            </a:r>
            <a:endParaRPr lang="de-DE" sz="1800" spc="10" dirty="0" smtClean="0">
              <a:latin typeface="Arial"/>
              <a:cs typeface="Arial"/>
            </a:endParaRP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spc="-10" dirty="0" smtClean="0">
                <a:latin typeface="Arial"/>
                <a:cs typeface="Arial"/>
              </a:rPr>
              <a:t>de</a:t>
            </a:r>
            <a:r>
              <a:rPr dirty="0" smtClean="0">
                <a:latin typeface="Arial"/>
                <a:cs typeface="Arial"/>
              </a:rPr>
              <a:t>r 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ll</a:t>
            </a:r>
            <a:r>
              <a:rPr dirty="0">
                <a:latin typeface="Arial"/>
                <a:cs typeface="Arial"/>
              </a:rPr>
              <a:t>st</a:t>
            </a:r>
            <a:r>
              <a:rPr spc="5" dirty="0">
                <a:latin typeface="Arial"/>
                <a:cs typeface="Arial"/>
              </a:rPr>
              <a:t>ä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Erf</a:t>
            </a:r>
            <a:r>
              <a:rPr spc="-10" dirty="0">
                <a:latin typeface="Arial"/>
                <a:cs typeface="Arial"/>
              </a:rPr>
              <a:t>ü</a:t>
            </a:r>
            <a:r>
              <a:rPr spc="-5" dirty="0">
                <a:latin typeface="Arial"/>
                <a:cs typeface="Arial"/>
              </a:rPr>
              <a:t>l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B</a:t>
            </a:r>
            <a:r>
              <a:rPr spc="-10" dirty="0">
                <a:latin typeface="Arial"/>
                <a:cs typeface="Arial"/>
              </a:rPr>
              <a:t>enu</a:t>
            </a:r>
            <a:r>
              <a:rPr dirty="0">
                <a:latin typeface="Arial"/>
                <a:cs typeface="Arial"/>
              </a:rPr>
              <a:t>tz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f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spc="-10" dirty="0" smtClean="0">
                <a:latin typeface="Arial"/>
                <a:cs typeface="Arial"/>
              </a:rPr>
              <a:t>de</a:t>
            </a:r>
            <a:r>
              <a:rPr dirty="0" smtClean="0">
                <a:latin typeface="Arial"/>
                <a:cs typeface="Arial"/>
              </a:rPr>
              <a:t>r </a:t>
            </a:r>
            <a:r>
              <a:rPr dirty="0">
                <a:latin typeface="Arial"/>
                <a:cs typeface="Arial"/>
              </a:rPr>
              <a:t>K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kt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r Er</a:t>
            </a:r>
            <a:r>
              <a:rPr spc="-10" dirty="0">
                <a:latin typeface="Arial"/>
                <a:cs typeface="Arial"/>
              </a:rPr>
              <a:t>ge</a:t>
            </a:r>
            <a:r>
              <a:rPr spc="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spc="-10" dirty="0" smtClean="0">
                <a:latin typeface="Arial"/>
                <a:cs typeface="Arial"/>
              </a:rPr>
              <a:t>de</a:t>
            </a:r>
            <a:r>
              <a:rPr dirty="0" smtClean="0">
                <a:latin typeface="Arial"/>
                <a:cs typeface="Arial"/>
              </a:rPr>
              <a:t>r 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st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geg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eh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fte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ab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en</a:t>
            </a:r>
            <a:endParaRPr dirty="0">
              <a:latin typeface="Arial"/>
              <a:cs typeface="Arial"/>
            </a:endParaRP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dirty="0" smtClean="0">
                <a:latin typeface="Arial"/>
                <a:cs typeface="Arial"/>
              </a:rPr>
              <a:t>v</a:t>
            </a:r>
            <a:r>
              <a:rPr spc="-10" dirty="0" smtClean="0">
                <a:latin typeface="Arial"/>
                <a:cs typeface="Arial"/>
              </a:rPr>
              <a:t>o</a:t>
            </a:r>
            <a:r>
              <a:rPr dirty="0" smtClean="0">
                <a:latin typeface="Arial"/>
                <a:cs typeface="Arial"/>
              </a:rPr>
              <a:t>n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tf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kt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on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en</a:t>
            </a:r>
            <a:endParaRPr dirty="0">
              <a:latin typeface="Arial"/>
              <a:cs typeface="Arial"/>
            </a:endParaRPr>
          </a:p>
          <a:p>
            <a:pPr marL="482600"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6337812" y="4431906"/>
            <a:ext cx="67258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 </a:t>
            </a:r>
            <a:r>
              <a:rPr sz="1200" dirty="0" smtClean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7645406" y="4431906"/>
            <a:ext cx="539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70" dirty="0" smtClean="0">
                <a:latin typeface="Arial"/>
                <a:cs typeface="Arial"/>
              </a:rPr>
              <a:t>Klasse </a:t>
            </a:r>
            <a:r>
              <a:rPr sz="1200" spc="-40" dirty="0" smtClean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94990"/>
            <a:ext cx="472490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25550"/>
            <a:ext cx="9581987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6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2412" y="1199692"/>
            <a:ext cx="1130929" cy="68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62273" y="1187034"/>
            <a:ext cx="2401567" cy="74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092" y="94990"/>
            <a:ext cx="548767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 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>
                <a:latin typeface="Arial"/>
                <a:cs typeface="Arial"/>
              </a:rPr>
              <a:t>s</a:t>
            </a:r>
            <a:r>
              <a:rPr sz="1800" b="1" dirty="0" err="1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2" y="1181095"/>
            <a:ext cx="147066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1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727" y="3087379"/>
            <a:ext cx="210820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3750627"/>
            <a:ext cx="210184" cy="280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8837" y="3750627"/>
            <a:ext cx="210185" cy="280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87" y="1676395"/>
            <a:ext cx="7783195" cy="317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6065" algn="l"/>
              </a:tabLst>
            </a:pPr>
            <a:r>
              <a:rPr lang="de-DE" sz="1800" spc="15" dirty="0" smtClean="0">
                <a:latin typeface="Arial"/>
                <a:cs typeface="Arial"/>
              </a:rPr>
              <a:t>Akzeptanztest</a:t>
            </a: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6065" algn="l"/>
              </a:tabLst>
            </a:pPr>
            <a:r>
              <a:rPr lang="de-DE" spc="15" dirty="0" smtClean="0">
                <a:latin typeface="Arial"/>
                <a:cs typeface="Arial"/>
              </a:rPr>
              <a:t>Neudeutsch: End-</a:t>
            </a:r>
            <a:r>
              <a:rPr lang="de-DE" spc="15" dirty="0" err="1" smtClean="0">
                <a:latin typeface="Arial"/>
                <a:cs typeface="Arial"/>
              </a:rPr>
              <a:t>To</a:t>
            </a:r>
            <a:r>
              <a:rPr lang="de-DE" spc="15" dirty="0" smtClean="0">
                <a:latin typeface="Arial"/>
                <a:cs typeface="Arial"/>
              </a:rPr>
              <a:t>-End-Test</a:t>
            </a:r>
            <a:endParaRPr lang="de-DE" sz="1800" spc="15" dirty="0" smtClean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6065" algn="l"/>
              </a:tabLst>
            </a:pPr>
            <a:r>
              <a:rPr sz="1800" spc="15" dirty="0" smtClean="0">
                <a:latin typeface="Arial"/>
                <a:cs typeface="Arial"/>
              </a:rPr>
              <a:t>T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st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Akz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tz</a:t>
            </a:r>
            <a:r>
              <a:rPr sz="1800" spc="-10" dirty="0" err="1" smtClean="0">
                <a:latin typeface="Arial"/>
                <a:cs typeface="Arial"/>
              </a:rPr>
              <a:t>er</a:t>
            </a:r>
            <a:endParaRPr lang="de-DE" sz="1800" spc="-10" dirty="0" smtClean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6065" algn="l"/>
              </a:tabLst>
            </a:pPr>
            <a:r>
              <a:rPr lang="de-DE" dirty="0" smtClean="0">
                <a:latin typeface="Arial"/>
                <a:cs typeface="Arial"/>
              </a:rPr>
              <a:t>Auch Validierung </a:t>
            </a:r>
            <a:r>
              <a:rPr lang="de-DE" dirty="0">
                <a:latin typeface="Arial"/>
                <a:cs typeface="Arial"/>
              </a:rPr>
              <a:t>nichtfunktionaler Anforderungen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28"/>
              </a:spcBef>
              <a:buFont typeface="Arial"/>
              <a:buChar char="–"/>
            </a:pPr>
            <a:endParaRPr sz="1700" dirty="0"/>
          </a:p>
          <a:p>
            <a:pPr marL="265430" indent="-252729">
              <a:lnSpc>
                <a:spcPct val="100000"/>
              </a:lnSpc>
              <a:buFont typeface="Arial"/>
              <a:buChar char="–"/>
              <a:tabLst>
                <a:tab pos="26606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 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tz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28"/>
              </a:spcBef>
              <a:buFont typeface="Arial"/>
              <a:buChar char="–"/>
            </a:pPr>
            <a:endParaRPr sz="17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auf</a:t>
            </a:r>
            <a:r>
              <a:rPr lang="de-DE"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ssv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-10" dirty="0" err="1" smtClean="0">
                <a:latin typeface="Arial"/>
                <a:cs typeface="Arial"/>
              </a:rPr>
              <a:t>än</a:t>
            </a:r>
            <a:r>
              <a:rPr sz="1800" spc="5" dirty="0" err="1" smtClean="0">
                <a:latin typeface="Arial"/>
                <a:cs typeface="Arial"/>
              </a:rPr>
              <a:t>dn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ss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 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z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lang="de-DE" sz="1800" dirty="0" smtClean="0">
                <a:latin typeface="Arial"/>
                <a:cs typeface="Arial"/>
              </a:rPr>
              <a:t> beruhen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79"/>
              </a:spcBef>
            </a:pPr>
            <a:endParaRPr sz="2100" dirty="0"/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egt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2110" y="1236975"/>
            <a:ext cx="44640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0418" y="1566667"/>
            <a:ext cx="68478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 </a:t>
            </a:r>
            <a:r>
              <a:rPr sz="1200" dirty="0" smtClean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2102" y="1566667"/>
            <a:ext cx="69849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200" spc="-5" dirty="0" smtClean="0">
                <a:latin typeface="Arial"/>
                <a:cs typeface="Arial"/>
              </a:rPr>
              <a:t>Klasse </a:t>
            </a:r>
            <a:r>
              <a:rPr sz="1200" dirty="0" smtClean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092" y="94990"/>
            <a:ext cx="6073775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 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>
                <a:latin typeface="Arial"/>
                <a:cs typeface="Arial"/>
              </a:rPr>
              <a:t>s</a:t>
            </a:r>
            <a:r>
              <a:rPr sz="1800" b="1" dirty="0" err="1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üh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21801" y="1906493"/>
            <a:ext cx="9098271" cy="4100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92" y="2158995"/>
            <a:ext cx="94170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39700">
              <a:lnSpc>
                <a:spcPts val="1280"/>
              </a:lnSpc>
            </a:pPr>
            <a:r>
              <a:rPr sz="1200" b="1" spc="-5" dirty="0">
                <a:latin typeface="Arial"/>
                <a:cs typeface="Arial"/>
              </a:rPr>
              <a:t>Kund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- e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ar</a:t>
            </a:r>
            <a:r>
              <a:rPr sz="1200" b="1" spc="-5" dirty="0">
                <a:latin typeface="Arial"/>
                <a:cs typeface="Arial"/>
              </a:rPr>
              <a:t>tung</a:t>
            </a:r>
            <a:r>
              <a:rPr sz="1200" b="1" dirty="0">
                <a:latin typeface="Arial"/>
                <a:cs typeface="Arial"/>
              </a:rPr>
              <a:t>en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484" y="3073904"/>
            <a:ext cx="108394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6350" indent="-178435">
              <a:lnSpc>
                <a:spcPct val="100000"/>
              </a:lnSpc>
            </a:pPr>
            <a:r>
              <a:rPr sz="1200" b="1" spc="-30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5" dirty="0">
                <a:latin typeface="Arial"/>
                <a:cs typeface="Arial"/>
              </a:rPr>
              <a:t>ung</a:t>
            </a:r>
            <a:r>
              <a:rPr sz="1200" b="1" dirty="0">
                <a:latin typeface="Arial"/>
                <a:cs typeface="Arial"/>
              </a:rPr>
              <a:t>s-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293" y="3980685"/>
            <a:ext cx="94234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Gr</a:t>
            </a:r>
            <a:r>
              <a:rPr sz="1200" b="1" spc="-5" dirty="0">
                <a:latin typeface="Arial"/>
                <a:cs typeface="Arial"/>
              </a:rPr>
              <a:t>ob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t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rf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7477" y="4646674"/>
            <a:ext cx="244792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400"/>
              </a:lnSpc>
            </a:pPr>
            <a:r>
              <a:rPr lang="de-DE" sz="1200" b="1" spc="-5" dirty="0" smtClean="0">
                <a:latin typeface="Arial"/>
                <a:cs typeface="Arial"/>
              </a:rPr>
              <a:t>Klassentest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ei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t</a:t>
            </a:r>
            <a:r>
              <a:rPr sz="1200" b="1" spc="10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rf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486" y="2028439"/>
            <a:ext cx="235051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 err="1" smtClean="0">
                <a:latin typeface="Arial"/>
                <a:cs typeface="Arial"/>
              </a:rPr>
              <a:t>A</a:t>
            </a:r>
            <a:r>
              <a:rPr sz="1200" b="1" spc="10" dirty="0" err="1" smtClean="0">
                <a:latin typeface="Arial"/>
                <a:cs typeface="Arial"/>
              </a:rPr>
              <a:t>b</a:t>
            </a:r>
            <a:r>
              <a:rPr sz="1200" b="1" spc="-5" dirty="0" err="1" smtClean="0">
                <a:latin typeface="Arial"/>
                <a:cs typeface="Arial"/>
              </a:rPr>
              <a:t>n</a:t>
            </a:r>
            <a:r>
              <a:rPr sz="1200" b="1" dirty="0" err="1" smtClean="0">
                <a:latin typeface="Arial"/>
                <a:cs typeface="Arial"/>
              </a:rPr>
              <a:t>a</a:t>
            </a:r>
            <a:r>
              <a:rPr sz="1200" b="1" spc="-5" dirty="0" err="1" smtClean="0">
                <a:latin typeface="Arial"/>
                <a:cs typeface="Arial"/>
              </a:rPr>
              <a:t>h</a:t>
            </a:r>
            <a:r>
              <a:rPr sz="1200" b="1" dirty="0" err="1" smtClean="0">
                <a:latin typeface="Arial"/>
                <a:cs typeface="Arial"/>
              </a:rPr>
              <a:t>me</a:t>
            </a:r>
            <a:r>
              <a:rPr sz="1200" b="1" spc="-5" dirty="0" err="1" smtClean="0">
                <a:latin typeface="Arial"/>
                <a:cs typeface="Arial"/>
              </a:rPr>
              <a:t>t</a:t>
            </a:r>
            <a:r>
              <a:rPr sz="1200" b="1" dirty="0" err="1" smtClean="0">
                <a:latin typeface="Arial"/>
                <a:cs typeface="Arial"/>
              </a:rPr>
              <a:t>est</a:t>
            </a:r>
            <a:r>
              <a:rPr lang="de-DE" sz="1200" b="1" dirty="0" smtClean="0">
                <a:latin typeface="Arial"/>
                <a:cs typeface="Arial"/>
              </a:rPr>
              <a:t>/</a:t>
            </a:r>
            <a:r>
              <a:rPr lang="de-DE" sz="1200" b="1" dirty="0" err="1" smtClean="0">
                <a:latin typeface="Arial"/>
                <a:cs typeface="Arial"/>
              </a:rPr>
              <a:t>Akzeptanttest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1686" y="2964176"/>
            <a:ext cx="8388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em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7094" y="3770373"/>
            <a:ext cx="11715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103" y="5576822"/>
            <a:ext cx="120269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270"/>
              </a:lnSpc>
            </a:pPr>
            <a:r>
              <a:rPr lang="de-DE" sz="1150" b="1" spc="-15" dirty="0" smtClean="0">
                <a:latin typeface="Arial"/>
                <a:cs typeface="Arial"/>
              </a:rPr>
              <a:t>Klassen</a:t>
            </a:r>
          </a:p>
          <a:p>
            <a:pPr marL="12700" marR="6350">
              <a:lnSpc>
                <a:spcPts val="1270"/>
              </a:lnSpc>
            </a:pPr>
            <a:r>
              <a:rPr sz="1150" b="1" dirty="0" err="1" smtClean="0">
                <a:latin typeface="Arial"/>
                <a:cs typeface="Arial"/>
              </a:rPr>
              <a:t>i</a:t>
            </a:r>
            <a:r>
              <a:rPr sz="1150" b="1" spc="-5" dirty="0" err="1" smtClean="0">
                <a:latin typeface="Arial"/>
                <a:cs typeface="Arial"/>
              </a:rPr>
              <a:t>m</a:t>
            </a:r>
            <a:r>
              <a:rPr sz="1150" b="1" dirty="0" err="1" smtClean="0">
                <a:latin typeface="Arial"/>
                <a:cs typeface="Arial"/>
              </a:rPr>
              <a:t>pl</a:t>
            </a:r>
            <a:r>
              <a:rPr sz="1150" b="1" spc="-5" dirty="0" err="1" smtClean="0">
                <a:latin typeface="Arial"/>
                <a:cs typeface="Arial"/>
              </a:rPr>
              <a:t>eme</a:t>
            </a:r>
            <a:r>
              <a:rPr sz="1150" b="1" dirty="0" err="1" smtClean="0">
                <a:latin typeface="Arial"/>
                <a:cs typeface="Arial"/>
              </a:rPr>
              <a:t>nti</a:t>
            </a:r>
            <a:r>
              <a:rPr sz="1150" b="1" spc="-5" dirty="0" err="1" smtClean="0">
                <a:latin typeface="Arial"/>
                <a:cs typeface="Arial"/>
              </a:rPr>
              <a:t>er</a:t>
            </a:r>
            <a:r>
              <a:rPr sz="1150" b="1" dirty="0" err="1" smtClean="0">
                <a:latin typeface="Arial"/>
                <a:cs typeface="Arial"/>
              </a:rPr>
              <a:t>u</a:t>
            </a:r>
            <a:r>
              <a:rPr sz="1150" b="1" spc="-10" dirty="0" err="1" smtClean="0">
                <a:latin typeface="Arial"/>
                <a:cs typeface="Arial"/>
              </a:rPr>
              <a:t>n</a:t>
            </a:r>
            <a:r>
              <a:rPr sz="1150" b="1" dirty="0" err="1" smtClean="0">
                <a:latin typeface="Arial"/>
                <a:cs typeface="Arial"/>
              </a:rPr>
              <a:t>g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9078" y="2225035"/>
            <a:ext cx="7188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3821" y="3097780"/>
            <a:ext cx="81343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99060">
              <a:lnSpc>
                <a:spcPts val="1280"/>
              </a:lnSpc>
            </a:pPr>
            <a:r>
              <a:rPr sz="1200" b="1" spc="15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em- i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3513" y="3936997"/>
            <a:ext cx="8134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44780">
              <a:lnSpc>
                <a:spcPts val="1270"/>
              </a:lnSpc>
            </a:pPr>
            <a:r>
              <a:rPr lang="de-DE" sz="1200" b="1" spc="-5" dirty="0" smtClean="0">
                <a:latin typeface="Arial"/>
                <a:cs typeface="Arial"/>
              </a:rPr>
              <a:t>Klassen </a:t>
            </a:r>
            <a:r>
              <a:rPr sz="1200" b="1" dirty="0" smtClean="0">
                <a:latin typeface="Arial"/>
                <a:cs typeface="Arial"/>
              </a:rPr>
              <a:t>i</a:t>
            </a:r>
            <a:r>
              <a:rPr sz="1200" b="1" spc="-5" dirty="0" smtClean="0">
                <a:latin typeface="Arial"/>
                <a:cs typeface="Arial"/>
              </a:rPr>
              <a:t>nt</a:t>
            </a:r>
            <a:r>
              <a:rPr sz="1200" b="1" dirty="0" smtClean="0">
                <a:latin typeface="Arial"/>
                <a:cs typeface="Arial"/>
              </a:rPr>
              <a:t>e</a:t>
            </a:r>
            <a:r>
              <a:rPr sz="1200" b="1" spc="-5" dirty="0" smtClean="0">
                <a:latin typeface="Arial"/>
                <a:cs typeface="Arial"/>
              </a:rPr>
              <a:t>g</a:t>
            </a:r>
            <a:r>
              <a:rPr sz="1200" b="1" dirty="0" smtClean="0">
                <a:latin typeface="Arial"/>
                <a:cs typeface="Arial"/>
              </a:rPr>
              <a:t>ra</a:t>
            </a:r>
            <a:r>
              <a:rPr sz="1200" b="1" spc="-5" dirty="0" smtClean="0">
                <a:latin typeface="Arial"/>
                <a:cs typeface="Arial"/>
              </a:rPr>
              <a:t>t</a:t>
            </a:r>
            <a:r>
              <a:rPr sz="1200" b="1" dirty="0" smtClean="0">
                <a:latin typeface="Arial"/>
                <a:cs typeface="Arial"/>
              </a:rPr>
              <a:t>i</a:t>
            </a:r>
            <a:r>
              <a:rPr sz="1200" b="1" spc="-5" dirty="0" smtClean="0">
                <a:latin typeface="Arial"/>
                <a:cs typeface="Arial"/>
              </a:rPr>
              <a:t>on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7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28600" y="2520950"/>
            <a:ext cx="937260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000" kern="0" dirty="0" smtClean="0">
                <a:solidFill>
                  <a:sysClr val="windowText" lastClr="000000"/>
                </a:solidFill>
              </a:rPr>
              <a:t>Weitere Testarten</a:t>
            </a:r>
          </a:p>
          <a:p>
            <a:pPr algn="ctr"/>
            <a:endParaRPr lang="de-DE" altLang="de-DE" sz="44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4374" y="393324"/>
            <a:ext cx="87630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„Fertige“ 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 geändert 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(neue Anforderungen oder </a:t>
            </a:r>
            <a:r>
              <a:rPr lang="de-DE" altLang="de-DE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Bugfixes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 es Auswirkungen auf die alten Testergebnisse, wenn Änderungen vorgenommen worden sind?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 automatisierte Wiederholbarkeit der 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Testfälle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8" y="1809096"/>
            <a:ext cx="7398026" cy="46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93324"/>
            <a:ext cx="9137374" cy="57554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Stresstest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testen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Verhalten beim Überschreiten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definierten Grenzen.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Test des Speicherverhaltens (z.B. bei Verwendung von C/C++)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welche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Operationen fordern wie viel Speicherplatz an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/ geben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ihn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frei </a:t>
            </a:r>
            <a:endParaRPr lang="de-DE" altLang="de-DE" sz="2200" kern="0" dirty="0">
              <a:solidFill>
                <a:sysClr val="windowText" lastClr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wo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wird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Speicher-Freigabe vergessen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(</a:t>
            </a:r>
            <a:r>
              <a:rPr lang="de-DE" altLang="de-DE" sz="2200" kern="0" dirty="0" err="1">
                <a:solidFill>
                  <a:sysClr val="windowText" lastClr="000000"/>
                </a:solidFill>
              </a:rPr>
              <a:t>memory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 </a:t>
            </a:r>
            <a:r>
              <a:rPr lang="de-DE" altLang="de-DE" sz="2200" kern="0" dirty="0" err="1">
                <a:solidFill>
                  <a:sysClr val="windowText" lastClr="000000"/>
                </a:solidFill>
              </a:rPr>
              <a:t>leak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 =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Speicherloch)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wo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wird auf bereits freigegebenen (oder nicht initialisierten) Speicherplatz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zugegriffen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wo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wird Speicherplatz mehrfach freigegeben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 und wo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finden Zugriffe jenseits der Grenzen von Arrays statt </a:t>
            </a:r>
            <a:endParaRPr lang="de-DE" altLang="de-DE" sz="2200" kern="0" dirty="0" smtClean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GUI-Test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>
                <a:solidFill>
                  <a:sysClr val="windowText" lastClr="000000"/>
                </a:solidFill>
              </a:rPr>
              <a:t>Graphische Oberflächen sind Softwareschichten,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die Logik enthalten und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getestet werden müssen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Daher gibt Capture </a:t>
            </a:r>
            <a:r>
              <a:rPr lang="de-DE" altLang="de-DE" sz="2200" kern="0" dirty="0">
                <a:solidFill>
                  <a:sysClr val="windowText" lastClr="000000"/>
                </a:solidFill>
              </a:rPr>
              <a:t>&amp; Replay-Werkzeuge: alle Mausbewegungen und Tastatureingaben werden aufgezeichnet und können dann zur Testwiederholung erneut abgespielt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sz="2200" kern="0" dirty="0">
                <a:solidFill>
                  <a:sysClr val="windowText" lastClr="000000"/>
                </a:solidFill>
              </a:rPr>
              <a:t>Penetrationstest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de-DE" sz="2200" kern="0" dirty="0">
                <a:solidFill>
                  <a:sysClr val="windowText" lastClr="000000"/>
                </a:solidFill>
              </a:rPr>
              <a:t>Z.B. Hackerangriff </a:t>
            </a:r>
            <a:r>
              <a:rPr lang="de-DE" altLang="de-DE" sz="2200" kern="0" dirty="0" smtClean="0">
                <a:solidFill>
                  <a:sysClr val="windowText" lastClr="000000"/>
                </a:solidFill>
              </a:rPr>
              <a:t>simulieren</a:t>
            </a:r>
            <a:endParaRPr lang="de-DE" altLang="de-DE" sz="2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348" y="311150"/>
            <a:ext cx="8823251" cy="246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ts val="700"/>
              </a:lnSpc>
              <a:spcBef>
                <a:spcPts val="20"/>
              </a:spcBef>
              <a:buFont typeface="Arial"/>
              <a:buAutoNum type="arabicPeriod" startAt="3"/>
            </a:pPr>
            <a:endParaRPr sz="700" dirty="0" smtClean="0"/>
          </a:p>
          <a:p>
            <a:pPr lvl="1">
              <a:lnSpc>
                <a:spcPts val="1400"/>
              </a:lnSpc>
            </a:pPr>
            <a:r>
              <a:rPr lang="de-DE" b="1" dirty="0" smtClean="0"/>
              <a:t>	</a:t>
            </a:r>
            <a:endParaRPr sz="2800" b="1" dirty="0" smtClean="0"/>
          </a:p>
          <a:p>
            <a:pPr marL="12700">
              <a:lnSpc>
                <a:spcPct val="100000"/>
              </a:lnSpc>
            </a:pPr>
            <a:r>
              <a:rPr sz="1800" b="1" spc="50" dirty="0" smtClean="0">
                <a:latin typeface="Arial"/>
                <a:cs typeface="Arial"/>
              </a:rPr>
              <a:t>L</a:t>
            </a:r>
            <a:r>
              <a:rPr sz="1800" b="1" dirty="0" smtClean="0">
                <a:latin typeface="Arial"/>
                <a:cs typeface="Arial"/>
              </a:rPr>
              <a:t>a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spc="6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r>
              <a:rPr sz="1800" b="1" spc="-285" dirty="0" smtClean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t</a:t>
            </a:r>
            <a:r>
              <a:rPr sz="1800" b="1" spc="-285" dirty="0" smtClean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e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spc="6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 smtClean="0">
              <a:latin typeface="Arial"/>
              <a:cs typeface="Arial"/>
            </a:endParaRPr>
          </a:p>
          <a:p>
            <a:pPr marL="742950" lvl="1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Ein </a:t>
            </a:r>
            <a:r>
              <a:rPr lang="de-DE" sz="2000" dirty="0" err="1" smtClean="0"/>
              <a:t>Lasttest</a:t>
            </a:r>
            <a:r>
              <a:rPr lang="de-DE" sz="2000" dirty="0" smtClean="0"/>
              <a:t> testet das System auf Zuverlässigkeit und das Einhalten der Spezifikation innerhalb des erlaubten Grenzbereichs</a:t>
            </a:r>
          </a:p>
          <a:p>
            <a:pPr marL="742950" lvl="1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Test der geforderten Performance</a:t>
            </a:r>
          </a:p>
          <a:p>
            <a:pPr marL="1200150" lvl="2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Transaktionsrate bzw. Antwortzeiten </a:t>
            </a:r>
          </a:p>
          <a:p>
            <a:pPr marL="742950" lvl="1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Skalierbarkeit</a:t>
            </a:r>
          </a:p>
          <a:p>
            <a:pPr marL="1200150" lvl="2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 Anzahl Endbenutzer</a:t>
            </a:r>
          </a:p>
          <a:p>
            <a:pPr marL="1200150" lvl="2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 Datenvolumen</a:t>
            </a:r>
          </a:p>
          <a:p>
            <a:pPr marL="742950" lvl="1" indent="-285750">
              <a:lnSpc>
                <a:spcPts val="16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de-DE" sz="2000" dirty="0" smtClean="0"/>
              <a:t>Zugriffskonflikte konkurrierender Benutzer</a:t>
            </a:r>
            <a:endParaRPr sz="2000" dirty="0"/>
          </a:p>
        </p:txBody>
      </p:sp>
      <p:sp>
        <p:nvSpPr>
          <p:cNvPr id="4" name="object 3"/>
          <p:cNvSpPr txBox="1"/>
          <p:nvPr/>
        </p:nvSpPr>
        <p:spPr>
          <a:xfrm>
            <a:off x="33670" y="3206750"/>
            <a:ext cx="9144000" cy="335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Performancetest</a:t>
            </a:r>
          </a:p>
          <a:p>
            <a:pPr marL="12700">
              <a:lnSpc>
                <a:spcPct val="100000"/>
              </a:lnSpc>
            </a:pPr>
            <a:endParaRPr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lvl="2" indent="-227965"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Untersuchung des Laufzeitverhaltens</a:t>
            </a:r>
          </a:p>
          <a:p>
            <a:pPr marL="560705" lvl="2" indent="-227965"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oft</a:t>
            </a:r>
            <a:r>
              <a:rPr lang="de-DE"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 aufgerufen</a:t>
            </a:r>
          </a:p>
          <a:p>
            <a:pPr marL="560705" lvl="2" indent="-22796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oft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000" spc="-4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lvl="2" indent="-22796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auf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472440" lvl="2" indent="-227965">
              <a:lnSpc>
                <a:spcPct val="101800"/>
              </a:lnSpc>
              <a:spcBef>
                <a:spcPts val="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vie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üh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rbr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472440" lvl="2" indent="-227965">
              <a:lnSpc>
                <a:spcPct val="101800"/>
              </a:lnSpc>
              <a:spcBef>
                <a:spcPts val="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Nutzen der ermittelten Daten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7905" marR="101600" lvl="3" indent="-227965">
              <a:lnSpc>
                <a:spcPts val="2450"/>
              </a:lnSpc>
              <a:spcBef>
                <a:spcPts val="7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eh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7905" lvl="3" indent="-227965">
              <a:lnSpc>
                <a:spcPts val="2345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kei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0"/>
            <a:ext cx="5147945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279400" indent="-266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14" name="object 2"/>
          <p:cNvSpPr/>
          <p:nvPr/>
        </p:nvSpPr>
        <p:spPr>
          <a:xfrm>
            <a:off x="459952" y="1012389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5"/>
          <p:cNvSpPr txBox="1"/>
          <p:nvPr/>
        </p:nvSpPr>
        <p:spPr>
          <a:xfrm>
            <a:off x="837692" y="134822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3492502" y="185876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336041" y="212191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2300733" y="283565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4266695" y="273506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5173476" y="336752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2780794" y="370433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5981196" y="412343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3568702" y="445109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15"/>
          <p:cNvSpPr txBox="1"/>
          <p:nvPr/>
        </p:nvSpPr>
        <p:spPr>
          <a:xfrm>
            <a:off x="6602989" y="485489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609092" y="5144514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4902203" y="519633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18"/>
          <p:cNvSpPr txBox="1"/>
          <p:nvPr/>
        </p:nvSpPr>
        <p:spPr>
          <a:xfrm>
            <a:off x="787400" y="5606794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1599693" y="5638290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5117088" y="580440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1"/>
          <p:cNvSpPr txBox="1"/>
          <p:nvPr/>
        </p:nvSpPr>
        <p:spPr>
          <a:xfrm>
            <a:off x="7177537" y="565149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22"/>
          <p:cNvSpPr txBox="1"/>
          <p:nvPr/>
        </p:nvSpPr>
        <p:spPr>
          <a:xfrm>
            <a:off x="811784" y="6078727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3"/>
          <p:cNvSpPr txBox="1"/>
          <p:nvPr/>
        </p:nvSpPr>
        <p:spPr>
          <a:xfrm>
            <a:off x="1649985" y="6084823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2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9864" y="2978150"/>
            <a:ext cx="820896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Ermittlung von Testfällen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1" y="94990"/>
            <a:ext cx="7607187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lang="de-DE" sz="1800" b="1" spc="120" dirty="0" smtClean="0">
                <a:latin typeface="Arial"/>
                <a:cs typeface="Arial"/>
              </a:rPr>
              <a:t>Ableitung von </a:t>
            </a:r>
            <a:r>
              <a:rPr sz="1800" b="1" spc="120" dirty="0" err="1" smtClean="0">
                <a:latin typeface="Arial"/>
                <a:cs typeface="Arial"/>
              </a:rPr>
              <a:t>T</a:t>
            </a:r>
            <a:r>
              <a:rPr sz="1800" b="1" dirty="0" err="1" smtClean="0">
                <a:latin typeface="Arial"/>
                <a:cs typeface="Arial"/>
              </a:rPr>
              <a:t>e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ä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 err="1" smtClean="0">
                <a:latin typeface="Arial"/>
                <a:cs typeface="Arial"/>
              </a:rPr>
              <a:t>ll</a:t>
            </a:r>
            <a:r>
              <a:rPr sz="1800" b="1" dirty="0" err="1" smtClean="0">
                <a:latin typeface="Arial"/>
                <a:cs typeface="Arial"/>
              </a:rPr>
              <a:t>e</a:t>
            </a:r>
            <a:r>
              <a:rPr lang="de-DE" sz="1800" b="1" dirty="0" smtClean="0">
                <a:latin typeface="Arial"/>
                <a:cs typeface="Arial"/>
              </a:rPr>
              <a:t>n bei Verwendung von</a:t>
            </a:r>
            <a:r>
              <a:rPr sz="1800" b="1" dirty="0" smtClean="0">
                <a:latin typeface="Arial"/>
                <a:cs typeface="Arial"/>
              </a:rPr>
              <a:t> U</a:t>
            </a:r>
            <a:r>
              <a:rPr sz="1800" b="1" spc="-340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304" y="1629399"/>
            <a:ext cx="2700655" cy="502920"/>
          </a:xfrm>
          <a:custGeom>
            <a:avLst/>
            <a:gdLst/>
            <a:ahLst/>
            <a:cxnLst/>
            <a:rect l="l" t="t" r="r" b="b"/>
            <a:pathLst>
              <a:path w="2700654" h="502919">
                <a:moveTo>
                  <a:pt x="0" y="502919"/>
                </a:moveTo>
                <a:lnTo>
                  <a:pt x="2700646" y="502919"/>
                </a:lnTo>
                <a:lnTo>
                  <a:pt x="270064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200" y="1664711"/>
            <a:ext cx="25260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agr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8920" y="3213719"/>
            <a:ext cx="3054985" cy="502920"/>
          </a:xfrm>
          <a:custGeom>
            <a:avLst/>
            <a:gdLst/>
            <a:ahLst/>
            <a:cxnLst/>
            <a:rect l="l" t="t" r="r" b="b"/>
            <a:pathLst>
              <a:path w="3054985" h="502920">
                <a:moveTo>
                  <a:pt x="0" y="502919"/>
                </a:moveTo>
                <a:lnTo>
                  <a:pt x="3054370" y="502919"/>
                </a:lnTo>
                <a:lnTo>
                  <a:pt x="305437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6937" y="3251196"/>
            <a:ext cx="287845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pon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7129" y="2421248"/>
            <a:ext cx="2485390" cy="503555"/>
          </a:xfrm>
          <a:custGeom>
            <a:avLst/>
            <a:gdLst/>
            <a:ahLst/>
            <a:cxnLst/>
            <a:rect l="l" t="t" r="r" b="b"/>
            <a:pathLst>
              <a:path w="2485390" h="503555">
                <a:moveTo>
                  <a:pt x="0" y="503550"/>
                </a:moveTo>
                <a:lnTo>
                  <a:pt x="2485381" y="503550"/>
                </a:lnTo>
                <a:lnTo>
                  <a:pt x="2485381" y="0"/>
                </a:lnTo>
                <a:lnTo>
                  <a:pt x="0" y="0"/>
                </a:lnTo>
                <a:lnTo>
                  <a:pt x="0" y="5035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5644" y="2457192"/>
            <a:ext cx="23094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ä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dia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1840" y="4005583"/>
            <a:ext cx="2475230" cy="503555"/>
          </a:xfrm>
          <a:custGeom>
            <a:avLst/>
            <a:gdLst/>
            <a:ahLst/>
            <a:cxnLst/>
            <a:rect l="l" t="t" r="r" b="b"/>
            <a:pathLst>
              <a:path w="2475229" h="503554">
                <a:moveTo>
                  <a:pt x="0" y="503550"/>
                </a:moveTo>
                <a:lnTo>
                  <a:pt x="2475238" y="503550"/>
                </a:lnTo>
                <a:lnTo>
                  <a:pt x="2475238" y="0"/>
                </a:lnTo>
                <a:lnTo>
                  <a:pt x="0" y="0"/>
                </a:lnTo>
                <a:lnTo>
                  <a:pt x="0" y="5035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6665" y="4798063"/>
            <a:ext cx="2376170" cy="502920"/>
          </a:xfrm>
          <a:custGeom>
            <a:avLst/>
            <a:gdLst/>
            <a:ahLst/>
            <a:cxnLst/>
            <a:rect l="l" t="t" r="r" b="b"/>
            <a:pathLst>
              <a:path w="2376170" h="502920">
                <a:moveTo>
                  <a:pt x="0" y="502919"/>
                </a:moveTo>
                <a:lnTo>
                  <a:pt x="2376178" y="502919"/>
                </a:lnTo>
                <a:lnTo>
                  <a:pt x="237617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3250" y="5518784"/>
            <a:ext cx="2513965" cy="502920"/>
          </a:xfrm>
          <a:custGeom>
            <a:avLst/>
            <a:gdLst/>
            <a:ahLst/>
            <a:cxnLst/>
            <a:rect l="l" t="t" r="r" b="b"/>
            <a:pathLst>
              <a:path w="2513965" h="502920">
                <a:moveTo>
                  <a:pt x="0" y="502919"/>
                </a:moveTo>
                <a:lnTo>
                  <a:pt x="2513969" y="502919"/>
                </a:lnTo>
                <a:lnTo>
                  <a:pt x="251396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9589" y="1700518"/>
            <a:ext cx="1920875" cy="503555"/>
          </a:xfrm>
          <a:custGeom>
            <a:avLst/>
            <a:gdLst/>
            <a:ahLst/>
            <a:cxnLst/>
            <a:rect l="l" t="t" r="r" b="b"/>
            <a:pathLst>
              <a:path w="1920875" h="503555">
                <a:moveTo>
                  <a:pt x="0" y="503550"/>
                </a:moveTo>
                <a:lnTo>
                  <a:pt x="1920883" y="503550"/>
                </a:lnTo>
                <a:lnTo>
                  <a:pt x="1920883" y="0"/>
                </a:lnTo>
                <a:lnTo>
                  <a:pt x="0" y="0"/>
                </a:lnTo>
                <a:lnTo>
                  <a:pt x="0" y="50355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9" y="3213719"/>
            <a:ext cx="2401570" cy="502920"/>
          </a:xfrm>
          <a:custGeom>
            <a:avLst/>
            <a:gdLst/>
            <a:ahLst/>
            <a:cxnLst/>
            <a:rect l="l" t="t" r="r" b="b"/>
            <a:pathLst>
              <a:path w="2401570" h="502920">
                <a:moveTo>
                  <a:pt x="0" y="502919"/>
                </a:moveTo>
                <a:lnTo>
                  <a:pt x="2401574" y="502919"/>
                </a:lnTo>
                <a:lnTo>
                  <a:pt x="2401574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8890" y="4509134"/>
            <a:ext cx="1977389" cy="502920"/>
          </a:xfrm>
          <a:custGeom>
            <a:avLst/>
            <a:gdLst/>
            <a:ahLst/>
            <a:cxnLst/>
            <a:rect l="l" t="t" r="r" b="b"/>
            <a:pathLst>
              <a:path w="1977390" h="502920">
                <a:moveTo>
                  <a:pt x="0" y="502919"/>
                </a:moveTo>
                <a:lnTo>
                  <a:pt x="1977389" y="502919"/>
                </a:lnTo>
                <a:lnTo>
                  <a:pt x="197738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9857" y="4043677"/>
            <a:ext cx="5977890" cy="182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eque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R="6350" algn="r">
              <a:lnSpc>
                <a:spcPts val="2340"/>
              </a:lnSpc>
              <a:spcBef>
                <a:spcPts val="1560"/>
              </a:spcBef>
            </a:pPr>
            <a:r>
              <a:rPr sz="2000" spc="-5" dirty="0">
                <a:latin typeface="Arial"/>
                <a:cs typeface="Arial"/>
              </a:rPr>
              <a:t>Kl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fä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1094740" indent="-577850">
              <a:lnSpc>
                <a:spcPts val="2340"/>
              </a:lnSpc>
            </a:pPr>
            <a:r>
              <a:rPr sz="2000" spc="-5" dirty="0">
                <a:latin typeface="Arial"/>
                <a:cs typeface="Arial"/>
              </a:rPr>
              <a:t>Kl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ag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>
              <a:lnSpc>
                <a:spcPts val="1250"/>
              </a:lnSpc>
              <a:spcBef>
                <a:spcPts val="2"/>
              </a:spcBef>
            </a:pPr>
            <a:endParaRPr sz="1250" dirty="0"/>
          </a:p>
          <a:p>
            <a:pPr>
              <a:lnSpc>
                <a:spcPts val="2000"/>
              </a:lnSpc>
            </a:pPr>
            <a:endParaRPr sz="2000" dirty="0"/>
          </a:p>
          <a:p>
            <a:pPr marL="10947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Zu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10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mm</a:t>
            </a:r>
            <a:r>
              <a:rPr sz="2000" dirty="0">
                <a:latin typeface="Arial"/>
                <a:cs typeface="Arial"/>
              </a:rPr>
              <a:t>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47997" y="1736339"/>
            <a:ext cx="174434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ä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6809" y="3251196"/>
            <a:ext cx="22256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egra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ä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9200" y="1773539"/>
            <a:ext cx="3211830" cy="71755"/>
          </a:xfrm>
          <a:custGeom>
            <a:avLst/>
            <a:gdLst/>
            <a:ahLst/>
            <a:cxnLst/>
            <a:rect l="l" t="t" r="r" b="b"/>
            <a:pathLst>
              <a:path w="3211829" h="71755">
                <a:moveTo>
                  <a:pt x="0" y="0"/>
                </a:moveTo>
                <a:lnTo>
                  <a:pt x="3211829" y="7114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0910" y="1770400"/>
            <a:ext cx="130175" cy="142875"/>
          </a:xfrm>
          <a:custGeom>
            <a:avLst/>
            <a:gdLst/>
            <a:ahLst/>
            <a:cxnLst/>
            <a:rect l="l" t="t" r="r" b="b"/>
            <a:pathLst>
              <a:path w="130175" h="142875">
                <a:moveTo>
                  <a:pt x="3139" y="0"/>
                </a:moveTo>
                <a:lnTo>
                  <a:pt x="130119" y="74279"/>
                </a:lnTo>
                <a:lnTo>
                  <a:pt x="0" y="14282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2760" y="2065659"/>
            <a:ext cx="2708910" cy="427355"/>
          </a:xfrm>
          <a:custGeom>
            <a:avLst/>
            <a:gdLst/>
            <a:ahLst/>
            <a:cxnLst/>
            <a:rect l="l" t="t" r="r" b="b"/>
            <a:pathLst>
              <a:path w="2708909" h="427355">
                <a:moveTo>
                  <a:pt x="0" y="427360"/>
                </a:moveTo>
                <a:lnTo>
                  <a:pt x="270860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3229" y="2015124"/>
            <a:ext cx="138430" cy="141605"/>
          </a:xfrm>
          <a:custGeom>
            <a:avLst/>
            <a:gdLst/>
            <a:ahLst/>
            <a:cxnLst/>
            <a:rect l="l" t="t" r="r" b="b"/>
            <a:pathLst>
              <a:path w="138429" h="141605">
                <a:moveTo>
                  <a:pt x="0" y="0"/>
                </a:moveTo>
                <a:lnTo>
                  <a:pt x="138135" y="50535"/>
                </a:lnTo>
                <a:lnTo>
                  <a:pt x="22250" y="14115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2760" y="2708909"/>
            <a:ext cx="2348865" cy="641985"/>
          </a:xfrm>
          <a:custGeom>
            <a:avLst/>
            <a:gdLst/>
            <a:ahLst/>
            <a:cxnLst/>
            <a:rect l="l" t="t" r="r" b="b"/>
            <a:pathLst>
              <a:path w="2348865" h="641985">
                <a:moveTo>
                  <a:pt x="0" y="0"/>
                </a:moveTo>
                <a:lnTo>
                  <a:pt x="2348605" y="6414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28506" y="3247552"/>
            <a:ext cx="142875" cy="138430"/>
          </a:xfrm>
          <a:custGeom>
            <a:avLst/>
            <a:gdLst/>
            <a:ahLst/>
            <a:cxnLst/>
            <a:rect l="l" t="t" r="r" b="b"/>
            <a:pathLst>
              <a:path w="142875" h="138429">
                <a:moveTo>
                  <a:pt x="37642" y="0"/>
                </a:moveTo>
                <a:lnTo>
                  <a:pt x="142859" y="102809"/>
                </a:lnTo>
                <a:lnTo>
                  <a:pt x="0" y="13783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4539" y="3431742"/>
            <a:ext cx="1916430" cy="142240"/>
          </a:xfrm>
          <a:custGeom>
            <a:avLst/>
            <a:gdLst/>
            <a:ahLst/>
            <a:cxnLst/>
            <a:rect l="l" t="t" r="r" b="b"/>
            <a:pathLst>
              <a:path w="1916429" h="142239">
                <a:moveTo>
                  <a:pt x="0" y="142036"/>
                </a:moveTo>
                <a:lnTo>
                  <a:pt x="191588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6918" y="3369990"/>
            <a:ext cx="133985" cy="142875"/>
          </a:xfrm>
          <a:custGeom>
            <a:avLst/>
            <a:gdLst/>
            <a:ahLst/>
            <a:cxnLst/>
            <a:rect l="l" t="t" r="r" b="b"/>
            <a:pathLst>
              <a:path w="133984" h="142875">
                <a:moveTo>
                  <a:pt x="0" y="0"/>
                </a:moveTo>
                <a:lnTo>
                  <a:pt x="133502" y="61752"/>
                </a:lnTo>
                <a:lnTo>
                  <a:pt x="10546" y="14249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380" y="3585514"/>
            <a:ext cx="1413510" cy="636270"/>
          </a:xfrm>
          <a:custGeom>
            <a:avLst/>
            <a:gdLst/>
            <a:ahLst/>
            <a:cxnLst/>
            <a:rect l="l" t="t" r="r" b="b"/>
            <a:pathLst>
              <a:path w="1413509" h="636270">
                <a:moveTo>
                  <a:pt x="0" y="635965"/>
                </a:moveTo>
                <a:lnTo>
                  <a:pt x="141347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26281" y="3573109"/>
            <a:ext cx="146685" cy="130810"/>
          </a:xfrm>
          <a:custGeom>
            <a:avLst/>
            <a:gdLst/>
            <a:ahLst/>
            <a:cxnLst/>
            <a:rect l="l" t="t" r="r" b="b"/>
            <a:pathLst>
              <a:path w="146684" h="130810">
                <a:moveTo>
                  <a:pt x="0" y="0"/>
                </a:moveTo>
                <a:lnTo>
                  <a:pt x="146578" y="12405"/>
                </a:lnTo>
                <a:lnTo>
                  <a:pt x="58613" y="13030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8089" y="4293238"/>
            <a:ext cx="1133475" cy="282575"/>
          </a:xfrm>
          <a:custGeom>
            <a:avLst/>
            <a:gdLst/>
            <a:ahLst/>
            <a:cxnLst/>
            <a:rect l="l" t="t" r="r" b="b"/>
            <a:pathLst>
              <a:path w="1133475" h="282575">
                <a:moveTo>
                  <a:pt x="0" y="0"/>
                </a:moveTo>
                <a:lnTo>
                  <a:pt x="1133063" y="282022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9116" y="4474869"/>
            <a:ext cx="142240" cy="139065"/>
          </a:xfrm>
          <a:custGeom>
            <a:avLst/>
            <a:gdLst/>
            <a:ahLst/>
            <a:cxnLst/>
            <a:rect l="l" t="t" r="r" b="b"/>
            <a:pathLst>
              <a:path w="142239" h="139064">
                <a:moveTo>
                  <a:pt x="34503" y="0"/>
                </a:moveTo>
                <a:lnTo>
                  <a:pt x="142036" y="100379"/>
                </a:lnTo>
                <a:lnTo>
                  <a:pt x="0" y="13864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9750" y="4740627"/>
            <a:ext cx="594995" cy="344805"/>
          </a:xfrm>
          <a:custGeom>
            <a:avLst/>
            <a:gdLst/>
            <a:ahLst/>
            <a:cxnLst/>
            <a:rect l="l" t="t" r="r" b="b"/>
            <a:pathLst>
              <a:path w="594995" h="344804">
                <a:moveTo>
                  <a:pt x="0" y="344448"/>
                </a:moveTo>
                <a:lnTo>
                  <a:pt x="59439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67074" y="4740627"/>
            <a:ext cx="147320" cy="126364"/>
          </a:xfrm>
          <a:custGeom>
            <a:avLst/>
            <a:gdLst/>
            <a:ahLst/>
            <a:cxnLst/>
            <a:rect l="l" t="t" r="r" b="b"/>
            <a:pathLst>
              <a:path w="147320" h="126364">
                <a:moveTo>
                  <a:pt x="0" y="2654"/>
                </a:moveTo>
                <a:lnTo>
                  <a:pt x="147096" y="0"/>
                </a:lnTo>
                <a:lnTo>
                  <a:pt x="71627" y="12627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7230" y="5033439"/>
            <a:ext cx="521334" cy="485775"/>
          </a:xfrm>
          <a:custGeom>
            <a:avLst/>
            <a:gdLst/>
            <a:ahLst/>
            <a:cxnLst/>
            <a:rect l="l" t="t" r="r" b="b"/>
            <a:pathLst>
              <a:path w="521335" h="485775">
                <a:moveTo>
                  <a:pt x="0" y="485345"/>
                </a:moveTo>
                <a:lnTo>
                  <a:pt x="52075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75212" y="5033439"/>
            <a:ext cx="142875" cy="140335"/>
          </a:xfrm>
          <a:custGeom>
            <a:avLst/>
            <a:gdLst/>
            <a:ahLst/>
            <a:cxnLst/>
            <a:rect l="l" t="t" r="r" b="b"/>
            <a:pathLst>
              <a:path w="142875" h="140335">
                <a:moveTo>
                  <a:pt x="0" y="35408"/>
                </a:moveTo>
                <a:lnTo>
                  <a:pt x="142768" y="0"/>
                </a:lnTo>
                <a:lnTo>
                  <a:pt x="97383" y="13993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9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94990"/>
            <a:ext cx="6351270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 err="1" smtClean="0">
                <a:latin typeface="Arial"/>
                <a:cs typeface="Arial"/>
              </a:rPr>
              <a:t>l</a:t>
            </a:r>
            <a:r>
              <a:rPr sz="1800" b="1" spc="120" dirty="0" err="1" smtClean="0">
                <a:latin typeface="Arial"/>
                <a:cs typeface="Arial"/>
              </a:rPr>
              <a:t>l</a:t>
            </a:r>
            <a:r>
              <a:rPr lang="de-DE" sz="1800" b="1" spc="120" dirty="0" err="1" smtClean="0">
                <a:latin typeface="Arial"/>
                <a:cs typeface="Arial"/>
              </a:rPr>
              <a:t>ermittlung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" y="1539235"/>
            <a:ext cx="8268508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ög</a:t>
            </a:r>
            <a:r>
              <a:rPr sz="1800" spc="5" dirty="0" err="1" smtClean="0">
                <a:latin typeface="Arial"/>
                <a:cs typeface="Arial"/>
              </a:rPr>
              <a:t>li</a:t>
            </a:r>
            <a:r>
              <a:rPr sz="1800" dirty="0" err="1" smtClean="0">
                <a:latin typeface="Arial"/>
                <a:cs typeface="Arial"/>
              </a:rPr>
              <a:t>ch</a:t>
            </a:r>
            <a:r>
              <a:rPr lang="de-DE" sz="1800" dirty="0" smtClean="0">
                <a:latin typeface="Arial"/>
                <a:cs typeface="Arial"/>
              </a:rPr>
              <a:t> (stichprobenartig testen)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097" y="1987550"/>
            <a:ext cx="8268503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ög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ö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hl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>
              <a:lnSpc>
                <a:spcPts val="1900"/>
              </a:lnSpc>
              <a:spcBef>
                <a:spcPts val="92"/>
              </a:spcBef>
            </a:pPr>
            <a:endParaRPr sz="1900" dirty="0"/>
          </a:p>
          <a:p>
            <a:pPr>
              <a:lnSpc>
                <a:spcPts val="2100"/>
              </a:lnSpc>
              <a:spcBef>
                <a:spcPts val="76"/>
              </a:spcBef>
            </a:pPr>
            <a:endParaRPr sz="2100" dirty="0"/>
          </a:p>
        </p:txBody>
      </p:sp>
      <p:sp>
        <p:nvSpPr>
          <p:cNvPr id="5" name="object 8"/>
          <p:cNvSpPr txBox="1"/>
          <p:nvPr/>
        </p:nvSpPr>
        <p:spPr>
          <a:xfrm>
            <a:off x="609097" y="2368550"/>
            <a:ext cx="830630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92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76"/>
              </a:spcBef>
            </a:pPr>
            <a:endParaRPr sz="2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82268"/>
            <a:ext cx="9406756" cy="317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1232096"/>
            <a:ext cx="3354689" cy="1017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6392" y="4706619"/>
            <a:ext cx="3422660" cy="1090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6430" y="950384"/>
            <a:ext cx="210184" cy="23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1530350"/>
            <a:ext cx="210184" cy="23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984" y="472784"/>
            <a:ext cx="5525135" cy="211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V</a:t>
            </a:r>
            <a:r>
              <a:rPr sz="1800" b="1" spc="-32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768350" marR="6350" indent="-756285">
              <a:lnSpc>
                <a:spcPct val="114100"/>
              </a:lnSpc>
              <a:tabLst>
                <a:tab pos="266700" algn="l"/>
              </a:tabLst>
            </a:pPr>
            <a:r>
              <a:rPr sz="1800" dirty="0" smtClean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Fun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10" dirty="0">
                <a:latin typeface="Arial"/>
                <a:cs typeface="Arial"/>
              </a:rPr>
              <a:t>so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ck-B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-T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st) 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-15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tf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ll</a:t>
            </a:r>
            <a:r>
              <a:rPr sz="1750" spc="-5" dirty="0">
                <a:latin typeface="Arial"/>
                <a:cs typeface="Arial"/>
              </a:rPr>
              <a:t>au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-5" dirty="0">
                <a:latin typeface="Arial"/>
                <a:cs typeface="Arial"/>
              </a:rPr>
              <a:t>ah</a:t>
            </a:r>
            <a:r>
              <a:rPr sz="1750" dirty="0">
                <a:latin typeface="Arial"/>
                <a:cs typeface="Arial"/>
              </a:rPr>
              <a:t>l </a:t>
            </a:r>
            <a:r>
              <a:rPr sz="1750" spc="-5" dirty="0">
                <a:latin typeface="Arial"/>
                <a:cs typeface="Arial"/>
              </a:rPr>
              <a:t>au</a:t>
            </a:r>
            <a:r>
              <a:rPr sz="1750" spc="5" dirty="0">
                <a:latin typeface="Arial"/>
                <a:cs typeface="Arial"/>
              </a:rPr>
              <a:t>f</a:t>
            </a:r>
            <a:r>
              <a:rPr sz="1750" spc="-5" dirty="0">
                <a:latin typeface="Arial"/>
                <a:cs typeface="Arial"/>
              </a:rPr>
              <a:t>g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un</a:t>
            </a:r>
            <a:r>
              <a:rPr sz="1750" dirty="0">
                <a:latin typeface="Arial"/>
                <a:cs typeface="Arial"/>
              </a:rPr>
              <a:t>d </a:t>
            </a:r>
            <a:r>
              <a:rPr sz="1750" spc="-5" dirty="0">
                <a:latin typeface="Arial"/>
                <a:cs typeface="Arial"/>
              </a:rPr>
              <a:t>de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</a:t>
            </a:r>
            <a:r>
              <a:rPr sz="1750" spc="-5" dirty="0">
                <a:latin typeface="Arial"/>
                <a:cs typeface="Arial"/>
              </a:rPr>
              <a:t>odu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5" dirty="0">
                <a:latin typeface="Arial"/>
                <a:cs typeface="Arial"/>
              </a:rPr>
              <a:t>pe</a:t>
            </a:r>
            <a:r>
              <a:rPr sz="1750" dirty="0">
                <a:latin typeface="Arial"/>
                <a:cs typeface="Arial"/>
              </a:rPr>
              <a:t>z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5" dirty="0">
                <a:latin typeface="Arial"/>
                <a:cs typeface="Arial"/>
              </a:rPr>
              <a:t>f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on </a:t>
            </a:r>
            <a:r>
              <a:rPr sz="1750" spc="5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n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1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e </a:t>
            </a:r>
            <a:r>
              <a:rPr sz="1750" spc="-10" dirty="0">
                <a:latin typeface="Arial"/>
                <a:cs typeface="Arial"/>
              </a:rPr>
              <a:t>St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u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15" dirty="0">
                <a:latin typeface="Arial"/>
                <a:cs typeface="Arial"/>
              </a:rPr>
              <a:t>u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-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5" dirty="0" err="1">
                <a:latin typeface="Arial"/>
                <a:cs typeface="Arial"/>
              </a:rPr>
              <a:t>unbe</a:t>
            </a:r>
            <a:r>
              <a:rPr sz="1750" dirty="0" err="1">
                <a:latin typeface="Arial"/>
                <a:cs typeface="Arial"/>
              </a:rPr>
              <a:t>k</a:t>
            </a:r>
            <a:r>
              <a:rPr sz="1750" spc="-5" dirty="0" err="1">
                <a:latin typeface="Arial"/>
                <a:cs typeface="Arial"/>
              </a:rPr>
              <a:t>a</a:t>
            </a:r>
            <a:r>
              <a:rPr sz="1750" spc="-15" dirty="0" err="1">
                <a:latin typeface="Arial"/>
                <a:cs typeface="Arial"/>
              </a:rPr>
              <a:t>n</a:t>
            </a:r>
            <a:r>
              <a:rPr sz="1750" spc="-5" dirty="0" err="1">
                <a:latin typeface="Arial"/>
                <a:cs typeface="Arial"/>
              </a:rPr>
              <a:t>n</a:t>
            </a:r>
            <a:r>
              <a:rPr sz="1750" dirty="0" err="1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dirty="0" smtClean="0">
                <a:latin typeface="Arial"/>
                <a:cs typeface="Arial"/>
              </a:rPr>
              <a:t>s</a:t>
            </a:r>
            <a:r>
              <a:rPr sz="1750" spc="-5" dirty="0" smtClean="0">
                <a:latin typeface="Arial"/>
                <a:cs typeface="Arial"/>
              </a:rPr>
              <a:t>e</a:t>
            </a:r>
            <a:r>
              <a:rPr sz="1750" spc="-10" dirty="0" smtClean="0">
                <a:latin typeface="Arial"/>
                <a:cs typeface="Arial"/>
              </a:rPr>
              <a:t>i</a:t>
            </a:r>
            <a:r>
              <a:rPr sz="1750" dirty="0" smtClean="0">
                <a:latin typeface="Arial"/>
                <a:cs typeface="Arial"/>
              </a:rPr>
              <a:t>n</a:t>
            </a:r>
            <a:endParaRPr lang="de-DE" sz="1750" dirty="0" smtClean="0">
              <a:latin typeface="Arial"/>
              <a:cs typeface="Arial"/>
            </a:endParaRPr>
          </a:p>
          <a:p>
            <a:pPr marL="768350" marR="6350" indent="-756285">
              <a:lnSpc>
                <a:spcPct val="114100"/>
              </a:lnSpc>
              <a:tabLst>
                <a:tab pos="266700" algn="l"/>
              </a:tabLst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prüft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definierte Schnittstellen (Funktionalität)</a:t>
            </a:r>
          </a:p>
          <a:p>
            <a:pPr marL="768350" marR="6350" indent="-756285">
              <a:lnSpc>
                <a:spcPct val="114100"/>
              </a:lnSpc>
              <a:tabLst>
                <a:tab pos="266700" algn="l"/>
              </a:tabLst>
            </a:pP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9188" y="1895697"/>
            <a:ext cx="58674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7714" y="1849977"/>
            <a:ext cx="609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30" dirty="0">
                <a:latin typeface="Arial"/>
                <a:cs typeface="Arial"/>
              </a:rPr>
              <a:t>gabe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344" y="4296509"/>
            <a:ext cx="210177" cy="24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344" y="4234130"/>
            <a:ext cx="210184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00" y="3282950"/>
            <a:ext cx="8153908" cy="1213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0" marR="2340610" indent="-756285">
              <a:lnSpc>
                <a:spcPct val="108300"/>
              </a:lnSpc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tu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-B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st)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Str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10" dirty="0" err="1" smtClean="0">
                <a:latin typeface="Arial"/>
                <a:cs typeface="Arial"/>
              </a:rPr>
              <a:t>ur</a:t>
            </a:r>
            <a:endParaRPr lang="de-DE" sz="1800" spc="-10" dirty="0" smtClean="0">
              <a:latin typeface="Arial"/>
              <a:cs typeface="Arial"/>
            </a:endParaRPr>
          </a:p>
          <a:p>
            <a:pPr marL="768350" marR="2340610" indent="-756285">
              <a:lnSpc>
                <a:spcPct val="108300"/>
              </a:lnSpc>
              <a:tabLst>
                <a:tab pos="26670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prüft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Details der Logik (Codereview)</a:t>
            </a:r>
          </a:p>
          <a:p>
            <a:pPr marL="769620">
              <a:lnSpc>
                <a:spcPct val="100000"/>
              </a:lnSpc>
              <a:spcBef>
                <a:spcPts val="250"/>
              </a:spcBef>
            </a:pP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Klassen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pe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7902" y="5397926"/>
            <a:ext cx="58674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2628" y="5397926"/>
            <a:ext cx="609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30" dirty="0">
                <a:latin typeface="Arial"/>
                <a:cs typeface="Arial"/>
              </a:rPr>
              <a:t>gabe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2428" y="2276341"/>
            <a:ext cx="7336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Datenbezogene Testfälle: Ausgehend von der Spezifikation des zu untersuchenden Objekts werden verschiedene Eingaben definiert, deren gewünschtes Resultat aus der Spezifikation abzuleiten ist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52400" y="5913219"/>
            <a:ext cx="885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Ablaufbezogene Testfälle: Es wird die Struktur des zu untersuchenden Programms analysiert und versucht, möglichst alle Ablaufalternativen (</a:t>
            </a:r>
            <a:r>
              <a:rPr lang="de-DE" altLang="de-DE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durchzuspielen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837" y="1318895"/>
            <a:ext cx="8208963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Funktionsorientierter </a:t>
            </a:r>
            <a:r>
              <a:rPr lang="de-DE" altLang="de-DE" sz="4800" kern="0" dirty="0">
                <a:solidFill>
                  <a:sysClr val="windowText" lastClr="000000"/>
                </a:solidFill>
              </a:rPr>
              <a:t>Test (Black-Box-Test)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3580287"/>
            <a:ext cx="210184" cy="2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3882877"/>
            <a:ext cx="210177" cy="24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18226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448484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94990"/>
            <a:ext cx="7772908" cy="5144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7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B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B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ob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kts 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enn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nne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>
              <a:lnSpc>
                <a:spcPts val="1800"/>
              </a:lnSpc>
              <a:spcBef>
                <a:spcPts val="32"/>
              </a:spcBef>
              <a:buFont typeface="Arial"/>
              <a:buChar char="–"/>
            </a:pPr>
            <a:endParaRPr sz="1800" dirty="0"/>
          </a:p>
          <a:p>
            <a:pPr marL="304800" marR="1035685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r>
              <a:rPr sz="1800" spc="-5" dirty="0">
                <a:latin typeface="Arial"/>
                <a:cs typeface="Arial"/>
              </a:rPr>
              <a:t>Ü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ob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eda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266700" indent="-254000">
              <a:lnSpc>
                <a:spcPct val="100000"/>
              </a:lnSpc>
              <a:spcBef>
                <a:spcPts val="122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Zi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-10" dirty="0" err="1">
                <a:latin typeface="Arial"/>
                <a:cs typeface="Arial"/>
              </a:rPr>
              <a:t>pe</a:t>
            </a:r>
            <a:r>
              <a:rPr sz="1800" spc="10" dirty="0" err="1">
                <a:latin typeface="Arial"/>
                <a:cs typeface="Arial"/>
              </a:rPr>
              <a:t>z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f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z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ät</a:t>
            </a:r>
            <a:endParaRPr lang="de-DE" sz="1800" spc="-1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25"/>
              </a:spcBef>
              <a:buFont typeface="Arial"/>
              <a:buChar char="–"/>
              <a:tabLst>
                <a:tab pos="267335" algn="l"/>
              </a:tabLst>
            </a:pPr>
            <a:endParaRPr lang="de-DE" sz="1800" spc="-1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2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Verfahren zur Testfallermittlung: </a:t>
            </a:r>
          </a:p>
          <a:p>
            <a:pPr marL="812800" lvl="1" indent="-342900">
              <a:spcBef>
                <a:spcPts val="1225"/>
              </a:spcBef>
              <a:buFont typeface="+mj-lt"/>
              <a:buAutoNum type="arabicPeriod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Err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 </a:t>
            </a:r>
            <a:r>
              <a:rPr lang="de-DE" dirty="0" err="1" smtClean="0">
                <a:latin typeface="Arial"/>
                <a:cs typeface="Arial"/>
              </a:rPr>
              <a:t>G</a:t>
            </a:r>
            <a:r>
              <a:rPr lang="de-DE" spc="-10" dirty="0" err="1" smtClean="0">
                <a:latin typeface="Arial"/>
                <a:cs typeface="Arial"/>
              </a:rPr>
              <a:t>ue</a:t>
            </a:r>
            <a:r>
              <a:rPr lang="de-DE" dirty="0" err="1" smtClean="0">
                <a:latin typeface="Arial"/>
                <a:cs typeface="Arial"/>
              </a:rPr>
              <a:t>ss</a:t>
            </a:r>
            <a:r>
              <a:rPr lang="de-DE" spc="-5" dirty="0" err="1" smtClean="0">
                <a:latin typeface="Arial"/>
                <a:cs typeface="Arial"/>
              </a:rPr>
              <a:t>i</a:t>
            </a:r>
            <a:r>
              <a:rPr lang="de-DE" spc="5" dirty="0" err="1" smtClean="0">
                <a:latin typeface="Arial"/>
                <a:cs typeface="Arial"/>
              </a:rPr>
              <a:t>n</a:t>
            </a:r>
            <a:r>
              <a:rPr lang="de-DE" dirty="0" err="1" smtClean="0">
                <a:latin typeface="Arial"/>
                <a:cs typeface="Arial"/>
              </a:rPr>
              <a:t>g</a:t>
            </a:r>
            <a:endParaRPr lang="de-DE" dirty="0" smtClean="0">
              <a:latin typeface="Arial"/>
              <a:cs typeface="Arial"/>
            </a:endParaRPr>
          </a:p>
          <a:p>
            <a:pPr marL="812800" lvl="1" indent="-342900">
              <a:spcBef>
                <a:spcPts val="1225"/>
              </a:spcBef>
              <a:buFont typeface="+mj-lt"/>
              <a:buAutoNum type="arabicPeriod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Ä</a:t>
            </a:r>
            <a:r>
              <a:rPr lang="de-DE" spc="-10" dirty="0" smtClean="0">
                <a:latin typeface="Arial"/>
                <a:cs typeface="Arial"/>
              </a:rPr>
              <a:t>qu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zk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spc="5" dirty="0" smtClean="0">
                <a:latin typeface="Arial"/>
                <a:cs typeface="Arial"/>
              </a:rPr>
              <a:t>b</a:t>
            </a:r>
            <a:r>
              <a:rPr lang="de-DE" spc="-5" dirty="0" smtClean="0">
                <a:latin typeface="Arial"/>
                <a:cs typeface="Arial"/>
              </a:rPr>
              <a:t>il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g</a:t>
            </a:r>
          </a:p>
          <a:p>
            <a:pPr marL="812800" lvl="1" indent="-342900">
              <a:spcBef>
                <a:spcPts val="1225"/>
              </a:spcBef>
              <a:buFont typeface="+mj-lt"/>
              <a:buAutoNum type="arabicPeriod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Gr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spc="20" dirty="0" smtClean="0">
                <a:latin typeface="Arial"/>
                <a:cs typeface="Arial"/>
              </a:rPr>
              <a:t>z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rt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15" dirty="0" smtClean="0">
                <a:latin typeface="Arial"/>
                <a:cs typeface="Arial"/>
              </a:rPr>
              <a:t>y</a:t>
            </a:r>
            <a:r>
              <a:rPr lang="de-DE" dirty="0" smtClean="0">
                <a:latin typeface="Arial"/>
                <a:cs typeface="Arial"/>
              </a:rPr>
              <a:t>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837" y="1318895"/>
            <a:ext cx="820896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>
                <a:solidFill>
                  <a:sysClr val="windowText" lastClr="000000"/>
                </a:solidFill>
              </a:rPr>
              <a:t>Funktionsorientierter Test (Black-Box-Test</a:t>
            </a:r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1. Error </a:t>
            </a:r>
            <a:r>
              <a:rPr lang="de-DE" altLang="de-DE" sz="4800" kern="0" dirty="0" err="1" smtClean="0">
                <a:solidFill>
                  <a:sysClr val="windowText" lastClr="000000"/>
                </a:solidFill>
              </a:rPr>
              <a:t>Guessing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5" name="object 8"/>
          <p:cNvSpPr txBox="1"/>
          <p:nvPr/>
        </p:nvSpPr>
        <p:spPr>
          <a:xfrm>
            <a:off x="365760" y="951830"/>
            <a:ext cx="8778240" cy="388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4000">
              <a:spcBef>
                <a:spcPts val="71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ve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ah</a:t>
            </a:r>
            <a:r>
              <a:rPr lang="de-DE" dirty="0">
                <a:latin typeface="Arial"/>
                <a:cs typeface="Arial"/>
              </a:rPr>
              <a:t>l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fä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au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Erf</a:t>
            </a:r>
            <a:r>
              <a:rPr lang="de-DE" spc="-10" dirty="0">
                <a:latin typeface="Arial"/>
                <a:cs typeface="Arial"/>
              </a:rPr>
              <a:t>ah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endParaRPr lang="de-DE" dirty="0">
              <a:latin typeface="Arial"/>
              <a:cs typeface="Arial"/>
            </a:endParaRP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he</a:t>
            </a:r>
            <a:r>
              <a:rPr lang="de-DE" dirty="0">
                <a:latin typeface="Arial"/>
                <a:cs typeface="Arial"/>
              </a:rPr>
              <a:t>s 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266700" indent="-254000"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Er</a:t>
            </a:r>
            <a:r>
              <a:rPr lang="de-DE" spc="-10" dirty="0">
                <a:latin typeface="Arial"/>
                <a:cs typeface="Arial"/>
              </a:rPr>
              <a:t>gän</a:t>
            </a:r>
            <a:r>
              <a:rPr lang="de-DE" dirty="0">
                <a:latin typeface="Arial"/>
                <a:cs typeface="Arial"/>
              </a:rPr>
              <a:t>zt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ho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5" dirty="0">
                <a:latin typeface="Arial"/>
                <a:cs typeface="Arial"/>
              </a:rPr>
              <a:t> 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ung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Typische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Nichtberücksichtigung von Sonderfällen (z. B. Division durch Null)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Fehlende Behandlung von Grenzwerten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Überschreitung von Feldgrenzen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Endlosschleifen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Nichtinitialisierung von Variablen </a:t>
            </a:r>
          </a:p>
          <a:p>
            <a:pPr marL="800100" lvl="1" indent="-342900">
              <a:lnSpc>
                <a:spcPts val="2300"/>
              </a:lnSpc>
              <a:spcBef>
                <a:spcPts val="51"/>
              </a:spcBef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Falsche logische Operationen (Negationen)</a:t>
            </a:r>
          </a:p>
          <a:p>
            <a:pPr marL="301625" marR="52069" indent="-288925">
              <a:lnSpc>
                <a:spcPts val="2030"/>
              </a:lnSpc>
              <a:buFont typeface="Arial"/>
              <a:buChar char="–"/>
              <a:tabLst>
                <a:tab pos="212725" algn="l"/>
              </a:tabLst>
            </a:pPr>
            <a:endParaRPr lang="de-DE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6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837" y="1318895"/>
            <a:ext cx="820896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>
                <a:solidFill>
                  <a:sysClr val="windowText" lastClr="000000"/>
                </a:solidFill>
              </a:rPr>
              <a:t>Funktionsorientierter Test (Black-Box-Test</a:t>
            </a:r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2. Äquivalenzklassenbildung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2725104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3022284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254507"/>
            <a:ext cx="210177" cy="24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456104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8036" y="4862671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5163037"/>
            <a:ext cx="210177" cy="24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" y="84722"/>
            <a:ext cx="8991600" cy="632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 marL="12700" marR="973455" algn="ctr">
              <a:lnSpc>
                <a:spcPts val="4750"/>
              </a:lnSpc>
              <a:spcBef>
                <a:spcPts val="120"/>
              </a:spcBef>
            </a:pPr>
            <a:r>
              <a:rPr lang="de-DE" sz="1800" b="1" spc="-5" dirty="0" smtClean="0">
                <a:latin typeface="Arial"/>
                <a:cs typeface="Arial"/>
              </a:rPr>
              <a:t>1. </a:t>
            </a:r>
            <a:r>
              <a:rPr sz="1800" b="1" spc="-5" dirty="0" err="1" smtClean="0">
                <a:latin typeface="Arial"/>
                <a:cs typeface="Arial"/>
              </a:rPr>
              <a:t>Ä</a:t>
            </a:r>
            <a:r>
              <a:rPr sz="1800" b="1" dirty="0" err="1" smtClean="0">
                <a:latin typeface="Arial"/>
                <a:cs typeface="Arial"/>
              </a:rPr>
              <a:t>qu</a:t>
            </a:r>
            <a:r>
              <a:rPr sz="1800" b="1" spc="15" dirty="0" err="1" smtClean="0">
                <a:latin typeface="Arial"/>
                <a:cs typeface="Arial"/>
              </a:rPr>
              <a:t>i</a:t>
            </a:r>
            <a:r>
              <a:rPr sz="1800" b="1" spc="-30" dirty="0" err="1" smtClean="0">
                <a:latin typeface="Arial"/>
                <a:cs typeface="Arial"/>
              </a:rPr>
              <a:t>v</a:t>
            </a:r>
            <a:r>
              <a:rPr sz="1800" b="1" spc="-10" dirty="0" err="1" smtClean="0">
                <a:latin typeface="Arial"/>
                <a:cs typeface="Arial"/>
              </a:rPr>
              <a:t>a</a:t>
            </a: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nz</a:t>
            </a:r>
            <a:r>
              <a:rPr sz="1800" b="1" spc="-10" dirty="0" err="1" smtClean="0">
                <a:latin typeface="Arial"/>
                <a:cs typeface="Arial"/>
              </a:rPr>
              <a:t>k</a:t>
            </a: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5" dirty="0" err="1" smtClean="0">
                <a:latin typeface="Arial"/>
                <a:cs typeface="Arial"/>
              </a:rPr>
              <a:t>a</a:t>
            </a:r>
            <a:r>
              <a:rPr sz="1800" b="1" spc="-10" dirty="0" err="1" smtClean="0">
                <a:latin typeface="Arial"/>
                <a:cs typeface="Arial"/>
              </a:rPr>
              <a:t>sse</a:t>
            </a:r>
            <a:r>
              <a:rPr sz="1800" b="1" dirty="0" err="1" smtClean="0">
                <a:latin typeface="Arial"/>
                <a:cs typeface="Arial"/>
              </a:rPr>
              <a:t>nbildu</a:t>
            </a:r>
            <a:r>
              <a:rPr sz="1800" b="1" spc="-10" dirty="0" err="1" smtClean="0">
                <a:latin typeface="Arial"/>
                <a:cs typeface="Arial"/>
              </a:rPr>
              <a:t>n</a:t>
            </a:r>
            <a:r>
              <a:rPr sz="1800" b="1" dirty="0" err="1" smtClean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nge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 K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spc="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3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15" dirty="0" err="1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altLang="de-DE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Bestimmung von gültigen Äquivalenzklassen (Normalfall) sowie ungültigen Äquivalenzklassen (Sonderfall)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Äquivalenzklassenbildung zerlegt die Menge der Eingaben in disjunkte Teilmengen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Jeder Repräsentant einer Teilmenge hat das gleiche Verhalten bzgl. einer vorgegebenen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Beispiel: Restklassen (</a:t>
            </a:r>
            <a:r>
              <a:rPr lang="de-DE" altLang="de-DE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 zwei beliebige Repräsentanten aus Restklassen addiert, liegt das Ergebnis immer in 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derselben </a:t>
            </a: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Übertragungsidee auf Tests: Eingaben werden in Klassen unterteilt, die durch die Ausführung des zu testenden Systems zu „gleichartigen“ Ergebnissen führen</a:t>
            </a:r>
          </a:p>
          <a:p>
            <a:pPr marL="12700" marR="2291080">
              <a:lnSpc>
                <a:spcPct val="110000"/>
              </a:lnSpc>
              <a:tabLst>
                <a:tab pos="267335" algn="l"/>
              </a:tabLst>
            </a:pPr>
            <a:endParaRPr lang="de-DE" dirty="0">
              <a:latin typeface="Arial"/>
              <a:cs typeface="Arial"/>
            </a:endParaRPr>
          </a:p>
          <a:p>
            <a:pPr marL="12700" marR="2291080">
              <a:lnSpc>
                <a:spcPct val="110000"/>
              </a:lnSpc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smtClean="0">
                <a:latin typeface="Arial"/>
                <a:cs typeface="Arial"/>
              </a:rPr>
              <a:t>: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spc="1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20" dirty="0" err="1" smtClean="0">
                <a:latin typeface="Arial"/>
                <a:cs typeface="Arial"/>
              </a:rPr>
              <a:t>z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ei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gan</a:t>
            </a:r>
            <a:r>
              <a:rPr sz="1800" spc="1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ah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: 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„</a:t>
            </a:r>
            <a:r>
              <a:rPr lang="de-DE" spc="-5" dirty="0" err="1" smtClean="0">
                <a:latin typeface="Arial"/>
                <a:cs typeface="Arial"/>
              </a:rPr>
              <a:t>void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5" dirty="0" err="1" smtClean="0">
                <a:latin typeface="Arial"/>
                <a:cs typeface="Arial"/>
              </a:rPr>
              <a:t>mul</a:t>
            </a:r>
            <a:r>
              <a:rPr lang="de-DE" spc="-5" dirty="0" smtClean="0">
                <a:latin typeface="Arial"/>
                <a:cs typeface="Arial"/>
              </a:rPr>
              <a:t>(x, y)“</a:t>
            </a:r>
          </a:p>
          <a:p>
            <a:pPr marL="304800" marR="2291080" indent="-292100">
              <a:lnSpc>
                <a:spcPct val="110000"/>
              </a:lnSpc>
              <a:buFont typeface="Arial"/>
              <a:buChar char="–"/>
              <a:tabLst>
                <a:tab pos="267335" algn="l"/>
              </a:tabLst>
            </a:pPr>
            <a:endParaRPr lang="de-DE" spc="-5" dirty="0" smtClean="0">
              <a:latin typeface="Arial"/>
              <a:cs typeface="Arial"/>
            </a:endParaRPr>
          </a:p>
          <a:p>
            <a:pPr marL="12700" marR="2291080">
              <a:lnSpc>
                <a:spcPct val="110000"/>
              </a:lnSpc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   </a:t>
            </a:r>
            <a:r>
              <a:rPr dirty="0" err="1" smtClean="0">
                <a:latin typeface="Arial"/>
                <a:cs typeface="Arial"/>
              </a:rPr>
              <a:t>M</a:t>
            </a:r>
            <a:r>
              <a:rPr spc="-10" dirty="0" err="1" smtClean="0">
                <a:latin typeface="Arial"/>
                <a:cs typeface="Arial"/>
              </a:rPr>
              <a:t>ög</a:t>
            </a:r>
            <a:r>
              <a:rPr spc="-5" dirty="0" err="1" smtClean="0">
                <a:latin typeface="Arial"/>
                <a:cs typeface="Arial"/>
              </a:rPr>
              <a:t>li</a:t>
            </a:r>
            <a:r>
              <a:rPr spc="10" dirty="0" err="1" smtClean="0">
                <a:latin typeface="Arial"/>
                <a:cs typeface="Arial"/>
              </a:rPr>
              <a:t>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10" dirty="0" err="1" smtClean="0">
                <a:latin typeface="Arial"/>
                <a:cs typeface="Arial"/>
              </a:rPr>
              <a:t>Ä</a:t>
            </a:r>
            <a:r>
              <a:rPr spc="-10" dirty="0" err="1" smtClean="0">
                <a:latin typeface="Arial"/>
                <a:cs typeface="Arial"/>
              </a:rPr>
              <a:t>qu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10" dirty="0" err="1" smtClean="0">
                <a:latin typeface="Arial"/>
                <a:cs typeface="Arial"/>
              </a:rPr>
              <a:t>v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spc="-5" dirty="0" err="1" smtClean="0">
                <a:latin typeface="Arial"/>
                <a:cs typeface="Arial"/>
              </a:rPr>
              <a:t>l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spc="-10" dirty="0" err="1" smtClean="0">
                <a:latin typeface="Arial"/>
                <a:cs typeface="Arial"/>
              </a:rPr>
              <a:t>n</a:t>
            </a:r>
            <a:r>
              <a:rPr dirty="0" err="1" smtClean="0">
                <a:latin typeface="Arial"/>
                <a:cs typeface="Arial"/>
              </a:rPr>
              <a:t>zk</a:t>
            </a:r>
            <a:r>
              <a:rPr spc="-5" dirty="0" err="1" smtClean="0">
                <a:latin typeface="Arial"/>
                <a:cs typeface="Arial"/>
              </a:rPr>
              <a:t>l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dirty="0" err="1" smtClean="0">
                <a:latin typeface="Arial"/>
                <a:cs typeface="Arial"/>
              </a:rPr>
              <a:t>s</a:t>
            </a:r>
            <a:r>
              <a:rPr spc="10" dirty="0" err="1" smtClean="0">
                <a:latin typeface="Arial"/>
                <a:cs typeface="Arial"/>
              </a:rPr>
              <a:t>s</a:t>
            </a:r>
            <a:r>
              <a:rPr spc="-10" dirty="0" err="1" smtClean="0">
                <a:latin typeface="Arial"/>
                <a:cs typeface="Arial"/>
              </a:rPr>
              <a:t>en</a:t>
            </a:r>
            <a:r>
              <a:rPr spc="-10" dirty="0" smtClean="0">
                <a:latin typeface="Arial"/>
                <a:cs typeface="Arial"/>
              </a:rPr>
              <a:t>:</a:t>
            </a:r>
            <a:endParaRPr dirty="0" smtClean="0">
              <a:latin typeface="Arial"/>
              <a:cs typeface="Arial"/>
            </a:endParaRPr>
          </a:p>
          <a:p>
            <a:pPr marL="769620" algn="just">
              <a:lnSpc>
                <a:spcPct val="100000"/>
              </a:lnSpc>
              <a:spcBef>
                <a:spcPts val="165"/>
              </a:spcBef>
            </a:pPr>
            <a:r>
              <a:rPr sz="1800" dirty="0" smtClean="0">
                <a:latin typeface="Arial"/>
                <a:cs typeface="Arial"/>
              </a:rPr>
              <a:t>X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</a:p>
          <a:p>
            <a:pPr marL="769620" marR="4112895" algn="just">
              <a:lnSpc>
                <a:spcPct val="1097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 </a:t>
            </a:r>
            <a:r>
              <a:rPr sz="1800" spc="5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nega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 </a:t>
            </a:r>
            <a:endParaRPr lang="de-DE" sz="1800" dirty="0" smtClean="0">
              <a:latin typeface="Arial"/>
              <a:cs typeface="Arial"/>
            </a:endParaRPr>
          </a:p>
          <a:p>
            <a:pPr marL="769620" marR="4112895" algn="just">
              <a:lnSpc>
                <a:spcPct val="109700"/>
              </a:lnSpc>
              <a:spcBef>
                <a:spcPts val="40"/>
              </a:spcBef>
            </a:pPr>
            <a:r>
              <a:rPr sz="1800" dirty="0" smtClean="0">
                <a:latin typeface="Arial"/>
                <a:cs typeface="Arial"/>
              </a:rPr>
              <a:t>X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po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 </a:t>
            </a:r>
            <a:endParaRPr lang="de-DE" sz="1800" dirty="0" smtClean="0">
              <a:latin typeface="Arial"/>
              <a:cs typeface="Arial"/>
            </a:endParaRPr>
          </a:p>
          <a:p>
            <a:pPr marL="769620" marR="4112895" algn="just">
              <a:lnSpc>
                <a:spcPct val="109700"/>
              </a:lnSpc>
              <a:spcBef>
                <a:spcPts val="40"/>
              </a:spcBef>
            </a:pPr>
            <a:r>
              <a:rPr sz="1800" dirty="0" smtClean="0">
                <a:latin typeface="Arial"/>
                <a:cs typeface="Arial"/>
              </a:rPr>
              <a:t>X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ega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9" y="817551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3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6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19402" y="2764217"/>
            <a:ext cx="3556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3200" b="1" spc="-4" dirty="0" smtClean="0">
                <a:latin typeface="Arial"/>
                <a:cs typeface="Arial"/>
              </a:rPr>
              <a:t>Software Qualität</a:t>
            </a:r>
            <a:endParaRPr lang="de-DE" sz="32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6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59327" y="6042820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84162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Beispiele für Äquivalenzklassen von Eingaben</a:t>
            </a:r>
            <a:endParaRPr lang="de-DE" altLang="de-DE" sz="2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3393920"/>
            <a:ext cx="8534400" cy="322436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Erlaubte Eingabe: 1 &lt;= Wert &lt;= 99 (Wert sei ganzzahlig)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eine gültige Äquivalenzklasse: 1 &lt;= Wert &lt;= 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zwei ungültige Äquivalenzklassen: Wert &lt; 1, Wert &gt; 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Erlaubte Eingabe in einer Textliste: für ein Auto können zwischen einem und sechs Besitzer eingetragen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eine gültige Äquivalenzklasse: ein bis sechs Besitzer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zwei ungültige Äquivalenzklassen: kein Besitzer, mehr als sechs Besitzer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Erlaubte Eingabe: Instrumente Klavier, Geige, Orgel, Pauke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vier gültige Äquivalenzklassen: Klavier, Geige, Orgel, Pauke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eine ungültige Äquivalenzklasse: alles andere, z.B. Zimbeln</a:t>
            </a:r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8313" y="387350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Regeln zur Bildung von Äquivalenzklassen</a:t>
            </a:r>
            <a:endParaRPr lang="de-DE" altLang="de-DE" sz="2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095375"/>
            <a:ext cx="8229600" cy="17462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man muss mögliche Eingaben kennen (aus Anforderungs-Spezifikation)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einfache Zahlenparameter: Intervall mit gültigen Werten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Wenn explizit eine Menge von Werten vorgegeben ist: jeder Wert stellt eine Äquivalenzklasse dar </a:t>
            </a:r>
          </a:p>
        </p:txBody>
      </p:sp>
    </p:spTree>
    <p:extLst>
      <p:ext uri="{BB962C8B-B14F-4D97-AF65-F5344CB8AC3E}">
        <p14:creationId xmlns:p14="http://schemas.microsoft.com/office/powerpoint/2010/main" val="11348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4476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endParaRPr lang="de-DE" altLang="de-DE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809830"/>
              </p:ext>
            </p:extLst>
          </p:nvPr>
        </p:nvGraphicFramePr>
        <p:xfrm>
          <a:off x="323850" y="2939732"/>
          <a:ext cx="8362950" cy="2903538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Eingabe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gültige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Äquivalenzklassen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ungültige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Äquivalenzklassen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Name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Ä1) nicht leer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Ä2) leer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Geburtsjahr</a:t>
                      </a:r>
                      <a:endParaRPr kumimoji="0" lang="de-DE" alt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Ä4) 1900&lt; = Geburtsjahr &lt;= 2000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Ä3) Geburtsjahr &lt; 1900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Ä5) Geburtsjahr &gt; 2000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Fachbereich</a:t>
                      </a:r>
                      <a:endParaRPr kumimoji="0" lang="de-DE" alt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Ä6) FBING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Ä7) FBBWL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Ä8) FBPOL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228600" y="463550"/>
            <a:ext cx="8534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de-DE" sz="2000" b="1" kern="0" dirty="0" smtClean="0">
                <a:solidFill>
                  <a:sysClr val="windowText" lastClr="000000"/>
                </a:solidFill>
              </a:rPr>
              <a:t>Beispiel Spezifikation:</a:t>
            </a:r>
          </a:p>
          <a:p>
            <a:r>
              <a:rPr lang="de-DE" altLang="de-DE" kern="0" dirty="0" smtClean="0">
                <a:solidFill>
                  <a:sysClr val="windowText" lastClr="000000"/>
                </a:solidFill>
              </a:rPr>
              <a:t>Einem Konstruktor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zur Verwaltung von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Studierenden wird ein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Name, ein Geburtsjahr und ein Fachbereich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übergeben.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</a:rPr>
              <a:t>Einschränkungen: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</a:rPr>
              <a:t>Das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Namensfeld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darf nicht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leer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</a:rPr>
              <a:t>D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as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Geburtsjahr muss zwischen 1900 und 2000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liegen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>
                <a:solidFill>
                  <a:sysClr val="windowText" lastClr="000000"/>
                </a:solidFill>
              </a:rPr>
              <a:t>E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s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können nur die Fachbereiche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aus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einer Aufzählung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(FBING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, FBBWL und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FBPOL) </a:t>
            </a:r>
            <a:r>
              <a:rPr lang="de-DE" altLang="de-DE" kern="0" dirty="0">
                <a:solidFill>
                  <a:sysClr val="windowText" lastClr="000000"/>
                </a:solidFill>
              </a:rPr>
              <a:t>übergeben </a:t>
            </a:r>
            <a:r>
              <a:rPr lang="de-DE" altLang="de-DE" kern="0" dirty="0" smtClean="0">
                <a:solidFill>
                  <a:sysClr val="windowText" lastClr="000000"/>
                </a:solidFill>
              </a:rPr>
              <a:t>werden</a:t>
            </a:r>
            <a:endParaRPr lang="de-DE" altLang="de-DE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7" name="Group 5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77046"/>
              </p:ext>
            </p:extLst>
          </p:nvPr>
        </p:nvGraphicFramePr>
        <p:xfrm>
          <a:off x="250825" y="3248368"/>
          <a:ext cx="8642350" cy="33048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Test-nummer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2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3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4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5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6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geprüfte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Äquivalenz­klassen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Ä4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Ä6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(Ä1)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(Ä4)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Ä7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(Ä1)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(Ä4)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Ä8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Ä2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Ä3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Ä5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„Schmidt“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„Schulz“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„“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Geburtsjahr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1987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1989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1985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1988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1892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2006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Fachbereich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FBBWL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FBPOL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Ergebnis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" y="373920"/>
            <a:ext cx="9067800" cy="29956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b="1" kern="0" dirty="0">
                <a:solidFill>
                  <a:sysClr val="windowText" lastClr="000000"/>
                </a:solidFill>
              </a:rPr>
              <a:t>Testfallerzeugung aus Äquivalenzklassen</a:t>
            </a: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Die Äquivalenzklassen sind eindeutig zu nummerieren. Für die Erzeugung von Testfällen aus den Äquivalenzklassen sind zwei Regeln zu beachten: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gültige Äquivalenzklassen: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möglichst viele Klassen in einem Test kombinieren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ungültige Äquivalenzklassen: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Auswahl eines (wichtig!) Testdatums aus einer ungültigen Äquivalenzklasse in Kombination mit Werten, die ausschließlich aus gültigen Äquivalenzklassen entnommen sind. Grund: für alle ungültigen Eingabewerte muss eine Fehlerbehandlung existieren</a:t>
            </a:r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837" y="1318895"/>
            <a:ext cx="820896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>
                <a:solidFill>
                  <a:sysClr val="windowText" lastClr="000000"/>
                </a:solidFill>
              </a:rPr>
              <a:t>Funktionsorientierter Test (Black-Box-Test</a:t>
            </a:r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3. Grenzwertanalyse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3533612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3838415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140207"/>
            <a:ext cx="210177" cy="24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94990"/>
            <a:ext cx="8458200" cy="6599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 marL="12700" marR="6350" algn="ctr">
              <a:lnSpc>
                <a:spcPts val="4750"/>
              </a:lnSpc>
              <a:spcBef>
                <a:spcPts val="120"/>
              </a:spcBef>
            </a:pPr>
            <a:r>
              <a:rPr lang="de-DE" sz="1800" b="1" dirty="0" smtClean="0">
                <a:latin typeface="Arial"/>
                <a:cs typeface="Arial"/>
              </a:rPr>
              <a:t>2. </a:t>
            </a:r>
            <a:r>
              <a:rPr sz="1800" b="1" dirty="0" err="1" smtClean="0">
                <a:latin typeface="Arial"/>
                <a:cs typeface="Arial"/>
              </a:rPr>
              <a:t>G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n</a:t>
            </a:r>
            <a:r>
              <a:rPr sz="1800" b="1" spc="-25" dirty="0" err="1" smtClean="0">
                <a:latin typeface="Arial"/>
                <a:cs typeface="Arial"/>
              </a:rPr>
              <a:t>z</a:t>
            </a:r>
            <a:r>
              <a:rPr sz="1800" b="1" spc="35" dirty="0" err="1" smtClean="0">
                <a:latin typeface="Arial"/>
                <a:cs typeface="Arial"/>
              </a:rPr>
              <a:t>w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r>
              <a:rPr sz="1800" b="1" spc="-10" dirty="0" err="1" smtClean="0">
                <a:latin typeface="Arial"/>
                <a:cs typeface="Arial"/>
              </a:rPr>
              <a:t>a</a:t>
            </a:r>
            <a:r>
              <a:rPr sz="1800" b="1" dirty="0" err="1" smtClean="0">
                <a:latin typeface="Arial"/>
                <a:cs typeface="Arial"/>
              </a:rPr>
              <a:t>n</a:t>
            </a:r>
            <a:r>
              <a:rPr sz="1800" b="1" spc="-10" dirty="0" err="1" smtClean="0">
                <a:latin typeface="Arial"/>
                <a:cs typeface="Arial"/>
              </a:rPr>
              <a:t>a</a:t>
            </a: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yse</a:t>
            </a:r>
            <a:endParaRPr sz="1800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Viele Software-Fehler sind auf Schwierigkeiten in Grenzbereichen der Äquivalenzklassen zurück zu führen (z.B. Extremwert nicht berücksichtigt, Array um ein Feld zu klein)</a:t>
            </a:r>
          </a:p>
          <a:p>
            <a:pPr marL="304800" indent="-29210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Aus diesem Grund wird die Untersuchung von Äquivalenzklassen um die Untersuchung der Grenzen ergänzt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20" dirty="0" err="1" smtClean="0">
                <a:latin typeface="Arial"/>
                <a:cs typeface="Arial"/>
              </a:rPr>
              <a:t>s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zf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e</a:t>
            </a:r>
          </a:p>
          <a:p>
            <a:pPr marL="769620">
              <a:lnSpc>
                <a:spcPct val="100000"/>
              </a:lnSpc>
              <a:spcBef>
                <a:spcPts val="95"/>
              </a:spcBef>
            </a:pPr>
            <a:endParaRPr lang="de-DE" dirty="0" smtClean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Beispiel: 1&lt;=Wert&lt;=99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(ganzzahlig )</a:t>
            </a:r>
            <a:endParaRPr lang="de-DE" altLang="de-DE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Äquivalenzklasse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Wert&lt;1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obere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Grenze Wert=0 (untere Grenze spielt hier keine Rolle)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Äquivalenzklasse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Wert&gt;99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Grenze Wert=100 (obere Grenze spielt keine Rolle)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Äquivalenzklasse 1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&lt;=Wert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&lt;=99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untere </a:t>
            </a: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Grenze Wert=1 und obere Grenze Wert=99</a:t>
            </a:r>
          </a:p>
          <a:p>
            <a:pPr lvl="1">
              <a:lnSpc>
                <a:spcPct val="90000"/>
              </a:lnSpc>
            </a:pPr>
            <a:endParaRPr lang="de-DE" altLang="de-DE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 Grenzfallbetrachtung kann direkt in die Testfallerzeugung eingehen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buFont typeface="Arial"/>
              <a:buChar char="–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9620">
              <a:lnSpc>
                <a:spcPct val="100000"/>
              </a:lnSpc>
              <a:spcBef>
                <a:spcPts val="95"/>
              </a:spcBef>
            </a:pP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endParaRPr lang="de-DE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25538"/>
            <a:ext cx="8229600" cy="254793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Testfälle nach einer Äquivalenzklassenanalyse und Grenzwertanalyse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(Testfallanzahl erhöht sich meist)</a:t>
            </a:r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Group 4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52812"/>
              </p:ext>
            </p:extLst>
          </p:nvPr>
        </p:nvGraphicFramePr>
        <p:xfrm>
          <a:off x="250825" y="2349500"/>
          <a:ext cx="8642350" cy="33048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Test-nummer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2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3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4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5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6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geprüfte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Äquivalenz­klassen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Ä4U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Ä6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(Ä1)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Ä4O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Ä7</a:t>
                      </a:r>
                      <a:endParaRPr kumimoji="0" lang="it-IT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(Ä1)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(Ä4)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</a:rPr>
                        <a:t> Ä8</a:t>
                      </a:r>
                      <a:endParaRPr kumimoji="0" lang="de-DE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Ä2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Ä3O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Ä5U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„Schmidt“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„Schulz“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„“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„Meier“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Geburtsjahr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1900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2000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1985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1988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1899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2001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Fachbereich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FBBWL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FBPOL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FBING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Ergebnis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 ok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Times New Roman" pitchFamily="18" charset="0"/>
                        </a:rPr>
                        <a:t>Abbruch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endParaRPr lang="de-DE" alt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52513"/>
            <a:ext cx="8362950" cy="50403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Mögliche Übersetzung nach </a:t>
            </a:r>
            <a:r>
              <a:rPr lang="de-DE" altLang="de-DE" sz="2400" b="1" kern="0" dirty="0" err="1" smtClean="0">
                <a:solidFill>
                  <a:sysClr val="windowText" lastClr="000000"/>
                </a:solidFill>
              </a:rPr>
              <a:t>JUnit</a:t>
            </a:r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 (Ausschnitt)</a:t>
            </a:r>
          </a:p>
          <a:p>
            <a:pPr algn="ctr">
              <a:lnSpc>
                <a:spcPct val="80000"/>
              </a:lnSpc>
            </a:pPr>
            <a:endParaRPr lang="de-DE" altLang="de-DE" b="1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endParaRPr lang="de-DE" altLang="de-DE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import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junit.framework.TestCase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de-DE" altLang="de-DE" kern="0" dirty="0" smtClean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class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ImmatrikulationTest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extends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TestCase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test1(){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try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new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Immatrikulation("Meier", 1900,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Bereich.FBING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}catch(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ImmatrikulationsException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fail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("falsche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Exception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} </a:t>
            </a:r>
          </a:p>
          <a:p>
            <a:pPr>
              <a:lnSpc>
                <a:spcPct val="80000"/>
              </a:lnSpc>
            </a:pPr>
            <a:endParaRPr lang="de-DE" altLang="de-DE" kern="0" dirty="0" smtClean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public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void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test4(){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try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new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Immatrikulation("", 1988,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Bereich.FBING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fail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("fehlende 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Exception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}catch(</a:t>
            </a:r>
            <a:r>
              <a:rPr lang="de-DE" altLang="de-DE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ImmatrikulationsException</a:t>
            </a: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e){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...</a:t>
            </a:r>
            <a:endParaRPr lang="de-DE" altLang="de-DE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7837" y="1318895"/>
            <a:ext cx="8208963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>
                <a:solidFill>
                  <a:sysClr val="windowText" lastClr="000000"/>
                </a:solidFill>
              </a:rPr>
              <a:t>Strukturorientierter Test (White-Box-Test) 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66" y="94990"/>
            <a:ext cx="7642859" cy="6507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B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651510" indent="-289560">
              <a:lnSpc>
                <a:spcPts val="2020"/>
              </a:lnSpc>
              <a:buFont typeface="Arial" panose="020B0604020202020204" pitchFamily="34" charset="0"/>
              <a:buChar char="•"/>
            </a:pPr>
            <a:r>
              <a:rPr sz="1800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tr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114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-/A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abe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ur 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ob</a:t>
            </a:r>
            <a:r>
              <a:rPr sz="1800" spc="-5" dirty="0" err="1" smtClean="0">
                <a:latin typeface="Arial"/>
                <a:cs typeface="Arial"/>
              </a:rPr>
              <a:t>j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lang="de-DE" sz="1800" dirty="0" smtClean="0">
                <a:latin typeface="Arial"/>
                <a:cs typeface="Arial"/>
              </a:rPr>
              <a:t> -&gt; Test der implementierten Realisierung</a:t>
            </a:r>
          </a:p>
          <a:p>
            <a:pPr marL="304800" marR="651510" indent="-289560">
              <a:lnSpc>
                <a:spcPts val="2020"/>
              </a:lnSpc>
            </a:pPr>
            <a:endParaRPr lang="de-DE" sz="1800" dirty="0" smtClean="0">
              <a:latin typeface="Arial"/>
              <a:cs typeface="Arial"/>
            </a:endParaRPr>
          </a:p>
          <a:p>
            <a:pPr marL="305435" marR="6350" indent="-290195">
              <a:lnSpc>
                <a:spcPts val="2060"/>
              </a:lnSpc>
              <a:buFont typeface="Arial" panose="020B0604020202020204" pitchFamily="34" charset="0"/>
              <a:buChar char="•"/>
            </a:pPr>
            <a:r>
              <a:rPr sz="1750" spc="-5" dirty="0" err="1" smtClean="0">
                <a:latin typeface="Arial"/>
                <a:cs typeface="Arial"/>
              </a:rPr>
              <a:t>Z</a:t>
            </a:r>
            <a:r>
              <a:rPr sz="1750" spc="5" dirty="0" err="1" smtClean="0">
                <a:latin typeface="Arial"/>
                <a:cs typeface="Arial"/>
              </a:rPr>
              <a:t>i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spc="5" dirty="0" err="1" smtClean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Fü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</a:t>
            </a:r>
            <a:r>
              <a:rPr sz="1750" spc="-5" dirty="0">
                <a:latin typeface="Arial"/>
                <a:cs typeface="Arial"/>
              </a:rPr>
              <a:t>ed</a:t>
            </a:r>
            <a:r>
              <a:rPr sz="1750" spc="-1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5" dirty="0">
                <a:latin typeface="Arial"/>
                <a:cs typeface="Arial"/>
              </a:rPr>
              <a:t>m</a:t>
            </a:r>
            <a:r>
              <a:rPr sz="1750" spc="-5" dirty="0">
                <a:latin typeface="Arial"/>
                <a:cs typeface="Arial"/>
              </a:rPr>
              <a:t>ög</a:t>
            </a:r>
            <a:r>
              <a:rPr sz="1750" spc="-10" dirty="0">
                <a:latin typeface="Arial"/>
                <a:cs typeface="Arial"/>
              </a:rPr>
              <a:t>li</a:t>
            </a:r>
            <a:r>
              <a:rPr sz="1750" dirty="0">
                <a:latin typeface="Arial"/>
                <a:cs typeface="Arial"/>
              </a:rPr>
              <a:t>c</a:t>
            </a:r>
            <a:r>
              <a:rPr sz="1750" spc="-5" dirty="0">
                <a:latin typeface="Arial"/>
                <a:cs typeface="Arial"/>
              </a:rPr>
              <a:t>he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10" dirty="0">
                <a:latin typeface="Arial"/>
                <a:cs typeface="Arial"/>
              </a:rPr>
              <a:t>P</a:t>
            </a:r>
            <a:r>
              <a:rPr sz="1750" spc="5" dirty="0">
                <a:latin typeface="Arial"/>
                <a:cs typeface="Arial"/>
              </a:rPr>
              <a:t>f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d </a:t>
            </a:r>
            <a:r>
              <a:rPr sz="1750" spc="-5" dirty="0">
                <a:latin typeface="Arial"/>
                <a:cs typeface="Arial"/>
              </a:rPr>
              <a:t>du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ch </a:t>
            </a:r>
            <a:r>
              <a:rPr sz="1750" spc="-5" dirty="0">
                <a:latin typeface="Arial"/>
                <a:cs typeface="Arial"/>
              </a:rPr>
              <a:t>da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Te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ob</a:t>
            </a:r>
            <a:r>
              <a:rPr sz="1750" spc="5" dirty="0">
                <a:latin typeface="Arial"/>
                <a:cs typeface="Arial"/>
              </a:rPr>
              <a:t>j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kt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l </a:t>
            </a:r>
            <a:r>
              <a:rPr sz="1750" spc="-5" dirty="0">
                <a:latin typeface="Arial"/>
                <a:cs typeface="Arial"/>
              </a:rPr>
              <a:t>da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V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ha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5" dirty="0">
                <a:latin typeface="Arial"/>
                <a:cs typeface="Arial"/>
              </a:rPr>
              <a:t>des 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spc="-1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j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 i</a:t>
            </a:r>
            <a:r>
              <a:rPr sz="1750" dirty="0">
                <a:latin typeface="Arial"/>
                <a:cs typeface="Arial"/>
              </a:rPr>
              <a:t>n</a:t>
            </a:r>
            <a:r>
              <a:rPr sz="1750" spc="-10" dirty="0">
                <a:latin typeface="Arial"/>
                <a:cs typeface="Arial"/>
              </a:rPr>
              <a:t> A</a:t>
            </a:r>
            <a:r>
              <a:rPr sz="1750" spc="-5" dirty="0">
                <a:latin typeface="Arial"/>
                <a:cs typeface="Arial"/>
              </a:rPr>
              <a:t>bhäng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10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v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5" dirty="0">
                <a:latin typeface="Arial"/>
                <a:cs typeface="Arial"/>
              </a:rPr>
              <a:t>de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10" dirty="0">
                <a:latin typeface="Arial"/>
                <a:cs typeface="Arial"/>
              </a:rPr>
              <a:t>Ei</a:t>
            </a:r>
            <a:r>
              <a:rPr sz="1750" spc="-5" dirty="0">
                <a:latin typeface="Arial"/>
                <a:cs typeface="Arial"/>
              </a:rPr>
              <a:t>ngab</a:t>
            </a:r>
            <a:r>
              <a:rPr sz="1750" spc="10" dirty="0">
                <a:latin typeface="Arial"/>
                <a:cs typeface="Arial"/>
              </a:rPr>
              <a:t>e</a:t>
            </a:r>
            <a:r>
              <a:rPr sz="1750" spc="-5" dirty="0">
                <a:latin typeface="Arial"/>
                <a:cs typeface="Arial"/>
              </a:rPr>
              <a:t>da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5" dirty="0">
                <a:latin typeface="Arial"/>
                <a:cs typeface="Arial"/>
              </a:rPr>
              <a:t>f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ge</a:t>
            </a:r>
            <a:r>
              <a:rPr sz="1750" spc="-15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15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ll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den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44"/>
              </a:spcBef>
            </a:pPr>
            <a:endParaRPr sz="1700" dirty="0"/>
          </a:p>
          <a:p>
            <a:pPr marL="304800" marR="7169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ah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enn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 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ob</a:t>
            </a:r>
            <a:r>
              <a:rPr sz="1800" spc="-5" dirty="0" err="1" smtClean="0">
                <a:latin typeface="Arial"/>
                <a:cs typeface="Arial"/>
              </a:rPr>
              <a:t>j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s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7169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304800" marR="7169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dirty="0">
                <a:latin typeface="Arial"/>
                <a:cs typeface="Arial"/>
              </a:rPr>
              <a:t>Zum Beispiel Abläufe aus </a:t>
            </a:r>
            <a:r>
              <a:rPr lang="de-DE" dirty="0" smtClean="0">
                <a:latin typeface="Arial"/>
                <a:cs typeface="Arial"/>
              </a:rPr>
              <a:t>Aktivitätsdiagrammen</a:t>
            </a:r>
            <a:endParaRPr lang="de-DE" dirty="0">
              <a:latin typeface="Arial"/>
              <a:cs typeface="Arial"/>
            </a:endParaRPr>
          </a:p>
          <a:p>
            <a:pPr marL="304800" marR="7169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ah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e:</a:t>
            </a:r>
            <a:endParaRPr sz="1800" dirty="0">
              <a:latin typeface="Arial"/>
              <a:cs typeface="Arial"/>
            </a:endParaRPr>
          </a:p>
          <a:p>
            <a:pPr marL="774700" marR="319405" indent="-10795">
              <a:lnSpc>
                <a:spcPts val="2060"/>
              </a:lnSpc>
              <a:spcBef>
                <a:spcPts val="680"/>
              </a:spcBef>
            </a:pPr>
            <a:r>
              <a:rPr sz="1800" dirty="0" err="1" smtClean="0">
                <a:latin typeface="Arial"/>
                <a:cs typeface="Arial"/>
              </a:rPr>
              <a:t>J</a:t>
            </a:r>
            <a:r>
              <a:rPr sz="1800" spc="-10" dirty="0" err="1" smtClean="0">
                <a:latin typeface="Arial"/>
                <a:cs typeface="Arial"/>
              </a:rPr>
              <a:t>ede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Klasse </a:t>
            </a:r>
            <a:r>
              <a:rPr sz="1800" spc="5" dirty="0" smtClean="0">
                <a:latin typeface="Arial"/>
                <a:cs typeface="Arial"/>
              </a:rPr>
              <a:t>u</a:t>
            </a:r>
            <a:r>
              <a:rPr sz="1800" spc="-10" dirty="0" smtClean="0">
                <a:latin typeface="Arial"/>
                <a:cs typeface="Arial"/>
              </a:rPr>
              <a:t>n</a:t>
            </a:r>
            <a:r>
              <a:rPr sz="1800" dirty="0" smtClean="0">
                <a:latin typeface="Arial"/>
                <a:cs typeface="Arial"/>
              </a:rPr>
              <a:t>d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j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d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Methode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ob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ens 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769620" marR="1912620">
              <a:lnSpc>
                <a:spcPct val="10780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25" dirty="0">
                <a:latin typeface="Arial"/>
                <a:cs typeface="Arial"/>
              </a:rPr>
              <a:t>Z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en 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ög</a:t>
            </a:r>
            <a:r>
              <a:rPr sz="1800" spc="-5" dirty="0" err="1">
                <a:latin typeface="Arial"/>
                <a:cs typeface="Arial"/>
              </a:rPr>
              <a:t>li</a:t>
            </a:r>
            <a:r>
              <a:rPr sz="1800" spc="10" dirty="0" err="1">
                <a:latin typeface="Arial"/>
                <a:cs typeface="Arial"/>
              </a:rPr>
              <a:t>c</a:t>
            </a:r>
            <a:r>
              <a:rPr sz="1800" spc="-10" dirty="0" err="1">
                <a:latin typeface="Arial"/>
                <a:cs typeface="Arial"/>
              </a:rPr>
              <a:t>h</a:t>
            </a:r>
            <a:r>
              <a:rPr sz="1800" dirty="0" err="1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z="1800" dirty="0" smtClean="0">
                <a:latin typeface="Arial"/>
                <a:cs typeface="Arial"/>
              </a:rPr>
              <a:t>/alle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Pf</a:t>
            </a:r>
            <a:r>
              <a:rPr sz="1800" spc="-10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rc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267335" algn="l"/>
              </a:tabLst>
            </a:pPr>
            <a:endParaRPr sz="165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045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6000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Der Kontrollflussgraph (KFG) </a:t>
            </a:r>
            <a:endParaRPr lang="de-DE" altLang="de-DE" sz="2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1438"/>
            <a:ext cx="8229600" cy="52562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eines Programms P ist ein gerichteter Graph </a:t>
            </a:r>
          </a:p>
          <a:p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	</a:t>
            </a:r>
          </a:p>
          <a:p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KFG(P) =</a:t>
            </a:r>
            <a:r>
              <a:rPr lang="de-DE" altLang="de-DE" sz="2400" kern="0" baseline="-25000" dirty="0" err="1" smtClean="0">
                <a:solidFill>
                  <a:sysClr val="windowText" lastClr="000000"/>
                </a:solidFill>
              </a:rPr>
              <a:t>def</a:t>
            </a:r>
            <a:r>
              <a:rPr lang="de-DE" altLang="de-DE" sz="2400" kern="0" baseline="-25000" dirty="0" smtClean="0">
                <a:solidFill>
                  <a:sysClr val="windowText" lastClr="000000"/>
                </a:solidFill>
              </a:rPr>
              <a:t>   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G = (V, E, </a:t>
            </a:r>
            <a:r>
              <a:rPr lang="de-DE" altLang="de-DE" sz="2400" kern="0" dirty="0" err="1" smtClean="0">
                <a:solidFill>
                  <a:sysClr val="windowText" lastClr="000000"/>
                </a:solidFill>
              </a:rPr>
              <a:t>VStart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, </a:t>
            </a:r>
            <a:r>
              <a:rPr lang="de-DE" altLang="de-DE" sz="2400" kern="0" dirty="0" err="1" smtClean="0">
                <a:solidFill>
                  <a:sysClr val="windowText" lastClr="000000"/>
                </a:solidFill>
              </a:rPr>
              <a:t>VZiel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de-DE" altLang="de-DE" sz="2400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V: Menge der Knoten (Anweisungen des Programms)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E ist Teilmenge von V×V: Menge der Kanten (Nachfolgerelation bezüglich der Ausführung des Programms)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kern="0" dirty="0" err="1" smtClean="0">
                <a:solidFill>
                  <a:sysClr val="windowText" lastClr="000000"/>
                </a:solidFill>
              </a:rPr>
              <a:t>VStart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 , </a:t>
            </a:r>
            <a:r>
              <a:rPr lang="de-DE" altLang="de-DE" sz="2400" kern="0" dirty="0" err="1" smtClean="0">
                <a:solidFill>
                  <a:sysClr val="windowText" lastClr="000000"/>
                </a:solidFill>
              </a:rPr>
              <a:t>VZiel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  aus V: Ausgewählte Knoten für Start, Ende des Programms (</a:t>
            </a:r>
            <a:r>
              <a:rPr lang="de-DE" altLang="de-DE" sz="2400" kern="0" dirty="0" err="1" smtClean="0">
                <a:solidFill>
                  <a:sysClr val="windowText" lastClr="000000"/>
                </a:solidFill>
              </a:rPr>
              <a:t>VZiel</a:t>
            </a:r>
            <a:r>
              <a:rPr lang="de-DE" altLang="de-DE" sz="2400" kern="0" dirty="0" smtClean="0">
                <a:solidFill>
                  <a:sysClr val="windowText" lastClr="000000"/>
                </a:solidFill>
              </a:rPr>
              <a:t> kann auch eine Menge von Knoten sein)</a:t>
            </a:r>
            <a:endParaRPr lang="de-DE" altLang="de-DE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" y="1073150"/>
            <a:ext cx="9067800" cy="50459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31115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Qualitätsmerkmale von Software </a:t>
            </a:r>
            <a:r>
              <a:rPr lang="de-DE" b="1" spc="-4" dirty="0" smtClean="0">
                <a:latin typeface="Arial"/>
                <a:cs typeface="Arial"/>
              </a:rPr>
              <a:t>(aus Vorlesung 1)</a:t>
            </a:r>
            <a:endParaRPr lang="de-DE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1" name="Picture 43" descr="Kap11KF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8225"/>
            <a:ext cx="8012113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6111875"/>
            <a:ext cx="8218488" cy="8286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(Methode gibt Quadrat aller positiven geraden Zahlen, sonst 0 zurück)</a:t>
            </a:r>
          </a:p>
        </p:txBody>
      </p:sp>
      <p:sp>
        <p:nvSpPr>
          <p:cNvPr id="2" name="Rechteck 1"/>
          <p:cNvSpPr/>
          <p:nvPr/>
        </p:nvSpPr>
        <p:spPr>
          <a:xfrm>
            <a:off x="7086600" y="668893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b="1" kern="0" dirty="0" smtClean="0">
                <a:solidFill>
                  <a:sysClr val="windowText" lastClr="000000"/>
                </a:solidFill>
              </a:rPr>
              <a:t>Normalisierter KFG. </a:t>
            </a:r>
          </a:p>
          <a:p>
            <a:r>
              <a:rPr lang="de-DE" b="1" kern="0" dirty="0" smtClean="0">
                <a:solidFill>
                  <a:sysClr val="windowText" lastClr="000000"/>
                </a:solidFill>
              </a:rPr>
              <a:t>s. nächste Folie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9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Normalisierung eines KFG</a:t>
            </a:r>
            <a:endParaRPr lang="de-DE" altLang="de-DE" sz="24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981075"/>
            <a:ext cx="8686800" cy="53276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de-DE" altLang="de-DE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Wunsch: Graph sollte unabhängig von der Formatierung </a:t>
            </a:r>
            <a:r>
              <a:rPr lang="de-DE" altLang="de-DE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  <a:endParaRPr lang="de-DE" altLang="de-DE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endParaRPr lang="de-DE" altLang="ja-JP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381000" indent="-381000"/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Folgende Regeln, mit denen mehrere Knoten k1,k2,...,</a:t>
            </a:r>
            <a:r>
              <a:rPr lang="de-DE" altLang="ja-JP" sz="24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kn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die nacheinander durchlaufen werden können, also k1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k2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...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de-DE" altLang="ja-JP" sz="24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kn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zu einem Knoten verschmolzen werden.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Die Knotenfolge wird bei jedem Durchlauf immer nur über k1 betreten, es gibt außer den genannten Kanten keine weiteren Kanten, die in k2,...,</a:t>
            </a:r>
            <a:r>
              <a:rPr lang="de-DE" altLang="ja-JP" sz="24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kn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enden.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Die Knotenfolge wird bei jedem Durchlauf immer nur über </a:t>
            </a:r>
            <a:r>
              <a:rPr lang="de-DE" altLang="ja-JP" sz="24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kn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verlassen, es gibt außer den genannten Kanten keine weiteren Kanten, die in k1,...,kn-1 beginnen.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Die Knotenfolge ist maximal bezüglich a) und b).</a:t>
            </a:r>
            <a:endParaRPr lang="de-DE" altLang="de-DE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36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800" b="1" kern="0" dirty="0" smtClean="0">
                <a:solidFill>
                  <a:sysClr val="windowText" lastClr="000000"/>
                </a:solidFill>
              </a:rPr>
              <a:t>White box </a:t>
            </a:r>
            <a:r>
              <a:rPr lang="de-DE" altLang="de-DE" sz="2800" b="1" kern="0" dirty="0">
                <a:solidFill>
                  <a:sysClr val="windowText" lastClr="000000"/>
                </a:solidFill>
              </a:rPr>
              <a:t>T</a:t>
            </a:r>
            <a:r>
              <a:rPr lang="de-DE" altLang="de-DE" sz="2800" b="1" kern="0" dirty="0" smtClean="0">
                <a:solidFill>
                  <a:sysClr val="windowText" lastClr="000000"/>
                </a:solidFill>
              </a:rPr>
              <a:t>ests</a:t>
            </a:r>
            <a:endParaRPr lang="de-DE" altLang="de-DE" sz="2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04800" y="981075"/>
            <a:ext cx="8458200" cy="53276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C0: Anweisungsüberdeckung 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(Statement </a:t>
            </a:r>
            <a:r>
              <a:rPr lang="de-DE" altLang="ja-JP" sz="2400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Coverage</a:t>
            </a: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):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Jede Anweisung des Programms wird 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mindestens einmal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durchlaufen.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C1: Zweigüberdeckung 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de-DE" altLang="ja-JP" sz="2400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Branch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de-DE" altLang="ja-JP" sz="2400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Coverage</a:t>
            </a: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):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Jeder Zweig der Anwendung wird mindestens 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einmal durchlaufen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Z.B. einmal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und einmal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else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oder einmal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while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und einmal nicht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while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C2: Pfadüberdeckung 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(Path </a:t>
            </a:r>
            <a:r>
              <a:rPr lang="de-DE" altLang="ja-JP" sz="2400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Coverage</a:t>
            </a: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):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Jeder mögliche Pfad der Anwendung wird mindestens 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einmal durchlaufen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C3: Bedingungsüberdeckung 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de-DE" altLang="ja-JP" sz="2400" b="1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Condition</a:t>
            </a:r>
            <a:r>
              <a:rPr lang="de-DE" altLang="ja-JP" sz="2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de-DE" altLang="ja-JP" sz="2400" b="1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Coverage</a:t>
            </a:r>
            <a:r>
              <a:rPr lang="de-DE" altLang="ja-JP" sz="24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):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Jede Bedingung und jede 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Teilbedingung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wird 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mindestens einmal 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durchlaufen und ist einmal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true</a:t>
            </a:r>
            <a:r>
              <a:rPr lang="de-DE" altLang="ja-JP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und einmal </a:t>
            </a:r>
            <a:r>
              <a:rPr lang="de-DE" altLang="ja-JP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false</a:t>
            </a: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endParaRPr lang="de-DE" altLang="ja-JP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de-DE" altLang="ja-JP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Im folgenden: Anweisungs- und Zweigüberdeckung</a:t>
            </a:r>
            <a:endParaRPr lang="de-DE" altLang="ja-JP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7"/>
          <p:cNvSpPr txBox="1">
            <a:spLocks noChangeArrowheads="1"/>
          </p:cNvSpPr>
          <p:nvPr/>
        </p:nvSpPr>
        <p:spPr>
          <a:xfrm>
            <a:off x="457200" y="981075"/>
            <a:ext cx="8686800" cy="504031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alle Anweisungen des Programms durch Wahl geeigneter Testdaten mindestens einmal ausführen, alle Knoten des KFG mindestens einmal besuchen.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b="1" kern="0" dirty="0" smtClean="0">
                <a:solidFill>
                  <a:sysClr val="windowText" lastClr="000000"/>
                </a:solidFill>
              </a:rPr>
              <a:t>Anweisungsüberdeckung (C0)</a:t>
            </a:r>
            <a:endParaRPr lang="de-DE" altLang="de-DE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708400" y="1863725"/>
            <a:ext cx="4108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de-DE" sz="2000" b="1" i="1"/>
              <a:t>Anzahl der ausgeführten Knoten</a:t>
            </a:r>
          </a:p>
          <a:p>
            <a:pPr algn="ctr"/>
            <a:r>
              <a:rPr lang="de-DE" altLang="de-DE" sz="2000" b="1"/>
              <a:t>|</a:t>
            </a:r>
            <a:r>
              <a:rPr lang="de-DE" altLang="de-DE" sz="2000" b="1" i="1"/>
              <a:t>V</a:t>
            </a:r>
            <a:r>
              <a:rPr lang="de-DE" altLang="de-DE" sz="2000" b="1"/>
              <a:t>|</a:t>
            </a: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3182938" y="2000250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000" b="1"/>
              <a:t>C0=</a:t>
            </a: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3779838" y="2205038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9150"/>
            <a:ext cx="5257800" cy="31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5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7"/>
          <p:cNvSpPr txBox="1">
            <a:spLocks noChangeArrowheads="1"/>
          </p:cNvSpPr>
          <p:nvPr/>
        </p:nvSpPr>
        <p:spPr>
          <a:xfrm>
            <a:off x="457200" y="981075"/>
            <a:ext cx="8686800" cy="504031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alle Anweisungen des Programms durch Wahl geeigneter Testdaten mindestens einmal ausführen, alle Knoten des KFG mindestens einmal besuchen.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C0=1  (=100%)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C0=       5/6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{-1,0}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C0=       5/6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{-1,2}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C0=       6/6 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b="1" kern="0" dirty="0" smtClean="0">
                <a:solidFill>
                  <a:sysClr val="windowText" lastClr="000000"/>
                </a:solidFill>
              </a:rPr>
              <a:t>Anweisungsüberdeckung (C0)</a:t>
            </a:r>
            <a:endParaRPr lang="de-DE" altLang="de-DE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38" descr="Kap11KFGUeberdecku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2671763"/>
            <a:ext cx="5111750" cy="34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708400" y="1863725"/>
            <a:ext cx="4108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de-DE" sz="2000" b="1" i="1"/>
              <a:t>Anzahl der ausgeführten Knoten</a:t>
            </a:r>
          </a:p>
          <a:p>
            <a:pPr algn="ctr"/>
            <a:r>
              <a:rPr lang="de-DE" altLang="de-DE" sz="2000" b="1"/>
              <a:t>|</a:t>
            </a:r>
            <a:r>
              <a:rPr lang="de-DE" altLang="de-DE" sz="2000" b="1" i="1"/>
              <a:t>V</a:t>
            </a:r>
            <a:r>
              <a:rPr lang="de-DE" altLang="de-DE" sz="2000" b="1"/>
              <a:t>|</a:t>
            </a: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3182938" y="2000250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000" b="1"/>
              <a:t>C0=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095625" y="6086475"/>
            <a:ext cx="604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de-DE" sz="2000" b="1" dirty="0"/>
              <a:t>C0=       5/6             4/6              6/6              5/6</a:t>
            </a: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3779838" y="2205038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b="1" kern="0" dirty="0" smtClean="0">
                <a:solidFill>
                  <a:sysClr val="windowText" lastClr="000000"/>
                </a:solidFill>
              </a:rPr>
              <a:t>Zweigüberdeckung (C1)</a:t>
            </a:r>
            <a:endParaRPr lang="de-DE" altLang="de-DE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81075"/>
            <a:ext cx="8075613" cy="53276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alle Kanten des KFG überdecken, d.h. alle Zweige des Programms einmal durchlaufen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12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784475" y="1700213"/>
            <a:ext cx="4235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de-DE" sz="2000" b="1" i="1"/>
              <a:t>Anzahl der durchlaufenen Kanten</a:t>
            </a:r>
          </a:p>
          <a:p>
            <a:pPr algn="ctr"/>
            <a:r>
              <a:rPr lang="de-DE" altLang="de-DE" sz="2000" b="1"/>
              <a:t>|</a:t>
            </a:r>
            <a:r>
              <a:rPr lang="de-DE" altLang="de-DE" sz="2000" b="1" i="1"/>
              <a:t>E</a:t>
            </a:r>
            <a:r>
              <a:rPr lang="de-DE" altLang="de-DE" sz="2000" b="1"/>
              <a:t>|</a:t>
            </a:r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195513" y="1836738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000" b="1"/>
              <a:t>C1=</a:t>
            </a: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2771775" y="2060575"/>
            <a:ext cx="424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9150"/>
            <a:ext cx="5257800" cy="31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5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b="1" kern="0" dirty="0" smtClean="0">
                <a:solidFill>
                  <a:sysClr val="windowText" lastClr="000000"/>
                </a:solidFill>
              </a:rPr>
              <a:t>Zweigüberdeckung (C1)</a:t>
            </a:r>
            <a:endParaRPr lang="de-DE" altLang="de-DE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81075"/>
            <a:ext cx="8075613" cy="53276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alle Kanten des KFG überdecken, d.h. alle Zweige des Programms einmal durchlaufen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endParaRPr lang="de-DE" altLang="de-DE" sz="1200" kern="0" dirty="0" smtClean="0">
              <a:solidFill>
                <a:sysClr val="windowText" lastClr="000000"/>
              </a:solidFill>
            </a:endParaRP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Ziel: C1=1</a:t>
            </a:r>
          </a:p>
          <a:p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C1=       4/7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{-1,0}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C1=       5/7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für {-1,2} </a:t>
            </a:r>
          </a:p>
          <a:p>
            <a:r>
              <a:rPr lang="de-DE" altLang="de-DE" sz="2000" kern="0" dirty="0" smtClean="0">
                <a:solidFill>
                  <a:sysClr val="windowText" lastClr="000000"/>
                </a:solidFill>
              </a:rPr>
              <a:t>	C1=       7/7 </a:t>
            </a:r>
          </a:p>
          <a:p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39" descr="Kap11KFGUeberdecku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2508250"/>
            <a:ext cx="5111750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784475" y="1700213"/>
            <a:ext cx="4235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de-DE" sz="2000" b="1" i="1"/>
              <a:t>Anzahl der durchlaufenen Kanten</a:t>
            </a:r>
          </a:p>
          <a:p>
            <a:pPr algn="ctr"/>
            <a:r>
              <a:rPr lang="de-DE" altLang="de-DE" sz="2000" b="1"/>
              <a:t>|</a:t>
            </a:r>
            <a:r>
              <a:rPr lang="de-DE" altLang="de-DE" sz="2000" b="1" i="1"/>
              <a:t>E</a:t>
            </a:r>
            <a:r>
              <a:rPr lang="de-DE" altLang="de-DE" sz="2000" b="1"/>
              <a:t>|</a:t>
            </a:r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195513" y="1836738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2000" b="1"/>
              <a:t>C1=</a:t>
            </a: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2700338" y="5911850"/>
            <a:ext cx="604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de-DE" sz="2000" b="1"/>
              <a:t>C1=       4/7             3/7              6/7              5/7</a:t>
            </a: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2771775" y="2060575"/>
            <a:ext cx="424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1727" y="3774438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43499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4652484"/>
            <a:ext cx="210184" cy="2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37147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800" b="1" kern="0" dirty="0" smtClean="0">
                <a:solidFill>
                  <a:sysClr val="windowText" lastClr="000000"/>
                </a:solidFill>
              </a:rPr>
              <a:t>Zusammenfassung zu C0 und C1</a:t>
            </a:r>
            <a:endParaRPr lang="de-DE" altLang="de-DE" sz="2800" b="1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052513"/>
            <a:ext cx="8229600" cy="53276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Vorteile der Anweisungsüberdeckung: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geringe Anzahl von Eingabedaten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 ausführbare Programmteile werden erkannt</a:t>
            </a:r>
          </a:p>
          <a:p>
            <a:pPr lvl="1"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Nachteil der Anweisungsüberdeckung: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Logische Aspekte werden nicht überprüft</a:t>
            </a:r>
          </a:p>
          <a:p>
            <a:pPr lvl="1"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deshalb: Zweigüberdeckungstest gilt als das Minimalkriterium im dynamischen Softwaretest,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schließt den Anweisungsüberdeckungstest ein,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fordert die Ausführung aller Zweige eines KFG,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jede Entscheidung mindestens einmal wahr und falsch </a:t>
            </a:r>
          </a:p>
          <a:p>
            <a:pPr lvl="1"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Nachteile der Zweigüberdeckung: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Fehlende Zweige werden nicht automatisch entdeckt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Kombinationen von Zweigen sind unzureichend geprüft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Komplexe Bedingungen werden nicht analysiert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Schleifen werden nicht ausreichend analysiert </a:t>
            </a:r>
          </a:p>
          <a:p>
            <a:pPr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de-DE" altLang="de-DE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94990"/>
            <a:ext cx="8077708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 algn="ctr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ä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5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ss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7905" y="1453499"/>
            <a:ext cx="2665095" cy="4258310"/>
          </a:xfrm>
          <a:custGeom>
            <a:avLst/>
            <a:gdLst/>
            <a:ahLst/>
            <a:cxnLst/>
            <a:rect l="l" t="t" r="r" b="b"/>
            <a:pathLst>
              <a:path w="2665095" h="4258310">
                <a:moveTo>
                  <a:pt x="0" y="4257690"/>
                </a:moveTo>
                <a:lnTo>
                  <a:pt x="2665094" y="4257690"/>
                </a:lnTo>
                <a:lnTo>
                  <a:pt x="2665094" y="0"/>
                </a:lnTo>
                <a:lnTo>
                  <a:pt x="0" y="0"/>
                </a:lnTo>
                <a:lnTo>
                  <a:pt x="0" y="425769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9326" y="1453499"/>
            <a:ext cx="2665730" cy="4258310"/>
          </a:xfrm>
          <a:custGeom>
            <a:avLst/>
            <a:gdLst/>
            <a:ahLst/>
            <a:cxnLst/>
            <a:rect l="l" t="t" r="r" b="b"/>
            <a:pathLst>
              <a:path w="2665729" h="4258310">
                <a:moveTo>
                  <a:pt x="0" y="4257690"/>
                </a:moveTo>
                <a:lnTo>
                  <a:pt x="2665725" y="4257690"/>
                </a:lnTo>
                <a:lnTo>
                  <a:pt x="2665725" y="0"/>
                </a:lnTo>
                <a:lnTo>
                  <a:pt x="0" y="0"/>
                </a:lnTo>
                <a:lnTo>
                  <a:pt x="0" y="425769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341" y="1454773"/>
            <a:ext cx="2665095" cy="4258310"/>
          </a:xfrm>
          <a:custGeom>
            <a:avLst/>
            <a:gdLst/>
            <a:ahLst/>
            <a:cxnLst/>
            <a:rect l="l" t="t" r="r" b="b"/>
            <a:pathLst>
              <a:path w="2665095" h="4258310">
                <a:moveTo>
                  <a:pt x="0" y="4257690"/>
                </a:moveTo>
                <a:lnTo>
                  <a:pt x="2665094" y="4257690"/>
                </a:lnTo>
                <a:lnTo>
                  <a:pt x="2665094" y="0"/>
                </a:lnTo>
                <a:lnTo>
                  <a:pt x="0" y="0"/>
                </a:lnTo>
                <a:lnTo>
                  <a:pt x="0" y="425769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8691" y="1751959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4" h="287019">
                <a:moveTo>
                  <a:pt x="47838" y="0"/>
                </a:moveTo>
                <a:lnTo>
                  <a:pt x="10897" y="17447"/>
                </a:lnTo>
                <a:lnTo>
                  <a:pt x="0" y="239176"/>
                </a:lnTo>
                <a:lnTo>
                  <a:pt x="2155" y="253419"/>
                </a:lnTo>
                <a:lnTo>
                  <a:pt x="29270" y="283291"/>
                </a:lnTo>
                <a:lnTo>
                  <a:pt x="528114" y="287030"/>
                </a:lnTo>
                <a:lnTo>
                  <a:pt x="542354" y="284873"/>
                </a:lnTo>
                <a:lnTo>
                  <a:pt x="572208" y="257743"/>
                </a:lnTo>
                <a:lnTo>
                  <a:pt x="575940" y="47853"/>
                </a:lnTo>
                <a:lnTo>
                  <a:pt x="573786" y="33608"/>
                </a:lnTo>
                <a:lnTo>
                  <a:pt x="546674" y="3736"/>
                </a:lnTo>
                <a:lnTo>
                  <a:pt x="4783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8691" y="2759719"/>
            <a:ext cx="575945" cy="287655"/>
          </a:xfrm>
          <a:custGeom>
            <a:avLst/>
            <a:gdLst/>
            <a:ahLst/>
            <a:cxnLst/>
            <a:rect l="l" t="t" r="r" b="b"/>
            <a:pathLst>
              <a:path w="575944" h="287655">
                <a:moveTo>
                  <a:pt x="47945" y="0"/>
                </a:moveTo>
                <a:lnTo>
                  <a:pt x="10968" y="17415"/>
                </a:lnTo>
                <a:lnTo>
                  <a:pt x="0" y="239694"/>
                </a:lnTo>
                <a:lnTo>
                  <a:pt x="2151" y="253940"/>
                </a:lnTo>
                <a:lnTo>
                  <a:pt x="29229" y="283850"/>
                </a:lnTo>
                <a:lnTo>
                  <a:pt x="528005" y="287639"/>
                </a:lnTo>
                <a:lnTo>
                  <a:pt x="542249" y="285488"/>
                </a:lnTo>
                <a:lnTo>
                  <a:pt x="572153" y="258409"/>
                </a:lnTo>
                <a:lnTo>
                  <a:pt x="575940" y="47914"/>
                </a:lnTo>
                <a:lnTo>
                  <a:pt x="573789" y="33677"/>
                </a:lnTo>
                <a:lnTo>
                  <a:pt x="546699" y="3780"/>
                </a:lnTo>
                <a:lnTo>
                  <a:pt x="4794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1566" y="2254879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19" h="288289">
                <a:moveTo>
                  <a:pt x="143505" y="0"/>
                </a:moveTo>
                <a:lnTo>
                  <a:pt x="0" y="143835"/>
                </a:lnTo>
                <a:lnTo>
                  <a:pt x="143505" y="287670"/>
                </a:lnTo>
                <a:lnTo>
                  <a:pt x="287024" y="143835"/>
                </a:lnTo>
                <a:lnTo>
                  <a:pt x="14350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8691" y="3263249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4" h="287020">
                <a:moveTo>
                  <a:pt x="47838" y="0"/>
                </a:moveTo>
                <a:lnTo>
                  <a:pt x="10897" y="17447"/>
                </a:lnTo>
                <a:lnTo>
                  <a:pt x="0" y="239207"/>
                </a:lnTo>
                <a:lnTo>
                  <a:pt x="2156" y="253440"/>
                </a:lnTo>
                <a:lnTo>
                  <a:pt x="29286" y="283298"/>
                </a:lnTo>
                <a:lnTo>
                  <a:pt x="528114" y="287030"/>
                </a:lnTo>
                <a:lnTo>
                  <a:pt x="542358" y="284872"/>
                </a:lnTo>
                <a:lnTo>
                  <a:pt x="572215" y="257739"/>
                </a:lnTo>
                <a:lnTo>
                  <a:pt x="575940" y="47853"/>
                </a:lnTo>
                <a:lnTo>
                  <a:pt x="573786" y="33608"/>
                </a:lnTo>
                <a:lnTo>
                  <a:pt x="546674" y="3736"/>
                </a:lnTo>
                <a:lnTo>
                  <a:pt x="4783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691" y="3768089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4" h="287020">
                <a:moveTo>
                  <a:pt x="47838" y="0"/>
                </a:moveTo>
                <a:lnTo>
                  <a:pt x="10897" y="17447"/>
                </a:lnTo>
                <a:lnTo>
                  <a:pt x="0" y="239185"/>
                </a:lnTo>
                <a:lnTo>
                  <a:pt x="2155" y="253422"/>
                </a:lnTo>
                <a:lnTo>
                  <a:pt x="29278" y="283288"/>
                </a:lnTo>
                <a:lnTo>
                  <a:pt x="528114" y="287024"/>
                </a:lnTo>
                <a:lnTo>
                  <a:pt x="542356" y="284866"/>
                </a:lnTo>
                <a:lnTo>
                  <a:pt x="572211" y="257734"/>
                </a:lnTo>
                <a:lnTo>
                  <a:pt x="575940" y="47853"/>
                </a:lnTo>
                <a:lnTo>
                  <a:pt x="573786" y="33608"/>
                </a:lnTo>
                <a:lnTo>
                  <a:pt x="546674" y="3736"/>
                </a:lnTo>
                <a:lnTo>
                  <a:pt x="4783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5952" y="2048499"/>
            <a:ext cx="1905" cy="171450"/>
          </a:xfrm>
          <a:custGeom>
            <a:avLst/>
            <a:gdLst/>
            <a:ahLst/>
            <a:cxnLst/>
            <a:rect l="l" t="t" r="r" b="b"/>
            <a:pathLst>
              <a:path w="1905" h="171450">
                <a:moveTo>
                  <a:pt x="1667" y="0"/>
                </a:moveTo>
                <a:lnTo>
                  <a:pt x="0" y="1714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3551" y="2105070"/>
            <a:ext cx="127000" cy="114935"/>
          </a:xfrm>
          <a:custGeom>
            <a:avLst/>
            <a:gdLst/>
            <a:ahLst/>
            <a:cxnLst/>
            <a:rect l="l" t="t" r="r" b="b"/>
            <a:pathLst>
              <a:path w="127000" h="114935">
                <a:moveTo>
                  <a:pt x="127004" y="1219"/>
                </a:moveTo>
                <a:lnTo>
                  <a:pt x="62413" y="11487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5714" y="2552059"/>
            <a:ext cx="1905" cy="172720"/>
          </a:xfrm>
          <a:custGeom>
            <a:avLst/>
            <a:gdLst/>
            <a:ahLst/>
            <a:cxnLst/>
            <a:rect l="l" t="t" r="r" b="b"/>
            <a:pathLst>
              <a:path w="1905" h="172719">
                <a:moveTo>
                  <a:pt x="0" y="0"/>
                </a:moveTo>
                <a:lnTo>
                  <a:pt x="1655" y="1727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779" y="2609880"/>
            <a:ext cx="127000" cy="114935"/>
          </a:xfrm>
          <a:custGeom>
            <a:avLst/>
            <a:gdLst/>
            <a:ahLst/>
            <a:cxnLst/>
            <a:rect l="l" t="t" r="r" b="b"/>
            <a:pathLst>
              <a:path w="127000" h="114935">
                <a:moveTo>
                  <a:pt x="126991" y="0"/>
                </a:moveTo>
                <a:lnTo>
                  <a:pt x="64590" y="114909"/>
                </a:lnTo>
                <a:lnTo>
                  <a:pt x="0" y="121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8691" y="4271009"/>
            <a:ext cx="575945" cy="287655"/>
          </a:xfrm>
          <a:custGeom>
            <a:avLst/>
            <a:gdLst/>
            <a:ahLst/>
            <a:cxnLst/>
            <a:rect l="l" t="t" r="r" b="b"/>
            <a:pathLst>
              <a:path w="575944" h="287654">
                <a:moveTo>
                  <a:pt x="47945" y="0"/>
                </a:moveTo>
                <a:lnTo>
                  <a:pt x="10976" y="17414"/>
                </a:lnTo>
                <a:lnTo>
                  <a:pt x="0" y="239709"/>
                </a:lnTo>
                <a:lnTo>
                  <a:pt x="2151" y="253952"/>
                </a:lnTo>
                <a:lnTo>
                  <a:pt x="29229" y="283864"/>
                </a:lnTo>
                <a:lnTo>
                  <a:pt x="528005" y="287654"/>
                </a:lnTo>
                <a:lnTo>
                  <a:pt x="542249" y="285503"/>
                </a:lnTo>
                <a:lnTo>
                  <a:pt x="572153" y="258421"/>
                </a:lnTo>
                <a:lnTo>
                  <a:pt x="575940" y="47945"/>
                </a:lnTo>
                <a:lnTo>
                  <a:pt x="573790" y="33701"/>
                </a:lnTo>
                <a:lnTo>
                  <a:pt x="546715" y="3788"/>
                </a:lnTo>
                <a:lnTo>
                  <a:pt x="4794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8691" y="5279385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4" h="287020">
                <a:moveTo>
                  <a:pt x="47838" y="0"/>
                </a:moveTo>
                <a:lnTo>
                  <a:pt x="10893" y="17451"/>
                </a:lnTo>
                <a:lnTo>
                  <a:pt x="0" y="239185"/>
                </a:lnTo>
                <a:lnTo>
                  <a:pt x="2155" y="253427"/>
                </a:lnTo>
                <a:lnTo>
                  <a:pt x="29278" y="283290"/>
                </a:lnTo>
                <a:lnTo>
                  <a:pt x="528114" y="287024"/>
                </a:lnTo>
                <a:lnTo>
                  <a:pt x="542356" y="284867"/>
                </a:lnTo>
                <a:lnTo>
                  <a:pt x="572211" y="257739"/>
                </a:lnTo>
                <a:lnTo>
                  <a:pt x="575940" y="47838"/>
                </a:lnTo>
                <a:lnTo>
                  <a:pt x="573785" y="33599"/>
                </a:lnTo>
                <a:lnTo>
                  <a:pt x="546666" y="3732"/>
                </a:lnTo>
                <a:lnTo>
                  <a:pt x="4783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1566" y="4775834"/>
            <a:ext cx="287020" cy="287655"/>
          </a:xfrm>
          <a:custGeom>
            <a:avLst/>
            <a:gdLst/>
            <a:ahLst/>
            <a:cxnLst/>
            <a:rect l="l" t="t" r="r" b="b"/>
            <a:pathLst>
              <a:path w="287019" h="287654">
                <a:moveTo>
                  <a:pt x="143505" y="0"/>
                </a:moveTo>
                <a:lnTo>
                  <a:pt x="0" y="143825"/>
                </a:lnTo>
                <a:lnTo>
                  <a:pt x="143505" y="287654"/>
                </a:lnTo>
                <a:lnTo>
                  <a:pt x="287024" y="143825"/>
                </a:lnTo>
                <a:lnTo>
                  <a:pt x="14350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952" y="4568189"/>
            <a:ext cx="1905" cy="172720"/>
          </a:xfrm>
          <a:custGeom>
            <a:avLst/>
            <a:gdLst/>
            <a:ahLst/>
            <a:cxnLst/>
            <a:rect l="l" t="t" r="r" b="b"/>
            <a:pathLst>
              <a:path w="1905" h="172720">
                <a:moveTo>
                  <a:pt x="1667" y="0"/>
                </a:moveTo>
                <a:lnTo>
                  <a:pt x="0" y="172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541" y="4626007"/>
            <a:ext cx="127000" cy="114935"/>
          </a:xfrm>
          <a:custGeom>
            <a:avLst/>
            <a:gdLst/>
            <a:ahLst/>
            <a:cxnLst/>
            <a:rect l="l" t="t" r="r" b="b"/>
            <a:pathLst>
              <a:path w="127000" h="114935">
                <a:moveTo>
                  <a:pt x="127004" y="1213"/>
                </a:moveTo>
                <a:lnTo>
                  <a:pt x="62410" y="11490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5714" y="5073014"/>
            <a:ext cx="1905" cy="171450"/>
          </a:xfrm>
          <a:custGeom>
            <a:avLst/>
            <a:gdLst/>
            <a:ahLst/>
            <a:cxnLst/>
            <a:rect l="l" t="t" r="r" b="b"/>
            <a:pathLst>
              <a:path w="1905" h="171450">
                <a:moveTo>
                  <a:pt x="0" y="0"/>
                </a:moveTo>
                <a:lnTo>
                  <a:pt x="1655" y="1714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767" y="5129558"/>
            <a:ext cx="127000" cy="114935"/>
          </a:xfrm>
          <a:custGeom>
            <a:avLst/>
            <a:gdLst/>
            <a:ahLst/>
            <a:cxnLst/>
            <a:rect l="l" t="t" r="r" b="b"/>
            <a:pathLst>
              <a:path w="127000" h="114935">
                <a:moveTo>
                  <a:pt x="127004" y="0"/>
                </a:moveTo>
                <a:lnTo>
                  <a:pt x="64602" y="114906"/>
                </a:lnTo>
                <a:lnTo>
                  <a:pt x="0" y="122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6210" y="5280659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80" h="287654">
                <a:moveTo>
                  <a:pt x="47945" y="0"/>
                </a:moveTo>
                <a:lnTo>
                  <a:pt x="10976" y="17414"/>
                </a:lnTo>
                <a:lnTo>
                  <a:pt x="0" y="239709"/>
                </a:lnTo>
                <a:lnTo>
                  <a:pt x="2151" y="253952"/>
                </a:lnTo>
                <a:lnTo>
                  <a:pt x="29229" y="283864"/>
                </a:lnTo>
                <a:lnTo>
                  <a:pt x="528639" y="287654"/>
                </a:lnTo>
                <a:lnTo>
                  <a:pt x="542881" y="285503"/>
                </a:lnTo>
                <a:lnTo>
                  <a:pt x="572793" y="258425"/>
                </a:lnTo>
                <a:lnTo>
                  <a:pt x="576584" y="47945"/>
                </a:lnTo>
                <a:lnTo>
                  <a:pt x="574432" y="33702"/>
                </a:lnTo>
                <a:lnTo>
                  <a:pt x="547355" y="3790"/>
                </a:lnTo>
                <a:lnTo>
                  <a:pt x="4794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7620" y="3056899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4111" y="3114049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127004" y="0"/>
                </a:moveTo>
                <a:lnTo>
                  <a:pt x="63508" y="11429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7620" y="4064638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4111" y="4121788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127004" y="0"/>
                </a:moveTo>
                <a:lnTo>
                  <a:pt x="63508" y="11429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0091" y="2399659"/>
            <a:ext cx="336550" cy="1008380"/>
          </a:xfrm>
          <a:custGeom>
            <a:avLst/>
            <a:gdLst/>
            <a:ahLst/>
            <a:cxnLst/>
            <a:rect l="l" t="t" r="r" b="b"/>
            <a:pathLst>
              <a:path w="336550" h="1008379">
                <a:moveTo>
                  <a:pt x="219074" y="1007760"/>
                </a:moveTo>
                <a:lnTo>
                  <a:pt x="0" y="1007760"/>
                </a:lnTo>
                <a:lnTo>
                  <a:pt x="0" y="0"/>
                </a:lnTo>
                <a:lnTo>
                  <a:pt x="33655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2345" y="2336169"/>
            <a:ext cx="114300" cy="127000"/>
          </a:xfrm>
          <a:custGeom>
            <a:avLst/>
            <a:gdLst/>
            <a:ahLst/>
            <a:cxnLst/>
            <a:rect l="l" t="t" r="r" b="b"/>
            <a:pathLst>
              <a:path w="114300" h="127000">
                <a:moveTo>
                  <a:pt x="0" y="0"/>
                </a:moveTo>
                <a:lnTo>
                  <a:pt x="114299" y="63489"/>
                </a:lnTo>
                <a:lnTo>
                  <a:pt x="0" y="1269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8114" y="2399659"/>
            <a:ext cx="363855" cy="1512570"/>
          </a:xfrm>
          <a:custGeom>
            <a:avLst/>
            <a:gdLst/>
            <a:ahLst/>
            <a:cxnLst/>
            <a:rect l="l" t="t" r="r" b="b"/>
            <a:pathLst>
              <a:path w="363855" h="1512570">
                <a:moveTo>
                  <a:pt x="0" y="0"/>
                </a:moveTo>
                <a:lnTo>
                  <a:pt x="363525" y="0"/>
                </a:lnTo>
                <a:lnTo>
                  <a:pt x="363525" y="1512579"/>
                </a:lnTo>
                <a:lnTo>
                  <a:pt x="171449" y="15125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9564" y="3848730"/>
            <a:ext cx="114300" cy="127000"/>
          </a:xfrm>
          <a:custGeom>
            <a:avLst/>
            <a:gdLst/>
            <a:ahLst/>
            <a:cxnLst/>
            <a:rect l="l" t="t" r="r" b="b"/>
            <a:pathLst>
              <a:path w="114300" h="127000">
                <a:moveTo>
                  <a:pt x="114290" y="126991"/>
                </a:moveTo>
                <a:lnTo>
                  <a:pt x="0" y="63495"/>
                </a:lnTo>
                <a:lnTo>
                  <a:pt x="11429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5139" y="4920614"/>
            <a:ext cx="636905" cy="325120"/>
          </a:xfrm>
          <a:custGeom>
            <a:avLst/>
            <a:gdLst/>
            <a:ahLst/>
            <a:cxnLst/>
            <a:rect l="l" t="t" r="r" b="b"/>
            <a:pathLst>
              <a:path w="636905" h="325120">
                <a:moveTo>
                  <a:pt x="636900" y="0"/>
                </a:moveTo>
                <a:lnTo>
                  <a:pt x="0" y="0"/>
                </a:lnTo>
                <a:lnTo>
                  <a:pt x="0" y="3251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1631" y="5131438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127004" y="0"/>
                </a:moveTo>
                <a:lnTo>
                  <a:pt x="63508" y="11429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9700" y="1507231"/>
            <a:ext cx="52705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An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- sun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700" y="2228084"/>
            <a:ext cx="66040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- dun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0368" y="2921504"/>
            <a:ext cx="4241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6548" y="1062223"/>
            <a:ext cx="11347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-Bo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3124" y="5879591"/>
            <a:ext cx="16954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thod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n-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-5" dirty="0">
                <a:latin typeface="Arial"/>
                <a:cs typeface="Arial"/>
              </a:rPr>
              <a:t>K</a:t>
            </a:r>
            <a:r>
              <a:rPr sz="1200" b="1" dirty="0">
                <a:latin typeface="Arial"/>
                <a:cs typeface="Arial"/>
              </a:rPr>
              <a:t>lasse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76966" y="4622160"/>
            <a:ext cx="1079500" cy="575945"/>
          </a:xfrm>
          <a:custGeom>
            <a:avLst/>
            <a:gdLst/>
            <a:ahLst/>
            <a:cxnLst/>
            <a:rect l="l" t="t" r="r" b="b"/>
            <a:pathLst>
              <a:path w="1079500" h="575945">
                <a:moveTo>
                  <a:pt x="0" y="575953"/>
                </a:moveTo>
                <a:lnTo>
                  <a:pt x="1079504" y="575953"/>
                </a:lnTo>
                <a:lnTo>
                  <a:pt x="1079504" y="0"/>
                </a:lnTo>
                <a:lnTo>
                  <a:pt x="0" y="0"/>
                </a:lnTo>
                <a:lnTo>
                  <a:pt x="0" y="575953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6966" y="4622160"/>
            <a:ext cx="1079500" cy="575945"/>
          </a:xfrm>
          <a:custGeom>
            <a:avLst/>
            <a:gdLst/>
            <a:ahLst/>
            <a:cxnLst/>
            <a:rect l="l" t="t" r="r" b="b"/>
            <a:pathLst>
              <a:path w="1079500" h="575945">
                <a:moveTo>
                  <a:pt x="0" y="575953"/>
                </a:moveTo>
                <a:lnTo>
                  <a:pt x="1079504" y="575953"/>
                </a:lnTo>
                <a:lnTo>
                  <a:pt x="1079504" y="0"/>
                </a:lnTo>
                <a:lnTo>
                  <a:pt x="0" y="0"/>
                </a:lnTo>
                <a:lnTo>
                  <a:pt x="0" y="57595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76966" y="447928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144149"/>
                </a:moveTo>
                <a:lnTo>
                  <a:pt x="360044" y="144149"/>
                </a:lnTo>
                <a:lnTo>
                  <a:pt x="360044" y="0"/>
                </a:lnTo>
                <a:lnTo>
                  <a:pt x="0" y="0"/>
                </a:lnTo>
                <a:lnTo>
                  <a:pt x="0" y="144149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6966" y="447928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144149"/>
                </a:moveTo>
                <a:lnTo>
                  <a:pt x="360044" y="144149"/>
                </a:lnTo>
                <a:lnTo>
                  <a:pt x="360044" y="0"/>
                </a:lnTo>
                <a:lnTo>
                  <a:pt x="0" y="0"/>
                </a:lnTo>
                <a:lnTo>
                  <a:pt x="0" y="144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4432" y="3037849"/>
            <a:ext cx="140970" cy="143510"/>
          </a:xfrm>
          <a:custGeom>
            <a:avLst/>
            <a:gdLst/>
            <a:ahLst/>
            <a:cxnLst/>
            <a:rect l="l" t="t" r="r" b="b"/>
            <a:pathLst>
              <a:path w="140970" h="143510">
                <a:moveTo>
                  <a:pt x="70018" y="0"/>
                </a:moveTo>
                <a:lnTo>
                  <a:pt x="30036" y="12332"/>
                </a:lnTo>
                <a:lnTo>
                  <a:pt x="4148" y="44101"/>
                </a:lnTo>
                <a:lnTo>
                  <a:pt x="0" y="57655"/>
                </a:lnTo>
                <a:lnTo>
                  <a:pt x="747" y="75072"/>
                </a:lnTo>
                <a:lnTo>
                  <a:pt x="15957" y="116490"/>
                </a:lnTo>
                <a:lnTo>
                  <a:pt x="58251" y="143150"/>
                </a:lnTo>
                <a:lnTo>
                  <a:pt x="75100" y="142217"/>
                </a:lnTo>
                <a:lnTo>
                  <a:pt x="115375" y="125995"/>
                </a:lnTo>
                <a:lnTo>
                  <a:pt x="137829" y="94533"/>
                </a:lnTo>
                <a:lnTo>
                  <a:pt x="140816" y="81745"/>
                </a:lnTo>
                <a:lnTo>
                  <a:pt x="139753" y="65169"/>
                </a:lnTo>
                <a:lnTo>
                  <a:pt x="123005" y="25295"/>
                </a:lnTo>
                <a:lnTo>
                  <a:pt x="90926" y="3194"/>
                </a:lnTo>
                <a:lnTo>
                  <a:pt x="7001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49306" y="3112160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89" h="125094">
                <a:moveTo>
                  <a:pt x="211519" y="0"/>
                </a:moveTo>
                <a:lnTo>
                  <a:pt x="201799" y="46291"/>
                </a:lnTo>
                <a:lnTo>
                  <a:pt x="181286" y="84400"/>
                </a:lnTo>
                <a:lnTo>
                  <a:pt x="152348" y="111513"/>
                </a:lnTo>
                <a:lnTo>
                  <a:pt x="117355" y="124817"/>
                </a:lnTo>
                <a:lnTo>
                  <a:pt x="102929" y="124125"/>
                </a:lnTo>
                <a:lnTo>
                  <a:pt x="64187" y="112206"/>
                </a:lnTo>
                <a:lnTo>
                  <a:pt x="33256" y="87486"/>
                </a:lnTo>
                <a:lnTo>
                  <a:pt x="11429" y="52488"/>
                </a:lnTo>
                <a:lnTo>
                  <a:pt x="2574" y="24690"/>
                </a:lnTo>
                <a:lnTo>
                  <a:pt x="0" y="9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8282" y="3037849"/>
            <a:ext cx="140970" cy="143510"/>
          </a:xfrm>
          <a:custGeom>
            <a:avLst/>
            <a:gdLst/>
            <a:ahLst/>
            <a:cxnLst/>
            <a:rect l="l" t="t" r="r" b="b"/>
            <a:pathLst>
              <a:path w="140970" h="143510">
                <a:moveTo>
                  <a:pt x="70018" y="0"/>
                </a:moveTo>
                <a:lnTo>
                  <a:pt x="30036" y="12332"/>
                </a:lnTo>
                <a:lnTo>
                  <a:pt x="4148" y="44101"/>
                </a:lnTo>
                <a:lnTo>
                  <a:pt x="0" y="57655"/>
                </a:lnTo>
                <a:lnTo>
                  <a:pt x="747" y="75072"/>
                </a:lnTo>
                <a:lnTo>
                  <a:pt x="15957" y="116490"/>
                </a:lnTo>
                <a:lnTo>
                  <a:pt x="58251" y="143150"/>
                </a:lnTo>
                <a:lnTo>
                  <a:pt x="75100" y="142217"/>
                </a:lnTo>
                <a:lnTo>
                  <a:pt x="115375" y="125995"/>
                </a:lnTo>
                <a:lnTo>
                  <a:pt x="137829" y="94533"/>
                </a:lnTo>
                <a:lnTo>
                  <a:pt x="140816" y="81745"/>
                </a:lnTo>
                <a:lnTo>
                  <a:pt x="139753" y="65169"/>
                </a:lnTo>
                <a:lnTo>
                  <a:pt x="123005" y="25295"/>
                </a:lnTo>
                <a:lnTo>
                  <a:pt x="90926" y="3194"/>
                </a:lnTo>
                <a:lnTo>
                  <a:pt x="70018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3156" y="3112160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89" h="125094">
                <a:moveTo>
                  <a:pt x="211519" y="0"/>
                </a:moveTo>
                <a:lnTo>
                  <a:pt x="201799" y="46291"/>
                </a:lnTo>
                <a:lnTo>
                  <a:pt x="181286" y="84400"/>
                </a:lnTo>
                <a:lnTo>
                  <a:pt x="152348" y="111513"/>
                </a:lnTo>
                <a:lnTo>
                  <a:pt x="117355" y="124817"/>
                </a:lnTo>
                <a:lnTo>
                  <a:pt x="102929" y="124125"/>
                </a:lnTo>
                <a:lnTo>
                  <a:pt x="64187" y="112206"/>
                </a:lnTo>
                <a:lnTo>
                  <a:pt x="33256" y="87486"/>
                </a:lnTo>
                <a:lnTo>
                  <a:pt x="11429" y="52488"/>
                </a:lnTo>
                <a:lnTo>
                  <a:pt x="2574" y="24690"/>
                </a:lnTo>
                <a:lnTo>
                  <a:pt x="0" y="9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79886" y="3239139"/>
            <a:ext cx="576580" cy="360680"/>
          </a:xfrm>
          <a:custGeom>
            <a:avLst/>
            <a:gdLst/>
            <a:ahLst/>
            <a:cxnLst/>
            <a:rect l="l" t="t" r="r" b="b"/>
            <a:pathLst>
              <a:path w="576579" h="360679">
                <a:moveTo>
                  <a:pt x="0" y="0"/>
                </a:moveTo>
                <a:lnTo>
                  <a:pt x="576590" y="3606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68434" y="1126231"/>
            <a:ext cx="10661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Gr</a:t>
            </a: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27636" y="4334505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71445" y="0"/>
                </a:moveTo>
                <a:lnTo>
                  <a:pt x="31530" y="12337"/>
                </a:lnTo>
                <a:lnTo>
                  <a:pt x="5647" y="44128"/>
                </a:lnTo>
                <a:lnTo>
                  <a:pt x="0" y="72261"/>
                </a:lnTo>
                <a:lnTo>
                  <a:pt x="1445" y="86865"/>
                </a:lnTo>
                <a:lnTo>
                  <a:pt x="20844" y="123484"/>
                </a:lnTo>
                <a:lnTo>
                  <a:pt x="56850" y="143268"/>
                </a:lnTo>
                <a:lnTo>
                  <a:pt x="71211" y="144779"/>
                </a:lnTo>
                <a:lnTo>
                  <a:pt x="85645" y="143316"/>
                </a:lnTo>
                <a:lnTo>
                  <a:pt x="121824" y="123682"/>
                </a:lnTo>
                <a:lnTo>
                  <a:pt x="141383" y="87244"/>
                </a:lnTo>
                <a:lnTo>
                  <a:pt x="142889" y="72711"/>
                </a:lnTo>
                <a:lnTo>
                  <a:pt x="141446" y="58063"/>
                </a:lnTo>
                <a:lnTo>
                  <a:pt x="122086" y="21373"/>
                </a:lnTo>
                <a:lnTo>
                  <a:pt x="86162" y="1539"/>
                </a:lnTo>
                <a:lnTo>
                  <a:pt x="7144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93832" y="4409395"/>
            <a:ext cx="212090" cy="124460"/>
          </a:xfrm>
          <a:custGeom>
            <a:avLst/>
            <a:gdLst/>
            <a:ahLst/>
            <a:cxnLst/>
            <a:rect l="l" t="t" r="r" b="b"/>
            <a:pathLst>
              <a:path w="212089" h="124460">
                <a:moveTo>
                  <a:pt x="211593" y="0"/>
                </a:moveTo>
                <a:lnTo>
                  <a:pt x="201848" y="46205"/>
                </a:lnTo>
                <a:lnTo>
                  <a:pt x="181253" y="84207"/>
                </a:lnTo>
                <a:lnTo>
                  <a:pt x="152196" y="111184"/>
                </a:lnTo>
                <a:lnTo>
                  <a:pt x="117068" y="124316"/>
                </a:lnTo>
                <a:lnTo>
                  <a:pt x="102661" y="123609"/>
                </a:lnTo>
                <a:lnTo>
                  <a:pt x="63953" y="111622"/>
                </a:lnTo>
                <a:lnTo>
                  <a:pt x="33051" y="86810"/>
                </a:lnTo>
                <a:lnTo>
                  <a:pt x="11289" y="51710"/>
                </a:lnTo>
                <a:lnTo>
                  <a:pt x="2516" y="23847"/>
                </a:lnTo>
                <a:lnTo>
                  <a:pt x="0" y="885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9205" y="3239139"/>
            <a:ext cx="393700" cy="1383030"/>
          </a:xfrm>
          <a:custGeom>
            <a:avLst/>
            <a:gdLst/>
            <a:ahLst/>
            <a:cxnLst/>
            <a:rect l="l" t="t" r="r" b="b"/>
            <a:pathLst>
              <a:path w="393700" h="1383029">
                <a:moveTo>
                  <a:pt x="0" y="0"/>
                </a:moveTo>
                <a:lnTo>
                  <a:pt x="393710" y="138302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6476" y="4534530"/>
            <a:ext cx="547370" cy="374650"/>
          </a:xfrm>
          <a:custGeom>
            <a:avLst/>
            <a:gdLst/>
            <a:ahLst/>
            <a:cxnLst/>
            <a:rect l="l" t="t" r="r" b="b"/>
            <a:pathLst>
              <a:path w="547370" h="374650">
                <a:moveTo>
                  <a:pt x="547359" y="0"/>
                </a:moveTo>
                <a:lnTo>
                  <a:pt x="0" y="37465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02647" y="2926076"/>
            <a:ext cx="9302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Schn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tt</a:t>
            </a:r>
            <a:r>
              <a:rPr sz="1200" dirty="0">
                <a:latin typeface="Arial"/>
                <a:cs typeface="Arial"/>
              </a:rPr>
              <a:t>ste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92207" y="1930904"/>
            <a:ext cx="89090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Paket/ Ko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nen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70187" y="5879591"/>
            <a:ext cx="11715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ra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on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59921" y="5879591"/>
            <a:ext cx="8388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em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56685" y="2748899"/>
            <a:ext cx="1871345" cy="1657985"/>
          </a:xfrm>
          <a:custGeom>
            <a:avLst/>
            <a:gdLst/>
            <a:ahLst/>
            <a:cxnLst/>
            <a:rect l="l" t="t" r="r" b="b"/>
            <a:pathLst>
              <a:path w="1871345" h="1657985">
                <a:moveTo>
                  <a:pt x="1871350" y="0"/>
                </a:moveTo>
                <a:lnTo>
                  <a:pt x="414345" y="0"/>
                </a:lnTo>
                <a:lnTo>
                  <a:pt x="0" y="414345"/>
                </a:lnTo>
                <a:lnTo>
                  <a:pt x="0" y="1657365"/>
                </a:lnTo>
                <a:lnTo>
                  <a:pt x="1457004" y="1657365"/>
                </a:lnTo>
                <a:lnTo>
                  <a:pt x="1871350" y="1243026"/>
                </a:lnTo>
                <a:lnTo>
                  <a:pt x="187135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56685" y="2748899"/>
            <a:ext cx="1871345" cy="414655"/>
          </a:xfrm>
          <a:custGeom>
            <a:avLst/>
            <a:gdLst/>
            <a:ahLst/>
            <a:cxnLst/>
            <a:rect l="l" t="t" r="r" b="b"/>
            <a:pathLst>
              <a:path w="1871345" h="414655">
                <a:moveTo>
                  <a:pt x="1871350" y="0"/>
                </a:moveTo>
                <a:lnTo>
                  <a:pt x="414345" y="0"/>
                </a:lnTo>
                <a:lnTo>
                  <a:pt x="0" y="414345"/>
                </a:lnTo>
                <a:lnTo>
                  <a:pt x="1457004" y="414345"/>
                </a:lnTo>
                <a:lnTo>
                  <a:pt x="187135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3690" y="2748899"/>
            <a:ext cx="414655" cy="1657985"/>
          </a:xfrm>
          <a:custGeom>
            <a:avLst/>
            <a:gdLst/>
            <a:ahLst/>
            <a:cxnLst/>
            <a:rect l="l" t="t" r="r" b="b"/>
            <a:pathLst>
              <a:path w="414654" h="1657985">
                <a:moveTo>
                  <a:pt x="414345" y="0"/>
                </a:moveTo>
                <a:lnTo>
                  <a:pt x="0" y="414345"/>
                </a:lnTo>
                <a:lnTo>
                  <a:pt x="0" y="1657365"/>
                </a:lnTo>
                <a:lnTo>
                  <a:pt x="414345" y="1243026"/>
                </a:lnTo>
                <a:lnTo>
                  <a:pt x="414345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56685" y="2748899"/>
            <a:ext cx="1871345" cy="1657985"/>
          </a:xfrm>
          <a:custGeom>
            <a:avLst/>
            <a:gdLst/>
            <a:ahLst/>
            <a:cxnLst/>
            <a:rect l="l" t="t" r="r" b="b"/>
            <a:pathLst>
              <a:path w="1871345" h="1657985">
                <a:moveTo>
                  <a:pt x="414345" y="0"/>
                </a:moveTo>
                <a:lnTo>
                  <a:pt x="0" y="414345"/>
                </a:lnTo>
                <a:lnTo>
                  <a:pt x="0" y="1657365"/>
                </a:lnTo>
                <a:lnTo>
                  <a:pt x="1457004" y="1657365"/>
                </a:lnTo>
                <a:lnTo>
                  <a:pt x="1871350" y="1243026"/>
                </a:lnTo>
                <a:lnTo>
                  <a:pt x="1871350" y="0"/>
                </a:lnTo>
                <a:lnTo>
                  <a:pt x="41434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56685" y="2748899"/>
            <a:ext cx="1871345" cy="414655"/>
          </a:xfrm>
          <a:custGeom>
            <a:avLst/>
            <a:gdLst/>
            <a:ahLst/>
            <a:cxnLst/>
            <a:rect l="l" t="t" r="r" b="b"/>
            <a:pathLst>
              <a:path w="1871345" h="414655">
                <a:moveTo>
                  <a:pt x="0" y="414345"/>
                </a:moveTo>
                <a:lnTo>
                  <a:pt x="1457004" y="414345"/>
                </a:lnTo>
                <a:lnTo>
                  <a:pt x="187135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13690" y="3163244"/>
            <a:ext cx="0" cy="1243330"/>
          </a:xfrm>
          <a:custGeom>
            <a:avLst/>
            <a:gdLst/>
            <a:ahLst/>
            <a:cxnLst/>
            <a:rect l="l" t="t" r="r" b="b"/>
            <a:pathLst>
              <a:path h="1243329">
                <a:moveTo>
                  <a:pt x="0" y="0"/>
                </a:moveTo>
                <a:lnTo>
                  <a:pt x="0" y="124302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72605" y="3540769"/>
            <a:ext cx="691515" cy="266700"/>
          </a:xfrm>
          <a:custGeom>
            <a:avLst/>
            <a:gdLst/>
            <a:ahLst/>
            <a:cxnLst/>
            <a:rect l="l" t="t" r="r" b="b"/>
            <a:pathLst>
              <a:path w="691515" h="266700">
                <a:moveTo>
                  <a:pt x="0" y="266699"/>
                </a:moveTo>
                <a:lnTo>
                  <a:pt x="691514" y="266699"/>
                </a:lnTo>
                <a:lnTo>
                  <a:pt x="691514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751717" y="3573777"/>
            <a:ext cx="5334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93305" y="2172339"/>
            <a:ext cx="0" cy="767080"/>
          </a:xfrm>
          <a:custGeom>
            <a:avLst/>
            <a:gdLst/>
            <a:ahLst/>
            <a:cxnLst/>
            <a:rect l="l" t="t" r="r" b="b"/>
            <a:pathLst>
              <a:path h="767080">
                <a:moveTo>
                  <a:pt x="0" y="0"/>
                </a:moveTo>
                <a:lnTo>
                  <a:pt x="0" y="76705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29816" y="2825099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127010" y="0"/>
                </a:moveTo>
                <a:lnTo>
                  <a:pt x="63489" y="11429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3305" y="4190368"/>
            <a:ext cx="0" cy="766445"/>
          </a:xfrm>
          <a:custGeom>
            <a:avLst/>
            <a:gdLst/>
            <a:ahLst/>
            <a:cxnLst/>
            <a:rect l="l" t="t" r="r" b="b"/>
            <a:pathLst>
              <a:path h="766445">
                <a:moveTo>
                  <a:pt x="0" y="0"/>
                </a:moveTo>
                <a:lnTo>
                  <a:pt x="0" y="76644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9816" y="4842509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127010" y="0"/>
                </a:moveTo>
                <a:lnTo>
                  <a:pt x="63489" y="114299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542674" y="2272280"/>
            <a:ext cx="6718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aben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42674" y="4582666"/>
            <a:ext cx="7124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Aus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ab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7169" y="1126231"/>
            <a:ext cx="11252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lack</a:t>
            </a:r>
            <a:r>
              <a:rPr sz="1200" b="1" spc="-5" dirty="0">
                <a:latin typeface="Arial"/>
                <a:cs typeface="Arial"/>
              </a:rPr>
              <a:t>-Bo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>
            <p:extLst/>
          </p:nvPr>
        </p:nvGraphicFramePr>
        <p:xfrm>
          <a:off x="3422661" y="2019924"/>
          <a:ext cx="1079502" cy="1048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65"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4">
                <a:tc gridSpan="4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>
            <p:extLst/>
          </p:nvPr>
        </p:nvGraphicFramePr>
        <p:xfrm>
          <a:off x="4648200" y="3317235"/>
          <a:ext cx="1079503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C2C2C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53"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16">
                <a:tc grid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696200" cy="68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33" y="3154510"/>
            <a:ext cx="5853325" cy="2542572"/>
          </a:xfrm>
          <a:prstGeom prst="rect">
            <a:avLst/>
          </a:prstGeom>
        </p:spPr>
      </p:pic>
      <p:sp>
        <p:nvSpPr>
          <p:cNvPr id="18" name="object 3"/>
          <p:cNvSpPr txBox="1"/>
          <p:nvPr/>
        </p:nvSpPr>
        <p:spPr>
          <a:xfrm>
            <a:off x="0" y="117201"/>
            <a:ext cx="6860697" cy="219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5" dirty="0" smtClean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Q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70" dirty="0">
                <a:latin typeface="Arial"/>
                <a:cs typeface="Arial"/>
              </a:rPr>
              <a:t>l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ä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70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Q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ä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spc="-5" dirty="0" smtClean="0">
                <a:latin typeface="Arial"/>
                <a:cs typeface="Arial"/>
              </a:rPr>
              <a:t>Di</a:t>
            </a:r>
            <a:r>
              <a:rPr sz="1800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rkm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rr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na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der</a:t>
            </a:r>
            <a:r>
              <a:rPr lang="de-DE" sz="1800" spc="-10" dirty="0" smtClean="0">
                <a:latin typeface="Arial"/>
                <a:cs typeface="Arial"/>
              </a:rPr>
              <a:t> und werden unterschiedlich gewichtet</a:t>
            </a: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Diese Tatsache kann im magischen Dreieck visualisiert werden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6"/>
          <p:cNvSpPr/>
          <p:nvPr/>
        </p:nvSpPr>
        <p:spPr>
          <a:xfrm>
            <a:off x="7119619" y="580929"/>
            <a:ext cx="1490981" cy="120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9"/>
          <p:cNvSpPr txBox="1"/>
          <p:nvPr/>
        </p:nvSpPr>
        <p:spPr>
          <a:xfrm>
            <a:off x="6844132" y="1768337"/>
            <a:ext cx="7981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8344799" y="1778000"/>
            <a:ext cx="4324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7416427" y="394504"/>
            <a:ext cx="11445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Qualität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0433" y="2146260"/>
            <a:ext cx="8686800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194310" algn="l"/>
              </a:tabLst>
            </a:pPr>
            <a:r>
              <a:rPr sz="2000" b="1" spc="-5" dirty="0" err="1" smtClean="0">
                <a:latin typeface="Arial"/>
                <a:cs typeface="Arial"/>
              </a:rPr>
              <a:t>Qualitätsmerkmal</a:t>
            </a:r>
            <a:r>
              <a:rPr sz="2000" b="1" dirty="0" err="1" smtClean="0">
                <a:latin typeface="Arial"/>
                <a:cs typeface="Arial"/>
              </a:rPr>
              <a:t>e</a:t>
            </a:r>
            <a:r>
              <a:rPr lang="de-DE" sz="2000" b="1" dirty="0" smtClean="0">
                <a:latin typeface="Arial"/>
                <a:cs typeface="Arial"/>
              </a:rPr>
              <a:t> sind abhängig von der Perspektive der Aktoren</a:t>
            </a:r>
            <a:endParaRPr sz="2100" dirty="0"/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de-DE" sz="1800" dirty="0" smtClean="0">
                <a:latin typeface="Arial"/>
                <a:cs typeface="Arial"/>
              </a:rPr>
              <a:t>B</a:t>
            </a:r>
            <a:r>
              <a:rPr sz="1800" dirty="0" err="1" smtClean="0">
                <a:latin typeface="Arial"/>
                <a:cs typeface="Arial"/>
              </a:rPr>
              <a:t>enutzer</a:t>
            </a:r>
            <a:r>
              <a:rPr lang="de-DE" dirty="0" smtClean="0">
                <a:latin typeface="Arial"/>
                <a:cs typeface="Arial"/>
              </a:rPr>
              <a:t>: </a:t>
            </a:r>
            <a:r>
              <a:rPr sz="1800" spc="-20" dirty="0" err="1" smtClean="0">
                <a:latin typeface="Arial"/>
                <a:cs typeface="Arial"/>
              </a:rPr>
              <a:t>Z</a:t>
            </a:r>
            <a:r>
              <a:rPr sz="1800" dirty="0" err="1" smtClean="0">
                <a:latin typeface="Arial"/>
                <a:cs typeface="Arial"/>
              </a:rPr>
              <a:t>uverlässigkei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lang="de-DE" sz="1800" spc="-5" dirty="0" smtClean="0">
                <a:latin typeface="Arial"/>
                <a:cs typeface="Arial"/>
              </a:rPr>
              <a:t>, </a:t>
            </a:r>
            <a:r>
              <a:rPr sz="1800" spc="-20" dirty="0" err="1" smtClean="0">
                <a:latin typeface="Arial"/>
                <a:cs typeface="Arial"/>
              </a:rPr>
              <a:t>B</a:t>
            </a:r>
            <a:r>
              <a:rPr sz="1800" spc="-5" dirty="0" err="1" smtClean="0">
                <a:latin typeface="Arial"/>
                <a:cs typeface="Arial"/>
              </a:rPr>
              <a:t>enut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rf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5" dirty="0" err="1" smtClean="0">
                <a:latin typeface="Arial"/>
                <a:cs typeface="Arial"/>
              </a:rPr>
              <a:t>eundli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5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5" dirty="0" err="1" smtClean="0">
                <a:latin typeface="Arial"/>
                <a:cs typeface="Arial"/>
              </a:rPr>
              <a:t>eit</a:t>
            </a:r>
            <a:r>
              <a:rPr lang="de-DE" sz="1800" spc="-5" dirty="0" smtClean="0">
                <a:latin typeface="Arial"/>
                <a:cs typeface="Arial"/>
              </a:rPr>
              <a:t>, </a:t>
            </a:r>
            <a:r>
              <a:rPr sz="1800" spc="-20" dirty="0" err="1" smtClean="0">
                <a:latin typeface="Arial"/>
                <a:cs typeface="Arial"/>
              </a:rPr>
              <a:t>K</a:t>
            </a:r>
            <a:r>
              <a:rPr sz="1800" dirty="0" err="1" smtClean="0">
                <a:latin typeface="Arial"/>
                <a:cs typeface="Arial"/>
              </a:rPr>
              <a:t>ompa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ibili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ä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lang="de-DE" sz="1800" spc="-5" dirty="0" smtClean="0">
                <a:latin typeface="Arial"/>
                <a:cs typeface="Arial"/>
              </a:rPr>
              <a:t>, </a:t>
            </a:r>
            <a:r>
              <a:rPr sz="1800" spc="-20" dirty="0" err="1" smtClean="0">
                <a:latin typeface="Arial"/>
                <a:cs typeface="Arial"/>
              </a:rPr>
              <a:t>E</a:t>
            </a:r>
            <a:r>
              <a:rPr sz="1800" spc="-4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f</a:t>
            </a:r>
            <a:r>
              <a:rPr sz="1800" dirty="0" err="1" smtClean="0">
                <a:latin typeface="Arial"/>
                <a:cs typeface="Arial"/>
              </a:rPr>
              <a:t>izienz</a:t>
            </a:r>
            <a:endParaRPr sz="18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dirty="0" smtClean="0">
                <a:latin typeface="Arial"/>
                <a:cs typeface="Arial"/>
              </a:rPr>
              <a:t>Software-</a:t>
            </a:r>
            <a:r>
              <a:rPr sz="1800" dirty="0" err="1" smtClean="0">
                <a:latin typeface="Arial"/>
                <a:cs typeface="Arial"/>
              </a:rPr>
              <a:t>Hersteller</a:t>
            </a:r>
            <a:r>
              <a:rPr lang="de-DE" sz="1800" dirty="0" smtClean="0">
                <a:latin typeface="Arial"/>
                <a:cs typeface="Arial"/>
              </a:rPr>
              <a:t>: </a:t>
            </a:r>
            <a:r>
              <a:rPr sz="1800" spc="-25" dirty="0" err="1" smtClean="0">
                <a:latin typeface="Arial"/>
                <a:cs typeface="Arial"/>
              </a:rPr>
              <a:t>W</a:t>
            </a:r>
            <a:r>
              <a:rPr sz="1800" dirty="0" err="1" smtClean="0">
                <a:latin typeface="Arial"/>
                <a:cs typeface="Arial"/>
              </a:rPr>
              <a:t>iederverwendbarkei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lang="de-DE" sz="1800" spc="-5" dirty="0" smtClean="0">
                <a:latin typeface="Arial"/>
                <a:cs typeface="Arial"/>
              </a:rPr>
              <a:t>, </a:t>
            </a:r>
            <a:r>
              <a:rPr sz="1800" spc="-20" dirty="0" err="1" smtClean="0">
                <a:latin typeface="Arial"/>
                <a:cs typeface="Arial"/>
              </a:rPr>
              <a:t>P</a:t>
            </a:r>
            <a:r>
              <a:rPr sz="1800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rt</a:t>
            </a:r>
            <a:r>
              <a:rPr sz="1800" dirty="0" err="1" smtClean="0">
                <a:latin typeface="Arial"/>
                <a:cs typeface="Arial"/>
              </a:rPr>
              <a:t>abili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ä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dirty="0" err="1" smtClean="0">
                <a:latin typeface="Arial"/>
                <a:cs typeface="Arial"/>
              </a:rPr>
              <a:t>Hersteller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lang="de-DE" sz="1800" spc="-10" dirty="0" smtClean="0">
                <a:latin typeface="Arial"/>
                <a:cs typeface="Arial"/>
              </a:rPr>
              <a:t>und </a:t>
            </a:r>
            <a:r>
              <a:rPr sz="1800" dirty="0" err="1" smtClean="0">
                <a:latin typeface="Arial"/>
                <a:cs typeface="Arial"/>
              </a:rPr>
              <a:t>Benutzer</a:t>
            </a:r>
            <a:r>
              <a:rPr lang="de-DE" sz="1800" dirty="0" smtClean="0">
                <a:latin typeface="Arial"/>
                <a:cs typeface="Arial"/>
              </a:rPr>
              <a:t>: </a:t>
            </a:r>
            <a:r>
              <a:rPr sz="1800" spc="-2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rwei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erbarkei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lang="de-DE" sz="1800" spc="-5" dirty="0" smtClean="0">
                <a:latin typeface="Arial"/>
                <a:cs typeface="Arial"/>
              </a:rPr>
              <a:t>, </a:t>
            </a:r>
            <a:r>
              <a:rPr sz="1800" spc="-2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npassbarkei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64792" y="5706745"/>
            <a:ext cx="905356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2000" b="1" spc="-5" dirty="0">
                <a:latin typeface="Arial"/>
                <a:cs typeface="Arial"/>
              </a:rPr>
              <a:t>Qualitätsmerkmal</a:t>
            </a:r>
            <a:r>
              <a:rPr lang="de-DE" sz="2000" b="1" dirty="0">
                <a:latin typeface="Arial"/>
                <a:cs typeface="Arial"/>
              </a:rPr>
              <a:t>e sind abhängig von </a:t>
            </a:r>
            <a:r>
              <a:rPr lang="de-DE" sz="2000" b="1" dirty="0" smtClean="0">
                <a:latin typeface="Arial"/>
                <a:cs typeface="Arial"/>
              </a:rPr>
              <a:t>der Domäne und dem Projekt</a:t>
            </a:r>
            <a:r>
              <a:rPr sz="2000" b="1" dirty="0" smtClean="0">
                <a:latin typeface="Arial"/>
                <a:cs typeface="Arial"/>
              </a:rPr>
              <a:t> </a:t>
            </a:r>
            <a:endParaRPr lang="de-DE" sz="2000" b="1" dirty="0" smtClean="0">
              <a:latin typeface="Arial"/>
              <a:cs typeface="Arial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spc="-5" dirty="0" smtClean="0">
                <a:latin typeface="Arial"/>
                <a:cs typeface="Arial"/>
              </a:rPr>
              <a:t>bei einem Betriebssystem ist das Zeitverhalten und die Stabilität wichtiger als bei einem Informationssystem, bei dem eher Funktionalität und Bedienbarkeit wichtig sind</a:t>
            </a:r>
          </a:p>
        </p:txBody>
      </p:sp>
    </p:spTree>
    <p:extLst>
      <p:ext uri="{BB962C8B-B14F-4D97-AF65-F5344CB8AC3E}">
        <p14:creationId xmlns:p14="http://schemas.microsoft.com/office/powerpoint/2010/main" val="7914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692150"/>
            <a:ext cx="8208963" cy="578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800" kern="0" dirty="0" err="1" smtClean="0">
                <a:solidFill>
                  <a:sysClr val="windowText" lastClr="000000"/>
                </a:solidFill>
              </a:rPr>
              <a:t>Unittests</a:t>
            </a:r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Die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Anzahl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der Code-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Zeilen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für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Unittests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übersteigt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bei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weitem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die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Anzahl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der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Zeilen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des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zu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testenden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Codes.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Ein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Unittest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testet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genau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eine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de-DE" sz="2400" kern="0" dirty="0" err="1" smtClean="0">
                <a:solidFill>
                  <a:sysClr val="windowText" lastClr="000000"/>
                </a:solidFill>
              </a:rPr>
              <a:t>Klasse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A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test is not a unit test if: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It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talks to the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It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communicates across the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It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touches the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It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can’t run at the same time as any of your other 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You 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have to do special things to your environment (such as editing </a:t>
            </a:r>
            <a:r>
              <a:rPr lang="en-US" altLang="de-DE" sz="2400" kern="0" dirty="0" err="1">
                <a:solidFill>
                  <a:sysClr val="windowText" lastClr="000000"/>
                </a:solidFill>
              </a:rPr>
              <a:t>config</a:t>
            </a:r>
            <a:r>
              <a:rPr lang="en-US" altLang="de-DE" sz="2400" kern="0" dirty="0">
                <a:solidFill>
                  <a:sysClr val="windowText" lastClr="000000"/>
                </a:solidFill>
              </a:rPr>
              <a:t> files) to run it</a:t>
            </a:r>
            <a:r>
              <a:rPr lang="en-US" altLang="de-DE" sz="240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de-DE" kern="0" dirty="0">
              <a:solidFill>
                <a:sysClr val="windowText" lastClr="000000"/>
              </a:solidFill>
            </a:endParaRPr>
          </a:p>
          <a:p>
            <a:r>
              <a:rPr lang="en-US" altLang="de-DE" kern="0" dirty="0">
                <a:solidFill>
                  <a:sysClr val="windowText" lastClr="000000"/>
                </a:solidFill>
              </a:rPr>
              <a:t>— Michael </a:t>
            </a:r>
            <a:r>
              <a:rPr lang="en-US" altLang="de-DE" kern="0" dirty="0" smtClean="0">
                <a:solidFill>
                  <a:sysClr val="windowText" lastClr="000000"/>
                </a:solidFill>
              </a:rPr>
              <a:t>Feathers: A </a:t>
            </a:r>
            <a:r>
              <a:rPr lang="en-US" altLang="de-DE" kern="0" dirty="0">
                <a:solidFill>
                  <a:sysClr val="windowText" lastClr="000000"/>
                </a:solidFill>
              </a:rPr>
              <a:t>Set Of Unit Testing </a:t>
            </a:r>
            <a:r>
              <a:rPr lang="en-US" altLang="de-DE" kern="0" dirty="0" smtClean="0">
                <a:solidFill>
                  <a:sysClr val="windowText" lastClr="000000"/>
                </a:solidFill>
              </a:rPr>
              <a:t>Rules</a:t>
            </a:r>
            <a:endParaRPr lang="de-DE" altLang="de-DE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94991"/>
            <a:ext cx="9067800" cy="604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lang="de-DE" sz="1400" dirty="0" smtClean="0">
                <a:latin typeface="Arial"/>
                <a:cs typeface="Arial"/>
              </a:rPr>
              <a:t>Software Engineering - Softwareprüfung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Font typeface="Arial"/>
              <a:buAutoNum type="arabicPeriod" startAt="3"/>
            </a:pPr>
            <a:endParaRPr sz="700" dirty="0"/>
          </a:p>
          <a:p>
            <a:pPr lvl="1">
              <a:lnSpc>
                <a:spcPts val="1400"/>
              </a:lnSpc>
              <a:buFont typeface="Arial"/>
              <a:buAutoNum type="arabicPeriod" startAt="3"/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spc="75" dirty="0">
                <a:latin typeface="Arial"/>
                <a:cs typeface="Arial"/>
              </a:rPr>
              <a:t>F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e</a:t>
            </a:r>
            <a:endParaRPr lang="de-DE" sz="1800" b="1" dirty="0" smtClean="0">
              <a:latin typeface="Arial"/>
              <a:cs typeface="Arial"/>
            </a:endParaRPr>
          </a:p>
          <a:p>
            <a:pPr marL="561340" marR="6350" lvl="2" indent="-228600">
              <a:lnSpc>
                <a:spcPct val="101699"/>
              </a:lnSpc>
              <a:spcBef>
                <a:spcPts val="12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10" dirty="0" err="1" smtClean="0">
                <a:latin typeface="Calibri"/>
                <a:cs typeface="Calibri"/>
              </a:rPr>
              <a:t>E</a:t>
            </a:r>
            <a:r>
              <a:rPr sz="2000" spc="-15" dirty="0" err="1" smtClean="0">
                <a:latin typeface="Calibri"/>
                <a:cs typeface="Calibri"/>
              </a:rPr>
              <a:t>in</a:t>
            </a:r>
            <a:r>
              <a:rPr sz="2000" spc="-6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Rege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ass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-15" dirty="0">
                <a:latin typeface="Calibri"/>
                <a:cs typeface="Calibri"/>
              </a:rPr>
              <a:t>ti</a:t>
            </a:r>
            <a:r>
              <a:rPr sz="2000" dirty="0">
                <a:latin typeface="Calibri"/>
                <a:cs typeface="Calibri"/>
              </a:rPr>
              <a:t>mm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kt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ge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ge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lä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561340" marR="165100" lvl="2" indent="-228600">
              <a:lnSpc>
                <a:spcPct val="101699"/>
              </a:lnSpc>
              <a:buFont typeface="Times New Roman"/>
              <a:buChar char="•"/>
              <a:tabLst>
                <a:tab pos="561340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kt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Fi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hn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561340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äll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 err="1">
                <a:latin typeface="Calibri"/>
                <a:cs typeface="Calibri"/>
              </a:rPr>
              <a:t>a</a:t>
            </a:r>
            <a:r>
              <a:rPr sz="2000" spc="-10" dirty="0" err="1">
                <a:latin typeface="Calibri"/>
                <a:cs typeface="Calibri"/>
              </a:rPr>
              <a:t>n</a:t>
            </a:r>
            <a:r>
              <a:rPr sz="2000" spc="-20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 err="1" smtClean="0">
                <a:latin typeface="Calibri"/>
                <a:cs typeface="Calibri"/>
              </a:rPr>
              <a:t>T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10" dirty="0" err="1" smtClean="0">
                <a:latin typeface="Calibri"/>
                <a:cs typeface="Calibri"/>
              </a:rPr>
              <a:t>s</a:t>
            </a:r>
            <a:r>
              <a:rPr sz="2000" spc="-15" dirty="0" err="1" smtClean="0">
                <a:latin typeface="Calibri"/>
                <a:cs typeface="Calibri"/>
              </a:rPr>
              <a:t>t</a:t>
            </a:r>
            <a:r>
              <a:rPr sz="2000" spc="-5" dirty="0" err="1" smtClean="0">
                <a:latin typeface="Calibri"/>
                <a:cs typeface="Calibri"/>
              </a:rPr>
              <a:t>f</a:t>
            </a:r>
            <a:r>
              <a:rPr sz="2000" spc="-15" dirty="0" err="1" smtClean="0">
                <a:latin typeface="Calibri"/>
                <a:cs typeface="Calibri"/>
              </a:rPr>
              <a:t>äll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sz="2000" spc="-20" dirty="0" err="1" smtClean="0">
                <a:latin typeface="Calibri"/>
                <a:cs typeface="Calibri"/>
              </a:rPr>
              <a:t>b</a:t>
            </a:r>
            <a:r>
              <a:rPr sz="2000" dirty="0" err="1" smtClean="0">
                <a:latin typeface="Calibri"/>
                <a:cs typeface="Calibri"/>
              </a:rPr>
              <a:t>ee</a:t>
            </a:r>
            <a:r>
              <a:rPr sz="2000" spc="-15" dirty="0" err="1" smtClean="0">
                <a:latin typeface="Calibri"/>
                <a:cs typeface="Calibri"/>
              </a:rPr>
              <a:t>in</a:t>
            </a:r>
            <a:r>
              <a:rPr sz="2000" spc="-5" dirty="0" err="1" smtClean="0">
                <a:latin typeface="Calibri"/>
                <a:cs typeface="Calibri"/>
              </a:rPr>
              <a:t>f</a:t>
            </a:r>
            <a:r>
              <a:rPr sz="2000" spc="-15" dirty="0" err="1" smtClean="0">
                <a:latin typeface="Calibri"/>
                <a:cs typeface="Calibri"/>
              </a:rPr>
              <a:t>lu</a:t>
            </a:r>
            <a:r>
              <a:rPr sz="2000" spc="-10" dirty="0" err="1" smtClean="0">
                <a:latin typeface="Calibri"/>
                <a:cs typeface="Calibri"/>
              </a:rPr>
              <a:t>ss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15" dirty="0" err="1" smtClean="0">
                <a:latin typeface="Calibri"/>
                <a:cs typeface="Calibri"/>
              </a:rPr>
              <a:t>n</a:t>
            </a:r>
            <a:r>
              <a:rPr sz="2000" spc="-65" dirty="0" smtClean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ö</a:t>
            </a:r>
            <a:r>
              <a:rPr sz="2000" spc="-20" dirty="0">
                <a:latin typeface="Calibri"/>
                <a:cs typeface="Calibri"/>
              </a:rPr>
              <a:t>nn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Fi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tu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ü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initiali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rt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561340" marR="950594" lvl="2" indent="-228600">
              <a:lnSpc>
                <a:spcPts val="3000"/>
              </a:lnSpc>
              <a:spcBef>
                <a:spcPts val="4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2000" spc="-15" dirty="0">
                <a:latin typeface="Calibri"/>
                <a:cs typeface="Calibri"/>
              </a:rPr>
              <a:t>In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ho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urier New"/>
                <a:cs typeface="Courier New"/>
              </a:rPr>
              <a:t>setUp</a:t>
            </a:r>
            <a:r>
              <a:rPr sz="2000" spc="-900" dirty="0">
                <a:latin typeface="Courier New"/>
                <a:cs typeface="Courier New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w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5" dirty="0" err="1">
                <a:latin typeface="Calibri"/>
                <a:cs typeface="Calibri"/>
              </a:rPr>
              <a:t>r</a:t>
            </a:r>
            <a:r>
              <a:rPr sz="2000" spc="-20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15" dirty="0" err="1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lang="de-DE" sz="2000" spc="-10" dirty="0" smtClean="0">
                <a:latin typeface="Calibri"/>
                <a:cs typeface="Calibri"/>
              </a:rPr>
              <a:t>Variable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spc="-15" dirty="0" err="1" smtClean="0">
                <a:latin typeface="Calibri"/>
                <a:cs typeface="Calibri"/>
              </a:rPr>
              <a:t>i</a:t>
            </a:r>
            <a:r>
              <a:rPr sz="2000" spc="-20" dirty="0" err="1" smtClean="0">
                <a:latin typeface="Calibri"/>
                <a:cs typeface="Calibri"/>
              </a:rPr>
              <a:t>n</a:t>
            </a:r>
            <a:r>
              <a:rPr sz="2000" spc="-15" dirty="0" err="1" smtClean="0">
                <a:latin typeface="Calibri"/>
                <a:cs typeface="Calibri"/>
              </a:rPr>
              <a:t>itiali</a:t>
            </a:r>
            <a:r>
              <a:rPr sz="2000" spc="-10" dirty="0" err="1" smtClean="0">
                <a:latin typeface="Calibri"/>
                <a:cs typeface="Calibri"/>
              </a:rPr>
              <a:t>s</a:t>
            </a:r>
            <a:r>
              <a:rPr sz="2000" spc="-15" dirty="0" err="1" smtClean="0">
                <a:latin typeface="Calibri"/>
                <a:cs typeface="Calibri"/>
              </a:rPr>
              <a:t>i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5" dirty="0" err="1" smtClean="0">
                <a:latin typeface="Calibri"/>
                <a:cs typeface="Calibri"/>
              </a:rPr>
              <a:t>rt</a:t>
            </a: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und </a:t>
            </a:r>
            <a:r>
              <a:rPr sz="2000" dirty="0" err="1" smtClean="0">
                <a:latin typeface="Calibri"/>
                <a:cs typeface="Calibri"/>
              </a:rPr>
              <a:t>M</a:t>
            </a:r>
            <a:r>
              <a:rPr sz="2000" spc="-15" dirty="0" err="1" smtClean="0">
                <a:latin typeface="Calibri"/>
                <a:cs typeface="Calibri"/>
              </a:rPr>
              <a:t>i</a:t>
            </a:r>
            <a:r>
              <a:rPr sz="2000" spc="-10" dirty="0" err="1" smtClean="0">
                <a:latin typeface="Calibri"/>
                <a:cs typeface="Calibri"/>
              </a:rPr>
              <a:t>t</a:t>
            </a:r>
            <a:r>
              <a:rPr sz="2000" spc="-65" dirty="0" smtClean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urier New"/>
                <a:cs typeface="Courier New"/>
              </a:rPr>
              <a:t>tearDown</a:t>
            </a:r>
            <a:r>
              <a:rPr sz="2000" spc="-900" dirty="0">
                <a:latin typeface="Courier New"/>
                <a:cs typeface="Courier New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w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5" dirty="0" err="1">
                <a:latin typeface="Calibri"/>
                <a:cs typeface="Calibri"/>
              </a:rPr>
              <a:t>r</a:t>
            </a:r>
            <a:r>
              <a:rPr sz="2000" spc="-20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15" dirty="0" err="1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 err="1" smtClean="0">
                <a:latin typeface="Calibri"/>
                <a:cs typeface="Calibri"/>
              </a:rPr>
              <a:t>w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5" dirty="0" err="1" smtClean="0">
                <a:latin typeface="Calibri"/>
                <a:cs typeface="Calibri"/>
              </a:rPr>
              <a:t>r</a:t>
            </a:r>
            <a:r>
              <a:rPr sz="2000" spc="-15" dirty="0" err="1" smtClean="0">
                <a:latin typeface="Calibri"/>
                <a:cs typeface="Calibri"/>
              </a:rPr>
              <a:t>t</a:t>
            </a:r>
            <a:r>
              <a:rPr sz="2000" dirty="0" err="1" smtClean="0">
                <a:latin typeface="Calibri"/>
                <a:cs typeface="Calibri"/>
              </a:rPr>
              <a:t>v</a:t>
            </a:r>
            <a:r>
              <a:rPr sz="2000" spc="-10" dirty="0" err="1" smtClean="0">
                <a:latin typeface="Calibri"/>
                <a:cs typeface="Calibri"/>
              </a:rPr>
              <a:t>o</a:t>
            </a:r>
            <a:r>
              <a:rPr sz="2000" spc="-15" dirty="0" err="1" smtClean="0">
                <a:latin typeface="Calibri"/>
                <a:cs typeface="Calibri"/>
              </a:rPr>
              <a:t>ll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sz="2000" spc="-5" dirty="0" err="1" smtClean="0">
                <a:latin typeface="Calibri"/>
                <a:cs typeface="Calibri"/>
              </a:rPr>
              <a:t>T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10" dirty="0" err="1" smtClean="0">
                <a:latin typeface="Calibri"/>
                <a:cs typeface="Calibri"/>
              </a:rPr>
              <a:t>s</a:t>
            </a:r>
            <a:r>
              <a:rPr sz="2000" spc="-15" dirty="0" err="1" smtClean="0">
                <a:latin typeface="Calibri"/>
                <a:cs typeface="Calibri"/>
              </a:rPr>
              <a:t>t</a:t>
            </a:r>
            <a:r>
              <a:rPr sz="2000" spc="-5" dirty="0" err="1" smtClean="0">
                <a:latin typeface="Calibri"/>
                <a:cs typeface="Calibri"/>
              </a:rPr>
              <a:t>r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10" dirty="0" err="1" smtClean="0">
                <a:latin typeface="Calibri"/>
                <a:cs typeface="Calibri"/>
              </a:rPr>
              <a:t>sso</a:t>
            </a:r>
            <a:r>
              <a:rPr sz="2000" spc="-20" dirty="0" err="1" smtClean="0">
                <a:latin typeface="Calibri"/>
                <a:cs typeface="Calibri"/>
              </a:rPr>
              <a:t>u</a:t>
            </a:r>
            <a:r>
              <a:rPr sz="2000" spc="-15" dirty="0" err="1" smtClean="0">
                <a:latin typeface="Calibri"/>
                <a:cs typeface="Calibri"/>
              </a:rPr>
              <a:t>r</a:t>
            </a:r>
            <a:r>
              <a:rPr sz="2000" dirty="0" err="1" smtClean="0">
                <a:latin typeface="Calibri"/>
                <a:cs typeface="Calibri"/>
              </a:rPr>
              <a:t>ce</a:t>
            </a:r>
            <a:r>
              <a:rPr sz="2000" spc="-15" dirty="0" err="1" smtClean="0">
                <a:latin typeface="Calibri"/>
                <a:cs typeface="Calibri"/>
              </a:rPr>
              <a:t>n</a:t>
            </a:r>
            <a:r>
              <a:rPr sz="2000" spc="-65" dirty="0" smtClean="0">
                <a:latin typeface="Times New Roman"/>
                <a:cs typeface="Times New Roman"/>
              </a:rPr>
              <a:t> </a:t>
            </a:r>
            <a:r>
              <a:rPr lang="de-DE" sz="2000" spc="-65" dirty="0" smtClean="0">
                <a:latin typeface="Times New Roman"/>
                <a:cs typeface="Times New Roman"/>
              </a:rPr>
              <a:t>(z.B. </a:t>
            </a:r>
            <a:r>
              <a:rPr sz="2000" spc="-5" dirty="0" err="1" smtClean="0">
                <a:latin typeface="Calibri"/>
                <a:cs typeface="Calibri"/>
              </a:rPr>
              <a:t>D</a:t>
            </a:r>
            <a:r>
              <a:rPr sz="2000" spc="-15" dirty="0" err="1" smtClean="0">
                <a:latin typeface="Calibri"/>
                <a:cs typeface="Calibri"/>
              </a:rPr>
              <a:t>at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20" dirty="0" err="1" smtClean="0">
                <a:latin typeface="Calibri"/>
                <a:cs typeface="Calibri"/>
              </a:rPr>
              <a:t>nb</a:t>
            </a:r>
            <a:r>
              <a:rPr sz="2000" spc="-15" dirty="0" err="1" smtClean="0">
                <a:latin typeface="Calibri"/>
                <a:cs typeface="Calibri"/>
              </a:rPr>
              <a:t>a</a:t>
            </a:r>
            <a:r>
              <a:rPr sz="2000" spc="-20" dirty="0" err="1" smtClean="0">
                <a:latin typeface="Calibri"/>
                <a:cs typeface="Calibri"/>
              </a:rPr>
              <a:t>n</a:t>
            </a:r>
            <a:r>
              <a:rPr sz="2000" spc="-25" dirty="0" err="1" smtClean="0">
                <a:latin typeface="Calibri"/>
                <a:cs typeface="Calibri"/>
              </a:rPr>
              <a:t>k</a:t>
            </a:r>
            <a:r>
              <a:rPr sz="2000" dirty="0" smtClean="0">
                <a:latin typeface="Calibri"/>
                <a:cs typeface="Calibri"/>
              </a:rPr>
              <a:t>-</a:t>
            </a:r>
            <a:r>
              <a:rPr sz="2000" spc="-55" dirty="0" smtClean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o</a:t>
            </a:r>
            <a:r>
              <a:rPr sz="2000" spc="-20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 err="1" smtClean="0">
                <a:latin typeface="Calibri"/>
                <a:cs typeface="Calibri"/>
              </a:rPr>
              <a:t>N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15" dirty="0" err="1" smtClean="0">
                <a:latin typeface="Calibri"/>
                <a:cs typeface="Calibri"/>
              </a:rPr>
              <a:t>t</a:t>
            </a:r>
            <a:r>
              <a:rPr sz="2000" spc="5" dirty="0" err="1" smtClean="0">
                <a:latin typeface="Calibri"/>
                <a:cs typeface="Calibri"/>
              </a:rPr>
              <a:t>z</a:t>
            </a:r>
            <a:r>
              <a:rPr sz="2000" spc="-5" dirty="0" err="1" smtClean="0">
                <a:latin typeface="Calibri"/>
                <a:cs typeface="Calibri"/>
              </a:rPr>
              <a:t>w</a:t>
            </a:r>
            <a:r>
              <a:rPr sz="2000" dirty="0" err="1" smtClean="0">
                <a:latin typeface="Calibri"/>
                <a:cs typeface="Calibri"/>
              </a:rPr>
              <a:t>e</a:t>
            </a:r>
            <a:r>
              <a:rPr sz="2000" spc="-5" dirty="0" err="1" smtClean="0">
                <a:latin typeface="Calibri"/>
                <a:cs typeface="Calibri"/>
              </a:rPr>
              <a:t>r</a:t>
            </a:r>
            <a:r>
              <a:rPr sz="2000" spc="-15" dirty="0" err="1" smtClean="0">
                <a:latin typeface="Calibri"/>
                <a:cs typeface="Calibri"/>
              </a:rPr>
              <a:t>k</a:t>
            </a:r>
            <a:r>
              <a:rPr sz="2000" spc="-10" dirty="0" err="1" smtClean="0">
                <a:latin typeface="Calibri"/>
                <a:cs typeface="Calibri"/>
              </a:rPr>
              <a:t>ve</a:t>
            </a:r>
            <a:r>
              <a:rPr sz="2000" spc="-5" dirty="0" err="1" smtClean="0">
                <a:latin typeface="Calibri"/>
                <a:cs typeface="Calibri"/>
              </a:rPr>
              <a:t>r</a:t>
            </a:r>
            <a:r>
              <a:rPr sz="2000" spc="-20" dirty="0" err="1" smtClean="0">
                <a:latin typeface="Calibri"/>
                <a:cs typeface="Calibri"/>
              </a:rPr>
              <a:t>bin</a:t>
            </a:r>
            <a:r>
              <a:rPr sz="2000" spc="-10" dirty="0" err="1" smtClean="0">
                <a:latin typeface="Calibri"/>
                <a:cs typeface="Calibri"/>
              </a:rPr>
              <a:t>d</a:t>
            </a:r>
            <a:r>
              <a:rPr sz="2000" spc="-20" dirty="0" err="1" smtClean="0">
                <a:latin typeface="Calibri"/>
                <a:cs typeface="Calibri"/>
              </a:rPr>
              <a:t>un</a:t>
            </a:r>
            <a:r>
              <a:rPr sz="2000" dirty="0" err="1" smtClean="0">
                <a:latin typeface="Calibri"/>
                <a:cs typeface="Calibri"/>
              </a:rPr>
              <a:t>ge</a:t>
            </a:r>
            <a:r>
              <a:rPr sz="2000" spc="-15" dirty="0" err="1" smtClean="0">
                <a:latin typeface="Calibri"/>
                <a:cs typeface="Calibri"/>
              </a:rPr>
              <a:t>n</a:t>
            </a:r>
            <a:r>
              <a:rPr lang="de-DE" sz="2000" spc="-15" dirty="0" smtClean="0">
                <a:latin typeface="Calibri"/>
                <a:cs typeface="Calibri"/>
              </a:rPr>
              <a:t>)</a:t>
            </a:r>
            <a:r>
              <a:rPr sz="2000" spc="-5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fr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15" dirty="0" err="1">
                <a:latin typeface="Calibri"/>
                <a:cs typeface="Calibri"/>
              </a:rPr>
              <a:t>i</a:t>
            </a:r>
            <a:r>
              <a:rPr sz="2000" dirty="0" err="1">
                <a:latin typeface="Calibri"/>
                <a:cs typeface="Calibri"/>
              </a:rPr>
              <a:t>gege</a:t>
            </a:r>
            <a:r>
              <a:rPr sz="2000" spc="-20" dirty="0" err="1">
                <a:latin typeface="Calibri"/>
                <a:cs typeface="Calibri"/>
              </a:rPr>
              <a:t>b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0" dirty="0" err="1">
                <a:latin typeface="Calibri"/>
                <a:cs typeface="Calibri"/>
              </a:rPr>
              <a:t>n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lang="de-DE" sz="20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de-DE" b="1" spc="120" dirty="0" err="1" smtClean="0">
                <a:latin typeface="Arial"/>
                <a:cs typeface="Arial"/>
              </a:rPr>
              <a:t>T</a:t>
            </a:r>
            <a:r>
              <a:rPr lang="de-DE" b="1" dirty="0" err="1" smtClean="0">
                <a:latin typeface="Arial"/>
                <a:cs typeface="Arial"/>
              </a:rPr>
              <a:t>e</a:t>
            </a:r>
            <a:r>
              <a:rPr lang="de-DE" b="1" spc="-305" dirty="0" smtClean="0">
                <a:latin typeface="Arial"/>
                <a:cs typeface="Arial"/>
              </a:rPr>
              <a:t> </a:t>
            </a:r>
            <a:r>
              <a:rPr lang="de-DE" b="1" spc="65" dirty="0" err="1">
                <a:latin typeface="Arial"/>
                <a:cs typeface="Arial"/>
              </a:rPr>
              <a:t>s</a:t>
            </a:r>
            <a:r>
              <a:rPr lang="de-DE" b="1" dirty="0" err="1">
                <a:latin typeface="Arial"/>
                <a:cs typeface="Arial"/>
              </a:rPr>
              <a:t>t</a:t>
            </a:r>
            <a:r>
              <a:rPr lang="de-DE" b="1" spc="-285" dirty="0">
                <a:latin typeface="Arial"/>
                <a:cs typeface="Arial"/>
              </a:rPr>
              <a:t> </a:t>
            </a:r>
            <a:r>
              <a:rPr lang="de-DE" b="1" spc="80" dirty="0">
                <a:latin typeface="Arial"/>
                <a:cs typeface="Arial"/>
              </a:rPr>
              <a:t>S</a:t>
            </a:r>
            <a:r>
              <a:rPr lang="de-DE" b="1" dirty="0">
                <a:latin typeface="Arial"/>
                <a:cs typeface="Arial"/>
              </a:rPr>
              <a:t>u</a:t>
            </a:r>
            <a:r>
              <a:rPr lang="de-DE" b="1" spc="-320" dirty="0">
                <a:latin typeface="Arial"/>
                <a:cs typeface="Arial"/>
              </a:rPr>
              <a:t> </a:t>
            </a:r>
            <a:r>
              <a:rPr lang="de-DE" b="1" spc="110" dirty="0" err="1">
                <a:latin typeface="Arial"/>
                <a:cs typeface="Arial"/>
              </a:rPr>
              <a:t>i</a:t>
            </a:r>
            <a:r>
              <a:rPr lang="de-DE" b="1" dirty="0" err="1">
                <a:latin typeface="Arial"/>
                <a:cs typeface="Arial"/>
              </a:rPr>
              <a:t>t</a:t>
            </a:r>
            <a:r>
              <a:rPr lang="de-DE" b="1" spc="-285" dirty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e</a:t>
            </a:r>
            <a:endParaRPr lang="de-DE" dirty="0">
              <a:latin typeface="Arial"/>
              <a:cs typeface="Arial"/>
            </a:endParaRPr>
          </a:p>
          <a:p>
            <a:pPr marL="561340" marR="6350" lvl="2" indent="-228600">
              <a:lnSpc>
                <a:spcPts val="2200"/>
              </a:lnSpc>
              <a:spcBef>
                <a:spcPts val="132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dirty="0">
                <a:cs typeface="Calibri"/>
              </a:rPr>
              <a:t>Um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-15" dirty="0">
                <a:cs typeface="Calibri"/>
              </a:rPr>
              <a:t>i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dirty="0">
                <a:cs typeface="Calibri"/>
              </a:rPr>
              <a:t>e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dirty="0">
                <a:cs typeface="Times New Roman"/>
              </a:rPr>
              <a:t>Menge</a:t>
            </a:r>
            <a:r>
              <a:rPr lang="de-DE" sz="2000" spc="-60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v</a:t>
            </a:r>
            <a:r>
              <a:rPr lang="de-DE" sz="2000" dirty="0">
                <a:cs typeface="Calibri"/>
              </a:rPr>
              <a:t>on</a:t>
            </a:r>
            <a:r>
              <a:rPr lang="de-DE" sz="2000" spc="-55" dirty="0">
                <a:latin typeface="Times New Roman"/>
                <a:cs typeface="Times New Roman"/>
              </a:rPr>
              <a:t> </a:t>
            </a:r>
            <a:r>
              <a:rPr lang="de-DE" sz="2000" dirty="0">
                <a:cs typeface="Calibri"/>
              </a:rPr>
              <a:t>T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s</a:t>
            </a:r>
            <a:r>
              <a:rPr lang="de-DE" sz="2000" spc="-15" dirty="0">
                <a:cs typeface="Calibri"/>
              </a:rPr>
              <a:t>t</a:t>
            </a:r>
            <a:r>
              <a:rPr lang="de-DE" sz="2000" dirty="0">
                <a:cs typeface="Calibri"/>
              </a:rPr>
              <a:t>s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zus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dirty="0">
                <a:cs typeface="Calibri"/>
              </a:rPr>
              <a:t>mm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n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spc="5" dirty="0">
                <a:cs typeface="Calibri"/>
              </a:rPr>
              <a:t>u</a:t>
            </a:r>
            <a:r>
              <a:rPr lang="de-DE" sz="2000" spc="-10" dirty="0">
                <a:cs typeface="Calibri"/>
              </a:rPr>
              <a:t>s</a:t>
            </a:r>
            <a:r>
              <a:rPr lang="de-DE" sz="2000" dirty="0">
                <a:cs typeface="Calibri"/>
              </a:rPr>
              <a:t>f</a:t>
            </a:r>
            <a:r>
              <a:rPr lang="de-DE" sz="2000" spc="-10" dirty="0">
                <a:cs typeface="Calibri"/>
              </a:rPr>
              <a:t>ü</a:t>
            </a:r>
            <a:r>
              <a:rPr lang="de-DE" sz="2000" spc="5" dirty="0">
                <a:cs typeface="Calibri"/>
              </a:rPr>
              <a:t>h</a:t>
            </a:r>
            <a:r>
              <a:rPr lang="de-DE" sz="2000" spc="-10" dirty="0">
                <a:cs typeface="Calibri"/>
              </a:rPr>
              <a:t>r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n</a:t>
            </a:r>
            <a:r>
              <a:rPr lang="de-DE" sz="2000" spc="-40" dirty="0">
                <a:latin typeface="Times New Roman"/>
                <a:cs typeface="Times New Roman"/>
              </a:rPr>
              <a:t> </a:t>
            </a:r>
            <a:r>
              <a:rPr lang="de-DE" sz="2000" spc="-20" dirty="0">
                <a:cs typeface="Calibri"/>
              </a:rPr>
              <a:t>z</a:t>
            </a:r>
            <a:r>
              <a:rPr lang="de-DE" sz="2000" dirty="0">
                <a:cs typeface="Calibri"/>
              </a:rPr>
              <a:t>u</a:t>
            </a:r>
            <a:r>
              <a:rPr lang="de-DE" sz="2000" spc="-40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k</a:t>
            </a:r>
            <a:r>
              <a:rPr lang="de-DE" sz="2000" spc="-10" dirty="0">
                <a:cs typeface="Calibri"/>
              </a:rPr>
              <a:t>ö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spc="10" dirty="0">
                <a:cs typeface="Calibri"/>
              </a:rPr>
              <a:t>n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dirty="0">
                <a:cs typeface="Calibri"/>
              </a:rPr>
              <a:t>,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w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-10" dirty="0">
                <a:cs typeface="Calibri"/>
              </a:rPr>
              <a:t>r</a:t>
            </a:r>
            <a:r>
              <a:rPr lang="de-DE" sz="2000" spc="5" dirty="0">
                <a:cs typeface="Calibri"/>
              </a:rPr>
              <a:t>d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n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spc="5" dirty="0">
                <a:cs typeface="Calibri"/>
              </a:rPr>
              <a:t>d</a:t>
            </a:r>
            <a:r>
              <a:rPr lang="de-DE" sz="2000" spc="-5" dirty="0">
                <a:cs typeface="Calibri"/>
              </a:rPr>
              <a:t>i</a:t>
            </a:r>
            <a:r>
              <a:rPr lang="de-DE" sz="2000" dirty="0">
                <a:cs typeface="Calibri"/>
              </a:rPr>
              <a:t>e</a:t>
            </a:r>
            <a:r>
              <a:rPr lang="de-DE" sz="2000" dirty="0">
                <a:latin typeface="Times New Roman"/>
                <a:cs typeface="Times New Roman"/>
              </a:rPr>
              <a:t> </a:t>
            </a:r>
            <a:r>
              <a:rPr lang="de-DE" sz="2000" dirty="0">
                <a:cs typeface="Calibri"/>
              </a:rPr>
              <a:t>T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s</a:t>
            </a:r>
            <a:r>
              <a:rPr lang="de-DE" sz="2000" spc="-15" dirty="0">
                <a:cs typeface="Calibri"/>
              </a:rPr>
              <a:t>t</a:t>
            </a:r>
            <a:r>
              <a:rPr lang="de-DE" sz="2000" dirty="0">
                <a:cs typeface="Calibri"/>
              </a:rPr>
              <a:t>s</a:t>
            </a:r>
            <a:r>
              <a:rPr lang="de-DE" sz="2000" spc="-40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z</a:t>
            </a:r>
            <a:r>
              <a:rPr lang="de-DE" sz="2000" dirty="0">
                <a:cs typeface="Calibri"/>
              </a:rPr>
              <a:t>u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dirty="0" err="1">
                <a:cs typeface="Calibri"/>
              </a:rPr>
              <a:t>T</a:t>
            </a:r>
            <a:r>
              <a:rPr lang="de-DE" sz="2000" spc="-15" dirty="0" err="1">
                <a:cs typeface="Calibri"/>
              </a:rPr>
              <a:t>e</a:t>
            </a:r>
            <a:r>
              <a:rPr lang="de-DE" sz="2000" dirty="0" err="1">
                <a:cs typeface="Calibri"/>
              </a:rPr>
              <a:t>st</a:t>
            </a:r>
            <a:r>
              <a:rPr lang="de-DE" sz="2000" spc="-15" dirty="0" err="1">
                <a:cs typeface="Calibri"/>
              </a:rPr>
              <a:t>S</a:t>
            </a:r>
            <a:r>
              <a:rPr lang="de-DE" sz="2000" spc="5" dirty="0" err="1">
                <a:cs typeface="Calibri"/>
              </a:rPr>
              <a:t>u</a:t>
            </a:r>
            <a:r>
              <a:rPr lang="de-DE" sz="2000" spc="-5" dirty="0" err="1">
                <a:cs typeface="Calibri"/>
              </a:rPr>
              <a:t>i</a:t>
            </a:r>
            <a:r>
              <a:rPr lang="de-DE" sz="2000" dirty="0" err="1">
                <a:cs typeface="Calibri"/>
              </a:rPr>
              <a:t>t</a:t>
            </a:r>
            <a:r>
              <a:rPr lang="de-DE" sz="2000" spc="-5" dirty="0" err="1">
                <a:cs typeface="Calibri"/>
              </a:rPr>
              <a:t>e</a:t>
            </a:r>
            <a:r>
              <a:rPr lang="de-DE" sz="2000" dirty="0" err="1">
                <a:cs typeface="Calibri"/>
              </a:rPr>
              <a:t>s</a:t>
            </a:r>
            <a:r>
              <a:rPr lang="de-DE" sz="2000" spc="-55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zu</a:t>
            </a:r>
            <a:r>
              <a:rPr lang="de-DE" sz="2000" dirty="0">
                <a:cs typeface="Calibri"/>
              </a:rPr>
              <a:t>s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dirty="0">
                <a:cs typeface="Calibri"/>
              </a:rPr>
              <a:t>m</a:t>
            </a:r>
            <a:r>
              <a:rPr lang="de-DE" sz="2000" spc="-15" dirty="0">
                <a:cs typeface="Calibri"/>
              </a:rPr>
              <a:t>m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spc="-5" dirty="0">
                <a:cs typeface="Calibri"/>
              </a:rPr>
              <a:t>ge</a:t>
            </a:r>
            <a:r>
              <a:rPr lang="de-DE" sz="2000" dirty="0">
                <a:cs typeface="Calibri"/>
              </a:rPr>
              <a:t>f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spc="-10" dirty="0">
                <a:cs typeface="Calibri"/>
              </a:rPr>
              <a:t>s</a:t>
            </a:r>
            <a:r>
              <a:rPr lang="de-DE" sz="2000" dirty="0">
                <a:cs typeface="Calibri"/>
              </a:rPr>
              <a:t>st.</a:t>
            </a:r>
          </a:p>
          <a:p>
            <a:pPr marL="560705" marR="1623060" lvl="2" indent="-227965">
              <a:lnSpc>
                <a:spcPts val="2210"/>
              </a:lnSpc>
              <a:spcBef>
                <a:spcPts val="130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dirty="0">
                <a:cs typeface="Calibri"/>
              </a:rPr>
              <a:t>M</a:t>
            </a:r>
            <a:r>
              <a:rPr lang="de-DE" sz="2000" spc="-5" dirty="0">
                <a:cs typeface="Calibri"/>
              </a:rPr>
              <a:t>i</a:t>
            </a:r>
            <a:r>
              <a:rPr lang="de-DE" sz="2000" dirty="0">
                <a:cs typeface="Calibri"/>
              </a:rPr>
              <a:t>t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-5" dirty="0" err="1">
                <a:cs typeface="Calibri"/>
              </a:rPr>
              <a:t>J</a:t>
            </a:r>
            <a:r>
              <a:rPr lang="de-DE" sz="2000" dirty="0" err="1">
                <a:cs typeface="Calibri"/>
              </a:rPr>
              <a:t>U</a:t>
            </a:r>
            <a:r>
              <a:rPr lang="de-DE" sz="2000" spc="-10" dirty="0" err="1">
                <a:cs typeface="Calibri"/>
              </a:rPr>
              <a:t>n</a:t>
            </a:r>
            <a:r>
              <a:rPr lang="de-DE" sz="2000" spc="-5" dirty="0" err="1">
                <a:cs typeface="Calibri"/>
              </a:rPr>
              <a:t>i</a:t>
            </a:r>
            <a:r>
              <a:rPr lang="de-DE" sz="2000" dirty="0" err="1">
                <a:cs typeface="Calibri"/>
              </a:rPr>
              <a:t>t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k</a:t>
            </a:r>
            <a:r>
              <a:rPr lang="de-DE" sz="2000" spc="-10" dirty="0">
                <a:cs typeface="Calibri"/>
              </a:rPr>
              <a:t>önn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n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spc="5" dirty="0">
                <a:cs typeface="Calibri"/>
              </a:rPr>
              <a:t>b</a:t>
            </a:r>
            <a:r>
              <a:rPr lang="de-DE" sz="2000" spc="-5" dirty="0">
                <a:cs typeface="Calibri"/>
              </a:rPr>
              <a:t>elie</a:t>
            </a:r>
            <a:r>
              <a:rPr lang="de-DE" sz="2000" spc="5" dirty="0">
                <a:cs typeface="Calibri"/>
              </a:rPr>
              <a:t>b</a:t>
            </a:r>
            <a:r>
              <a:rPr lang="de-DE" sz="2000" spc="-5" dirty="0">
                <a:cs typeface="Calibri"/>
              </a:rPr>
              <a:t>i</a:t>
            </a:r>
            <a:r>
              <a:rPr lang="de-DE" sz="2000" dirty="0">
                <a:cs typeface="Calibri"/>
              </a:rPr>
              <a:t>g</a:t>
            </a:r>
            <a:r>
              <a:rPr lang="de-DE" sz="2000" spc="-60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vi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spc="-5" dirty="0">
                <a:cs typeface="Calibri"/>
              </a:rPr>
              <a:t>l</a:t>
            </a:r>
            <a:r>
              <a:rPr lang="de-DE" sz="2000" dirty="0">
                <a:cs typeface="Calibri"/>
              </a:rPr>
              <a:t>e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dirty="0">
                <a:cs typeface="Calibri"/>
              </a:rPr>
              <a:t>T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sts</a:t>
            </a:r>
            <a:r>
              <a:rPr lang="de-DE" sz="2000" spc="-55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i</a:t>
            </a:r>
            <a:r>
              <a:rPr lang="de-DE" sz="2000" dirty="0">
                <a:cs typeface="Calibri"/>
              </a:rPr>
              <a:t>n</a:t>
            </a:r>
            <a:r>
              <a:rPr lang="de-DE" sz="2000" spc="-55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ei</a:t>
            </a:r>
            <a:r>
              <a:rPr lang="de-DE" sz="2000" spc="-10" dirty="0">
                <a:cs typeface="Calibri"/>
              </a:rPr>
              <a:t>n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r</a:t>
            </a:r>
            <a:r>
              <a:rPr lang="de-DE" sz="2000" spc="-50" dirty="0">
                <a:latin typeface="Times New Roman"/>
                <a:cs typeface="Times New Roman"/>
              </a:rPr>
              <a:t> </a:t>
            </a:r>
            <a:r>
              <a:rPr lang="de-DE" sz="2000" dirty="0" err="1">
                <a:cs typeface="Calibri"/>
              </a:rPr>
              <a:t>T</a:t>
            </a:r>
            <a:r>
              <a:rPr lang="de-DE" sz="2000" spc="-5" dirty="0" err="1">
                <a:cs typeface="Calibri"/>
              </a:rPr>
              <a:t>e</a:t>
            </a:r>
            <a:r>
              <a:rPr lang="de-DE" sz="2000" dirty="0" err="1">
                <a:cs typeface="Calibri"/>
              </a:rPr>
              <a:t>s</a:t>
            </a:r>
            <a:r>
              <a:rPr lang="de-DE" sz="2000" spc="-15" dirty="0" err="1">
                <a:cs typeface="Calibri"/>
              </a:rPr>
              <a:t>t</a:t>
            </a:r>
            <a:r>
              <a:rPr lang="de-DE" sz="2000" spc="-10" dirty="0" err="1">
                <a:cs typeface="Calibri"/>
              </a:rPr>
              <a:t>S</a:t>
            </a:r>
            <a:r>
              <a:rPr lang="de-DE" sz="2000" spc="5" dirty="0" err="1">
                <a:cs typeface="Calibri"/>
              </a:rPr>
              <a:t>u</a:t>
            </a:r>
            <a:r>
              <a:rPr lang="de-DE" sz="2000" spc="-5" dirty="0" err="1">
                <a:cs typeface="Calibri"/>
              </a:rPr>
              <a:t>i</a:t>
            </a:r>
            <a:r>
              <a:rPr lang="de-DE" sz="2000" spc="-15" dirty="0" err="1">
                <a:cs typeface="Calibri"/>
              </a:rPr>
              <a:t>t</a:t>
            </a:r>
            <a:r>
              <a:rPr lang="de-DE" sz="2000" dirty="0" err="1">
                <a:cs typeface="Calibri"/>
              </a:rPr>
              <a:t>e</a:t>
            </a:r>
            <a:r>
              <a:rPr lang="de-DE" sz="2000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z</a:t>
            </a:r>
            <a:r>
              <a:rPr lang="de-DE" sz="2000" spc="5" dirty="0">
                <a:cs typeface="Calibri"/>
              </a:rPr>
              <a:t>u</a:t>
            </a:r>
            <a:r>
              <a:rPr lang="de-DE" sz="2000" dirty="0">
                <a:cs typeface="Calibri"/>
              </a:rPr>
              <a:t>s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dirty="0">
                <a:cs typeface="Calibri"/>
              </a:rPr>
              <a:t>mm</a:t>
            </a:r>
            <a:r>
              <a:rPr lang="de-DE" sz="2000" spc="-15" dirty="0">
                <a:cs typeface="Calibri"/>
              </a:rPr>
              <a:t>e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spc="-5" dirty="0">
                <a:cs typeface="Calibri"/>
              </a:rPr>
              <a:t>ge</a:t>
            </a:r>
            <a:r>
              <a:rPr lang="de-DE" sz="2000" spc="-15" dirty="0">
                <a:cs typeface="Calibri"/>
              </a:rPr>
              <a:t>f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dirty="0">
                <a:cs typeface="Calibri"/>
              </a:rPr>
              <a:t>sst</a:t>
            </a:r>
            <a:r>
              <a:rPr lang="de-DE" sz="2000" dirty="0">
                <a:latin typeface="Times New Roman"/>
                <a:cs typeface="Times New Roman"/>
              </a:rPr>
              <a:t> </a:t>
            </a:r>
            <a:r>
              <a:rPr lang="de-DE" sz="2000" spc="-100" dirty="0">
                <a:latin typeface="Times New Roman"/>
                <a:cs typeface="Times New Roman"/>
              </a:rPr>
              <a:t> </a:t>
            </a:r>
            <a:r>
              <a:rPr lang="de-DE" sz="2000" spc="-10" dirty="0">
                <a:cs typeface="Calibri"/>
              </a:rPr>
              <a:t>w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-10" dirty="0">
                <a:cs typeface="Calibri"/>
              </a:rPr>
              <a:t>r</a:t>
            </a:r>
            <a:r>
              <a:rPr lang="de-DE" sz="2000" spc="5" dirty="0">
                <a:cs typeface="Calibri"/>
              </a:rPr>
              <a:t>d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-10" dirty="0">
                <a:cs typeface="Calibri"/>
              </a:rPr>
              <a:t>n</a:t>
            </a:r>
            <a:r>
              <a:rPr lang="de-DE" sz="2000" dirty="0">
                <a:cs typeface="Calibri"/>
              </a:rPr>
              <a:t>.</a:t>
            </a:r>
          </a:p>
          <a:p>
            <a:pPr marL="560705" marR="195580" lvl="2" indent="-227965">
              <a:lnSpc>
                <a:spcPts val="22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000" spc="5" dirty="0">
                <a:cs typeface="Calibri"/>
              </a:rPr>
              <a:t>p</a:t>
            </a:r>
            <a:r>
              <a:rPr lang="de-DE" sz="2000" spc="-10" dirty="0">
                <a:cs typeface="Calibri"/>
              </a:rPr>
              <a:t>r</a:t>
            </a:r>
            <a:r>
              <a:rPr lang="de-DE" sz="2000" dirty="0">
                <a:cs typeface="Calibri"/>
              </a:rPr>
              <a:t>o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dirty="0">
                <a:cs typeface="Calibri"/>
              </a:rPr>
              <a:t>P</a:t>
            </a:r>
            <a:r>
              <a:rPr lang="de-DE" sz="2000" spc="-5" dirty="0">
                <a:cs typeface="Calibri"/>
              </a:rPr>
              <a:t>a</a:t>
            </a:r>
            <a:r>
              <a:rPr lang="de-DE" sz="2000" dirty="0">
                <a:cs typeface="Calibri"/>
              </a:rPr>
              <a:t>c</a:t>
            </a:r>
            <a:r>
              <a:rPr lang="de-DE" sz="2000" spc="-5" dirty="0">
                <a:cs typeface="Calibri"/>
              </a:rPr>
              <a:t>ka</a:t>
            </a:r>
            <a:r>
              <a:rPr lang="de-DE" sz="2000" spc="-15" dirty="0">
                <a:cs typeface="Calibri"/>
              </a:rPr>
              <a:t>g</a:t>
            </a:r>
            <a:r>
              <a:rPr lang="de-DE" sz="2000" dirty="0">
                <a:cs typeface="Calibri"/>
              </a:rPr>
              <a:t>e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-5" dirty="0">
                <a:cs typeface="Calibri"/>
              </a:rPr>
              <a:t>ei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dirty="0">
                <a:cs typeface="Calibri"/>
              </a:rPr>
              <a:t>e</a:t>
            </a:r>
            <a:r>
              <a:rPr lang="de-DE" sz="2000" spc="-65" dirty="0">
                <a:latin typeface="Times New Roman"/>
                <a:cs typeface="Times New Roman"/>
              </a:rPr>
              <a:t> </a:t>
            </a:r>
            <a:r>
              <a:rPr lang="de-DE" sz="2000" dirty="0" err="1">
                <a:cs typeface="Calibri"/>
              </a:rPr>
              <a:t>T</a:t>
            </a:r>
            <a:r>
              <a:rPr lang="de-DE" sz="2000" spc="-15" dirty="0" err="1">
                <a:cs typeface="Calibri"/>
              </a:rPr>
              <a:t>e</a:t>
            </a:r>
            <a:r>
              <a:rPr lang="de-DE" sz="2000" dirty="0" err="1">
                <a:cs typeface="Calibri"/>
              </a:rPr>
              <a:t>st</a:t>
            </a:r>
            <a:r>
              <a:rPr lang="de-DE" sz="2000" spc="-15" dirty="0" err="1">
                <a:cs typeface="Calibri"/>
              </a:rPr>
              <a:t>S</a:t>
            </a:r>
            <a:r>
              <a:rPr lang="de-DE" sz="2000" spc="5" dirty="0" err="1">
                <a:cs typeface="Calibri"/>
              </a:rPr>
              <a:t>u</a:t>
            </a:r>
            <a:r>
              <a:rPr lang="de-DE" sz="2000" spc="-5" dirty="0" err="1">
                <a:cs typeface="Calibri"/>
              </a:rPr>
              <a:t>i</a:t>
            </a:r>
            <a:r>
              <a:rPr lang="de-DE" sz="2000" spc="-15" dirty="0" err="1">
                <a:cs typeface="Calibri"/>
              </a:rPr>
              <a:t>t</a:t>
            </a:r>
            <a:r>
              <a:rPr lang="de-DE" sz="2000" spc="-5" dirty="0" err="1">
                <a:cs typeface="Calibri"/>
              </a:rPr>
              <a:t>e</a:t>
            </a:r>
            <a:r>
              <a:rPr lang="de-DE" sz="2000" spc="10" dirty="0">
                <a:cs typeface="Calibri"/>
              </a:rPr>
              <a:t>-</a:t>
            </a:r>
            <a:r>
              <a:rPr lang="de-DE" sz="2000" spc="-5" dirty="0">
                <a:cs typeface="Calibri"/>
              </a:rPr>
              <a:t>Kla</a:t>
            </a:r>
            <a:r>
              <a:rPr lang="de-DE" sz="2000" dirty="0">
                <a:cs typeface="Calibri"/>
              </a:rPr>
              <a:t>sse</a:t>
            </a:r>
            <a:r>
              <a:rPr lang="de-DE" sz="2000" spc="-45" dirty="0">
                <a:latin typeface="Times New Roman"/>
                <a:cs typeface="Times New Roman"/>
              </a:rPr>
              <a:t> </a:t>
            </a:r>
            <a:r>
              <a:rPr lang="de-DE" sz="2000" spc="5" dirty="0">
                <a:cs typeface="Calibri"/>
              </a:rPr>
              <a:t>d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dirty="0">
                <a:cs typeface="Calibri"/>
              </a:rPr>
              <a:t>f</a:t>
            </a:r>
            <a:r>
              <a:rPr lang="de-DE" sz="2000" spc="-15" dirty="0">
                <a:cs typeface="Calibri"/>
              </a:rPr>
              <a:t>i</a:t>
            </a:r>
            <a:r>
              <a:rPr lang="de-DE" sz="2000" spc="5" dirty="0">
                <a:cs typeface="Calibri"/>
              </a:rPr>
              <a:t>n</a:t>
            </a:r>
            <a:r>
              <a:rPr lang="de-DE" sz="2000" spc="-5" dirty="0">
                <a:cs typeface="Calibri"/>
              </a:rPr>
              <a:t>ie</a:t>
            </a:r>
            <a:r>
              <a:rPr lang="de-DE" sz="2000" spc="-10" dirty="0">
                <a:cs typeface="Calibri"/>
              </a:rPr>
              <a:t>r</a:t>
            </a:r>
            <a:r>
              <a:rPr lang="de-DE" sz="2000" spc="-5" dirty="0">
                <a:cs typeface="Calibri"/>
              </a:rPr>
              <a:t>e</a:t>
            </a:r>
            <a:r>
              <a:rPr lang="de-DE" sz="2000" spc="-10" dirty="0">
                <a:cs typeface="Calibri"/>
              </a:rPr>
              <a:t>n</a:t>
            </a:r>
            <a:r>
              <a:rPr lang="de-DE" sz="2000" dirty="0">
                <a:cs typeface="Calibri"/>
              </a:rPr>
              <a:t>.</a:t>
            </a:r>
          </a:p>
          <a:p>
            <a:pPr marL="561340" marR="1081405">
              <a:lnSpc>
                <a:spcPct val="101299"/>
              </a:lnSpc>
              <a:spcBef>
                <a:spcPts val="8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328961"/>
            <a:ext cx="820896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TDD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" y="1225550"/>
            <a:ext cx="860319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4991"/>
            <a:ext cx="8382000" cy="641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Engineering - Softwareprüfung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Font typeface="Arial"/>
              <a:buAutoNum type="arabicPeriod" startAt="3"/>
            </a:pPr>
            <a:endParaRPr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1400"/>
              </a:lnSpc>
              <a:buFont typeface="Arial"/>
              <a:buAutoNum type="arabicPeriod" startAt="3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14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00" b="1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5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b="1" spc="-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1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b="1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600" b="1" spc="-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13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6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9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b="1" spc="1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65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6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166370" lvl="2" indent="-228600">
              <a:lnSpc>
                <a:spcPct val="101800"/>
              </a:lnSpc>
              <a:spcBef>
                <a:spcPts val="225"/>
              </a:spcBef>
              <a:buFont typeface="Times New Roman"/>
              <a:buChar char="•"/>
              <a:tabLst>
                <a:tab pos="561340" algn="l"/>
              </a:tabLst>
            </a:pP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Kla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t,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soz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Kl</a:t>
            </a:r>
            <a:r>
              <a:rPr spc="-2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116205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Weil die Implementierung von anderen 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Kla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noch nicht vorhanden sind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die Implementierung „simulieren“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eig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Kl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pc="-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116205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Eine solche K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zur „Simulation“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Test-Double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36195" lvl="2" indent="-228600">
              <a:lnSpc>
                <a:spcPts val="2460"/>
              </a:lnSpc>
              <a:spcBef>
                <a:spcPts val="65"/>
              </a:spcBef>
              <a:buFont typeface="Times New Roman"/>
              <a:buChar char="•"/>
              <a:tabLst>
                <a:tab pos="561340" algn="l"/>
              </a:tabLst>
            </a:pP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ieg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Test-Double</a:t>
            </a:r>
            <a:r>
              <a:rPr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Kla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705" marR="36195" lvl="2" indent="-228600">
              <a:lnSpc>
                <a:spcPts val="2460"/>
              </a:lnSpc>
              <a:spcBef>
                <a:spcPts val="6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Test-Doubles dienen auch für die Implementierung von Klassen, die auf Ressourcen (z.B. Datenbanken) zugreifen, die nicht immer verfügbar sind</a:t>
            </a:r>
          </a:p>
          <a:p>
            <a:pPr marL="560705" marR="36195" lvl="2" indent="-228600">
              <a:lnSpc>
                <a:spcPts val="2460"/>
              </a:lnSpc>
              <a:spcBef>
                <a:spcPts val="6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Test-Doubles wurden früher per Hand programmiert. Heutzutage kann man diese per Software automatisch erzeugen lassen: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 smtClean="0">
                <a:cs typeface="Arial" panose="020B0604020202020204" pitchFamily="34" charset="0"/>
              </a:rPr>
              <a:t>Beispiele: </a:t>
            </a:r>
            <a:r>
              <a:rPr lang="de-DE" sz="1600" dirty="0" err="1" smtClean="0">
                <a:cs typeface="Arial" panose="020B0604020202020204" pitchFamily="34" charset="0"/>
              </a:rPr>
              <a:t>jMock</a:t>
            </a:r>
            <a:r>
              <a:rPr lang="de-DE" sz="1600" dirty="0">
                <a:cs typeface="Arial" panose="020B0604020202020204" pitchFamily="34" charset="0"/>
              </a:rPr>
              <a:t>, </a:t>
            </a:r>
            <a:r>
              <a:rPr lang="de-DE" sz="1600" dirty="0">
                <a:cs typeface="Arial" panose="020B0604020202020204" pitchFamily="34" charset="0"/>
                <a:hlinkClick r:id="rId2"/>
              </a:rPr>
              <a:t>http://jmock.org/</a:t>
            </a:r>
            <a:r>
              <a:rPr lang="de-DE" sz="1600" dirty="0">
                <a:cs typeface="Arial" panose="020B0604020202020204" pitchFamily="34" charset="0"/>
              </a:rPr>
              <a:t> ,</a:t>
            </a:r>
            <a:r>
              <a:rPr lang="de-DE" sz="1600" dirty="0" err="1">
                <a:cs typeface="Arial" panose="020B0604020202020204" pitchFamily="34" charset="0"/>
              </a:rPr>
              <a:t>EasyMock</a:t>
            </a:r>
            <a:r>
              <a:rPr lang="de-DE" sz="1600" dirty="0">
                <a:cs typeface="Arial" panose="020B0604020202020204" pitchFamily="34" charset="0"/>
              </a:rPr>
              <a:t>, </a:t>
            </a:r>
            <a:r>
              <a:rPr lang="de-DE" sz="1600" dirty="0">
                <a:cs typeface="Arial" panose="020B0604020202020204" pitchFamily="34" charset="0"/>
                <a:hlinkClick r:id="rId3"/>
              </a:rPr>
              <a:t>http://easymock.org/</a:t>
            </a:r>
            <a:r>
              <a:rPr lang="de-DE" sz="1600" dirty="0">
                <a:cs typeface="Arial" panose="020B0604020202020204" pitchFamily="34" charset="0"/>
              </a:rPr>
              <a:t>, </a:t>
            </a:r>
            <a:r>
              <a:rPr lang="de-DE" sz="1600" dirty="0" err="1">
                <a:cs typeface="Arial" panose="020B0604020202020204" pitchFamily="34" charset="0"/>
              </a:rPr>
              <a:t>Mockito</a:t>
            </a:r>
            <a:r>
              <a:rPr lang="de-DE" sz="1600" dirty="0">
                <a:cs typeface="Arial" panose="020B0604020202020204" pitchFamily="34" charset="0"/>
              </a:rPr>
              <a:t>, https://github.com/mockito/mockito </a:t>
            </a:r>
          </a:p>
          <a:p>
            <a:pPr marL="560705" marR="36195" lvl="2" indent="-228600">
              <a:lnSpc>
                <a:spcPts val="2460"/>
              </a:lnSpc>
              <a:spcBef>
                <a:spcPts val="6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Achtung:</a:t>
            </a:r>
          </a:p>
          <a:p>
            <a:pPr marL="1017905" marR="36195" lvl="3" indent="-228600">
              <a:lnSpc>
                <a:spcPts val="2460"/>
              </a:lnSpc>
              <a:spcBef>
                <a:spcPts val="6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Test-Doubles sind oft aufwändig in der Erstellung und müssen bei Änderungen am Code mit verändert werden und geben keine Garantie dafür, dass die Software keine Fehler enthält.</a:t>
            </a:r>
          </a:p>
        </p:txBody>
      </p:sp>
    </p:spTree>
    <p:extLst>
      <p:ext uri="{BB962C8B-B14F-4D97-AF65-F5344CB8AC3E}">
        <p14:creationId xmlns:p14="http://schemas.microsoft.com/office/powerpoint/2010/main" val="3753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308"/>
            <a:ext cx="3945254" cy="45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9959" y="574296"/>
            <a:ext cx="8208963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Test Doubles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19955"/>
            <a:ext cx="8686800" cy="289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7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0"/>
            <a:ext cx="90678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endParaRPr lang="de-DE" sz="2400" b="1" spc="14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</a:pPr>
            <a:r>
              <a:rPr lang="de-DE" sz="2400" b="1" spc="145" dirty="0" smtClean="0">
                <a:latin typeface="Arial" panose="020B0604020202020204" pitchFamily="34" charset="0"/>
                <a:cs typeface="Arial" panose="020B0604020202020204" pitchFamily="34" charset="0"/>
              </a:rPr>
              <a:t>Test Doubles</a:t>
            </a: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GB" altLang="de-DE" dirty="0" smtClean="0">
                <a:solidFill>
                  <a:srgbClr val="404040"/>
                </a:solidFill>
                <a:cs typeface="DejaVu LGC Sans" charset="0"/>
              </a:rPr>
              <a:t>	“Simulated </a:t>
            </a:r>
            <a:r>
              <a:rPr lang="en-GB" altLang="de-DE" dirty="0">
                <a:solidFill>
                  <a:srgbClr val="404040"/>
                </a:solidFill>
                <a:cs typeface="DejaVu LGC Sans" charset="0"/>
              </a:rPr>
              <a:t>objects that mimic the behaviour of real objects in controlled </a:t>
            </a:r>
            <a:r>
              <a:rPr lang="en-GB" altLang="de-DE" dirty="0" smtClean="0">
                <a:solidFill>
                  <a:srgbClr val="404040"/>
                </a:solidFill>
                <a:cs typeface="DejaVu LGC Sans" charset="0"/>
              </a:rPr>
              <a:t>ways”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Dynamische und konfigurierbare Laufzeit-Implementierung eines Interfaces oder Klasse, für die Rückgabewerte von Methoden definiert werden.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Fragmentartige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Implementierung als Stellvertreter, genutzt zum Testen.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Ersatzklasse ohne Implementierung, um das Testen zu ermöglichen. Wird herumgereicht, aber nicht benutzt.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(z.B. um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Parameterliste einer Methode zu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füllen).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Muss existieren, aber eine „Interaktion“ mit einem Dummy ist nicht angedacht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Dummies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werden erzeugt, um die Testumgebung „lauffähig“ zu machen und werden nicht für die eigentliche „Verifikation“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benutzt. Ein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Dummy wird als „Wert“ herumgereicht, während ein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Daten an die zu testende Klasse zurückgibt („indirekte Inputs“).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: Ein Mock, der die Aufrufe von Methoden etc. zählt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Spies und Mocks werden benutzt, um die Korrektheit des Kommunikationsablauf zwischen zu testender Klasse und den daran beteiligten Klassen zu überprüfen („indirekte Outputs“).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Funktionierende,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einfach aufzusetzende, simplifizierte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 mit "gehackter Funktionalität", also nicht verwendbar in Produktion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(zum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eine In-memory-Datenbank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werden in Integrationstests verwendet.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Fakes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spielen dieselbe Rolle wie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Dummies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oder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Stubs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Sie werden erzeugt, um die Testumgebung lauffähig zu machen, aber werden nicht für die Verifikation benutzt.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werden nicht für direkte Outputs der SUT benutzt.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765175" y="1073152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2" rIns="90785" bIns="4539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463550"/>
            <a:ext cx="2876549" cy="611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9" y="817551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3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6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38400" y="2597150"/>
            <a:ext cx="4353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3200" b="1" spc="-4" dirty="0" smtClean="0">
                <a:latin typeface="Arial"/>
                <a:cs typeface="Arial"/>
              </a:rPr>
              <a:t>Qualitätsmaßnahmen</a:t>
            </a:r>
            <a:endParaRPr lang="de-DE" sz="32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"/>
          <p:cNvSpPr/>
          <p:nvPr/>
        </p:nvSpPr>
        <p:spPr>
          <a:xfrm>
            <a:off x="3234532" y="468122"/>
            <a:ext cx="2230120" cy="507365"/>
          </a:xfrm>
          <a:custGeom>
            <a:avLst/>
            <a:gdLst/>
            <a:ahLst/>
            <a:cxnLst/>
            <a:rect l="l" t="t" r="r" b="b"/>
            <a:pathLst>
              <a:path w="2230120" h="507364">
                <a:moveTo>
                  <a:pt x="8435" y="406244"/>
                </a:moveTo>
                <a:lnTo>
                  <a:pt x="1496" y="430159"/>
                </a:lnTo>
                <a:lnTo>
                  <a:pt x="0" y="445716"/>
                </a:lnTo>
                <a:lnTo>
                  <a:pt x="870" y="440937"/>
                </a:lnTo>
                <a:lnTo>
                  <a:pt x="4395" y="428237"/>
                </a:lnTo>
                <a:lnTo>
                  <a:pt x="8435" y="406244"/>
                </a:lnTo>
                <a:close/>
              </a:path>
              <a:path w="2230120" h="507364">
                <a:moveTo>
                  <a:pt x="200487" y="199650"/>
                </a:moveTo>
                <a:lnTo>
                  <a:pt x="165065" y="221659"/>
                </a:lnTo>
                <a:lnTo>
                  <a:pt x="122412" y="253151"/>
                </a:lnTo>
                <a:lnTo>
                  <a:pt x="85532" y="286107"/>
                </a:lnTo>
                <a:lnTo>
                  <a:pt x="54713" y="320405"/>
                </a:lnTo>
                <a:lnTo>
                  <a:pt x="30243" y="355927"/>
                </a:lnTo>
                <a:lnTo>
                  <a:pt x="12408" y="392551"/>
                </a:lnTo>
                <a:lnTo>
                  <a:pt x="10075" y="400593"/>
                </a:lnTo>
                <a:lnTo>
                  <a:pt x="14798" y="390137"/>
                </a:lnTo>
                <a:lnTo>
                  <a:pt x="21535" y="377437"/>
                </a:lnTo>
                <a:lnTo>
                  <a:pt x="47038" y="339337"/>
                </a:lnTo>
                <a:lnTo>
                  <a:pt x="78988" y="301237"/>
                </a:lnTo>
                <a:lnTo>
                  <a:pt x="115472" y="263137"/>
                </a:lnTo>
                <a:lnTo>
                  <a:pt x="128311" y="250437"/>
                </a:lnTo>
                <a:lnTo>
                  <a:pt x="141370" y="250437"/>
                </a:lnTo>
                <a:lnTo>
                  <a:pt x="181160" y="212337"/>
                </a:lnTo>
                <a:lnTo>
                  <a:pt x="199725" y="212337"/>
                </a:lnTo>
                <a:lnTo>
                  <a:pt x="200487" y="199650"/>
                </a:lnTo>
                <a:close/>
              </a:path>
              <a:path w="2230120" h="507364">
                <a:moveTo>
                  <a:pt x="298829" y="148918"/>
                </a:moveTo>
                <a:lnTo>
                  <a:pt x="266540" y="163543"/>
                </a:lnTo>
                <a:lnTo>
                  <a:pt x="213203" y="191749"/>
                </a:lnTo>
                <a:lnTo>
                  <a:pt x="200508" y="199637"/>
                </a:lnTo>
                <a:lnTo>
                  <a:pt x="212444" y="199637"/>
                </a:lnTo>
                <a:lnTo>
                  <a:pt x="224508" y="186937"/>
                </a:lnTo>
                <a:lnTo>
                  <a:pt x="236676" y="186937"/>
                </a:lnTo>
                <a:lnTo>
                  <a:pt x="248943" y="174237"/>
                </a:lnTo>
                <a:lnTo>
                  <a:pt x="261304" y="174237"/>
                </a:lnTo>
                <a:lnTo>
                  <a:pt x="273755" y="161537"/>
                </a:lnTo>
                <a:lnTo>
                  <a:pt x="286292" y="161537"/>
                </a:lnTo>
                <a:lnTo>
                  <a:pt x="298829" y="148918"/>
                </a:lnTo>
                <a:close/>
              </a:path>
              <a:path w="2230120" h="507364">
                <a:moveTo>
                  <a:pt x="1114125" y="0"/>
                </a:moveTo>
                <a:lnTo>
                  <a:pt x="1022579" y="1551"/>
                </a:lnTo>
                <a:lnTo>
                  <a:pt x="933069" y="6126"/>
                </a:lnTo>
                <a:lnTo>
                  <a:pt x="845882" y="13604"/>
                </a:lnTo>
                <a:lnTo>
                  <a:pt x="761307" y="23865"/>
                </a:lnTo>
                <a:lnTo>
                  <a:pt x="679630" y="36790"/>
                </a:lnTo>
                <a:lnTo>
                  <a:pt x="601140" y="52257"/>
                </a:lnTo>
                <a:lnTo>
                  <a:pt x="526123" y="70148"/>
                </a:lnTo>
                <a:lnTo>
                  <a:pt x="454867" y="90342"/>
                </a:lnTo>
                <a:lnTo>
                  <a:pt x="387660" y="112719"/>
                </a:lnTo>
                <a:lnTo>
                  <a:pt x="324788" y="137159"/>
                </a:lnTo>
                <a:lnTo>
                  <a:pt x="299007" y="148837"/>
                </a:lnTo>
                <a:lnTo>
                  <a:pt x="324369" y="148837"/>
                </a:lnTo>
                <a:lnTo>
                  <a:pt x="337203" y="136137"/>
                </a:lnTo>
                <a:lnTo>
                  <a:pt x="350099" y="136137"/>
                </a:lnTo>
                <a:lnTo>
                  <a:pt x="363054" y="123437"/>
                </a:lnTo>
                <a:lnTo>
                  <a:pt x="389121" y="123437"/>
                </a:lnTo>
                <a:lnTo>
                  <a:pt x="402224" y="110737"/>
                </a:lnTo>
                <a:lnTo>
                  <a:pt x="428547" y="110737"/>
                </a:lnTo>
                <a:lnTo>
                  <a:pt x="441758" y="98037"/>
                </a:lnTo>
                <a:lnTo>
                  <a:pt x="460329" y="98037"/>
                </a:lnTo>
                <a:lnTo>
                  <a:pt x="486317" y="85337"/>
                </a:lnTo>
                <a:lnTo>
                  <a:pt x="512436" y="85337"/>
                </a:lnTo>
                <a:lnTo>
                  <a:pt x="538678" y="72637"/>
                </a:lnTo>
                <a:lnTo>
                  <a:pt x="565035" y="72637"/>
                </a:lnTo>
                <a:lnTo>
                  <a:pt x="591497" y="59937"/>
                </a:lnTo>
                <a:lnTo>
                  <a:pt x="618057" y="59937"/>
                </a:lnTo>
                <a:lnTo>
                  <a:pt x="644705" y="47237"/>
                </a:lnTo>
                <a:lnTo>
                  <a:pt x="671433" y="47237"/>
                </a:lnTo>
                <a:lnTo>
                  <a:pt x="698232" y="34537"/>
                </a:lnTo>
                <a:lnTo>
                  <a:pt x="752010" y="34537"/>
                </a:lnTo>
                <a:lnTo>
                  <a:pt x="778971" y="21837"/>
                </a:lnTo>
                <a:lnTo>
                  <a:pt x="887095" y="21837"/>
                </a:lnTo>
                <a:lnTo>
                  <a:pt x="914153" y="9137"/>
                </a:lnTo>
                <a:lnTo>
                  <a:pt x="1330044" y="9137"/>
                </a:lnTo>
                <a:lnTo>
                  <a:pt x="1294975" y="6126"/>
                </a:lnTo>
                <a:lnTo>
                  <a:pt x="1205563" y="1551"/>
                </a:lnTo>
                <a:lnTo>
                  <a:pt x="1114125" y="0"/>
                </a:lnTo>
                <a:close/>
              </a:path>
              <a:path w="2230120" h="507364">
                <a:moveTo>
                  <a:pt x="1330044" y="9137"/>
                </a:moveTo>
                <a:lnTo>
                  <a:pt x="1325400" y="9137"/>
                </a:lnTo>
                <a:lnTo>
                  <a:pt x="1375259" y="21837"/>
                </a:lnTo>
                <a:lnTo>
                  <a:pt x="1426605" y="21837"/>
                </a:lnTo>
                <a:lnTo>
                  <a:pt x="1479106" y="34537"/>
                </a:lnTo>
                <a:lnTo>
                  <a:pt x="1532432" y="34537"/>
                </a:lnTo>
                <a:lnTo>
                  <a:pt x="1747380" y="85337"/>
                </a:lnTo>
                <a:lnTo>
                  <a:pt x="1799876" y="110737"/>
                </a:lnTo>
                <a:lnTo>
                  <a:pt x="1898525" y="135499"/>
                </a:lnTo>
                <a:lnTo>
                  <a:pt x="1839955" y="112719"/>
                </a:lnTo>
                <a:lnTo>
                  <a:pt x="1772786" y="90342"/>
                </a:lnTo>
                <a:lnTo>
                  <a:pt x="1701574" y="70148"/>
                </a:lnTo>
                <a:lnTo>
                  <a:pt x="1626610" y="52257"/>
                </a:lnTo>
                <a:lnTo>
                  <a:pt x="1548179" y="36790"/>
                </a:lnTo>
                <a:lnTo>
                  <a:pt x="1466571" y="23865"/>
                </a:lnTo>
                <a:lnTo>
                  <a:pt x="1382074" y="13604"/>
                </a:lnTo>
                <a:lnTo>
                  <a:pt x="1330044" y="9137"/>
                </a:lnTo>
                <a:close/>
              </a:path>
              <a:path w="2230120" h="507364">
                <a:moveTo>
                  <a:pt x="1605" y="504437"/>
                </a:moveTo>
                <a:lnTo>
                  <a:pt x="1250" y="504437"/>
                </a:lnTo>
                <a:lnTo>
                  <a:pt x="1496" y="506991"/>
                </a:lnTo>
                <a:lnTo>
                  <a:pt x="1605" y="507366"/>
                </a:lnTo>
                <a:lnTo>
                  <a:pt x="1605" y="504437"/>
                </a:lnTo>
                <a:close/>
              </a:path>
              <a:path w="2230120" h="507364">
                <a:moveTo>
                  <a:pt x="1904236" y="137812"/>
                </a:moveTo>
                <a:lnTo>
                  <a:pt x="1949102" y="161537"/>
                </a:lnTo>
                <a:lnTo>
                  <a:pt x="1994988" y="186937"/>
                </a:lnTo>
                <a:lnTo>
                  <a:pt x="2038396" y="212337"/>
                </a:lnTo>
                <a:lnTo>
                  <a:pt x="2078995" y="237737"/>
                </a:lnTo>
                <a:lnTo>
                  <a:pt x="2115685" y="262615"/>
                </a:lnTo>
                <a:lnTo>
                  <a:pt x="2105097" y="253151"/>
                </a:lnTo>
                <a:lnTo>
                  <a:pt x="2062456" y="221659"/>
                </a:lnTo>
                <a:lnTo>
                  <a:pt x="2014334" y="191749"/>
                </a:lnTo>
                <a:lnTo>
                  <a:pt x="1961017" y="163543"/>
                </a:lnTo>
                <a:lnTo>
                  <a:pt x="1904236" y="137812"/>
                </a:lnTo>
                <a:close/>
              </a:path>
              <a:path w="2230120" h="507364">
                <a:moveTo>
                  <a:pt x="2117186" y="263956"/>
                </a:moveTo>
                <a:lnTo>
                  <a:pt x="2150445" y="301237"/>
                </a:lnTo>
                <a:lnTo>
                  <a:pt x="2151207" y="301237"/>
                </a:lnTo>
                <a:lnTo>
                  <a:pt x="2161875" y="313937"/>
                </a:lnTo>
                <a:lnTo>
                  <a:pt x="2166447" y="313937"/>
                </a:lnTo>
                <a:lnTo>
                  <a:pt x="2168733" y="326637"/>
                </a:lnTo>
                <a:lnTo>
                  <a:pt x="2177073" y="326637"/>
                </a:lnTo>
                <a:lnTo>
                  <a:pt x="2172781" y="320405"/>
                </a:lnTo>
                <a:lnTo>
                  <a:pt x="2141968" y="286107"/>
                </a:lnTo>
                <a:lnTo>
                  <a:pt x="2117186" y="263956"/>
                </a:lnTo>
                <a:close/>
              </a:path>
              <a:path w="2230120" h="507364">
                <a:moveTo>
                  <a:pt x="2177877" y="327805"/>
                </a:moveTo>
                <a:lnTo>
                  <a:pt x="2177877" y="339337"/>
                </a:lnTo>
                <a:lnTo>
                  <a:pt x="2185821" y="339337"/>
                </a:lnTo>
                <a:lnTo>
                  <a:pt x="2177877" y="327805"/>
                </a:lnTo>
                <a:close/>
              </a:path>
              <a:path w="2230120" h="507364">
                <a:moveTo>
                  <a:pt x="2187021" y="341080"/>
                </a:moveTo>
                <a:lnTo>
                  <a:pt x="2187021" y="352037"/>
                </a:lnTo>
                <a:lnTo>
                  <a:pt x="2194569" y="352037"/>
                </a:lnTo>
                <a:lnTo>
                  <a:pt x="2187021" y="341080"/>
                </a:lnTo>
                <a:close/>
              </a:path>
              <a:path w="2230120" h="507364">
                <a:moveTo>
                  <a:pt x="2194641" y="352143"/>
                </a:moveTo>
                <a:lnTo>
                  <a:pt x="2194641" y="364737"/>
                </a:lnTo>
                <a:lnTo>
                  <a:pt x="2201538" y="364737"/>
                </a:lnTo>
                <a:lnTo>
                  <a:pt x="2197248" y="355927"/>
                </a:lnTo>
                <a:lnTo>
                  <a:pt x="2194641" y="352143"/>
                </a:lnTo>
                <a:close/>
              </a:path>
              <a:path w="2230120" h="507364">
                <a:moveTo>
                  <a:pt x="2202261" y="366223"/>
                </a:moveTo>
                <a:lnTo>
                  <a:pt x="2202261" y="377437"/>
                </a:lnTo>
                <a:lnTo>
                  <a:pt x="2207721" y="377437"/>
                </a:lnTo>
                <a:lnTo>
                  <a:pt x="2202261" y="366223"/>
                </a:lnTo>
                <a:close/>
              </a:path>
              <a:path w="2230120" h="507364">
                <a:moveTo>
                  <a:pt x="2208357" y="378743"/>
                </a:moveTo>
                <a:lnTo>
                  <a:pt x="2208357" y="390137"/>
                </a:lnTo>
                <a:lnTo>
                  <a:pt x="2213691" y="390137"/>
                </a:lnTo>
                <a:lnTo>
                  <a:pt x="2213691" y="402837"/>
                </a:lnTo>
                <a:lnTo>
                  <a:pt x="2218065" y="402837"/>
                </a:lnTo>
                <a:lnTo>
                  <a:pt x="2215081" y="392551"/>
                </a:lnTo>
                <a:lnTo>
                  <a:pt x="2208357" y="378743"/>
                </a:lnTo>
                <a:close/>
              </a:path>
              <a:path w="2230120" h="507364">
                <a:moveTo>
                  <a:pt x="2219025" y="406147"/>
                </a:moveTo>
                <a:lnTo>
                  <a:pt x="2219025" y="415537"/>
                </a:lnTo>
                <a:lnTo>
                  <a:pt x="2221750" y="415537"/>
                </a:lnTo>
                <a:lnTo>
                  <a:pt x="2219025" y="406147"/>
                </a:lnTo>
                <a:close/>
              </a:path>
              <a:path w="2230120" h="507364">
                <a:moveTo>
                  <a:pt x="2222835" y="419279"/>
                </a:moveTo>
                <a:lnTo>
                  <a:pt x="2222835" y="428237"/>
                </a:lnTo>
                <a:lnTo>
                  <a:pt x="2225121" y="428237"/>
                </a:lnTo>
                <a:lnTo>
                  <a:pt x="2225121" y="440937"/>
                </a:lnTo>
                <a:lnTo>
                  <a:pt x="2227029" y="440937"/>
                </a:lnTo>
                <a:lnTo>
                  <a:pt x="2225992" y="430159"/>
                </a:lnTo>
                <a:lnTo>
                  <a:pt x="2222835" y="419279"/>
                </a:lnTo>
                <a:close/>
              </a:path>
              <a:path w="2230120" h="507364">
                <a:moveTo>
                  <a:pt x="2227407" y="444871"/>
                </a:moveTo>
                <a:lnTo>
                  <a:pt x="2227407" y="453637"/>
                </a:lnTo>
                <a:lnTo>
                  <a:pt x="2228251" y="453637"/>
                </a:lnTo>
                <a:lnTo>
                  <a:pt x="2227407" y="444871"/>
                </a:lnTo>
                <a:close/>
              </a:path>
              <a:path w="2230120" h="507364">
                <a:moveTo>
                  <a:pt x="2228931" y="460712"/>
                </a:moveTo>
                <a:lnTo>
                  <a:pt x="2228931" y="466337"/>
                </a:lnTo>
                <a:lnTo>
                  <a:pt x="2229472" y="466337"/>
                </a:lnTo>
                <a:lnTo>
                  <a:pt x="2228931" y="460712"/>
                </a:lnTo>
                <a:close/>
              </a:path>
              <a:path w="2230120" h="507364">
                <a:moveTo>
                  <a:pt x="2229609" y="467751"/>
                </a:moveTo>
                <a:lnTo>
                  <a:pt x="2229330" y="472391"/>
                </a:lnTo>
                <a:lnTo>
                  <a:pt x="2229693" y="468629"/>
                </a:lnTo>
                <a:lnTo>
                  <a:pt x="2229609" y="4677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"/>
          <p:cNvSpPr/>
          <p:nvPr/>
        </p:nvSpPr>
        <p:spPr>
          <a:xfrm>
            <a:off x="3227755" y="463713"/>
            <a:ext cx="2241550" cy="946785"/>
          </a:xfrm>
          <a:custGeom>
            <a:avLst/>
            <a:gdLst/>
            <a:ahLst/>
            <a:cxnLst/>
            <a:rect l="l" t="t" r="r" b="b"/>
            <a:pathLst>
              <a:path w="2241550" h="946785">
                <a:moveTo>
                  <a:pt x="36576" y="585215"/>
                </a:moveTo>
                <a:lnTo>
                  <a:pt x="33111" y="585215"/>
                </a:lnTo>
                <a:lnTo>
                  <a:pt x="36576" y="591311"/>
                </a:lnTo>
                <a:lnTo>
                  <a:pt x="36576" y="585215"/>
                </a:lnTo>
                <a:close/>
              </a:path>
              <a:path w="2241550" h="946785">
                <a:moveTo>
                  <a:pt x="2185513" y="329183"/>
                </a:moveTo>
                <a:lnTo>
                  <a:pt x="2175119" y="329183"/>
                </a:lnTo>
                <a:lnTo>
                  <a:pt x="2176899" y="332231"/>
                </a:lnTo>
                <a:lnTo>
                  <a:pt x="2184654" y="332231"/>
                </a:lnTo>
                <a:lnTo>
                  <a:pt x="2184654" y="341375"/>
                </a:lnTo>
                <a:lnTo>
                  <a:pt x="2186479" y="344423"/>
                </a:lnTo>
                <a:lnTo>
                  <a:pt x="2193798" y="344423"/>
                </a:lnTo>
                <a:lnTo>
                  <a:pt x="2193798" y="356615"/>
                </a:lnTo>
                <a:lnTo>
                  <a:pt x="2201418" y="356615"/>
                </a:lnTo>
                <a:lnTo>
                  <a:pt x="2201418" y="368807"/>
                </a:lnTo>
                <a:lnTo>
                  <a:pt x="2201645" y="371855"/>
                </a:lnTo>
                <a:lnTo>
                  <a:pt x="2209038" y="371855"/>
                </a:lnTo>
                <a:lnTo>
                  <a:pt x="2209038" y="384047"/>
                </a:lnTo>
                <a:lnTo>
                  <a:pt x="2215134" y="384047"/>
                </a:lnTo>
                <a:lnTo>
                  <a:pt x="2215134" y="396239"/>
                </a:lnTo>
                <a:lnTo>
                  <a:pt x="2220468" y="396239"/>
                </a:lnTo>
                <a:lnTo>
                  <a:pt x="2220468" y="408431"/>
                </a:lnTo>
                <a:lnTo>
                  <a:pt x="2225802" y="408431"/>
                </a:lnTo>
                <a:lnTo>
                  <a:pt x="2225802" y="420623"/>
                </a:lnTo>
                <a:lnTo>
                  <a:pt x="2229612" y="420623"/>
                </a:lnTo>
                <a:lnTo>
                  <a:pt x="2229612" y="432815"/>
                </a:lnTo>
                <a:lnTo>
                  <a:pt x="2231898" y="432815"/>
                </a:lnTo>
                <a:lnTo>
                  <a:pt x="2231898" y="448055"/>
                </a:lnTo>
                <a:lnTo>
                  <a:pt x="2234184" y="448055"/>
                </a:lnTo>
                <a:lnTo>
                  <a:pt x="2234184" y="460247"/>
                </a:lnTo>
                <a:lnTo>
                  <a:pt x="2235708" y="460247"/>
                </a:lnTo>
                <a:lnTo>
                  <a:pt x="2235708" y="472439"/>
                </a:lnTo>
                <a:lnTo>
                  <a:pt x="2236470" y="472439"/>
                </a:lnTo>
                <a:lnTo>
                  <a:pt x="2234946" y="496823"/>
                </a:lnTo>
                <a:lnTo>
                  <a:pt x="2228723" y="536447"/>
                </a:lnTo>
                <a:lnTo>
                  <a:pt x="2210856" y="573023"/>
                </a:lnTo>
                <a:lnTo>
                  <a:pt x="2204928" y="591311"/>
                </a:lnTo>
                <a:lnTo>
                  <a:pt x="2207947" y="588263"/>
                </a:lnTo>
                <a:lnTo>
                  <a:pt x="2228183" y="545591"/>
                </a:lnTo>
                <a:lnTo>
                  <a:pt x="2240279" y="499871"/>
                </a:lnTo>
                <a:lnTo>
                  <a:pt x="2241041" y="472439"/>
                </a:lnTo>
                <a:lnTo>
                  <a:pt x="2239517" y="448055"/>
                </a:lnTo>
                <a:lnTo>
                  <a:pt x="2235707" y="423671"/>
                </a:lnTo>
                <a:lnTo>
                  <a:pt x="2228087" y="402335"/>
                </a:lnTo>
                <a:lnTo>
                  <a:pt x="2205870" y="356615"/>
                </a:lnTo>
                <a:lnTo>
                  <a:pt x="2185513" y="329183"/>
                </a:lnTo>
                <a:close/>
              </a:path>
              <a:path w="2241550" h="946785">
                <a:moveTo>
                  <a:pt x="30480" y="573023"/>
                </a:moveTo>
                <a:lnTo>
                  <a:pt x="24972" y="573023"/>
                </a:lnTo>
                <a:lnTo>
                  <a:pt x="30480" y="582167"/>
                </a:lnTo>
                <a:lnTo>
                  <a:pt x="30480" y="573023"/>
                </a:lnTo>
                <a:close/>
              </a:path>
              <a:path w="2241550" h="946785">
                <a:moveTo>
                  <a:pt x="23622" y="560831"/>
                </a:moveTo>
                <a:lnTo>
                  <a:pt x="18784" y="560831"/>
                </a:lnTo>
                <a:lnTo>
                  <a:pt x="22859" y="569975"/>
                </a:lnTo>
                <a:lnTo>
                  <a:pt x="23622" y="573023"/>
                </a:lnTo>
                <a:lnTo>
                  <a:pt x="23622" y="560831"/>
                </a:lnTo>
                <a:close/>
              </a:path>
              <a:path w="2241550" h="946785">
                <a:moveTo>
                  <a:pt x="1222850" y="3047"/>
                </a:moveTo>
                <a:lnTo>
                  <a:pt x="1018036" y="3047"/>
                </a:lnTo>
                <a:lnTo>
                  <a:pt x="857278" y="12191"/>
                </a:lnTo>
                <a:lnTo>
                  <a:pt x="671539" y="39623"/>
                </a:lnTo>
                <a:lnTo>
                  <a:pt x="478650" y="85343"/>
                </a:lnTo>
                <a:lnTo>
                  <a:pt x="415846" y="106679"/>
                </a:lnTo>
                <a:lnTo>
                  <a:pt x="354888" y="128015"/>
                </a:lnTo>
                <a:lnTo>
                  <a:pt x="296438" y="152399"/>
                </a:lnTo>
                <a:lnTo>
                  <a:pt x="241155" y="179831"/>
                </a:lnTo>
                <a:lnTo>
                  <a:pt x="189700" y="210311"/>
                </a:lnTo>
                <a:lnTo>
                  <a:pt x="142733" y="240791"/>
                </a:lnTo>
                <a:lnTo>
                  <a:pt x="100915" y="277367"/>
                </a:lnTo>
                <a:lnTo>
                  <a:pt x="64905" y="316991"/>
                </a:lnTo>
                <a:lnTo>
                  <a:pt x="35365" y="356615"/>
                </a:lnTo>
                <a:lnTo>
                  <a:pt x="12953" y="402335"/>
                </a:lnTo>
                <a:lnTo>
                  <a:pt x="1523" y="451103"/>
                </a:lnTo>
                <a:lnTo>
                  <a:pt x="0" y="475487"/>
                </a:lnTo>
                <a:lnTo>
                  <a:pt x="1523" y="499871"/>
                </a:lnTo>
                <a:lnTo>
                  <a:pt x="6095" y="524255"/>
                </a:lnTo>
                <a:lnTo>
                  <a:pt x="12953" y="548639"/>
                </a:lnTo>
                <a:lnTo>
                  <a:pt x="18288" y="560831"/>
                </a:lnTo>
                <a:lnTo>
                  <a:pt x="18288" y="548639"/>
                </a:lnTo>
                <a:lnTo>
                  <a:pt x="14478" y="548639"/>
                </a:lnTo>
                <a:lnTo>
                  <a:pt x="14478" y="536447"/>
                </a:lnTo>
                <a:lnTo>
                  <a:pt x="10668" y="536447"/>
                </a:lnTo>
                <a:lnTo>
                  <a:pt x="10668" y="524255"/>
                </a:lnTo>
                <a:lnTo>
                  <a:pt x="8382" y="524255"/>
                </a:lnTo>
                <a:lnTo>
                  <a:pt x="8382" y="509015"/>
                </a:lnTo>
                <a:lnTo>
                  <a:pt x="6096" y="509015"/>
                </a:lnTo>
                <a:lnTo>
                  <a:pt x="6096" y="496823"/>
                </a:lnTo>
                <a:lnTo>
                  <a:pt x="5334" y="496823"/>
                </a:lnTo>
                <a:lnTo>
                  <a:pt x="5334" y="484631"/>
                </a:lnTo>
                <a:lnTo>
                  <a:pt x="4572" y="484631"/>
                </a:lnTo>
                <a:lnTo>
                  <a:pt x="4572" y="472439"/>
                </a:lnTo>
                <a:lnTo>
                  <a:pt x="5334" y="460247"/>
                </a:lnTo>
                <a:lnTo>
                  <a:pt x="7646" y="448055"/>
                </a:lnTo>
                <a:lnTo>
                  <a:pt x="11171" y="432815"/>
                </a:lnTo>
                <a:lnTo>
                  <a:pt x="15837" y="408431"/>
                </a:lnTo>
                <a:lnTo>
                  <a:pt x="21575" y="396239"/>
                </a:lnTo>
                <a:lnTo>
                  <a:pt x="28312" y="384047"/>
                </a:lnTo>
                <a:lnTo>
                  <a:pt x="35978" y="371855"/>
                </a:lnTo>
                <a:lnTo>
                  <a:pt x="44502" y="356615"/>
                </a:lnTo>
                <a:lnTo>
                  <a:pt x="51007" y="348098"/>
                </a:lnTo>
                <a:lnTo>
                  <a:pt x="52969" y="344423"/>
                </a:lnTo>
                <a:lnTo>
                  <a:pt x="65609" y="329183"/>
                </a:lnTo>
                <a:lnTo>
                  <a:pt x="79315" y="313943"/>
                </a:lnTo>
                <a:lnTo>
                  <a:pt x="93999" y="298703"/>
                </a:lnTo>
                <a:lnTo>
                  <a:pt x="102925" y="288891"/>
                </a:lnTo>
                <a:lnTo>
                  <a:pt x="109701" y="280415"/>
                </a:lnTo>
                <a:lnTo>
                  <a:pt x="122249" y="268223"/>
                </a:lnTo>
                <a:lnTo>
                  <a:pt x="135087" y="256031"/>
                </a:lnTo>
                <a:lnTo>
                  <a:pt x="140296" y="256031"/>
                </a:lnTo>
                <a:lnTo>
                  <a:pt x="143044" y="252983"/>
                </a:lnTo>
                <a:lnTo>
                  <a:pt x="160763" y="240791"/>
                </a:lnTo>
                <a:lnTo>
                  <a:pt x="173079" y="231647"/>
                </a:lnTo>
                <a:lnTo>
                  <a:pt x="174673" y="231647"/>
                </a:lnTo>
                <a:lnTo>
                  <a:pt x="187936" y="219455"/>
                </a:lnTo>
                <a:lnTo>
                  <a:pt x="194774" y="219455"/>
                </a:lnTo>
                <a:lnTo>
                  <a:pt x="197728" y="216407"/>
                </a:lnTo>
                <a:lnTo>
                  <a:pt x="206949" y="210311"/>
                </a:lnTo>
                <a:lnTo>
                  <a:pt x="207264" y="204215"/>
                </a:lnTo>
                <a:lnTo>
                  <a:pt x="216798" y="204215"/>
                </a:lnTo>
                <a:lnTo>
                  <a:pt x="221253" y="202161"/>
                </a:lnTo>
                <a:lnTo>
                  <a:pt x="231285" y="192023"/>
                </a:lnTo>
                <a:lnTo>
                  <a:pt x="238199" y="192023"/>
                </a:lnTo>
                <a:lnTo>
                  <a:pt x="249017" y="185927"/>
                </a:lnTo>
                <a:lnTo>
                  <a:pt x="249586" y="185927"/>
                </a:lnTo>
                <a:lnTo>
                  <a:pt x="255719" y="179831"/>
                </a:lnTo>
                <a:lnTo>
                  <a:pt x="262415" y="179831"/>
                </a:lnTo>
                <a:lnTo>
                  <a:pt x="273601" y="173735"/>
                </a:lnTo>
                <a:lnTo>
                  <a:pt x="274306" y="173735"/>
                </a:lnTo>
                <a:lnTo>
                  <a:pt x="280532" y="167639"/>
                </a:lnTo>
                <a:lnTo>
                  <a:pt x="288318" y="167639"/>
                </a:lnTo>
                <a:lnTo>
                  <a:pt x="294946" y="164591"/>
                </a:lnTo>
                <a:lnTo>
                  <a:pt x="296223" y="164591"/>
                </a:lnTo>
                <a:lnTo>
                  <a:pt x="305686" y="155447"/>
                </a:lnTo>
                <a:lnTo>
                  <a:pt x="316033" y="155447"/>
                </a:lnTo>
                <a:lnTo>
                  <a:pt x="333907" y="146303"/>
                </a:lnTo>
                <a:lnTo>
                  <a:pt x="342589" y="143255"/>
                </a:lnTo>
                <a:lnTo>
                  <a:pt x="345916" y="143255"/>
                </a:lnTo>
                <a:lnTo>
                  <a:pt x="353052" y="140207"/>
                </a:lnTo>
                <a:lnTo>
                  <a:pt x="364528" y="134111"/>
                </a:lnTo>
                <a:lnTo>
                  <a:pt x="369830" y="128015"/>
                </a:lnTo>
                <a:lnTo>
                  <a:pt x="378251" y="128015"/>
                </a:lnTo>
                <a:lnTo>
                  <a:pt x="405438" y="119139"/>
                </a:lnTo>
                <a:lnTo>
                  <a:pt x="409000" y="115823"/>
                </a:lnTo>
                <a:lnTo>
                  <a:pt x="413814" y="115823"/>
                </a:lnTo>
                <a:lnTo>
                  <a:pt x="444710" y="107160"/>
                </a:lnTo>
                <a:lnTo>
                  <a:pt x="448534" y="103631"/>
                </a:lnTo>
                <a:lnTo>
                  <a:pt x="454151" y="103631"/>
                </a:lnTo>
                <a:lnTo>
                  <a:pt x="483592" y="94487"/>
                </a:lnTo>
                <a:lnTo>
                  <a:pt x="489922" y="91439"/>
                </a:lnTo>
                <a:lnTo>
                  <a:pt x="495414" y="91439"/>
                </a:lnTo>
                <a:lnTo>
                  <a:pt x="513218" y="85343"/>
                </a:lnTo>
                <a:lnTo>
                  <a:pt x="543017" y="79247"/>
                </a:lnTo>
                <a:lnTo>
                  <a:pt x="572975" y="70103"/>
                </a:lnTo>
                <a:lnTo>
                  <a:pt x="644969" y="55540"/>
                </a:lnTo>
                <a:lnTo>
                  <a:pt x="651481" y="51815"/>
                </a:lnTo>
                <a:lnTo>
                  <a:pt x="663670" y="51815"/>
                </a:lnTo>
                <a:lnTo>
                  <a:pt x="690883" y="46050"/>
                </a:lnTo>
                <a:lnTo>
                  <a:pt x="705008" y="39623"/>
                </a:lnTo>
                <a:lnTo>
                  <a:pt x="728278" y="39623"/>
                </a:lnTo>
                <a:lnTo>
                  <a:pt x="755313" y="36575"/>
                </a:lnTo>
                <a:lnTo>
                  <a:pt x="772037" y="33631"/>
                </a:lnTo>
                <a:lnTo>
                  <a:pt x="785747" y="27431"/>
                </a:lnTo>
                <a:lnTo>
                  <a:pt x="821135" y="27431"/>
                </a:lnTo>
                <a:lnTo>
                  <a:pt x="847542" y="24383"/>
                </a:lnTo>
                <a:lnTo>
                  <a:pt x="909175" y="18287"/>
                </a:lnTo>
                <a:lnTo>
                  <a:pt x="914165" y="18287"/>
                </a:lnTo>
                <a:lnTo>
                  <a:pt x="920930" y="15239"/>
                </a:lnTo>
                <a:lnTo>
                  <a:pt x="970801" y="15239"/>
                </a:lnTo>
                <a:lnTo>
                  <a:pt x="1001577" y="12191"/>
                </a:lnTo>
                <a:lnTo>
                  <a:pt x="1062989" y="12191"/>
                </a:lnTo>
                <a:lnTo>
                  <a:pt x="1120901" y="9143"/>
                </a:lnTo>
                <a:lnTo>
                  <a:pt x="1326210" y="9143"/>
                </a:lnTo>
                <a:lnTo>
                  <a:pt x="1222850" y="3047"/>
                </a:lnTo>
                <a:close/>
              </a:path>
              <a:path w="2241550" h="946785">
                <a:moveTo>
                  <a:pt x="53814" y="344423"/>
                </a:moveTo>
                <a:lnTo>
                  <a:pt x="51007" y="348098"/>
                </a:lnTo>
                <a:lnTo>
                  <a:pt x="49715" y="350519"/>
                </a:lnTo>
                <a:lnTo>
                  <a:pt x="53814" y="344423"/>
                </a:lnTo>
                <a:close/>
              </a:path>
              <a:path w="2241550" h="946785">
                <a:moveTo>
                  <a:pt x="2045172" y="219455"/>
                </a:moveTo>
                <a:lnTo>
                  <a:pt x="2085771" y="243839"/>
                </a:lnTo>
                <a:lnTo>
                  <a:pt x="2123231" y="268223"/>
                </a:lnTo>
                <a:lnTo>
                  <a:pt x="2157222" y="307847"/>
                </a:lnTo>
                <a:lnTo>
                  <a:pt x="2157984" y="307847"/>
                </a:lnTo>
                <a:lnTo>
                  <a:pt x="2168652" y="320039"/>
                </a:lnTo>
                <a:lnTo>
                  <a:pt x="2173224" y="320039"/>
                </a:lnTo>
                <a:lnTo>
                  <a:pt x="2175510" y="332231"/>
                </a:lnTo>
                <a:lnTo>
                  <a:pt x="2175119" y="329183"/>
                </a:lnTo>
                <a:lnTo>
                  <a:pt x="2185513" y="329183"/>
                </a:lnTo>
                <a:lnTo>
                  <a:pt x="2176466" y="316991"/>
                </a:lnTo>
                <a:lnTo>
                  <a:pt x="2140542" y="277367"/>
                </a:lnTo>
                <a:lnTo>
                  <a:pt x="2098764" y="243839"/>
                </a:lnTo>
                <a:lnTo>
                  <a:pt x="2090225" y="237743"/>
                </a:lnTo>
                <a:lnTo>
                  <a:pt x="2076922" y="237743"/>
                </a:lnTo>
                <a:lnTo>
                  <a:pt x="2071141" y="234695"/>
                </a:lnTo>
                <a:lnTo>
                  <a:pt x="2066161" y="231545"/>
                </a:lnTo>
                <a:lnTo>
                  <a:pt x="2045172" y="219455"/>
                </a:lnTo>
                <a:close/>
              </a:path>
              <a:path w="2241550" h="946785">
                <a:moveTo>
                  <a:pt x="105089" y="286511"/>
                </a:moveTo>
                <a:lnTo>
                  <a:pt x="102925" y="288891"/>
                </a:lnTo>
                <a:lnTo>
                  <a:pt x="97516" y="295655"/>
                </a:lnTo>
                <a:lnTo>
                  <a:pt x="105089" y="286511"/>
                </a:lnTo>
                <a:close/>
              </a:path>
              <a:path w="2241550" h="946785">
                <a:moveTo>
                  <a:pt x="174673" y="231647"/>
                </a:moveTo>
                <a:lnTo>
                  <a:pt x="173079" y="231647"/>
                </a:lnTo>
                <a:lnTo>
                  <a:pt x="148146" y="256031"/>
                </a:lnTo>
                <a:lnTo>
                  <a:pt x="174673" y="231647"/>
                </a:lnTo>
                <a:close/>
              </a:path>
              <a:path w="2241550" h="946785">
                <a:moveTo>
                  <a:pt x="2066161" y="231545"/>
                </a:moveTo>
                <a:lnTo>
                  <a:pt x="2071141" y="234695"/>
                </a:lnTo>
                <a:lnTo>
                  <a:pt x="2076922" y="237743"/>
                </a:lnTo>
                <a:lnTo>
                  <a:pt x="2066161" y="231545"/>
                </a:lnTo>
                <a:close/>
              </a:path>
              <a:path w="2241550" h="946785">
                <a:moveTo>
                  <a:pt x="1988016" y="173735"/>
                </a:moveTo>
                <a:lnTo>
                  <a:pt x="1968619" y="173735"/>
                </a:lnTo>
                <a:lnTo>
                  <a:pt x="2001764" y="192023"/>
                </a:lnTo>
                <a:lnTo>
                  <a:pt x="2011750" y="198334"/>
                </a:lnTo>
                <a:lnTo>
                  <a:pt x="2022957" y="204215"/>
                </a:lnTo>
                <a:lnTo>
                  <a:pt x="2066161" y="231545"/>
                </a:lnTo>
                <a:lnTo>
                  <a:pt x="2076922" y="237743"/>
                </a:lnTo>
                <a:lnTo>
                  <a:pt x="2090225" y="237743"/>
                </a:lnTo>
                <a:lnTo>
                  <a:pt x="2051799" y="210311"/>
                </a:lnTo>
                <a:lnTo>
                  <a:pt x="2000314" y="179831"/>
                </a:lnTo>
                <a:lnTo>
                  <a:pt x="1988016" y="173735"/>
                </a:lnTo>
                <a:close/>
              </a:path>
              <a:path w="2241550" h="946785">
                <a:moveTo>
                  <a:pt x="206959" y="210311"/>
                </a:moveTo>
                <a:lnTo>
                  <a:pt x="206502" y="219455"/>
                </a:lnTo>
                <a:lnTo>
                  <a:pt x="206959" y="210311"/>
                </a:lnTo>
                <a:close/>
              </a:path>
              <a:path w="2241550" h="946785">
                <a:moveTo>
                  <a:pt x="223408" y="201167"/>
                </a:moveTo>
                <a:lnTo>
                  <a:pt x="221253" y="202161"/>
                </a:lnTo>
                <a:lnTo>
                  <a:pt x="219220" y="204215"/>
                </a:lnTo>
                <a:lnTo>
                  <a:pt x="223408" y="201167"/>
                </a:lnTo>
                <a:close/>
              </a:path>
              <a:path w="2241550" h="946785">
                <a:moveTo>
                  <a:pt x="1969335" y="174791"/>
                </a:moveTo>
                <a:lnTo>
                  <a:pt x="1970687" y="176783"/>
                </a:lnTo>
                <a:lnTo>
                  <a:pt x="2011750" y="198334"/>
                </a:lnTo>
                <a:lnTo>
                  <a:pt x="2001764" y="192023"/>
                </a:lnTo>
                <a:lnTo>
                  <a:pt x="1969335" y="174791"/>
                </a:lnTo>
                <a:close/>
              </a:path>
              <a:path w="2241550" h="946785">
                <a:moveTo>
                  <a:pt x="249586" y="185927"/>
                </a:moveTo>
                <a:lnTo>
                  <a:pt x="249017" y="185927"/>
                </a:lnTo>
                <a:lnTo>
                  <a:pt x="243452" y="192023"/>
                </a:lnTo>
                <a:lnTo>
                  <a:pt x="249586" y="185927"/>
                </a:lnTo>
                <a:close/>
              </a:path>
              <a:path w="2241550" h="946785">
                <a:moveTo>
                  <a:pt x="1968619" y="173735"/>
                </a:moveTo>
                <a:lnTo>
                  <a:pt x="1969335" y="174791"/>
                </a:lnTo>
                <a:lnTo>
                  <a:pt x="2001764" y="192023"/>
                </a:lnTo>
                <a:lnTo>
                  <a:pt x="1968619" y="173735"/>
                </a:lnTo>
                <a:close/>
              </a:path>
              <a:path w="2241550" h="946785">
                <a:moveTo>
                  <a:pt x="274306" y="173735"/>
                </a:moveTo>
                <a:lnTo>
                  <a:pt x="273601" y="173735"/>
                </a:lnTo>
                <a:lnTo>
                  <a:pt x="268080" y="179831"/>
                </a:lnTo>
                <a:lnTo>
                  <a:pt x="274306" y="173735"/>
                </a:lnTo>
                <a:close/>
              </a:path>
              <a:path w="2241550" h="946785">
                <a:moveTo>
                  <a:pt x="1326210" y="9143"/>
                </a:moveTo>
                <a:lnTo>
                  <a:pt x="1120901" y="9143"/>
                </a:lnTo>
                <a:lnTo>
                  <a:pt x="1178051" y="12191"/>
                </a:lnTo>
                <a:lnTo>
                  <a:pt x="1234439" y="12191"/>
                </a:lnTo>
                <a:lnTo>
                  <a:pt x="1276817" y="15239"/>
                </a:lnTo>
                <a:lnTo>
                  <a:pt x="1332176" y="15239"/>
                </a:lnTo>
                <a:lnTo>
                  <a:pt x="1357106" y="21335"/>
                </a:lnTo>
                <a:lnTo>
                  <a:pt x="1375623" y="21335"/>
                </a:lnTo>
                <a:lnTo>
                  <a:pt x="1423593" y="27431"/>
                </a:lnTo>
                <a:lnTo>
                  <a:pt x="1433381" y="27431"/>
                </a:lnTo>
                <a:lnTo>
                  <a:pt x="1448451" y="30931"/>
                </a:lnTo>
                <a:lnTo>
                  <a:pt x="1511039" y="39623"/>
                </a:lnTo>
                <a:lnTo>
                  <a:pt x="1539208" y="39623"/>
                </a:lnTo>
                <a:lnTo>
                  <a:pt x="1754156" y="91439"/>
                </a:lnTo>
                <a:lnTo>
                  <a:pt x="1777205" y="102146"/>
                </a:lnTo>
                <a:lnTo>
                  <a:pt x="1796293" y="106679"/>
                </a:lnTo>
                <a:lnTo>
                  <a:pt x="1856663" y="128015"/>
                </a:lnTo>
                <a:lnTo>
                  <a:pt x="1864328" y="131459"/>
                </a:lnTo>
                <a:lnTo>
                  <a:pt x="1907844" y="143255"/>
                </a:lnTo>
                <a:lnTo>
                  <a:pt x="1955878" y="167639"/>
                </a:lnTo>
                <a:lnTo>
                  <a:pt x="1969335" y="174791"/>
                </a:lnTo>
                <a:lnTo>
                  <a:pt x="1968619" y="173735"/>
                </a:lnTo>
                <a:lnTo>
                  <a:pt x="1988016" y="173735"/>
                </a:lnTo>
                <a:lnTo>
                  <a:pt x="1944974" y="152399"/>
                </a:lnTo>
                <a:lnTo>
                  <a:pt x="1886447" y="128015"/>
                </a:lnTo>
                <a:lnTo>
                  <a:pt x="1825398" y="106679"/>
                </a:lnTo>
                <a:lnTo>
                  <a:pt x="1762494" y="85343"/>
                </a:lnTo>
                <a:lnTo>
                  <a:pt x="1569318" y="39623"/>
                </a:lnTo>
                <a:lnTo>
                  <a:pt x="1443477" y="21335"/>
                </a:lnTo>
                <a:lnTo>
                  <a:pt x="1395912" y="15239"/>
                </a:lnTo>
                <a:lnTo>
                  <a:pt x="1383438" y="12191"/>
                </a:lnTo>
                <a:lnTo>
                  <a:pt x="1326210" y="9143"/>
                </a:lnTo>
                <a:close/>
              </a:path>
              <a:path w="2241550" h="946785">
                <a:moveTo>
                  <a:pt x="297250" y="164591"/>
                </a:moveTo>
                <a:lnTo>
                  <a:pt x="296223" y="164591"/>
                </a:lnTo>
                <a:lnTo>
                  <a:pt x="293068" y="167639"/>
                </a:lnTo>
                <a:lnTo>
                  <a:pt x="297250" y="164591"/>
                </a:lnTo>
                <a:close/>
              </a:path>
              <a:path w="2241550" h="946785">
                <a:moveTo>
                  <a:pt x="343979" y="143255"/>
                </a:moveTo>
                <a:lnTo>
                  <a:pt x="342589" y="143255"/>
                </a:lnTo>
                <a:lnTo>
                  <a:pt x="331146" y="155447"/>
                </a:lnTo>
                <a:lnTo>
                  <a:pt x="343979" y="143255"/>
                </a:lnTo>
                <a:close/>
              </a:path>
              <a:path w="2241550" h="946785">
                <a:moveTo>
                  <a:pt x="364649" y="134111"/>
                </a:moveTo>
                <a:lnTo>
                  <a:pt x="356876" y="143255"/>
                </a:lnTo>
                <a:lnTo>
                  <a:pt x="364649" y="134111"/>
                </a:lnTo>
                <a:close/>
              </a:path>
              <a:path w="2241550" h="946785">
                <a:moveTo>
                  <a:pt x="1806653" y="115823"/>
                </a:moveTo>
                <a:lnTo>
                  <a:pt x="1870233" y="134111"/>
                </a:lnTo>
                <a:lnTo>
                  <a:pt x="1864328" y="131459"/>
                </a:lnTo>
                <a:lnTo>
                  <a:pt x="1806653" y="115823"/>
                </a:lnTo>
                <a:close/>
              </a:path>
              <a:path w="2241550" h="946785">
                <a:moveTo>
                  <a:pt x="406255" y="118871"/>
                </a:moveTo>
                <a:lnTo>
                  <a:pt x="405438" y="119139"/>
                </a:lnTo>
                <a:lnTo>
                  <a:pt x="395897" y="128015"/>
                </a:lnTo>
                <a:lnTo>
                  <a:pt x="406255" y="118871"/>
                </a:lnTo>
                <a:close/>
              </a:path>
              <a:path w="2241550" h="946785">
                <a:moveTo>
                  <a:pt x="446425" y="106679"/>
                </a:moveTo>
                <a:lnTo>
                  <a:pt x="444710" y="107160"/>
                </a:lnTo>
                <a:lnTo>
                  <a:pt x="435323" y="115823"/>
                </a:lnTo>
                <a:lnTo>
                  <a:pt x="446425" y="106679"/>
                </a:lnTo>
                <a:close/>
              </a:path>
              <a:path w="2241550" h="946785">
                <a:moveTo>
                  <a:pt x="1770629" y="100583"/>
                </a:moveTo>
                <a:lnTo>
                  <a:pt x="1806653" y="115823"/>
                </a:lnTo>
                <a:lnTo>
                  <a:pt x="1777205" y="102146"/>
                </a:lnTo>
                <a:lnTo>
                  <a:pt x="1770629" y="100583"/>
                </a:lnTo>
                <a:close/>
              </a:path>
              <a:path w="2241550" h="946785">
                <a:moveTo>
                  <a:pt x="493093" y="91439"/>
                </a:moveTo>
                <a:lnTo>
                  <a:pt x="489922" y="91439"/>
                </a:lnTo>
                <a:lnTo>
                  <a:pt x="467106" y="103631"/>
                </a:lnTo>
                <a:lnTo>
                  <a:pt x="493093" y="91439"/>
                </a:lnTo>
                <a:close/>
              </a:path>
              <a:path w="2241550" h="946785">
                <a:moveTo>
                  <a:pt x="648293" y="54863"/>
                </a:moveTo>
                <a:lnTo>
                  <a:pt x="644969" y="55540"/>
                </a:lnTo>
                <a:lnTo>
                  <a:pt x="624833" y="67055"/>
                </a:lnTo>
                <a:lnTo>
                  <a:pt x="648293" y="54863"/>
                </a:lnTo>
                <a:close/>
              </a:path>
              <a:path w="2241550" h="946785">
                <a:moveTo>
                  <a:pt x="692442" y="45719"/>
                </a:moveTo>
                <a:lnTo>
                  <a:pt x="690883" y="46050"/>
                </a:lnTo>
                <a:lnTo>
                  <a:pt x="678209" y="51815"/>
                </a:lnTo>
                <a:lnTo>
                  <a:pt x="692442" y="45719"/>
                </a:lnTo>
                <a:close/>
              </a:path>
              <a:path w="2241550" h="946785">
                <a:moveTo>
                  <a:pt x="772626" y="33527"/>
                </a:moveTo>
                <a:lnTo>
                  <a:pt x="772037" y="33631"/>
                </a:lnTo>
                <a:lnTo>
                  <a:pt x="758786" y="39623"/>
                </a:lnTo>
                <a:lnTo>
                  <a:pt x="772626" y="33527"/>
                </a:lnTo>
                <a:close/>
              </a:path>
              <a:path w="2241550" h="946785">
                <a:moveTo>
                  <a:pt x="1445243" y="30479"/>
                </a:moveTo>
                <a:lnTo>
                  <a:pt x="1485882" y="39623"/>
                </a:lnTo>
                <a:lnTo>
                  <a:pt x="1448451" y="30931"/>
                </a:lnTo>
                <a:lnTo>
                  <a:pt x="1445243" y="30479"/>
                </a:lnTo>
                <a:close/>
              </a:path>
              <a:path w="2241550" h="946785">
                <a:moveTo>
                  <a:pt x="914165" y="18287"/>
                </a:moveTo>
                <a:lnTo>
                  <a:pt x="912888" y="18287"/>
                </a:lnTo>
                <a:lnTo>
                  <a:pt x="893872" y="27431"/>
                </a:lnTo>
                <a:lnTo>
                  <a:pt x="914165" y="18287"/>
                </a:lnTo>
                <a:close/>
              </a:path>
              <a:path w="2241550" h="946785">
                <a:moveTo>
                  <a:pt x="1357106" y="21335"/>
                </a:moveTo>
                <a:lnTo>
                  <a:pt x="1351607" y="21335"/>
                </a:lnTo>
                <a:lnTo>
                  <a:pt x="1382036" y="27431"/>
                </a:lnTo>
                <a:lnTo>
                  <a:pt x="1357106" y="21335"/>
                </a:lnTo>
                <a:close/>
              </a:path>
              <a:path w="2241550" h="946785">
                <a:moveTo>
                  <a:pt x="1120901" y="0"/>
                </a:moveTo>
                <a:lnTo>
                  <a:pt x="1062989" y="3047"/>
                </a:lnTo>
                <a:lnTo>
                  <a:pt x="1178051" y="3047"/>
                </a:lnTo>
                <a:lnTo>
                  <a:pt x="1120901" y="0"/>
                </a:lnTo>
                <a:close/>
              </a:path>
              <a:path w="2241550" h="946785">
                <a:moveTo>
                  <a:pt x="1072134" y="940646"/>
                </a:moveTo>
                <a:lnTo>
                  <a:pt x="949990" y="940646"/>
                </a:lnTo>
                <a:lnTo>
                  <a:pt x="954501" y="941013"/>
                </a:lnTo>
                <a:lnTo>
                  <a:pt x="1016296" y="944502"/>
                </a:lnTo>
                <a:lnTo>
                  <a:pt x="1074589" y="946335"/>
                </a:lnTo>
                <a:lnTo>
                  <a:pt x="1117213" y="946562"/>
                </a:lnTo>
                <a:lnTo>
                  <a:pt x="1072134" y="940646"/>
                </a:lnTo>
                <a:close/>
              </a:path>
              <a:path w="2241550" h="946785">
                <a:moveTo>
                  <a:pt x="827188" y="927946"/>
                </a:moveTo>
                <a:lnTo>
                  <a:pt x="817959" y="927946"/>
                </a:lnTo>
                <a:lnTo>
                  <a:pt x="823017" y="928621"/>
                </a:lnTo>
                <a:lnTo>
                  <a:pt x="835548" y="929959"/>
                </a:lnTo>
                <a:lnTo>
                  <a:pt x="827188" y="927946"/>
                </a:lnTo>
                <a:close/>
              </a:path>
              <a:path w="2241550" h="946785">
                <a:moveTo>
                  <a:pt x="461695" y="855517"/>
                </a:moveTo>
                <a:lnTo>
                  <a:pt x="546780" y="879063"/>
                </a:lnTo>
                <a:lnTo>
                  <a:pt x="615863" y="894828"/>
                </a:lnTo>
                <a:lnTo>
                  <a:pt x="685366" y="908268"/>
                </a:lnTo>
                <a:lnTo>
                  <a:pt x="696047" y="909999"/>
                </a:lnTo>
                <a:lnTo>
                  <a:pt x="461695" y="855517"/>
                </a:lnTo>
                <a:close/>
              </a:path>
              <a:path w="2241550" h="946785">
                <a:moveTo>
                  <a:pt x="129150" y="693610"/>
                </a:moveTo>
                <a:lnTo>
                  <a:pt x="177706" y="729418"/>
                </a:lnTo>
                <a:lnTo>
                  <a:pt x="230542" y="761470"/>
                </a:lnTo>
                <a:lnTo>
                  <a:pt x="287720" y="790529"/>
                </a:lnTo>
                <a:lnTo>
                  <a:pt x="330348" y="808862"/>
                </a:lnTo>
                <a:lnTo>
                  <a:pt x="290309" y="788246"/>
                </a:lnTo>
                <a:lnTo>
                  <a:pt x="243201" y="762846"/>
                </a:lnTo>
                <a:lnTo>
                  <a:pt x="198656" y="737446"/>
                </a:lnTo>
                <a:lnTo>
                  <a:pt x="157016" y="712046"/>
                </a:lnTo>
                <a:lnTo>
                  <a:pt x="129150" y="693610"/>
                </a:lnTo>
                <a:close/>
              </a:path>
              <a:path w="2241550" h="946785">
                <a:moveTo>
                  <a:pt x="73152" y="635846"/>
                </a:moveTo>
                <a:lnTo>
                  <a:pt x="70427" y="635846"/>
                </a:lnTo>
                <a:lnTo>
                  <a:pt x="87676" y="655889"/>
                </a:lnTo>
                <a:lnTo>
                  <a:pt x="104532" y="671220"/>
                </a:lnTo>
                <a:lnTo>
                  <a:pt x="83820" y="648546"/>
                </a:lnTo>
                <a:lnTo>
                  <a:pt x="83058" y="648546"/>
                </a:lnTo>
                <a:lnTo>
                  <a:pt x="73152" y="635846"/>
                </a:lnTo>
                <a:close/>
              </a:path>
              <a:path w="2241550" h="946785">
                <a:moveTo>
                  <a:pt x="63246" y="623146"/>
                </a:moveTo>
                <a:lnTo>
                  <a:pt x="59497" y="623146"/>
                </a:lnTo>
                <a:lnTo>
                  <a:pt x="64237" y="628654"/>
                </a:lnTo>
                <a:lnTo>
                  <a:pt x="63246" y="623146"/>
                </a:lnTo>
                <a:close/>
              </a:path>
              <a:path w="2241550" h="946785">
                <a:moveTo>
                  <a:pt x="54102" y="610446"/>
                </a:moveTo>
                <a:lnTo>
                  <a:pt x="49390" y="610446"/>
                </a:lnTo>
                <a:lnTo>
                  <a:pt x="51789" y="614189"/>
                </a:lnTo>
                <a:lnTo>
                  <a:pt x="54102" y="616876"/>
                </a:lnTo>
                <a:lnTo>
                  <a:pt x="54102" y="610446"/>
                </a:lnTo>
                <a:close/>
              </a:path>
              <a:path w="2241550" h="946785">
                <a:moveTo>
                  <a:pt x="44958" y="597746"/>
                </a:moveTo>
                <a:lnTo>
                  <a:pt x="41251" y="597746"/>
                </a:lnTo>
                <a:lnTo>
                  <a:pt x="45341" y="604128"/>
                </a:lnTo>
                <a:lnTo>
                  <a:pt x="44958" y="597746"/>
                </a:lnTo>
                <a:close/>
              </a:path>
              <a:path w="2241550" h="946785">
                <a:moveTo>
                  <a:pt x="2120754" y="686646"/>
                </a:moveTo>
                <a:lnTo>
                  <a:pt x="2114254" y="686646"/>
                </a:lnTo>
                <a:lnTo>
                  <a:pt x="2101125" y="699346"/>
                </a:lnTo>
                <a:lnTo>
                  <a:pt x="2086379" y="713312"/>
                </a:lnTo>
                <a:lnTo>
                  <a:pt x="2105764" y="699609"/>
                </a:lnTo>
                <a:lnTo>
                  <a:pt x="2120754" y="686646"/>
                </a:lnTo>
                <a:close/>
              </a:path>
              <a:path w="2241550" h="946785">
                <a:moveTo>
                  <a:pt x="2070204" y="724746"/>
                </a:moveTo>
                <a:lnTo>
                  <a:pt x="2060764" y="724746"/>
                </a:lnTo>
                <a:lnTo>
                  <a:pt x="2041539" y="742841"/>
                </a:lnTo>
                <a:lnTo>
                  <a:pt x="2060330" y="731726"/>
                </a:lnTo>
                <a:lnTo>
                  <a:pt x="2070204" y="724746"/>
                </a:lnTo>
                <a:close/>
              </a:path>
              <a:path w="2241550" h="946785">
                <a:moveTo>
                  <a:pt x="2007239" y="762846"/>
                </a:moveTo>
                <a:lnTo>
                  <a:pt x="2005608" y="762846"/>
                </a:lnTo>
                <a:lnTo>
                  <a:pt x="2004145" y="764403"/>
                </a:lnTo>
                <a:lnTo>
                  <a:pt x="2007239" y="762846"/>
                </a:lnTo>
                <a:close/>
              </a:path>
              <a:path w="2241550" h="946785">
                <a:moveTo>
                  <a:pt x="1981996" y="775546"/>
                </a:moveTo>
                <a:lnTo>
                  <a:pt x="1981636" y="775546"/>
                </a:lnTo>
                <a:lnTo>
                  <a:pt x="1981303" y="775895"/>
                </a:lnTo>
                <a:lnTo>
                  <a:pt x="1981996" y="775546"/>
                </a:lnTo>
                <a:close/>
              </a:path>
              <a:path w="2241550" h="946785">
                <a:moveTo>
                  <a:pt x="1956743" y="788246"/>
                </a:moveTo>
                <a:lnTo>
                  <a:pt x="1945040" y="788246"/>
                </a:lnTo>
                <a:lnTo>
                  <a:pt x="1936525" y="797001"/>
                </a:lnTo>
                <a:lnTo>
                  <a:pt x="1956743" y="788246"/>
                </a:lnTo>
                <a:close/>
              </a:path>
              <a:path w="2241550" h="946785">
                <a:moveTo>
                  <a:pt x="1927415" y="800946"/>
                </a:moveTo>
                <a:lnTo>
                  <a:pt x="1920264" y="800946"/>
                </a:lnTo>
                <a:lnTo>
                  <a:pt x="1914959" y="806340"/>
                </a:lnTo>
                <a:lnTo>
                  <a:pt x="1927415" y="800946"/>
                </a:lnTo>
                <a:close/>
              </a:path>
              <a:path w="2241550" h="946785">
                <a:moveTo>
                  <a:pt x="1897763" y="813646"/>
                </a:moveTo>
                <a:lnTo>
                  <a:pt x="1895220" y="813646"/>
                </a:lnTo>
                <a:lnTo>
                  <a:pt x="1893706" y="815171"/>
                </a:lnTo>
                <a:lnTo>
                  <a:pt x="1897763" y="813646"/>
                </a:lnTo>
                <a:close/>
              </a:path>
              <a:path w="2241550" h="946785">
                <a:moveTo>
                  <a:pt x="1863969" y="826346"/>
                </a:moveTo>
                <a:lnTo>
                  <a:pt x="1857219" y="826346"/>
                </a:lnTo>
                <a:lnTo>
                  <a:pt x="1853120" y="830423"/>
                </a:lnTo>
                <a:lnTo>
                  <a:pt x="1863969" y="826346"/>
                </a:lnTo>
                <a:close/>
              </a:path>
              <a:path w="2241550" h="946785">
                <a:moveTo>
                  <a:pt x="1828542" y="839046"/>
                </a:moveTo>
                <a:lnTo>
                  <a:pt x="1818788" y="839046"/>
                </a:lnTo>
                <a:lnTo>
                  <a:pt x="1813923" y="843840"/>
                </a:lnTo>
                <a:lnTo>
                  <a:pt x="1828542" y="839046"/>
                </a:lnTo>
                <a:close/>
              </a:path>
              <a:path w="2241550" h="946785">
                <a:moveTo>
                  <a:pt x="1789814" y="851746"/>
                </a:moveTo>
                <a:lnTo>
                  <a:pt x="1776984" y="851746"/>
                </a:lnTo>
                <a:lnTo>
                  <a:pt x="1775360" y="856255"/>
                </a:lnTo>
                <a:lnTo>
                  <a:pt x="1780984" y="854642"/>
                </a:lnTo>
                <a:lnTo>
                  <a:pt x="1789814" y="851746"/>
                </a:lnTo>
                <a:close/>
              </a:path>
              <a:path w="2241550" h="946785">
                <a:moveTo>
                  <a:pt x="1746817" y="864446"/>
                </a:moveTo>
                <a:lnTo>
                  <a:pt x="1746567" y="864446"/>
                </a:lnTo>
                <a:lnTo>
                  <a:pt x="1746212" y="864620"/>
                </a:lnTo>
                <a:lnTo>
                  <a:pt x="1746817" y="864446"/>
                </a:lnTo>
                <a:close/>
              </a:path>
              <a:path w="2241550" h="946785">
                <a:moveTo>
                  <a:pt x="1700096" y="877146"/>
                </a:moveTo>
                <a:lnTo>
                  <a:pt x="1694568" y="877146"/>
                </a:lnTo>
                <a:lnTo>
                  <a:pt x="1688650" y="880021"/>
                </a:lnTo>
                <a:lnTo>
                  <a:pt x="1700096" y="877146"/>
                </a:lnTo>
                <a:close/>
              </a:path>
              <a:path w="2241550" h="946785">
                <a:moveTo>
                  <a:pt x="1648201" y="889846"/>
                </a:moveTo>
                <a:lnTo>
                  <a:pt x="1642194" y="889846"/>
                </a:lnTo>
                <a:lnTo>
                  <a:pt x="1637196" y="892258"/>
                </a:lnTo>
                <a:lnTo>
                  <a:pt x="1648201" y="889846"/>
                </a:lnTo>
                <a:close/>
              </a:path>
              <a:path w="2241550" h="946785">
                <a:moveTo>
                  <a:pt x="1589054" y="902546"/>
                </a:moveTo>
                <a:lnTo>
                  <a:pt x="1563032" y="902546"/>
                </a:lnTo>
                <a:lnTo>
                  <a:pt x="1545906" y="910746"/>
                </a:lnTo>
                <a:lnTo>
                  <a:pt x="1589054" y="902546"/>
                </a:lnTo>
                <a:close/>
              </a:path>
              <a:path w="2241550" h="946785">
                <a:moveTo>
                  <a:pt x="1519402" y="915246"/>
                </a:moveTo>
                <a:lnTo>
                  <a:pt x="1509922" y="915246"/>
                </a:lnTo>
                <a:lnTo>
                  <a:pt x="1505009" y="917588"/>
                </a:lnTo>
                <a:lnTo>
                  <a:pt x="1519402" y="915246"/>
                </a:lnTo>
                <a:close/>
              </a:path>
              <a:path w="2241550" h="946785">
                <a:moveTo>
                  <a:pt x="1433502" y="927946"/>
                </a:moveTo>
                <a:lnTo>
                  <a:pt x="1403103" y="927946"/>
                </a:lnTo>
                <a:lnTo>
                  <a:pt x="1393513" y="932491"/>
                </a:lnTo>
                <a:lnTo>
                  <a:pt x="1428119" y="928680"/>
                </a:lnTo>
                <a:lnTo>
                  <a:pt x="1433502" y="927946"/>
                </a:lnTo>
                <a:close/>
              </a:path>
              <a:path w="2241550" h="946785">
                <a:moveTo>
                  <a:pt x="1281675" y="940646"/>
                </a:moveTo>
                <a:lnTo>
                  <a:pt x="1168908" y="940646"/>
                </a:lnTo>
                <a:lnTo>
                  <a:pt x="1168908" y="945691"/>
                </a:lnTo>
                <a:lnTo>
                  <a:pt x="1178051" y="945479"/>
                </a:lnTo>
                <a:lnTo>
                  <a:pt x="1235201" y="943193"/>
                </a:lnTo>
                <a:lnTo>
                  <a:pt x="1281675" y="940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5"/>
          <p:cNvSpPr/>
          <p:nvPr/>
        </p:nvSpPr>
        <p:spPr>
          <a:xfrm>
            <a:off x="3232328" y="468122"/>
            <a:ext cx="2232025" cy="936625"/>
          </a:xfrm>
          <a:custGeom>
            <a:avLst/>
            <a:gdLst/>
            <a:ahLst/>
            <a:cxnLst/>
            <a:rect l="l" t="t" r="r" b="b"/>
            <a:pathLst>
              <a:path w="2232025" h="936625">
                <a:moveTo>
                  <a:pt x="1116329" y="0"/>
                </a:moveTo>
                <a:lnTo>
                  <a:pt x="1024783" y="1551"/>
                </a:lnTo>
                <a:lnTo>
                  <a:pt x="935273" y="6126"/>
                </a:lnTo>
                <a:lnTo>
                  <a:pt x="848087" y="13604"/>
                </a:lnTo>
                <a:lnTo>
                  <a:pt x="763511" y="23865"/>
                </a:lnTo>
                <a:lnTo>
                  <a:pt x="681835" y="36790"/>
                </a:lnTo>
                <a:lnTo>
                  <a:pt x="603344" y="52257"/>
                </a:lnTo>
                <a:lnTo>
                  <a:pt x="528327" y="70148"/>
                </a:lnTo>
                <a:lnTo>
                  <a:pt x="457071" y="90342"/>
                </a:lnTo>
                <a:lnTo>
                  <a:pt x="389864" y="112719"/>
                </a:lnTo>
                <a:lnTo>
                  <a:pt x="326993" y="137159"/>
                </a:lnTo>
                <a:lnTo>
                  <a:pt x="268745" y="163543"/>
                </a:lnTo>
                <a:lnTo>
                  <a:pt x="215408" y="191749"/>
                </a:lnTo>
                <a:lnTo>
                  <a:pt x="167269" y="221659"/>
                </a:lnTo>
                <a:lnTo>
                  <a:pt x="124616" y="253151"/>
                </a:lnTo>
                <a:lnTo>
                  <a:pt x="87737" y="286107"/>
                </a:lnTo>
                <a:lnTo>
                  <a:pt x="56918" y="320405"/>
                </a:lnTo>
                <a:lnTo>
                  <a:pt x="32447" y="355927"/>
                </a:lnTo>
                <a:lnTo>
                  <a:pt x="14612" y="392551"/>
                </a:lnTo>
                <a:lnTo>
                  <a:pt x="3701" y="430159"/>
                </a:lnTo>
                <a:lnTo>
                  <a:pt x="0" y="468629"/>
                </a:lnTo>
                <a:lnTo>
                  <a:pt x="3701" y="506991"/>
                </a:lnTo>
                <a:lnTo>
                  <a:pt x="14612" y="544501"/>
                </a:lnTo>
                <a:lnTo>
                  <a:pt x="32447" y="581038"/>
                </a:lnTo>
                <a:lnTo>
                  <a:pt x="56918" y="616482"/>
                </a:lnTo>
                <a:lnTo>
                  <a:pt x="87737" y="650712"/>
                </a:lnTo>
                <a:lnTo>
                  <a:pt x="124616" y="683607"/>
                </a:lnTo>
                <a:lnTo>
                  <a:pt x="167269" y="715048"/>
                </a:lnTo>
                <a:lnTo>
                  <a:pt x="215408" y="744912"/>
                </a:lnTo>
                <a:lnTo>
                  <a:pt x="268745" y="773081"/>
                </a:lnTo>
                <a:lnTo>
                  <a:pt x="326993" y="799433"/>
                </a:lnTo>
                <a:lnTo>
                  <a:pt x="389864" y="823847"/>
                </a:lnTo>
                <a:lnTo>
                  <a:pt x="457071" y="846204"/>
                </a:lnTo>
                <a:lnTo>
                  <a:pt x="528327" y="866381"/>
                </a:lnTo>
                <a:lnTo>
                  <a:pt x="603344" y="884260"/>
                </a:lnTo>
                <a:lnTo>
                  <a:pt x="681835" y="899719"/>
                </a:lnTo>
                <a:lnTo>
                  <a:pt x="763511" y="912638"/>
                </a:lnTo>
                <a:lnTo>
                  <a:pt x="848087" y="922895"/>
                </a:lnTo>
                <a:lnTo>
                  <a:pt x="935273" y="930372"/>
                </a:lnTo>
                <a:lnTo>
                  <a:pt x="1024783" y="934946"/>
                </a:lnTo>
                <a:lnTo>
                  <a:pt x="1116329" y="936497"/>
                </a:lnTo>
                <a:lnTo>
                  <a:pt x="1207767" y="934946"/>
                </a:lnTo>
                <a:lnTo>
                  <a:pt x="1297180" y="930372"/>
                </a:lnTo>
                <a:lnTo>
                  <a:pt x="1384278" y="922895"/>
                </a:lnTo>
                <a:lnTo>
                  <a:pt x="1468776" y="912638"/>
                </a:lnTo>
                <a:lnTo>
                  <a:pt x="1550384" y="899719"/>
                </a:lnTo>
                <a:lnTo>
                  <a:pt x="1628814" y="884260"/>
                </a:lnTo>
                <a:lnTo>
                  <a:pt x="1703779" y="866381"/>
                </a:lnTo>
                <a:lnTo>
                  <a:pt x="1774990" y="846204"/>
                </a:lnTo>
                <a:lnTo>
                  <a:pt x="1842160" y="823847"/>
                </a:lnTo>
                <a:lnTo>
                  <a:pt x="1904999" y="799433"/>
                </a:lnTo>
                <a:lnTo>
                  <a:pt x="1963222" y="773081"/>
                </a:lnTo>
                <a:lnTo>
                  <a:pt x="2016538" y="744912"/>
                </a:lnTo>
                <a:lnTo>
                  <a:pt x="2064661" y="715048"/>
                </a:lnTo>
                <a:lnTo>
                  <a:pt x="2107301" y="683607"/>
                </a:lnTo>
                <a:lnTo>
                  <a:pt x="2144172" y="650712"/>
                </a:lnTo>
                <a:lnTo>
                  <a:pt x="2174985" y="616482"/>
                </a:lnTo>
                <a:lnTo>
                  <a:pt x="2199452" y="581038"/>
                </a:lnTo>
                <a:lnTo>
                  <a:pt x="2217285" y="544501"/>
                </a:lnTo>
                <a:lnTo>
                  <a:pt x="2228196" y="506991"/>
                </a:lnTo>
                <a:lnTo>
                  <a:pt x="2231897" y="468629"/>
                </a:lnTo>
                <a:lnTo>
                  <a:pt x="2228196" y="430159"/>
                </a:lnTo>
                <a:lnTo>
                  <a:pt x="2217285" y="392551"/>
                </a:lnTo>
                <a:lnTo>
                  <a:pt x="2199452" y="355927"/>
                </a:lnTo>
                <a:lnTo>
                  <a:pt x="2174985" y="320405"/>
                </a:lnTo>
                <a:lnTo>
                  <a:pt x="2144172" y="286107"/>
                </a:lnTo>
                <a:lnTo>
                  <a:pt x="2107301" y="253151"/>
                </a:lnTo>
                <a:lnTo>
                  <a:pt x="2064661" y="221659"/>
                </a:lnTo>
                <a:lnTo>
                  <a:pt x="2016538" y="191749"/>
                </a:lnTo>
                <a:lnTo>
                  <a:pt x="1963222" y="163543"/>
                </a:lnTo>
                <a:lnTo>
                  <a:pt x="1904999" y="137159"/>
                </a:lnTo>
                <a:lnTo>
                  <a:pt x="1842160" y="112719"/>
                </a:lnTo>
                <a:lnTo>
                  <a:pt x="1774990" y="90342"/>
                </a:lnTo>
                <a:lnTo>
                  <a:pt x="1703779" y="70148"/>
                </a:lnTo>
                <a:lnTo>
                  <a:pt x="1628814" y="52257"/>
                </a:lnTo>
                <a:lnTo>
                  <a:pt x="1550384" y="36790"/>
                </a:lnTo>
                <a:lnTo>
                  <a:pt x="1468776" y="23865"/>
                </a:lnTo>
                <a:lnTo>
                  <a:pt x="1384278" y="13604"/>
                </a:lnTo>
                <a:lnTo>
                  <a:pt x="1297180" y="6126"/>
                </a:lnTo>
                <a:lnTo>
                  <a:pt x="1207767" y="1551"/>
                </a:lnTo>
                <a:lnTo>
                  <a:pt x="111632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6"/>
          <p:cNvSpPr/>
          <p:nvPr/>
        </p:nvSpPr>
        <p:spPr>
          <a:xfrm>
            <a:off x="3227755" y="463550"/>
            <a:ext cx="2241550" cy="946785"/>
          </a:xfrm>
          <a:custGeom>
            <a:avLst/>
            <a:gdLst/>
            <a:ahLst/>
            <a:cxnLst/>
            <a:rect l="l" t="t" r="r" b="b"/>
            <a:pathLst>
              <a:path w="2241550" h="946785">
                <a:moveTo>
                  <a:pt x="1120901" y="0"/>
                </a:moveTo>
                <a:lnTo>
                  <a:pt x="1018036" y="1272"/>
                </a:lnTo>
                <a:lnTo>
                  <a:pt x="968326" y="3311"/>
                </a:lnTo>
                <a:lnTo>
                  <a:pt x="914520" y="6964"/>
                </a:lnTo>
                <a:lnTo>
                  <a:pt x="857278" y="12319"/>
                </a:lnTo>
                <a:lnTo>
                  <a:pt x="797260" y="19461"/>
                </a:lnTo>
                <a:lnTo>
                  <a:pt x="735127" y="28477"/>
                </a:lnTo>
                <a:lnTo>
                  <a:pt x="671539" y="39454"/>
                </a:lnTo>
                <a:lnTo>
                  <a:pt x="607157" y="52479"/>
                </a:lnTo>
                <a:lnTo>
                  <a:pt x="542640" y="67639"/>
                </a:lnTo>
                <a:lnTo>
                  <a:pt x="478650" y="85020"/>
                </a:lnTo>
                <a:lnTo>
                  <a:pt x="415846" y="104708"/>
                </a:lnTo>
                <a:lnTo>
                  <a:pt x="354888" y="126791"/>
                </a:lnTo>
                <a:lnTo>
                  <a:pt x="296438" y="151354"/>
                </a:lnTo>
                <a:lnTo>
                  <a:pt x="241155" y="178486"/>
                </a:lnTo>
                <a:lnTo>
                  <a:pt x="189700" y="208272"/>
                </a:lnTo>
                <a:lnTo>
                  <a:pt x="142733" y="240799"/>
                </a:lnTo>
                <a:lnTo>
                  <a:pt x="100915" y="276153"/>
                </a:lnTo>
                <a:lnTo>
                  <a:pt x="64905" y="314422"/>
                </a:lnTo>
                <a:lnTo>
                  <a:pt x="35365" y="355692"/>
                </a:lnTo>
                <a:lnTo>
                  <a:pt x="12953" y="400049"/>
                </a:lnTo>
                <a:lnTo>
                  <a:pt x="1523" y="448817"/>
                </a:lnTo>
                <a:lnTo>
                  <a:pt x="0" y="473201"/>
                </a:lnTo>
                <a:lnTo>
                  <a:pt x="1523" y="497585"/>
                </a:lnTo>
                <a:lnTo>
                  <a:pt x="12953" y="546353"/>
                </a:lnTo>
                <a:lnTo>
                  <a:pt x="51789" y="614352"/>
                </a:lnTo>
                <a:lnTo>
                  <a:pt x="87676" y="656052"/>
                </a:lnTo>
                <a:lnTo>
                  <a:pt x="129866" y="694424"/>
                </a:lnTo>
                <a:lnTo>
                  <a:pt x="177706" y="729581"/>
                </a:lnTo>
                <a:lnTo>
                  <a:pt x="230542" y="761633"/>
                </a:lnTo>
                <a:lnTo>
                  <a:pt x="287720" y="790692"/>
                </a:lnTo>
                <a:lnTo>
                  <a:pt x="348587" y="816869"/>
                </a:lnTo>
                <a:lnTo>
                  <a:pt x="412488" y="840276"/>
                </a:lnTo>
                <a:lnTo>
                  <a:pt x="478770" y="861025"/>
                </a:lnTo>
                <a:lnTo>
                  <a:pt x="546780" y="879226"/>
                </a:lnTo>
                <a:lnTo>
                  <a:pt x="615863" y="894991"/>
                </a:lnTo>
                <a:lnTo>
                  <a:pt x="685366" y="908431"/>
                </a:lnTo>
                <a:lnTo>
                  <a:pt x="754635" y="919658"/>
                </a:lnTo>
                <a:lnTo>
                  <a:pt x="823017" y="928784"/>
                </a:lnTo>
                <a:lnTo>
                  <a:pt x="889856" y="935919"/>
                </a:lnTo>
                <a:lnTo>
                  <a:pt x="954501" y="941176"/>
                </a:lnTo>
                <a:lnTo>
                  <a:pt x="1016296" y="944665"/>
                </a:lnTo>
                <a:lnTo>
                  <a:pt x="1074589" y="946498"/>
                </a:lnTo>
                <a:lnTo>
                  <a:pt x="1128725" y="946786"/>
                </a:lnTo>
                <a:lnTo>
                  <a:pt x="1178051" y="945641"/>
                </a:lnTo>
                <a:lnTo>
                  <a:pt x="1235201" y="943355"/>
                </a:lnTo>
                <a:lnTo>
                  <a:pt x="1331729" y="938189"/>
                </a:lnTo>
                <a:lnTo>
                  <a:pt x="1350279" y="936658"/>
                </a:lnTo>
                <a:lnTo>
                  <a:pt x="1074155" y="936658"/>
                </a:lnTo>
                <a:lnTo>
                  <a:pt x="1022902" y="935420"/>
                </a:lnTo>
                <a:lnTo>
                  <a:pt x="967758" y="932687"/>
                </a:lnTo>
                <a:lnTo>
                  <a:pt x="909340" y="928364"/>
                </a:lnTo>
                <a:lnTo>
                  <a:pt x="848261" y="922355"/>
                </a:lnTo>
                <a:lnTo>
                  <a:pt x="785137" y="914563"/>
                </a:lnTo>
                <a:lnTo>
                  <a:pt x="720584" y="904894"/>
                </a:lnTo>
                <a:lnTo>
                  <a:pt x="655216" y="893251"/>
                </a:lnTo>
                <a:lnTo>
                  <a:pt x="589650" y="879537"/>
                </a:lnTo>
                <a:lnTo>
                  <a:pt x="524499" y="863658"/>
                </a:lnTo>
                <a:lnTo>
                  <a:pt x="460380" y="845517"/>
                </a:lnTo>
                <a:lnTo>
                  <a:pt x="397908" y="825018"/>
                </a:lnTo>
                <a:lnTo>
                  <a:pt x="337698" y="802066"/>
                </a:lnTo>
                <a:lnTo>
                  <a:pt x="280365" y="776564"/>
                </a:lnTo>
                <a:lnTo>
                  <a:pt x="226524" y="748417"/>
                </a:lnTo>
                <a:lnTo>
                  <a:pt x="176791" y="717528"/>
                </a:lnTo>
                <a:lnTo>
                  <a:pt x="131781" y="683802"/>
                </a:lnTo>
                <a:lnTo>
                  <a:pt x="92109" y="647143"/>
                </a:lnTo>
                <a:lnTo>
                  <a:pt x="58391" y="607455"/>
                </a:lnTo>
                <a:lnTo>
                  <a:pt x="31241" y="564641"/>
                </a:lnTo>
                <a:lnTo>
                  <a:pt x="15239" y="519683"/>
                </a:lnTo>
                <a:lnTo>
                  <a:pt x="9143" y="472439"/>
                </a:lnTo>
                <a:lnTo>
                  <a:pt x="10667" y="448817"/>
                </a:lnTo>
                <a:lnTo>
                  <a:pt x="22097" y="403097"/>
                </a:lnTo>
                <a:lnTo>
                  <a:pt x="41484" y="362053"/>
                </a:lnTo>
                <a:lnTo>
                  <a:pt x="65609" y="327674"/>
                </a:lnTo>
                <a:lnTo>
                  <a:pt x="93999" y="295871"/>
                </a:lnTo>
                <a:lnTo>
                  <a:pt x="125952" y="266553"/>
                </a:lnTo>
                <a:lnTo>
                  <a:pt x="160763" y="239629"/>
                </a:lnTo>
                <a:lnTo>
                  <a:pt x="197728" y="215010"/>
                </a:lnTo>
                <a:lnTo>
                  <a:pt x="236143" y="192604"/>
                </a:lnTo>
                <a:lnTo>
                  <a:pt x="275305" y="172320"/>
                </a:lnTo>
                <a:lnTo>
                  <a:pt x="314509" y="154068"/>
                </a:lnTo>
                <a:lnTo>
                  <a:pt x="353052" y="137757"/>
                </a:lnTo>
                <a:lnTo>
                  <a:pt x="412241" y="115823"/>
                </a:lnTo>
                <a:lnTo>
                  <a:pt x="454151" y="102107"/>
                </a:lnTo>
                <a:lnTo>
                  <a:pt x="513218" y="84885"/>
                </a:lnTo>
                <a:lnTo>
                  <a:pt x="572975" y="69634"/>
                </a:lnTo>
                <a:lnTo>
                  <a:pt x="633315" y="56282"/>
                </a:lnTo>
                <a:lnTo>
                  <a:pt x="694130" y="44757"/>
                </a:lnTo>
                <a:lnTo>
                  <a:pt x="755313" y="34987"/>
                </a:lnTo>
                <a:lnTo>
                  <a:pt x="816756" y="26898"/>
                </a:lnTo>
                <a:lnTo>
                  <a:pt x="878353" y="20418"/>
                </a:lnTo>
                <a:lnTo>
                  <a:pt x="939996" y="15474"/>
                </a:lnTo>
                <a:lnTo>
                  <a:pt x="1001577" y="11994"/>
                </a:lnTo>
                <a:lnTo>
                  <a:pt x="1062989" y="9905"/>
                </a:lnTo>
                <a:lnTo>
                  <a:pt x="1120901" y="9143"/>
                </a:lnTo>
                <a:lnTo>
                  <a:pt x="1350546" y="9143"/>
                </a:lnTo>
                <a:lnTo>
                  <a:pt x="1326210" y="6866"/>
                </a:lnTo>
                <a:lnTo>
                  <a:pt x="1272459" y="3226"/>
                </a:lnTo>
                <a:lnTo>
                  <a:pt x="1222850" y="1220"/>
                </a:lnTo>
                <a:lnTo>
                  <a:pt x="1120901" y="0"/>
                </a:lnTo>
                <a:close/>
              </a:path>
              <a:path w="2241550" h="946785">
                <a:moveTo>
                  <a:pt x="1350546" y="9143"/>
                </a:moveTo>
                <a:lnTo>
                  <a:pt x="1120901" y="9143"/>
                </a:lnTo>
                <a:lnTo>
                  <a:pt x="1178051" y="9905"/>
                </a:lnTo>
                <a:lnTo>
                  <a:pt x="1234439" y="11429"/>
                </a:lnTo>
                <a:lnTo>
                  <a:pt x="1276817" y="13036"/>
                </a:lnTo>
                <a:lnTo>
                  <a:pt x="1324109" y="16148"/>
                </a:lnTo>
                <a:lnTo>
                  <a:pt x="1375623" y="20850"/>
                </a:lnTo>
                <a:lnTo>
                  <a:pt x="1430667" y="27229"/>
                </a:lnTo>
                <a:lnTo>
                  <a:pt x="1488548" y="35368"/>
                </a:lnTo>
                <a:lnTo>
                  <a:pt x="1548575" y="45353"/>
                </a:lnTo>
                <a:lnTo>
                  <a:pt x="1610056" y="57270"/>
                </a:lnTo>
                <a:lnTo>
                  <a:pt x="1672297" y="71203"/>
                </a:lnTo>
                <a:lnTo>
                  <a:pt x="1734606" y="87238"/>
                </a:lnTo>
                <a:lnTo>
                  <a:pt x="1796293" y="105460"/>
                </a:lnTo>
                <a:lnTo>
                  <a:pt x="1856663" y="125955"/>
                </a:lnTo>
                <a:lnTo>
                  <a:pt x="1915025" y="148807"/>
                </a:lnTo>
                <a:lnTo>
                  <a:pt x="1970687" y="174101"/>
                </a:lnTo>
                <a:lnTo>
                  <a:pt x="2022957" y="201924"/>
                </a:lnTo>
                <a:lnTo>
                  <a:pt x="2071141" y="232360"/>
                </a:lnTo>
                <a:lnTo>
                  <a:pt x="2114549" y="265494"/>
                </a:lnTo>
                <a:lnTo>
                  <a:pt x="2152487" y="301412"/>
                </a:lnTo>
                <a:lnTo>
                  <a:pt x="2184264" y="340199"/>
                </a:lnTo>
                <a:lnTo>
                  <a:pt x="2209187" y="381939"/>
                </a:lnTo>
                <a:lnTo>
                  <a:pt x="2226563" y="426719"/>
                </a:lnTo>
                <a:lnTo>
                  <a:pt x="2231897" y="473201"/>
                </a:lnTo>
                <a:lnTo>
                  <a:pt x="2230373" y="496823"/>
                </a:lnTo>
                <a:lnTo>
                  <a:pt x="2218943" y="542543"/>
                </a:lnTo>
                <a:lnTo>
                  <a:pt x="2195280" y="590853"/>
                </a:lnTo>
                <a:lnTo>
                  <a:pt x="2161580" y="635031"/>
                </a:lnTo>
                <a:lnTo>
                  <a:pt x="2134765" y="662134"/>
                </a:lnTo>
                <a:lnTo>
                  <a:pt x="2105329" y="687320"/>
                </a:lnTo>
                <a:lnTo>
                  <a:pt x="2074010" y="710555"/>
                </a:lnTo>
                <a:lnTo>
                  <a:pt x="2041544" y="731806"/>
                </a:lnTo>
                <a:lnTo>
                  <a:pt x="1992304" y="759894"/>
                </a:lnTo>
                <a:lnTo>
                  <a:pt x="1944623" y="783335"/>
                </a:lnTo>
                <a:lnTo>
                  <a:pt x="1908047" y="799337"/>
                </a:lnTo>
                <a:lnTo>
                  <a:pt x="1869185" y="815339"/>
                </a:lnTo>
                <a:lnTo>
                  <a:pt x="1813238" y="834994"/>
                </a:lnTo>
                <a:lnTo>
                  <a:pt x="1756668" y="852614"/>
                </a:lnTo>
                <a:lnTo>
                  <a:pt x="1699546" y="868289"/>
                </a:lnTo>
                <a:lnTo>
                  <a:pt x="1641941" y="882111"/>
                </a:lnTo>
                <a:lnTo>
                  <a:pt x="1583923" y="894168"/>
                </a:lnTo>
                <a:lnTo>
                  <a:pt x="1525561" y="904553"/>
                </a:lnTo>
                <a:lnTo>
                  <a:pt x="1466925" y="913354"/>
                </a:lnTo>
                <a:lnTo>
                  <a:pt x="1408084" y="920663"/>
                </a:lnTo>
                <a:lnTo>
                  <a:pt x="1349108" y="926569"/>
                </a:lnTo>
                <a:lnTo>
                  <a:pt x="1290065" y="931163"/>
                </a:lnTo>
                <a:lnTo>
                  <a:pt x="1234439" y="934211"/>
                </a:lnTo>
                <a:lnTo>
                  <a:pt x="1178051" y="935735"/>
                </a:lnTo>
                <a:lnTo>
                  <a:pt x="1074155" y="936658"/>
                </a:lnTo>
                <a:lnTo>
                  <a:pt x="1350279" y="936658"/>
                </a:lnTo>
                <a:lnTo>
                  <a:pt x="1428119" y="928843"/>
                </a:lnTo>
                <a:lnTo>
                  <a:pt x="1482134" y="921474"/>
                </a:lnTo>
                <a:lnTo>
                  <a:pt x="1539049" y="912212"/>
                </a:lnTo>
                <a:lnTo>
                  <a:pt x="1598127" y="900985"/>
                </a:lnTo>
                <a:lnTo>
                  <a:pt x="1658633" y="887722"/>
                </a:lnTo>
                <a:lnTo>
                  <a:pt x="1719831" y="872353"/>
                </a:lnTo>
                <a:lnTo>
                  <a:pt x="1780984" y="854805"/>
                </a:lnTo>
                <a:lnTo>
                  <a:pt x="1841357" y="835007"/>
                </a:lnTo>
                <a:lnTo>
                  <a:pt x="1900214" y="812888"/>
                </a:lnTo>
                <a:lnTo>
                  <a:pt x="1956819" y="788376"/>
                </a:lnTo>
                <a:lnTo>
                  <a:pt x="2010437" y="761400"/>
                </a:lnTo>
                <a:lnTo>
                  <a:pt x="2060330" y="731889"/>
                </a:lnTo>
                <a:lnTo>
                  <a:pt x="2105764" y="699772"/>
                </a:lnTo>
                <a:lnTo>
                  <a:pt x="2146002" y="664976"/>
                </a:lnTo>
                <a:lnTo>
                  <a:pt x="2180308" y="627431"/>
                </a:lnTo>
                <a:lnTo>
                  <a:pt x="2207947" y="587065"/>
                </a:lnTo>
                <a:lnTo>
                  <a:pt x="2228183" y="543807"/>
                </a:lnTo>
                <a:lnTo>
                  <a:pt x="2240279" y="497585"/>
                </a:lnTo>
                <a:lnTo>
                  <a:pt x="2241041" y="472439"/>
                </a:lnTo>
                <a:lnTo>
                  <a:pt x="2239517" y="448055"/>
                </a:lnTo>
                <a:lnTo>
                  <a:pt x="2228087" y="400049"/>
                </a:lnTo>
                <a:lnTo>
                  <a:pt x="2205870" y="355784"/>
                </a:lnTo>
                <a:lnTo>
                  <a:pt x="2176466" y="314581"/>
                </a:lnTo>
                <a:lnTo>
                  <a:pt x="2140542" y="276357"/>
                </a:lnTo>
                <a:lnTo>
                  <a:pt x="2098764" y="241027"/>
                </a:lnTo>
                <a:lnTo>
                  <a:pt x="2051799" y="208507"/>
                </a:lnTo>
                <a:lnTo>
                  <a:pt x="2000314" y="178714"/>
                </a:lnTo>
                <a:lnTo>
                  <a:pt x="1944974" y="151564"/>
                </a:lnTo>
                <a:lnTo>
                  <a:pt x="1886447" y="126971"/>
                </a:lnTo>
                <a:lnTo>
                  <a:pt x="1825398" y="104852"/>
                </a:lnTo>
                <a:lnTo>
                  <a:pt x="1762494" y="85123"/>
                </a:lnTo>
                <a:lnTo>
                  <a:pt x="1698402" y="67699"/>
                </a:lnTo>
                <a:lnTo>
                  <a:pt x="1633787" y="52497"/>
                </a:lnTo>
                <a:lnTo>
                  <a:pt x="1569318" y="39432"/>
                </a:lnTo>
                <a:lnTo>
                  <a:pt x="1505658" y="28421"/>
                </a:lnTo>
                <a:lnTo>
                  <a:pt x="1443477" y="19379"/>
                </a:lnTo>
                <a:lnTo>
                  <a:pt x="1383438" y="12222"/>
                </a:lnTo>
                <a:lnTo>
                  <a:pt x="1350546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7"/>
          <p:cNvSpPr txBox="1"/>
          <p:nvPr/>
        </p:nvSpPr>
        <p:spPr>
          <a:xfrm>
            <a:off x="3693591" y="655559"/>
            <a:ext cx="13093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24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ualität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ß</a:t>
            </a:r>
            <a:r>
              <a:rPr sz="1800" dirty="0">
                <a:latin typeface="Arial"/>
                <a:cs typeface="Arial"/>
              </a:rPr>
              <a:t>nahmen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8"/>
          <p:cNvSpPr/>
          <p:nvPr/>
        </p:nvSpPr>
        <p:spPr>
          <a:xfrm>
            <a:off x="963857" y="1441196"/>
            <a:ext cx="2232025" cy="776605"/>
          </a:xfrm>
          <a:custGeom>
            <a:avLst/>
            <a:gdLst/>
            <a:ahLst/>
            <a:cxnLst/>
            <a:rect l="l" t="t" r="r" b="b"/>
            <a:pathLst>
              <a:path w="2232025" h="776605">
                <a:moveTo>
                  <a:pt x="404" y="464428"/>
                </a:moveTo>
                <a:lnTo>
                  <a:pt x="0" y="468629"/>
                </a:lnTo>
                <a:lnTo>
                  <a:pt x="93" y="469602"/>
                </a:lnTo>
                <a:lnTo>
                  <a:pt x="404" y="464428"/>
                </a:lnTo>
                <a:close/>
              </a:path>
              <a:path w="2232025" h="776605">
                <a:moveTo>
                  <a:pt x="93715" y="280753"/>
                </a:moveTo>
                <a:lnTo>
                  <a:pt x="56912" y="320405"/>
                </a:lnTo>
                <a:lnTo>
                  <a:pt x="32445" y="355927"/>
                </a:lnTo>
                <a:lnTo>
                  <a:pt x="14612" y="392551"/>
                </a:lnTo>
                <a:lnTo>
                  <a:pt x="3701" y="430159"/>
                </a:lnTo>
                <a:lnTo>
                  <a:pt x="1451" y="453542"/>
                </a:lnTo>
                <a:lnTo>
                  <a:pt x="2541" y="445763"/>
                </a:lnTo>
                <a:lnTo>
                  <a:pt x="5211" y="433063"/>
                </a:lnTo>
                <a:lnTo>
                  <a:pt x="17428" y="394963"/>
                </a:lnTo>
                <a:lnTo>
                  <a:pt x="35157" y="356863"/>
                </a:lnTo>
                <a:lnTo>
                  <a:pt x="49533" y="331463"/>
                </a:lnTo>
                <a:lnTo>
                  <a:pt x="57373" y="331463"/>
                </a:lnTo>
                <a:lnTo>
                  <a:pt x="65598" y="318763"/>
                </a:lnTo>
                <a:lnTo>
                  <a:pt x="74170" y="306063"/>
                </a:lnTo>
                <a:lnTo>
                  <a:pt x="83050" y="293363"/>
                </a:lnTo>
                <a:lnTo>
                  <a:pt x="92202" y="293363"/>
                </a:lnTo>
                <a:lnTo>
                  <a:pt x="93715" y="280753"/>
                </a:lnTo>
                <a:close/>
              </a:path>
              <a:path w="2232025" h="776605">
                <a:moveTo>
                  <a:pt x="193495" y="205338"/>
                </a:moveTo>
                <a:lnTo>
                  <a:pt x="167236" y="221659"/>
                </a:lnTo>
                <a:lnTo>
                  <a:pt x="124596" y="253151"/>
                </a:lnTo>
                <a:lnTo>
                  <a:pt x="93815" y="280663"/>
                </a:lnTo>
                <a:lnTo>
                  <a:pt x="107103" y="280663"/>
                </a:lnTo>
                <a:lnTo>
                  <a:pt x="116588" y="267963"/>
                </a:lnTo>
                <a:lnTo>
                  <a:pt x="126425" y="255263"/>
                </a:lnTo>
                <a:lnTo>
                  <a:pt x="136505" y="255263"/>
                </a:lnTo>
                <a:lnTo>
                  <a:pt x="156972" y="229863"/>
                </a:lnTo>
                <a:lnTo>
                  <a:pt x="172212" y="229863"/>
                </a:lnTo>
                <a:lnTo>
                  <a:pt x="175260" y="217163"/>
                </a:lnTo>
                <a:lnTo>
                  <a:pt x="192786" y="217163"/>
                </a:lnTo>
                <a:lnTo>
                  <a:pt x="193495" y="205338"/>
                </a:lnTo>
                <a:close/>
              </a:path>
              <a:path w="2232025" h="776605">
                <a:moveTo>
                  <a:pt x="236089" y="180782"/>
                </a:moveTo>
                <a:lnTo>
                  <a:pt x="215359" y="191749"/>
                </a:lnTo>
                <a:lnTo>
                  <a:pt x="194903" y="204463"/>
                </a:lnTo>
                <a:lnTo>
                  <a:pt x="202692" y="204463"/>
                </a:lnTo>
                <a:lnTo>
                  <a:pt x="236089" y="180782"/>
                </a:lnTo>
                <a:close/>
              </a:path>
              <a:path w="2232025" h="776605">
                <a:moveTo>
                  <a:pt x="1115567" y="0"/>
                </a:moveTo>
                <a:lnTo>
                  <a:pt x="1024130" y="1551"/>
                </a:lnTo>
                <a:lnTo>
                  <a:pt x="934717" y="6126"/>
                </a:lnTo>
                <a:lnTo>
                  <a:pt x="847619" y="13604"/>
                </a:lnTo>
                <a:lnTo>
                  <a:pt x="763121" y="23865"/>
                </a:lnTo>
                <a:lnTo>
                  <a:pt x="681513" y="36790"/>
                </a:lnTo>
                <a:lnTo>
                  <a:pt x="603083" y="52257"/>
                </a:lnTo>
                <a:lnTo>
                  <a:pt x="528118" y="70148"/>
                </a:lnTo>
                <a:lnTo>
                  <a:pt x="456907" y="90342"/>
                </a:lnTo>
                <a:lnTo>
                  <a:pt x="389737" y="112719"/>
                </a:lnTo>
                <a:lnTo>
                  <a:pt x="326897" y="137159"/>
                </a:lnTo>
                <a:lnTo>
                  <a:pt x="268675" y="163543"/>
                </a:lnTo>
                <a:lnTo>
                  <a:pt x="240807" y="178286"/>
                </a:lnTo>
                <a:lnTo>
                  <a:pt x="313504" y="153663"/>
                </a:lnTo>
                <a:lnTo>
                  <a:pt x="352467" y="128263"/>
                </a:lnTo>
                <a:lnTo>
                  <a:pt x="557889" y="64763"/>
                </a:lnTo>
                <a:lnTo>
                  <a:pt x="600379" y="64763"/>
                </a:lnTo>
                <a:lnTo>
                  <a:pt x="685947" y="39363"/>
                </a:lnTo>
                <a:lnTo>
                  <a:pt x="728821" y="39363"/>
                </a:lnTo>
                <a:lnTo>
                  <a:pt x="771618" y="26663"/>
                </a:lnTo>
                <a:lnTo>
                  <a:pt x="814237" y="26663"/>
                </a:lnTo>
                <a:lnTo>
                  <a:pt x="856575" y="13963"/>
                </a:lnTo>
                <a:lnTo>
                  <a:pt x="1021080" y="13963"/>
                </a:lnTo>
                <a:lnTo>
                  <a:pt x="1045464" y="1263"/>
                </a:lnTo>
                <a:lnTo>
                  <a:pt x="1190115" y="1263"/>
                </a:lnTo>
                <a:lnTo>
                  <a:pt x="1115567" y="0"/>
                </a:lnTo>
                <a:close/>
              </a:path>
              <a:path w="2232025" h="776605">
                <a:moveTo>
                  <a:pt x="1190115" y="1263"/>
                </a:moveTo>
                <a:lnTo>
                  <a:pt x="1186431" y="1263"/>
                </a:lnTo>
                <a:lnTo>
                  <a:pt x="1230035" y="13963"/>
                </a:lnTo>
                <a:lnTo>
                  <a:pt x="1374216" y="13963"/>
                </a:lnTo>
                <a:lnTo>
                  <a:pt x="1425645" y="26663"/>
                </a:lnTo>
                <a:lnTo>
                  <a:pt x="1478214" y="26663"/>
                </a:lnTo>
                <a:lnTo>
                  <a:pt x="1847186" y="114724"/>
                </a:lnTo>
                <a:lnTo>
                  <a:pt x="1842030" y="112719"/>
                </a:lnTo>
                <a:lnTo>
                  <a:pt x="1774823" y="90342"/>
                </a:lnTo>
                <a:lnTo>
                  <a:pt x="1703567" y="70148"/>
                </a:lnTo>
                <a:lnTo>
                  <a:pt x="1628551" y="52257"/>
                </a:lnTo>
                <a:lnTo>
                  <a:pt x="1550060" y="36790"/>
                </a:lnTo>
                <a:lnTo>
                  <a:pt x="1468384" y="23865"/>
                </a:lnTo>
                <a:lnTo>
                  <a:pt x="1383809" y="13604"/>
                </a:lnTo>
                <a:lnTo>
                  <a:pt x="1296623" y="6126"/>
                </a:lnTo>
                <a:lnTo>
                  <a:pt x="1207113" y="1551"/>
                </a:lnTo>
                <a:lnTo>
                  <a:pt x="1190115" y="1263"/>
                </a:lnTo>
                <a:close/>
              </a:path>
              <a:path w="2232025" h="776605">
                <a:moveTo>
                  <a:pt x="4572" y="509263"/>
                </a:moveTo>
                <a:lnTo>
                  <a:pt x="4361" y="509263"/>
                </a:lnTo>
                <a:lnTo>
                  <a:pt x="4572" y="509986"/>
                </a:lnTo>
                <a:lnTo>
                  <a:pt x="4572" y="509263"/>
                </a:lnTo>
                <a:close/>
              </a:path>
              <a:path w="2232025" h="776605">
                <a:moveTo>
                  <a:pt x="1855107" y="117803"/>
                </a:moveTo>
                <a:lnTo>
                  <a:pt x="1900644" y="140963"/>
                </a:lnTo>
                <a:lnTo>
                  <a:pt x="1948787" y="166363"/>
                </a:lnTo>
                <a:lnTo>
                  <a:pt x="1994807" y="191763"/>
                </a:lnTo>
                <a:lnTo>
                  <a:pt x="2038377" y="217163"/>
                </a:lnTo>
                <a:lnTo>
                  <a:pt x="2079170" y="242563"/>
                </a:lnTo>
                <a:lnTo>
                  <a:pt x="2116861" y="267963"/>
                </a:lnTo>
                <a:lnTo>
                  <a:pt x="2149789" y="292374"/>
                </a:lnTo>
                <a:lnTo>
                  <a:pt x="2144157" y="286107"/>
                </a:lnTo>
                <a:lnTo>
                  <a:pt x="2107278" y="253151"/>
                </a:lnTo>
                <a:lnTo>
                  <a:pt x="2064625" y="221659"/>
                </a:lnTo>
                <a:lnTo>
                  <a:pt x="2016486" y="191749"/>
                </a:lnTo>
                <a:lnTo>
                  <a:pt x="1963149" y="163543"/>
                </a:lnTo>
                <a:lnTo>
                  <a:pt x="1904902" y="137159"/>
                </a:lnTo>
                <a:lnTo>
                  <a:pt x="1855107" y="117803"/>
                </a:lnTo>
                <a:close/>
              </a:path>
              <a:path w="2232025" h="776605">
                <a:moveTo>
                  <a:pt x="2151123" y="293858"/>
                </a:moveTo>
                <a:lnTo>
                  <a:pt x="2151123" y="306063"/>
                </a:lnTo>
                <a:lnTo>
                  <a:pt x="2162089" y="306063"/>
                </a:lnTo>
                <a:lnTo>
                  <a:pt x="2151123" y="293858"/>
                </a:lnTo>
                <a:close/>
              </a:path>
              <a:path w="2232025" h="776605">
                <a:moveTo>
                  <a:pt x="2162553" y="306579"/>
                </a:moveTo>
                <a:lnTo>
                  <a:pt x="2162553" y="318763"/>
                </a:lnTo>
                <a:lnTo>
                  <a:pt x="2173221" y="318763"/>
                </a:lnTo>
                <a:lnTo>
                  <a:pt x="2173221" y="331463"/>
                </a:lnTo>
                <a:lnTo>
                  <a:pt x="2182594" y="331463"/>
                </a:lnTo>
                <a:lnTo>
                  <a:pt x="2174976" y="320405"/>
                </a:lnTo>
                <a:lnTo>
                  <a:pt x="2162553" y="306579"/>
                </a:lnTo>
                <a:close/>
              </a:path>
              <a:path w="2232025" h="776605">
                <a:moveTo>
                  <a:pt x="2183177" y="332310"/>
                </a:moveTo>
                <a:lnTo>
                  <a:pt x="2183889" y="344163"/>
                </a:lnTo>
                <a:lnTo>
                  <a:pt x="2191343" y="344163"/>
                </a:lnTo>
                <a:lnTo>
                  <a:pt x="2183177" y="332310"/>
                </a:lnTo>
                <a:close/>
              </a:path>
              <a:path w="2232025" h="776605">
                <a:moveTo>
                  <a:pt x="2192271" y="345510"/>
                </a:moveTo>
                <a:lnTo>
                  <a:pt x="2206087" y="369563"/>
                </a:lnTo>
                <a:lnTo>
                  <a:pt x="2199447" y="355927"/>
                </a:lnTo>
                <a:lnTo>
                  <a:pt x="2192271" y="345510"/>
                </a:lnTo>
                <a:close/>
              </a:path>
              <a:path w="2232025" h="776605">
                <a:moveTo>
                  <a:pt x="2206749" y="370922"/>
                </a:moveTo>
                <a:lnTo>
                  <a:pt x="2206749" y="382263"/>
                </a:lnTo>
                <a:lnTo>
                  <a:pt x="2212271" y="382263"/>
                </a:lnTo>
                <a:lnTo>
                  <a:pt x="2206749" y="370922"/>
                </a:lnTo>
                <a:close/>
              </a:path>
              <a:path w="2232025" h="776605">
                <a:moveTo>
                  <a:pt x="2212845" y="383440"/>
                </a:moveTo>
                <a:lnTo>
                  <a:pt x="2217981" y="394963"/>
                </a:lnTo>
                <a:lnTo>
                  <a:pt x="2217282" y="392551"/>
                </a:lnTo>
                <a:lnTo>
                  <a:pt x="2212845" y="383440"/>
                </a:lnTo>
                <a:close/>
              </a:path>
              <a:path w="2232025" h="776605">
                <a:moveTo>
                  <a:pt x="2218179" y="395643"/>
                </a:moveTo>
                <a:lnTo>
                  <a:pt x="2218179" y="407663"/>
                </a:lnTo>
                <a:lnTo>
                  <a:pt x="2221666" y="407663"/>
                </a:lnTo>
                <a:lnTo>
                  <a:pt x="2218179" y="395643"/>
                </a:lnTo>
                <a:close/>
              </a:path>
              <a:path w="2232025" h="776605">
                <a:moveTo>
                  <a:pt x="2221989" y="408775"/>
                </a:moveTo>
                <a:lnTo>
                  <a:pt x="2221989" y="420363"/>
                </a:lnTo>
                <a:lnTo>
                  <a:pt x="2225351" y="420363"/>
                </a:lnTo>
                <a:lnTo>
                  <a:pt x="2221989" y="408775"/>
                </a:lnTo>
                <a:close/>
              </a:path>
              <a:path w="2232025" h="776605">
                <a:moveTo>
                  <a:pt x="2225799" y="421906"/>
                </a:moveTo>
                <a:lnTo>
                  <a:pt x="2225799" y="433063"/>
                </a:lnTo>
                <a:lnTo>
                  <a:pt x="2228473" y="433063"/>
                </a:lnTo>
                <a:lnTo>
                  <a:pt x="2228193" y="430159"/>
                </a:lnTo>
                <a:lnTo>
                  <a:pt x="2225799" y="421906"/>
                </a:lnTo>
                <a:close/>
              </a:path>
              <a:path w="2232025" h="776605">
                <a:moveTo>
                  <a:pt x="2228847" y="436950"/>
                </a:moveTo>
                <a:lnTo>
                  <a:pt x="2228847" y="445763"/>
                </a:lnTo>
                <a:lnTo>
                  <a:pt x="2229694" y="445763"/>
                </a:lnTo>
                <a:lnTo>
                  <a:pt x="2228847" y="436950"/>
                </a:lnTo>
                <a:close/>
              </a:path>
              <a:path w="2232025" h="776605">
                <a:moveTo>
                  <a:pt x="2230371" y="452791"/>
                </a:moveTo>
                <a:lnTo>
                  <a:pt x="2230371" y="458463"/>
                </a:lnTo>
                <a:lnTo>
                  <a:pt x="2230916" y="458463"/>
                </a:lnTo>
                <a:lnTo>
                  <a:pt x="2230371" y="452791"/>
                </a:lnTo>
                <a:close/>
              </a:path>
              <a:path w="2232025" h="776605">
                <a:moveTo>
                  <a:pt x="2231133" y="460711"/>
                </a:moveTo>
                <a:lnTo>
                  <a:pt x="2231133" y="471163"/>
                </a:lnTo>
                <a:lnTo>
                  <a:pt x="2231650" y="471163"/>
                </a:lnTo>
                <a:lnTo>
                  <a:pt x="2231894" y="468629"/>
                </a:lnTo>
                <a:lnTo>
                  <a:pt x="2231133" y="460711"/>
                </a:lnTo>
                <a:close/>
              </a:path>
              <a:path w="2232025" h="776605">
                <a:moveTo>
                  <a:pt x="2228395" y="504900"/>
                </a:moveTo>
                <a:lnTo>
                  <a:pt x="2226608" y="512440"/>
                </a:lnTo>
                <a:lnTo>
                  <a:pt x="2228193" y="506991"/>
                </a:lnTo>
                <a:lnTo>
                  <a:pt x="2228395" y="504900"/>
                </a:lnTo>
                <a:close/>
              </a:path>
              <a:path w="2232025" h="776605">
                <a:moveTo>
                  <a:pt x="2217694" y="543083"/>
                </a:moveTo>
                <a:lnTo>
                  <a:pt x="2217004" y="545070"/>
                </a:lnTo>
                <a:lnTo>
                  <a:pt x="2217282" y="544501"/>
                </a:lnTo>
                <a:lnTo>
                  <a:pt x="2217694" y="543083"/>
                </a:lnTo>
                <a:close/>
              </a:path>
              <a:path w="2232025" h="776605">
                <a:moveTo>
                  <a:pt x="1957436" y="775666"/>
                </a:moveTo>
                <a:lnTo>
                  <a:pt x="1956582" y="775963"/>
                </a:lnTo>
                <a:lnTo>
                  <a:pt x="1956185" y="776232"/>
                </a:lnTo>
                <a:lnTo>
                  <a:pt x="1957436" y="77566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9"/>
          <p:cNvSpPr/>
          <p:nvPr/>
        </p:nvSpPr>
        <p:spPr>
          <a:xfrm>
            <a:off x="959285" y="1439649"/>
            <a:ext cx="2241550" cy="944244"/>
          </a:xfrm>
          <a:custGeom>
            <a:avLst/>
            <a:gdLst/>
            <a:ahLst/>
            <a:cxnLst/>
            <a:rect l="l" t="t" r="r" b="b"/>
            <a:pathLst>
              <a:path w="2241550" h="944244">
                <a:moveTo>
                  <a:pt x="2198961" y="344423"/>
                </a:moveTo>
                <a:lnTo>
                  <a:pt x="2188340" y="344423"/>
                </a:lnTo>
                <a:lnTo>
                  <a:pt x="2189534" y="347471"/>
                </a:lnTo>
                <a:lnTo>
                  <a:pt x="2196843" y="347471"/>
                </a:lnTo>
                <a:lnTo>
                  <a:pt x="2196843" y="359663"/>
                </a:lnTo>
                <a:lnTo>
                  <a:pt x="2204463" y="359663"/>
                </a:lnTo>
                <a:lnTo>
                  <a:pt x="2204463" y="371855"/>
                </a:lnTo>
                <a:lnTo>
                  <a:pt x="2211321" y="371855"/>
                </a:lnTo>
                <a:lnTo>
                  <a:pt x="2211321" y="384047"/>
                </a:lnTo>
                <a:lnTo>
                  <a:pt x="2217417" y="384047"/>
                </a:lnTo>
                <a:lnTo>
                  <a:pt x="2217417" y="399287"/>
                </a:lnTo>
                <a:lnTo>
                  <a:pt x="2222751" y="399287"/>
                </a:lnTo>
                <a:lnTo>
                  <a:pt x="2222751" y="411479"/>
                </a:lnTo>
                <a:lnTo>
                  <a:pt x="2226561" y="411479"/>
                </a:lnTo>
                <a:lnTo>
                  <a:pt x="2226561" y="423671"/>
                </a:lnTo>
                <a:lnTo>
                  <a:pt x="2230371" y="423671"/>
                </a:lnTo>
                <a:lnTo>
                  <a:pt x="2230371" y="435863"/>
                </a:lnTo>
                <a:lnTo>
                  <a:pt x="2233419" y="435863"/>
                </a:lnTo>
                <a:lnTo>
                  <a:pt x="2233419" y="448055"/>
                </a:lnTo>
                <a:lnTo>
                  <a:pt x="2234943" y="448055"/>
                </a:lnTo>
                <a:lnTo>
                  <a:pt x="2234943" y="460247"/>
                </a:lnTo>
                <a:lnTo>
                  <a:pt x="2235705" y="460247"/>
                </a:lnTo>
                <a:lnTo>
                  <a:pt x="2235705" y="475487"/>
                </a:lnTo>
                <a:lnTo>
                  <a:pt x="2236467" y="475487"/>
                </a:lnTo>
                <a:lnTo>
                  <a:pt x="2234943" y="499871"/>
                </a:lnTo>
                <a:lnTo>
                  <a:pt x="2228924" y="524255"/>
                </a:lnTo>
                <a:lnTo>
                  <a:pt x="2225191" y="536447"/>
                </a:lnTo>
                <a:lnTo>
                  <a:pt x="2220779" y="551687"/>
                </a:lnTo>
                <a:lnTo>
                  <a:pt x="2215728" y="563879"/>
                </a:lnTo>
                <a:lnTo>
                  <a:pt x="2210076" y="576071"/>
                </a:lnTo>
                <a:lnTo>
                  <a:pt x="2203861" y="588263"/>
                </a:lnTo>
                <a:lnTo>
                  <a:pt x="2198345" y="597407"/>
                </a:lnTo>
                <a:lnTo>
                  <a:pt x="2207236" y="585215"/>
                </a:lnTo>
                <a:lnTo>
                  <a:pt x="2227434" y="542543"/>
                </a:lnTo>
                <a:lnTo>
                  <a:pt x="2239514" y="496823"/>
                </a:lnTo>
                <a:lnTo>
                  <a:pt x="2241038" y="472439"/>
                </a:lnTo>
                <a:lnTo>
                  <a:pt x="2239514" y="448055"/>
                </a:lnTo>
                <a:lnTo>
                  <a:pt x="2235704" y="423671"/>
                </a:lnTo>
                <a:lnTo>
                  <a:pt x="2228084" y="399287"/>
                </a:lnTo>
                <a:lnTo>
                  <a:pt x="2205764" y="353567"/>
                </a:lnTo>
                <a:lnTo>
                  <a:pt x="2198961" y="344423"/>
                </a:lnTo>
                <a:close/>
              </a:path>
              <a:path w="2241550" h="944244">
                <a:moveTo>
                  <a:pt x="39624" y="588263"/>
                </a:moveTo>
                <a:lnTo>
                  <a:pt x="35820" y="588263"/>
                </a:lnTo>
                <a:lnTo>
                  <a:pt x="39624" y="594359"/>
                </a:lnTo>
                <a:lnTo>
                  <a:pt x="39624" y="588263"/>
                </a:lnTo>
                <a:close/>
              </a:path>
              <a:path w="2241550" h="944244">
                <a:moveTo>
                  <a:pt x="32766" y="576071"/>
                </a:moveTo>
                <a:lnTo>
                  <a:pt x="27614" y="576071"/>
                </a:lnTo>
                <a:lnTo>
                  <a:pt x="32766" y="585215"/>
                </a:lnTo>
                <a:lnTo>
                  <a:pt x="32766" y="576071"/>
                </a:lnTo>
                <a:close/>
              </a:path>
              <a:path w="2241550" h="944244">
                <a:moveTo>
                  <a:pt x="25908" y="563879"/>
                </a:moveTo>
                <a:lnTo>
                  <a:pt x="20620" y="563879"/>
                </a:lnTo>
                <a:lnTo>
                  <a:pt x="22859" y="569975"/>
                </a:lnTo>
                <a:lnTo>
                  <a:pt x="25908" y="573023"/>
                </a:lnTo>
                <a:lnTo>
                  <a:pt x="25908" y="563879"/>
                </a:lnTo>
                <a:close/>
              </a:path>
              <a:path w="2241550" h="944244">
                <a:moveTo>
                  <a:pt x="1222920" y="0"/>
                </a:moveTo>
                <a:lnTo>
                  <a:pt x="1018198" y="0"/>
                </a:lnTo>
                <a:lnTo>
                  <a:pt x="914848" y="6095"/>
                </a:lnTo>
                <a:lnTo>
                  <a:pt x="797588" y="18287"/>
                </a:lnTo>
                <a:lnTo>
                  <a:pt x="671749" y="36575"/>
                </a:lnTo>
                <a:lnTo>
                  <a:pt x="478571" y="82295"/>
                </a:lnTo>
                <a:lnTo>
                  <a:pt x="415665" y="103631"/>
                </a:lnTo>
                <a:lnTo>
                  <a:pt x="354614" y="124967"/>
                </a:lnTo>
                <a:lnTo>
                  <a:pt x="296085" y="149351"/>
                </a:lnTo>
                <a:lnTo>
                  <a:pt x="240742" y="176783"/>
                </a:lnTo>
                <a:lnTo>
                  <a:pt x="189254" y="207263"/>
                </a:lnTo>
                <a:lnTo>
                  <a:pt x="142287" y="240791"/>
                </a:lnTo>
                <a:lnTo>
                  <a:pt x="100506" y="274319"/>
                </a:lnTo>
                <a:lnTo>
                  <a:pt x="64580" y="313943"/>
                </a:lnTo>
                <a:lnTo>
                  <a:pt x="35173" y="353567"/>
                </a:lnTo>
                <a:lnTo>
                  <a:pt x="12953" y="399287"/>
                </a:lnTo>
                <a:lnTo>
                  <a:pt x="1523" y="448055"/>
                </a:lnTo>
                <a:lnTo>
                  <a:pt x="0" y="472439"/>
                </a:lnTo>
                <a:lnTo>
                  <a:pt x="1523" y="496823"/>
                </a:lnTo>
                <a:lnTo>
                  <a:pt x="5333" y="521207"/>
                </a:lnTo>
                <a:lnTo>
                  <a:pt x="12953" y="545591"/>
                </a:lnTo>
                <a:lnTo>
                  <a:pt x="20574" y="563879"/>
                </a:lnTo>
                <a:lnTo>
                  <a:pt x="20574" y="551687"/>
                </a:lnTo>
                <a:lnTo>
                  <a:pt x="16002" y="551687"/>
                </a:lnTo>
                <a:lnTo>
                  <a:pt x="16002" y="536447"/>
                </a:lnTo>
                <a:lnTo>
                  <a:pt x="12192" y="536447"/>
                </a:lnTo>
                <a:lnTo>
                  <a:pt x="12192" y="524255"/>
                </a:lnTo>
                <a:lnTo>
                  <a:pt x="9144" y="524255"/>
                </a:lnTo>
                <a:lnTo>
                  <a:pt x="9144" y="512063"/>
                </a:lnTo>
                <a:lnTo>
                  <a:pt x="6858" y="512063"/>
                </a:lnTo>
                <a:lnTo>
                  <a:pt x="6858" y="499871"/>
                </a:lnTo>
                <a:lnTo>
                  <a:pt x="5334" y="499871"/>
                </a:lnTo>
                <a:lnTo>
                  <a:pt x="5334" y="487679"/>
                </a:lnTo>
                <a:lnTo>
                  <a:pt x="4572" y="487679"/>
                </a:lnTo>
                <a:lnTo>
                  <a:pt x="4572" y="475487"/>
                </a:lnTo>
                <a:lnTo>
                  <a:pt x="5334" y="460247"/>
                </a:lnTo>
                <a:lnTo>
                  <a:pt x="17265" y="411479"/>
                </a:lnTo>
                <a:lnTo>
                  <a:pt x="22000" y="399287"/>
                </a:lnTo>
                <a:lnTo>
                  <a:pt x="27348" y="384047"/>
                </a:lnTo>
                <a:lnTo>
                  <a:pt x="33270" y="371855"/>
                </a:lnTo>
                <a:lnTo>
                  <a:pt x="39729" y="359663"/>
                </a:lnTo>
                <a:lnTo>
                  <a:pt x="46687" y="347471"/>
                </a:lnTo>
                <a:lnTo>
                  <a:pt x="54105" y="335279"/>
                </a:lnTo>
                <a:lnTo>
                  <a:pt x="59328" y="335279"/>
                </a:lnTo>
                <a:lnTo>
                  <a:pt x="65126" y="326135"/>
                </a:lnTo>
                <a:lnTo>
                  <a:pt x="73547" y="316991"/>
                </a:lnTo>
                <a:lnTo>
                  <a:pt x="78742" y="307847"/>
                </a:lnTo>
                <a:lnTo>
                  <a:pt x="87622" y="295655"/>
                </a:lnTo>
                <a:lnTo>
                  <a:pt x="93476" y="295655"/>
                </a:lnTo>
                <a:lnTo>
                  <a:pt x="97129" y="292814"/>
                </a:lnTo>
                <a:lnTo>
                  <a:pt x="98298" y="283463"/>
                </a:lnTo>
                <a:lnTo>
                  <a:pt x="105222" y="283463"/>
                </a:lnTo>
                <a:lnTo>
                  <a:pt x="109094" y="280415"/>
                </a:lnTo>
                <a:lnTo>
                  <a:pt x="125095" y="265175"/>
                </a:lnTo>
                <a:lnTo>
                  <a:pt x="126078" y="265175"/>
                </a:lnTo>
                <a:lnTo>
                  <a:pt x="130997" y="259079"/>
                </a:lnTo>
                <a:lnTo>
                  <a:pt x="134492" y="259079"/>
                </a:lnTo>
                <a:lnTo>
                  <a:pt x="142734" y="252983"/>
                </a:lnTo>
                <a:lnTo>
                  <a:pt x="152030" y="243839"/>
                </a:lnTo>
                <a:lnTo>
                  <a:pt x="152447" y="243839"/>
                </a:lnTo>
                <a:lnTo>
                  <a:pt x="161544" y="231647"/>
                </a:lnTo>
                <a:lnTo>
                  <a:pt x="168410" y="231647"/>
                </a:lnTo>
                <a:lnTo>
                  <a:pt x="178281" y="225656"/>
                </a:lnTo>
                <a:lnTo>
                  <a:pt x="179832" y="219455"/>
                </a:lnTo>
                <a:lnTo>
                  <a:pt x="187301" y="219455"/>
                </a:lnTo>
                <a:lnTo>
                  <a:pt x="197738" y="213374"/>
                </a:lnTo>
                <a:lnTo>
                  <a:pt x="198120" y="207263"/>
                </a:lnTo>
                <a:lnTo>
                  <a:pt x="207264" y="207263"/>
                </a:lnTo>
                <a:lnTo>
                  <a:pt x="243085" y="182879"/>
                </a:lnTo>
                <a:lnTo>
                  <a:pt x="275184" y="171138"/>
                </a:lnTo>
                <a:lnTo>
                  <a:pt x="275718" y="170687"/>
                </a:lnTo>
                <a:lnTo>
                  <a:pt x="334240" y="143255"/>
                </a:lnTo>
                <a:lnTo>
                  <a:pt x="342068" y="140207"/>
                </a:lnTo>
                <a:lnTo>
                  <a:pt x="342428" y="140207"/>
                </a:lnTo>
                <a:lnTo>
                  <a:pt x="357039" y="131063"/>
                </a:lnTo>
                <a:lnTo>
                  <a:pt x="415731" y="112775"/>
                </a:lnTo>
                <a:lnTo>
                  <a:pt x="415136" y="112775"/>
                </a:lnTo>
                <a:lnTo>
                  <a:pt x="483409" y="91439"/>
                </a:lnTo>
                <a:lnTo>
                  <a:pt x="485352" y="91082"/>
                </a:lnTo>
                <a:lnTo>
                  <a:pt x="562461" y="67055"/>
                </a:lnTo>
                <a:lnTo>
                  <a:pt x="574800" y="67055"/>
                </a:lnTo>
                <a:lnTo>
                  <a:pt x="602687" y="60959"/>
                </a:lnTo>
                <a:lnTo>
                  <a:pt x="663393" y="48767"/>
                </a:lnTo>
                <a:lnTo>
                  <a:pt x="675631" y="45719"/>
                </a:lnTo>
                <a:lnTo>
                  <a:pt x="679823" y="45719"/>
                </a:lnTo>
                <a:lnTo>
                  <a:pt x="690519" y="42671"/>
                </a:lnTo>
                <a:lnTo>
                  <a:pt x="700574" y="42671"/>
                </a:lnTo>
                <a:lnTo>
                  <a:pt x="724598" y="39623"/>
                </a:lnTo>
                <a:lnTo>
                  <a:pt x="755338" y="33527"/>
                </a:lnTo>
                <a:lnTo>
                  <a:pt x="768986" y="30479"/>
                </a:lnTo>
                <a:lnTo>
                  <a:pt x="786142" y="30479"/>
                </a:lnTo>
                <a:lnTo>
                  <a:pt x="816991" y="24383"/>
                </a:lnTo>
                <a:lnTo>
                  <a:pt x="839978" y="24383"/>
                </a:lnTo>
                <a:lnTo>
                  <a:pt x="861147" y="18287"/>
                </a:lnTo>
                <a:lnTo>
                  <a:pt x="902656" y="18287"/>
                </a:lnTo>
                <a:lnTo>
                  <a:pt x="909606" y="15239"/>
                </a:lnTo>
                <a:lnTo>
                  <a:pt x="940433" y="15239"/>
                </a:lnTo>
                <a:lnTo>
                  <a:pt x="1001902" y="9143"/>
                </a:lnTo>
                <a:lnTo>
                  <a:pt x="1040282" y="9143"/>
                </a:lnTo>
                <a:lnTo>
                  <a:pt x="1050036" y="3047"/>
                </a:lnTo>
                <a:lnTo>
                  <a:pt x="1272575" y="3047"/>
                </a:lnTo>
                <a:lnTo>
                  <a:pt x="1222920" y="0"/>
                </a:lnTo>
                <a:close/>
              </a:path>
              <a:path w="2241550" h="944244">
                <a:moveTo>
                  <a:pt x="1569382" y="39623"/>
                </a:moveTo>
                <a:lnTo>
                  <a:pt x="1527858" y="39623"/>
                </a:lnTo>
                <a:lnTo>
                  <a:pt x="1548186" y="42671"/>
                </a:lnTo>
                <a:lnTo>
                  <a:pt x="1609741" y="54863"/>
                </a:lnTo>
                <a:lnTo>
                  <a:pt x="1734498" y="85343"/>
                </a:lnTo>
                <a:lnTo>
                  <a:pt x="1796301" y="103631"/>
                </a:lnTo>
                <a:lnTo>
                  <a:pt x="1799278" y="105583"/>
                </a:lnTo>
                <a:lnTo>
                  <a:pt x="1855276" y="118871"/>
                </a:lnTo>
                <a:lnTo>
                  <a:pt x="1905216" y="143255"/>
                </a:lnTo>
                <a:lnTo>
                  <a:pt x="1907539" y="144579"/>
                </a:lnTo>
                <a:lnTo>
                  <a:pt x="1915259" y="146303"/>
                </a:lnTo>
                <a:lnTo>
                  <a:pt x="1971016" y="173735"/>
                </a:lnTo>
                <a:lnTo>
                  <a:pt x="2023359" y="201167"/>
                </a:lnTo>
                <a:lnTo>
                  <a:pt x="2071588" y="231647"/>
                </a:lnTo>
                <a:lnTo>
                  <a:pt x="2115005" y="265175"/>
                </a:lnTo>
                <a:lnTo>
                  <a:pt x="2120916" y="270937"/>
                </a:lnTo>
                <a:lnTo>
                  <a:pt x="2121433" y="271271"/>
                </a:lnTo>
                <a:lnTo>
                  <a:pt x="2155695" y="295655"/>
                </a:lnTo>
                <a:lnTo>
                  <a:pt x="2155695" y="304799"/>
                </a:lnTo>
                <a:lnTo>
                  <a:pt x="2160199" y="307847"/>
                </a:lnTo>
                <a:lnTo>
                  <a:pt x="2167125" y="307847"/>
                </a:lnTo>
                <a:lnTo>
                  <a:pt x="2167125" y="316991"/>
                </a:lnTo>
                <a:lnTo>
                  <a:pt x="2170594" y="323087"/>
                </a:lnTo>
                <a:lnTo>
                  <a:pt x="2177793" y="323087"/>
                </a:lnTo>
                <a:lnTo>
                  <a:pt x="2177793" y="329183"/>
                </a:lnTo>
                <a:lnTo>
                  <a:pt x="2180988" y="335279"/>
                </a:lnTo>
                <a:lnTo>
                  <a:pt x="2187699" y="335279"/>
                </a:lnTo>
                <a:lnTo>
                  <a:pt x="2188461" y="347471"/>
                </a:lnTo>
                <a:lnTo>
                  <a:pt x="2188340" y="344423"/>
                </a:lnTo>
                <a:lnTo>
                  <a:pt x="2198961" y="344423"/>
                </a:lnTo>
                <a:lnTo>
                  <a:pt x="2176286" y="313943"/>
                </a:lnTo>
                <a:lnTo>
                  <a:pt x="2140314" y="274319"/>
                </a:lnTo>
                <a:lnTo>
                  <a:pt x="2098512" y="240791"/>
                </a:lnTo>
                <a:lnTo>
                  <a:pt x="2051543" y="207263"/>
                </a:lnTo>
                <a:lnTo>
                  <a:pt x="2000071" y="176783"/>
                </a:lnTo>
                <a:lnTo>
                  <a:pt x="1944758" y="149351"/>
                </a:lnTo>
                <a:lnTo>
                  <a:pt x="1886268" y="124967"/>
                </a:lnTo>
                <a:lnTo>
                  <a:pt x="1825265" y="103631"/>
                </a:lnTo>
                <a:lnTo>
                  <a:pt x="1762411" y="82295"/>
                </a:lnTo>
                <a:lnTo>
                  <a:pt x="1633806" y="51815"/>
                </a:lnTo>
                <a:lnTo>
                  <a:pt x="1569382" y="39623"/>
                </a:lnTo>
                <a:close/>
              </a:path>
              <a:path w="2241550" h="944244">
                <a:moveTo>
                  <a:pt x="73599" y="316991"/>
                </a:moveTo>
                <a:lnTo>
                  <a:pt x="70170" y="323087"/>
                </a:lnTo>
                <a:lnTo>
                  <a:pt x="73599" y="316991"/>
                </a:lnTo>
                <a:close/>
              </a:path>
              <a:path w="2241550" h="944244">
                <a:moveTo>
                  <a:pt x="97394" y="292607"/>
                </a:moveTo>
                <a:lnTo>
                  <a:pt x="97129" y="292814"/>
                </a:lnTo>
                <a:lnTo>
                  <a:pt x="96774" y="295655"/>
                </a:lnTo>
                <a:lnTo>
                  <a:pt x="97394" y="292607"/>
                </a:lnTo>
                <a:close/>
              </a:path>
              <a:path w="2241550" h="944244">
                <a:moveTo>
                  <a:pt x="2120916" y="270937"/>
                </a:moveTo>
                <a:lnTo>
                  <a:pt x="2124386" y="274319"/>
                </a:lnTo>
                <a:lnTo>
                  <a:pt x="2121433" y="271271"/>
                </a:lnTo>
                <a:lnTo>
                  <a:pt x="2120916" y="270937"/>
                </a:lnTo>
                <a:close/>
              </a:path>
              <a:path w="2241550" h="944244">
                <a:moveTo>
                  <a:pt x="126078" y="265175"/>
                </a:moveTo>
                <a:lnTo>
                  <a:pt x="125095" y="265175"/>
                </a:lnTo>
                <a:lnTo>
                  <a:pt x="121160" y="271271"/>
                </a:lnTo>
                <a:lnTo>
                  <a:pt x="126078" y="265175"/>
                </a:lnTo>
                <a:close/>
              </a:path>
              <a:path w="2241550" h="944244">
                <a:moveTo>
                  <a:pt x="152447" y="243839"/>
                </a:moveTo>
                <a:lnTo>
                  <a:pt x="152030" y="243839"/>
                </a:lnTo>
                <a:lnTo>
                  <a:pt x="141077" y="259079"/>
                </a:lnTo>
                <a:lnTo>
                  <a:pt x="152447" y="243839"/>
                </a:lnTo>
                <a:close/>
              </a:path>
              <a:path w="2241550" h="944244">
                <a:moveTo>
                  <a:pt x="178454" y="225551"/>
                </a:moveTo>
                <a:lnTo>
                  <a:pt x="178281" y="225656"/>
                </a:lnTo>
                <a:lnTo>
                  <a:pt x="176784" y="231647"/>
                </a:lnTo>
                <a:lnTo>
                  <a:pt x="178454" y="225551"/>
                </a:lnTo>
                <a:close/>
              </a:path>
              <a:path w="2241550" h="944244">
                <a:moveTo>
                  <a:pt x="197763" y="213359"/>
                </a:moveTo>
                <a:lnTo>
                  <a:pt x="197358" y="219455"/>
                </a:lnTo>
                <a:lnTo>
                  <a:pt x="197763" y="213359"/>
                </a:lnTo>
                <a:close/>
              </a:path>
              <a:path w="2241550" h="944244">
                <a:moveTo>
                  <a:pt x="318076" y="155447"/>
                </a:moveTo>
                <a:lnTo>
                  <a:pt x="275184" y="171138"/>
                </a:lnTo>
                <a:lnTo>
                  <a:pt x="272102" y="173735"/>
                </a:lnTo>
                <a:lnTo>
                  <a:pt x="318076" y="155447"/>
                </a:lnTo>
                <a:close/>
              </a:path>
              <a:path w="2241550" h="944244">
                <a:moveTo>
                  <a:pt x="342428" y="140207"/>
                </a:moveTo>
                <a:lnTo>
                  <a:pt x="342068" y="140207"/>
                </a:lnTo>
                <a:lnTo>
                  <a:pt x="318076" y="155447"/>
                </a:lnTo>
                <a:lnTo>
                  <a:pt x="342428" y="140207"/>
                </a:lnTo>
                <a:close/>
              </a:path>
              <a:path w="2241550" h="944244">
                <a:moveTo>
                  <a:pt x="1905216" y="143255"/>
                </a:moveTo>
                <a:lnTo>
                  <a:pt x="1901612" y="143255"/>
                </a:lnTo>
                <a:lnTo>
                  <a:pt x="1907539" y="144579"/>
                </a:lnTo>
                <a:lnTo>
                  <a:pt x="1905216" y="143255"/>
                </a:lnTo>
                <a:close/>
              </a:path>
              <a:path w="2241550" h="944244">
                <a:moveTo>
                  <a:pt x="422794" y="110575"/>
                </a:moveTo>
                <a:lnTo>
                  <a:pt x="415136" y="112775"/>
                </a:lnTo>
                <a:lnTo>
                  <a:pt x="415731" y="112775"/>
                </a:lnTo>
                <a:lnTo>
                  <a:pt x="422794" y="110575"/>
                </a:lnTo>
                <a:close/>
              </a:path>
              <a:path w="2241550" h="944244">
                <a:moveTo>
                  <a:pt x="499985" y="88391"/>
                </a:moveTo>
                <a:lnTo>
                  <a:pt x="485352" y="91082"/>
                </a:lnTo>
                <a:lnTo>
                  <a:pt x="422794" y="110575"/>
                </a:lnTo>
                <a:lnTo>
                  <a:pt x="499985" y="88391"/>
                </a:lnTo>
                <a:close/>
              </a:path>
              <a:path w="2241550" h="944244">
                <a:moveTo>
                  <a:pt x="1716109" y="85847"/>
                </a:moveTo>
                <a:lnTo>
                  <a:pt x="1800951" y="106679"/>
                </a:lnTo>
                <a:lnTo>
                  <a:pt x="1799278" y="105583"/>
                </a:lnTo>
                <a:lnTo>
                  <a:pt x="1716109" y="85847"/>
                </a:lnTo>
                <a:close/>
              </a:path>
              <a:path w="2241550" h="944244">
                <a:moveTo>
                  <a:pt x="1464325" y="21335"/>
                </a:moveTo>
                <a:lnTo>
                  <a:pt x="1400726" y="21335"/>
                </a:lnTo>
                <a:lnTo>
                  <a:pt x="1430219" y="24383"/>
                </a:lnTo>
                <a:lnTo>
                  <a:pt x="1458262" y="30479"/>
                </a:lnTo>
                <a:lnTo>
                  <a:pt x="1482786" y="30479"/>
                </a:lnTo>
                <a:lnTo>
                  <a:pt x="1716109" y="85847"/>
                </a:lnTo>
                <a:lnTo>
                  <a:pt x="1527858" y="39623"/>
                </a:lnTo>
                <a:lnTo>
                  <a:pt x="1569382" y="39623"/>
                </a:lnTo>
                <a:lnTo>
                  <a:pt x="1505761" y="27431"/>
                </a:lnTo>
                <a:lnTo>
                  <a:pt x="1464325" y="21335"/>
                </a:lnTo>
                <a:close/>
              </a:path>
              <a:path w="2241550" h="944244">
                <a:moveTo>
                  <a:pt x="679823" y="45719"/>
                </a:moveTo>
                <a:lnTo>
                  <a:pt x="675631" y="45719"/>
                </a:lnTo>
                <a:lnTo>
                  <a:pt x="604951" y="67055"/>
                </a:lnTo>
                <a:lnTo>
                  <a:pt x="679823" y="45719"/>
                </a:lnTo>
                <a:close/>
              </a:path>
              <a:path w="2241550" h="944244">
                <a:moveTo>
                  <a:pt x="776190" y="30479"/>
                </a:moveTo>
                <a:lnTo>
                  <a:pt x="768986" y="30479"/>
                </a:lnTo>
                <a:lnTo>
                  <a:pt x="733393" y="42671"/>
                </a:lnTo>
                <a:lnTo>
                  <a:pt x="776190" y="30479"/>
                </a:lnTo>
                <a:close/>
              </a:path>
              <a:path w="2241550" h="944244">
                <a:moveTo>
                  <a:pt x="841659" y="24383"/>
                </a:moveTo>
                <a:lnTo>
                  <a:pt x="839978" y="24383"/>
                </a:lnTo>
                <a:lnTo>
                  <a:pt x="818809" y="30479"/>
                </a:lnTo>
                <a:lnTo>
                  <a:pt x="841659" y="24383"/>
                </a:lnTo>
                <a:close/>
              </a:path>
              <a:path w="2241550" h="944244">
                <a:moveTo>
                  <a:pt x="1354966" y="9143"/>
                </a:moveTo>
                <a:lnTo>
                  <a:pt x="1209333" y="9143"/>
                </a:lnTo>
                <a:lnTo>
                  <a:pt x="1234436" y="12191"/>
                </a:lnTo>
                <a:lnTo>
                  <a:pt x="1276615" y="12191"/>
                </a:lnTo>
                <a:lnTo>
                  <a:pt x="1323771" y="15239"/>
                </a:lnTo>
                <a:lnTo>
                  <a:pt x="1346988" y="18287"/>
                </a:lnTo>
                <a:lnTo>
                  <a:pt x="1378788" y="18287"/>
                </a:lnTo>
                <a:lnTo>
                  <a:pt x="1430217" y="30479"/>
                </a:lnTo>
                <a:lnTo>
                  <a:pt x="1400726" y="21335"/>
                </a:lnTo>
                <a:lnTo>
                  <a:pt x="1464325" y="21335"/>
                </a:lnTo>
                <a:lnTo>
                  <a:pt x="1443606" y="18287"/>
                </a:lnTo>
                <a:lnTo>
                  <a:pt x="1354966" y="9143"/>
                </a:lnTo>
                <a:close/>
              </a:path>
              <a:path w="2241550" h="944244">
                <a:moveTo>
                  <a:pt x="1040955" y="9143"/>
                </a:moveTo>
                <a:lnTo>
                  <a:pt x="1040282" y="9143"/>
                </a:lnTo>
                <a:lnTo>
                  <a:pt x="1025652" y="18287"/>
                </a:lnTo>
                <a:lnTo>
                  <a:pt x="1040955" y="9143"/>
                </a:lnTo>
                <a:close/>
              </a:path>
              <a:path w="2241550" h="944244">
                <a:moveTo>
                  <a:pt x="1308732" y="3047"/>
                </a:moveTo>
                <a:lnTo>
                  <a:pt x="1191003" y="3047"/>
                </a:lnTo>
                <a:lnTo>
                  <a:pt x="1234607" y="18287"/>
                </a:lnTo>
                <a:lnTo>
                  <a:pt x="1209333" y="9143"/>
                </a:lnTo>
                <a:lnTo>
                  <a:pt x="1354966" y="9143"/>
                </a:lnTo>
                <a:lnTo>
                  <a:pt x="1326350" y="6095"/>
                </a:lnTo>
                <a:lnTo>
                  <a:pt x="1308732" y="3047"/>
                </a:lnTo>
                <a:close/>
              </a:path>
              <a:path w="2241550" h="944244">
                <a:moveTo>
                  <a:pt x="1178209" y="942611"/>
                </a:moveTo>
                <a:lnTo>
                  <a:pt x="1044019" y="942611"/>
                </a:lnTo>
                <a:lnTo>
                  <a:pt x="1074664" y="943564"/>
                </a:lnTo>
                <a:lnTo>
                  <a:pt x="1128759" y="943816"/>
                </a:lnTo>
                <a:lnTo>
                  <a:pt x="1178209" y="942611"/>
                </a:lnTo>
                <a:close/>
              </a:path>
              <a:path w="2241550" h="944244">
                <a:moveTo>
                  <a:pt x="872849" y="929911"/>
                </a:moveTo>
                <a:lnTo>
                  <a:pt x="861055" y="929911"/>
                </a:lnTo>
                <a:lnTo>
                  <a:pt x="881651" y="932113"/>
                </a:lnTo>
                <a:lnTo>
                  <a:pt x="872849" y="929911"/>
                </a:lnTo>
                <a:close/>
              </a:path>
              <a:path w="2241550" h="944244">
                <a:moveTo>
                  <a:pt x="767003" y="917211"/>
                </a:moveTo>
                <a:lnTo>
                  <a:pt x="758519" y="917211"/>
                </a:lnTo>
                <a:lnTo>
                  <a:pt x="777962" y="919811"/>
                </a:lnTo>
                <a:lnTo>
                  <a:pt x="767003" y="917211"/>
                </a:lnTo>
                <a:close/>
              </a:path>
              <a:path w="2241550" h="944244">
                <a:moveTo>
                  <a:pt x="390890" y="829249"/>
                </a:moveTo>
                <a:lnTo>
                  <a:pt x="412929" y="837315"/>
                </a:lnTo>
                <a:lnTo>
                  <a:pt x="468115" y="854588"/>
                </a:lnTo>
                <a:lnTo>
                  <a:pt x="439450" y="841011"/>
                </a:lnTo>
                <a:lnTo>
                  <a:pt x="390890" y="829249"/>
                </a:lnTo>
                <a:close/>
              </a:path>
              <a:path w="2241550" h="944244">
                <a:moveTo>
                  <a:pt x="303997" y="794588"/>
                </a:moveTo>
                <a:lnTo>
                  <a:pt x="349027" y="813926"/>
                </a:lnTo>
                <a:lnTo>
                  <a:pt x="383413" y="826512"/>
                </a:lnTo>
                <a:lnTo>
                  <a:pt x="336120" y="802911"/>
                </a:lnTo>
                <a:lnTo>
                  <a:pt x="303997" y="794588"/>
                </a:lnTo>
                <a:close/>
              </a:path>
              <a:path w="2241550" h="944244">
                <a:moveTo>
                  <a:pt x="94880" y="659791"/>
                </a:moveTo>
                <a:lnTo>
                  <a:pt x="130163" y="691724"/>
                </a:lnTo>
                <a:lnTo>
                  <a:pt x="138961" y="698164"/>
                </a:lnTo>
                <a:lnTo>
                  <a:pt x="116738" y="675911"/>
                </a:lnTo>
                <a:lnTo>
                  <a:pt x="94880" y="659791"/>
                </a:lnTo>
                <a:close/>
              </a:path>
              <a:path w="2241550" h="944244">
                <a:moveTo>
                  <a:pt x="66294" y="625111"/>
                </a:moveTo>
                <a:lnTo>
                  <a:pt x="63337" y="625111"/>
                </a:lnTo>
                <a:lnTo>
                  <a:pt x="67069" y="629421"/>
                </a:lnTo>
                <a:lnTo>
                  <a:pt x="66294" y="625111"/>
                </a:lnTo>
                <a:close/>
              </a:path>
              <a:path w="2241550" h="944244">
                <a:moveTo>
                  <a:pt x="56388" y="612411"/>
                </a:moveTo>
                <a:lnTo>
                  <a:pt x="52339" y="612411"/>
                </a:lnTo>
                <a:lnTo>
                  <a:pt x="57450" y="618312"/>
                </a:lnTo>
                <a:lnTo>
                  <a:pt x="56388" y="612411"/>
                </a:lnTo>
                <a:close/>
              </a:path>
              <a:path w="2241550" h="944244">
                <a:moveTo>
                  <a:pt x="48006" y="599711"/>
                </a:moveTo>
                <a:lnTo>
                  <a:pt x="44025" y="599711"/>
                </a:lnTo>
                <a:lnTo>
                  <a:pt x="48413" y="606503"/>
                </a:lnTo>
                <a:lnTo>
                  <a:pt x="48006" y="599711"/>
                </a:lnTo>
                <a:close/>
              </a:path>
              <a:path w="2241550" h="944244">
                <a:moveTo>
                  <a:pt x="2179392" y="625111"/>
                </a:moveTo>
                <a:lnTo>
                  <a:pt x="2174155" y="625111"/>
                </a:lnTo>
                <a:lnTo>
                  <a:pt x="2165711" y="637811"/>
                </a:lnTo>
                <a:lnTo>
                  <a:pt x="2159056" y="647443"/>
                </a:lnTo>
                <a:lnTo>
                  <a:pt x="2179392" y="625111"/>
                </a:lnTo>
                <a:close/>
              </a:path>
              <a:path w="2241550" h="944244">
                <a:moveTo>
                  <a:pt x="2144506" y="663211"/>
                </a:moveTo>
                <a:lnTo>
                  <a:pt x="2138555" y="663211"/>
                </a:lnTo>
                <a:lnTo>
                  <a:pt x="2129025" y="675911"/>
                </a:lnTo>
                <a:lnTo>
                  <a:pt x="2123691" y="675911"/>
                </a:lnTo>
                <a:lnTo>
                  <a:pt x="2118992" y="685330"/>
                </a:lnTo>
                <a:lnTo>
                  <a:pt x="2144506" y="663211"/>
                </a:lnTo>
                <a:close/>
              </a:path>
              <a:path w="2241550" h="944244">
                <a:moveTo>
                  <a:pt x="2115208" y="688611"/>
                </a:moveTo>
                <a:lnTo>
                  <a:pt x="2107483" y="688611"/>
                </a:lnTo>
                <a:lnTo>
                  <a:pt x="2097532" y="701311"/>
                </a:lnTo>
                <a:lnTo>
                  <a:pt x="2095006" y="704494"/>
                </a:lnTo>
                <a:lnTo>
                  <a:pt x="2105263" y="697232"/>
                </a:lnTo>
                <a:lnTo>
                  <a:pt x="2115208" y="688611"/>
                </a:lnTo>
                <a:close/>
              </a:path>
              <a:path w="2241550" h="944244">
                <a:moveTo>
                  <a:pt x="2081565" y="714011"/>
                </a:moveTo>
                <a:lnTo>
                  <a:pt x="2073399" y="714011"/>
                </a:lnTo>
                <a:lnTo>
                  <a:pt x="2071329" y="721259"/>
                </a:lnTo>
                <a:lnTo>
                  <a:pt x="2081565" y="714011"/>
                </a:lnTo>
                <a:close/>
              </a:path>
              <a:path w="2241550" h="944244">
                <a:moveTo>
                  <a:pt x="2063629" y="726711"/>
                </a:moveTo>
                <a:lnTo>
                  <a:pt x="2053526" y="726711"/>
                </a:lnTo>
                <a:lnTo>
                  <a:pt x="2050051" y="735177"/>
                </a:lnTo>
                <a:lnTo>
                  <a:pt x="2059921" y="729335"/>
                </a:lnTo>
                <a:lnTo>
                  <a:pt x="2063629" y="726711"/>
                </a:lnTo>
                <a:close/>
              </a:path>
              <a:path w="2241550" h="944244">
                <a:moveTo>
                  <a:pt x="2042898" y="739411"/>
                </a:moveTo>
                <a:lnTo>
                  <a:pt x="2033013" y="739411"/>
                </a:lnTo>
                <a:lnTo>
                  <a:pt x="1997640" y="764811"/>
                </a:lnTo>
                <a:lnTo>
                  <a:pt x="1961154" y="777511"/>
                </a:lnTo>
                <a:lnTo>
                  <a:pt x="1935635" y="794795"/>
                </a:lnTo>
                <a:lnTo>
                  <a:pt x="1956608" y="785725"/>
                </a:lnTo>
                <a:lnTo>
                  <a:pt x="2010125" y="758807"/>
                </a:lnTo>
                <a:lnTo>
                  <a:pt x="2042898" y="739411"/>
                </a:lnTo>
                <a:close/>
              </a:path>
              <a:path w="2241550" h="944244">
                <a:moveTo>
                  <a:pt x="1892709" y="812935"/>
                </a:moveTo>
                <a:lnTo>
                  <a:pt x="1806045" y="841011"/>
                </a:lnTo>
                <a:lnTo>
                  <a:pt x="1684964" y="878129"/>
                </a:lnTo>
                <a:lnTo>
                  <a:pt x="1719976" y="869372"/>
                </a:lnTo>
                <a:lnTo>
                  <a:pt x="1781053" y="851910"/>
                </a:lnTo>
                <a:lnTo>
                  <a:pt x="1841339" y="832199"/>
                </a:lnTo>
                <a:lnTo>
                  <a:pt x="1892709" y="812935"/>
                </a:lnTo>
                <a:close/>
              </a:path>
              <a:path w="2241550" h="944244">
                <a:moveTo>
                  <a:pt x="1563207" y="904511"/>
                </a:moveTo>
                <a:lnTo>
                  <a:pt x="1556690" y="904511"/>
                </a:lnTo>
                <a:lnTo>
                  <a:pt x="1545621" y="907838"/>
                </a:lnTo>
                <a:lnTo>
                  <a:pt x="1563207" y="904511"/>
                </a:lnTo>
                <a:close/>
              </a:path>
              <a:path w="2241550" h="944244">
                <a:moveTo>
                  <a:pt x="1488884" y="917211"/>
                </a:moveTo>
                <a:lnTo>
                  <a:pt x="1472263" y="917211"/>
                </a:lnTo>
                <a:lnTo>
                  <a:pt x="1457607" y="921640"/>
                </a:lnTo>
                <a:lnTo>
                  <a:pt x="1482418" y="918259"/>
                </a:lnTo>
                <a:lnTo>
                  <a:pt x="1488884" y="917211"/>
                </a:lnTo>
                <a:close/>
              </a:path>
              <a:path w="2241550" h="944244">
                <a:moveTo>
                  <a:pt x="1389593" y="929911"/>
                </a:moveTo>
                <a:lnTo>
                  <a:pt x="1347096" y="929911"/>
                </a:lnTo>
                <a:lnTo>
                  <a:pt x="1330215" y="935148"/>
                </a:lnTo>
                <a:lnTo>
                  <a:pt x="1331849" y="935059"/>
                </a:lnTo>
                <a:lnTo>
                  <a:pt x="1377944" y="931198"/>
                </a:lnTo>
                <a:lnTo>
                  <a:pt x="1389593" y="929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10"/>
          <p:cNvSpPr/>
          <p:nvPr/>
        </p:nvSpPr>
        <p:spPr>
          <a:xfrm>
            <a:off x="963857" y="1441196"/>
            <a:ext cx="2232025" cy="936625"/>
          </a:xfrm>
          <a:custGeom>
            <a:avLst/>
            <a:gdLst/>
            <a:ahLst/>
            <a:cxnLst/>
            <a:rect l="l" t="t" r="r" b="b"/>
            <a:pathLst>
              <a:path w="2232025" h="936625">
                <a:moveTo>
                  <a:pt x="1115567" y="0"/>
                </a:moveTo>
                <a:lnTo>
                  <a:pt x="1024130" y="1551"/>
                </a:lnTo>
                <a:lnTo>
                  <a:pt x="934717" y="6126"/>
                </a:lnTo>
                <a:lnTo>
                  <a:pt x="847619" y="13604"/>
                </a:lnTo>
                <a:lnTo>
                  <a:pt x="763121" y="23865"/>
                </a:lnTo>
                <a:lnTo>
                  <a:pt x="681513" y="36790"/>
                </a:lnTo>
                <a:lnTo>
                  <a:pt x="603083" y="52257"/>
                </a:lnTo>
                <a:lnTo>
                  <a:pt x="528118" y="70148"/>
                </a:lnTo>
                <a:lnTo>
                  <a:pt x="456907" y="90342"/>
                </a:lnTo>
                <a:lnTo>
                  <a:pt x="389737" y="112719"/>
                </a:lnTo>
                <a:lnTo>
                  <a:pt x="326897" y="137159"/>
                </a:lnTo>
                <a:lnTo>
                  <a:pt x="268675" y="163543"/>
                </a:lnTo>
                <a:lnTo>
                  <a:pt x="215359" y="191749"/>
                </a:lnTo>
                <a:lnTo>
                  <a:pt x="167236" y="221659"/>
                </a:lnTo>
                <a:lnTo>
                  <a:pt x="124596" y="253151"/>
                </a:lnTo>
                <a:lnTo>
                  <a:pt x="87725" y="286107"/>
                </a:lnTo>
                <a:lnTo>
                  <a:pt x="56912" y="320405"/>
                </a:lnTo>
                <a:lnTo>
                  <a:pt x="32445" y="355927"/>
                </a:lnTo>
                <a:lnTo>
                  <a:pt x="14612" y="392551"/>
                </a:lnTo>
                <a:lnTo>
                  <a:pt x="3701" y="430159"/>
                </a:lnTo>
                <a:lnTo>
                  <a:pt x="0" y="468629"/>
                </a:lnTo>
                <a:lnTo>
                  <a:pt x="3701" y="506991"/>
                </a:lnTo>
                <a:lnTo>
                  <a:pt x="14612" y="544501"/>
                </a:lnTo>
                <a:lnTo>
                  <a:pt x="32445" y="581038"/>
                </a:lnTo>
                <a:lnTo>
                  <a:pt x="56912" y="616482"/>
                </a:lnTo>
                <a:lnTo>
                  <a:pt x="87725" y="650712"/>
                </a:lnTo>
                <a:lnTo>
                  <a:pt x="124596" y="683607"/>
                </a:lnTo>
                <a:lnTo>
                  <a:pt x="167236" y="715048"/>
                </a:lnTo>
                <a:lnTo>
                  <a:pt x="215359" y="744912"/>
                </a:lnTo>
                <a:lnTo>
                  <a:pt x="268675" y="773081"/>
                </a:lnTo>
                <a:lnTo>
                  <a:pt x="326897" y="799433"/>
                </a:lnTo>
                <a:lnTo>
                  <a:pt x="389737" y="823847"/>
                </a:lnTo>
                <a:lnTo>
                  <a:pt x="456907" y="846204"/>
                </a:lnTo>
                <a:lnTo>
                  <a:pt x="528118" y="866381"/>
                </a:lnTo>
                <a:lnTo>
                  <a:pt x="603083" y="884260"/>
                </a:lnTo>
                <a:lnTo>
                  <a:pt x="681513" y="899719"/>
                </a:lnTo>
                <a:lnTo>
                  <a:pt x="763121" y="912638"/>
                </a:lnTo>
                <a:lnTo>
                  <a:pt x="847619" y="922895"/>
                </a:lnTo>
                <a:lnTo>
                  <a:pt x="934717" y="930372"/>
                </a:lnTo>
                <a:lnTo>
                  <a:pt x="1024130" y="934946"/>
                </a:lnTo>
                <a:lnTo>
                  <a:pt x="1115567" y="936497"/>
                </a:lnTo>
                <a:lnTo>
                  <a:pt x="1207113" y="934946"/>
                </a:lnTo>
                <a:lnTo>
                  <a:pt x="1296623" y="930372"/>
                </a:lnTo>
                <a:lnTo>
                  <a:pt x="1383809" y="922895"/>
                </a:lnTo>
                <a:lnTo>
                  <a:pt x="1468384" y="912638"/>
                </a:lnTo>
                <a:lnTo>
                  <a:pt x="1550060" y="899719"/>
                </a:lnTo>
                <a:lnTo>
                  <a:pt x="1628551" y="884260"/>
                </a:lnTo>
                <a:lnTo>
                  <a:pt x="1703567" y="866381"/>
                </a:lnTo>
                <a:lnTo>
                  <a:pt x="1774823" y="846204"/>
                </a:lnTo>
                <a:lnTo>
                  <a:pt x="1842030" y="823847"/>
                </a:lnTo>
                <a:lnTo>
                  <a:pt x="1904902" y="799433"/>
                </a:lnTo>
                <a:lnTo>
                  <a:pt x="1963149" y="773081"/>
                </a:lnTo>
                <a:lnTo>
                  <a:pt x="2016486" y="744912"/>
                </a:lnTo>
                <a:lnTo>
                  <a:pt x="2064625" y="715048"/>
                </a:lnTo>
                <a:lnTo>
                  <a:pt x="2107278" y="683607"/>
                </a:lnTo>
                <a:lnTo>
                  <a:pt x="2144157" y="650712"/>
                </a:lnTo>
                <a:lnTo>
                  <a:pt x="2174976" y="616482"/>
                </a:lnTo>
                <a:lnTo>
                  <a:pt x="2199447" y="581038"/>
                </a:lnTo>
                <a:lnTo>
                  <a:pt x="2217282" y="544501"/>
                </a:lnTo>
                <a:lnTo>
                  <a:pt x="2228193" y="506991"/>
                </a:lnTo>
                <a:lnTo>
                  <a:pt x="2231894" y="468629"/>
                </a:lnTo>
                <a:lnTo>
                  <a:pt x="2228193" y="430159"/>
                </a:lnTo>
                <a:lnTo>
                  <a:pt x="2217282" y="392551"/>
                </a:lnTo>
                <a:lnTo>
                  <a:pt x="2199447" y="355927"/>
                </a:lnTo>
                <a:lnTo>
                  <a:pt x="2174976" y="320405"/>
                </a:lnTo>
                <a:lnTo>
                  <a:pt x="2144157" y="286107"/>
                </a:lnTo>
                <a:lnTo>
                  <a:pt x="2107278" y="253151"/>
                </a:lnTo>
                <a:lnTo>
                  <a:pt x="2064625" y="221659"/>
                </a:lnTo>
                <a:lnTo>
                  <a:pt x="2016486" y="191749"/>
                </a:lnTo>
                <a:lnTo>
                  <a:pt x="1963149" y="163543"/>
                </a:lnTo>
                <a:lnTo>
                  <a:pt x="1904902" y="137159"/>
                </a:lnTo>
                <a:lnTo>
                  <a:pt x="1842030" y="112719"/>
                </a:lnTo>
                <a:lnTo>
                  <a:pt x="1774823" y="90342"/>
                </a:lnTo>
                <a:lnTo>
                  <a:pt x="1703567" y="70148"/>
                </a:lnTo>
                <a:lnTo>
                  <a:pt x="1628551" y="52257"/>
                </a:lnTo>
                <a:lnTo>
                  <a:pt x="1550060" y="36790"/>
                </a:lnTo>
                <a:lnTo>
                  <a:pt x="1468384" y="23865"/>
                </a:lnTo>
                <a:lnTo>
                  <a:pt x="1383809" y="13604"/>
                </a:lnTo>
                <a:lnTo>
                  <a:pt x="1296623" y="6126"/>
                </a:lnTo>
                <a:lnTo>
                  <a:pt x="1207113" y="1551"/>
                </a:lnTo>
                <a:lnTo>
                  <a:pt x="111556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11"/>
          <p:cNvSpPr/>
          <p:nvPr/>
        </p:nvSpPr>
        <p:spPr>
          <a:xfrm>
            <a:off x="959285" y="1436624"/>
            <a:ext cx="2241550" cy="947419"/>
          </a:xfrm>
          <a:custGeom>
            <a:avLst/>
            <a:gdLst/>
            <a:ahLst/>
            <a:cxnLst/>
            <a:rect l="l" t="t" r="r" b="b"/>
            <a:pathLst>
              <a:path w="2241550" h="947419">
                <a:moveTo>
                  <a:pt x="1120139" y="0"/>
                </a:moveTo>
                <a:lnTo>
                  <a:pt x="1018198" y="1269"/>
                </a:lnTo>
                <a:lnTo>
                  <a:pt x="968595" y="3315"/>
                </a:lnTo>
                <a:lnTo>
                  <a:pt x="914848" y="6985"/>
                </a:lnTo>
                <a:lnTo>
                  <a:pt x="857624" y="12362"/>
                </a:lnTo>
                <a:lnTo>
                  <a:pt x="797588" y="19533"/>
                </a:lnTo>
                <a:lnTo>
                  <a:pt x="735408" y="28582"/>
                </a:lnTo>
                <a:lnTo>
                  <a:pt x="671749" y="39595"/>
                </a:lnTo>
                <a:lnTo>
                  <a:pt x="607279" y="52655"/>
                </a:lnTo>
                <a:lnTo>
                  <a:pt x="542664" y="67848"/>
                </a:lnTo>
                <a:lnTo>
                  <a:pt x="478571" y="85260"/>
                </a:lnTo>
                <a:lnTo>
                  <a:pt x="415665" y="104974"/>
                </a:lnTo>
                <a:lnTo>
                  <a:pt x="354614" y="127076"/>
                </a:lnTo>
                <a:lnTo>
                  <a:pt x="296085" y="151651"/>
                </a:lnTo>
                <a:lnTo>
                  <a:pt x="240742" y="178784"/>
                </a:lnTo>
                <a:lnTo>
                  <a:pt x="189254" y="208559"/>
                </a:lnTo>
                <a:lnTo>
                  <a:pt x="142287" y="241062"/>
                </a:lnTo>
                <a:lnTo>
                  <a:pt x="100506" y="276378"/>
                </a:lnTo>
                <a:lnTo>
                  <a:pt x="64580" y="314591"/>
                </a:lnTo>
                <a:lnTo>
                  <a:pt x="35173" y="355786"/>
                </a:lnTo>
                <a:lnTo>
                  <a:pt x="12953" y="400049"/>
                </a:lnTo>
                <a:lnTo>
                  <a:pt x="1523" y="448817"/>
                </a:lnTo>
                <a:lnTo>
                  <a:pt x="0" y="473201"/>
                </a:lnTo>
                <a:lnTo>
                  <a:pt x="1523" y="497585"/>
                </a:lnTo>
                <a:lnTo>
                  <a:pt x="12953" y="546353"/>
                </a:lnTo>
                <a:lnTo>
                  <a:pt x="51909" y="614938"/>
                </a:lnTo>
                <a:lnTo>
                  <a:pt x="87894" y="656493"/>
                </a:lnTo>
                <a:lnTo>
                  <a:pt x="130163" y="694748"/>
                </a:lnTo>
                <a:lnTo>
                  <a:pt x="178063" y="729813"/>
                </a:lnTo>
                <a:lnTo>
                  <a:pt x="230942" y="761796"/>
                </a:lnTo>
                <a:lnTo>
                  <a:pt x="288147" y="790805"/>
                </a:lnTo>
                <a:lnTo>
                  <a:pt x="349027" y="816950"/>
                </a:lnTo>
                <a:lnTo>
                  <a:pt x="412929" y="840340"/>
                </a:lnTo>
                <a:lnTo>
                  <a:pt x="479201" y="861082"/>
                </a:lnTo>
                <a:lnTo>
                  <a:pt x="547190" y="879287"/>
                </a:lnTo>
                <a:lnTo>
                  <a:pt x="616245" y="895061"/>
                </a:lnTo>
                <a:lnTo>
                  <a:pt x="685713" y="908515"/>
                </a:lnTo>
                <a:lnTo>
                  <a:pt x="754941" y="919757"/>
                </a:lnTo>
                <a:lnTo>
                  <a:pt x="823278" y="928895"/>
                </a:lnTo>
                <a:lnTo>
                  <a:pt x="890071" y="936038"/>
                </a:lnTo>
                <a:lnTo>
                  <a:pt x="954668" y="941296"/>
                </a:lnTo>
                <a:lnTo>
                  <a:pt x="1016416" y="944776"/>
                </a:lnTo>
                <a:lnTo>
                  <a:pt x="1074664" y="946588"/>
                </a:lnTo>
                <a:lnTo>
                  <a:pt x="1128759" y="946840"/>
                </a:lnTo>
                <a:lnTo>
                  <a:pt x="1178048" y="945641"/>
                </a:lnTo>
                <a:lnTo>
                  <a:pt x="1235198" y="943355"/>
                </a:lnTo>
                <a:lnTo>
                  <a:pt x="1331849" y="938083"/>
                </a:lnTo>
                <a:lnTo>
                  <a:pt x="1347353" y="936785"/>
                </a:lnTo>
                <a:lnTo>
                  <a:pt x="1073593" y="936785"/>
                </a:lnTo>
                <a:lnTo>
                  <a:pt x="1022501" y="935630"/>
                </a:lnTo>
                <a:lnTo>
                  <a:pt x="967484" y="932943"/>
                </a:lnTo>
                <a:lnTo>
                  <a:pt x="909160" y="928633"/>
                </a:lnTo>
                <a:lnTo>
                  <a:pt x="848148" y="922611"/>
                </a:lnTo>
                <a:lnTo>
                  <a:pt x="785067" y="914786"/>
                </a:lnTo>
                <a:lnTo>
                  <a:pt x="720536" y="905067"/>
                </a:lnTo>
                <a:lnTo>
                  <a:pt x="655173" y="893365"/>
                </a:lnTo>
                <a:lnTo>
                  <a:pt x="589598" y="879590"/>
                </a:lnTo>
                <a:lnTo>
                  <a:pt x="524429" y="863650"/>
                </a:lnTo>
                <a:lnTo>
                  <a:pt x="460286" y="845457"/>
                </a:lnTo>
                <a:lnTo>
                  <a:pt x="397786" y="824919"/>
                </a:lnTo>
                <a:lnTo>
                  <a:pt x="337549" y="801948"/>
                </a:lnTo>
                <a:lnTo>
                  <a:pt x="280195" y="776451"/>
                </a:lnTo>
                <a:lnTo>
                  <a:pt x="226341" y="748340"/>
                </a:lnTo>
                <a:lnTo>
                  <a:pt x="176606" y="717523"/>
                </a:lnTo>
                <a:lnTo>
                  <a:pt x="131610" y="683912"/>
                </a:lnTo>
                <a:lnTo>
                  <a:pt x="91971" y="647415"/>
                </a:lnTo>
                <a:lnTo>
                  <a:pt x="58309" y="607942"/>
                </a:lnTo>
                <a:lnTo>
                  <a:pt x="31241" y="565403"/>
                </a:lnTo>
                <a:lnTo>
                  <a:pt x="14477" y="519683"/>
                </a:lnTo>
                <a:lnTo>
                  <a:pt x="9143" y="472439"/>
                </a:lnTo>
                <a:lnTo>
                  <a:pt x="10667" y="448817"/>
                </a:lnTo>
                <a:lnTo>
                  <a:pt x="22097" y="403097"/>
                </a:lnTo>
                <a:lnTo>
                  <a:pt x="41257" y="362351"/>
                </a:lnTo>
                <a:lnTo>
                  <a:pt x="65126" y="328297"/>
                </a:lnTo>
                <a:lnTo>
                  <a:pt x="93476" y="296534"/>
                </a:lnTo>
                <a:lnTo>
                  <a:pt x="125545" y="267060"/>
                </a:lnTo>
                <a:lnTo>
                  <a:pt x="160567" y="239871"/>
                </a:lnTo>
                <a:lnTo>
                  <a:pt x="197779" y="214965"/>
                </a:lnTo>
                <a:lnTo>
                  <a:pt x="236417" y="192339"/>
                </a:lnTo>
                <a:lnTo>
                  <a:pt x="275718" y="171990"/>
                </a:lnTo>
                <a:lnTo>
                  <a:pt x="314917" y="153916"/>
                </a:lnTo>
                <a:lnTo>
                  <a:pt x="353252" y="138114"/>
                </a:lnTo>
                <a:lnTo>
                  <a:pt x="412241" y="115823"/>
                </a:lnTo>
                <a:lnTo>
                  <a:pt x="454151" y="102107"/>
                </a:lnTo>
                <a:lnTo>
                  <a:pt x="512912" y="85010"/>
                </a:lnTo>
                <a:lnTo>
                  <a:pt x="572570" y="69844"/>
                </a:lnTo>
                <a:lnTo>
                  <a:pt x="632968" y="56543"/>
                </a:lnTo>
                <a:lnTo>
                  <a:pt x="693943" y="45038"/>
                </a:lnTo>
                <a:lnTo>
                  <a:pt x="755338" y="35261"/>
                </a:lnTo>
                <a:lnTo>
                  <a:pt x="816991" y="27144"/>
                </a:lnTo>
                <a:lnTo>
                  <a:pt x="878743" y="20617"/>
                </a:lnTo>
                <a:lnTo>
                  <a:pt x="940433" y="15615"/>
                </a:lnTo>
                <a:lnTo>
                  <a:pt x="1001902" y="12067"/>
                </a:lnTo>
                <a:lnTo>
                  <a:pt x="1062989" y="9905"/>
                </a:lnTo>
                <a:lnTo>
                  <a:pt x="1120901" y="9143"/>
                </a:lnTo>
                <a:lnTo>
                  <a:pt x="1348750" y="9143"/>
                </a:lnTo>
                <a:lnTo>
                  <a:pt x="1326350" y="7040"/>
                </a:lnTo>
                <a:lnTo>
                  <a:pt x="1272575" y="3363"/>
                </a:lnTo>
                <a:lnTo>
                  <a:pt x="1222920" y="1299"/>
                </a:lnTo>
                <a:lnTo>
                  <a:pt x="1120139" y="0"/>
                </a:lnTo>
                <a:close/>
              </a:path>
              <a:path w="2241550" h="947419">
                <a:moveTo>
                  <a:pt x="1348750" y="9143"/>
                </a:moveTo>
                <a:lnTo>
                  <a:pt x="1120901" y="9143"/>
                </a:lnTo>
                <a:lnTo>
                  <a:pt x="1178048" y="9905"/>
                </a:lnTo>
                <a:lnTo>
                  <a:pt x="1276615" y="13553"/>
                </a:lnTo>
                <a:lnTo>
                  <a:pt x="1323771" y="16476"/>
                </a:lnTo>
                <a:lnTo>
                  <a:pt x="1375205" y="21038"/>
                </a:lnTo>
                <a:lnTo>
                  <a:pt x="1430219" y="27320"/>
                </a:lnTo>
                <a:lnTo>
                  <a:pt x="1488112" y="35402"/>
                </a:lnTo>
                <a:lnTo>
                  <a:pt x="1548186" y="45363"/>
                </a:lnTo>
                <a:lnTo>
                  <a:pt x="1609741" y="57282"/>
                </a:lnTo>
                <a:lnTo>
                  <a:pt x="1672078" y="71240"/>
                </a:lnTo>
                <a:lnTo>
                  <a:pt x="1734498" y="87316"/>
                </a:lnTo>
                <a:lnTo>
                  <a:pt x="1796301" y="105590"/>
                </a:lnTo>
                <a:lnTo>
                  <a:pt x="1856788" y="126141"/>
                </a:lnTo>
                <a:lnTo>
                  <a:pt x="1915259" y="149049"/>
                </a:lnTo>
                <a:lnTo>
                  <a:pt x="1971016" y="174393"/>
                </a:lnTo>
                <a:lnTo>
                  <a:pt x="2023359" y="202254"/>
                </a:lnTo>
                <a:lnTo>
                  <a:pt x="2071588" y="232710"/>
                </a:lnTo>
                <a:lnTo>
                  <a:pt x="2115005" y="265843"/>
                </a:lnTo>
                <a:lnTo>
                  <a:pt x="2152910" y="301730"/>
                </a:lnTo>
                <a:lnTo>
                  <a:pt x="2184604" y="340452"/>
                </a:lnTo>
                <a:lnTo>
                  <a:pt x="2209387" y="382089"/>
                </a:lnTo>
                <a:lnTo>
                  <a:pt x="2226560" y="426719"/>
                </a:lnTo>
                <a:lnTo>
                  <a:pt x="2231894" y="473201"/>
                </a:lnTo>
                <a:lnTo>
                  <a:pt x="2230370" y="496823"/>
                </a:lnTo>
                <a:lnTo>
                  <a:pt x="2218940" y="542543"/>
                </a:lnTo>
                <a:lnTo>
                  <a:pt x="2195152" y="590799"/>
                </a:lnTo>
                <a:lnTo>
                  <a:pt x="2161435" y="634989"/>
                </a:lnTo>
                <a:lnTo>
                  <a:pt x="2134647" y="662121"/>
                </a:lnTo>
                <a:lnTo>
                  <a:pt x="2105258" y="687343"/>
                </a:lnTo>
                <a:lnTo>
                  <a:pt x="2073990" y="710612"/>
                </a:lnTo>
                <a:lnTo>
                  <a:pt x="2041568" y="731887"/>
                </a:lnTo>
                <a:lnTo>
                  <a:pt x="1992356" y="759971"/>
                </a:lnTo>
                <a:lnTo>
                  <a:pt x="1908044" y="800099"/>
                </a:lnTo>
                <a:lnTo>
                  <a:pt x="1869182" y="815339"/>
                </a:lnTo>
                <a:lnTo>
                  <a:pt x="1813235" y="835000"/>
                </a:lnTo>
                <a:lnTo>
                  <a:pt x="1756668" y="852649"/>
                </a:lnTo>
                <a:lnTo>
                  <a:pt x="1699549" y="868368"/>
                </a:lnTo>
                <a:lnTo>
                  <a:pt x="1641947" y="882238"/>
                </a:lnTo>
                <a:lnTo>
                  <a:pt x="1583932" y="894340"/>
                </a:lnTo>
                <a:lnTo>
                  <a:pt x="1525571" y="904755"/>
                </a:lnTo>
                <a:lnTo>
                  <a:pt x="1466935" y="913563"/>
                </a:lnTo>
                <a:lnTo>
                  <a:pt x="1408093" y="920847"/>
                </a:lnTo>
                <a:lnTo>
                  <a:pt x="1349112" y="926687"/>
                </a:lnTo>
                <a:lnTo>
                  <a:pt x="1290062" y="931163"/>
                </a:lnTo>
                <a:lnTo>
                  <a:pt x="1234436" y="934211"/>
                </a:lnTo>
                <a:lnTo>
                  <a:pt x="1178048" y="935735"/>
                </a:lnTo>
                <a:lnTo>
                  <a:pt x="1073593" y="936785"/>
                </a:lnTo>
                <a:lnTo>
                  <a:pt x="1347353" y="936785"/>
                </a:lnTo>
                <a:lnTo>
                  <a:pt x="1428378" y="928648"/>
                </a:lnTo>
                <a:lnTo>
                  <a:pt x="1482418" y="921284"/>
                </a:lnTo>
                <a:lnTo>
                  <a:pt x="1539330" y="912053"/>
                </a:lnTo>
                <a:lnTo>
                  <a:pt x="1598382" y="900879"/>
                </a:lnTo>
                <a:lnTo>
                  <a:pt x="1658842" y="887686"/>
                </a:lnTo>
                <a:lnTo>
                  <a:pt x="1719976" y="872397"/>
                </a:lnTo>
                <a:lnTo>
                  <a:pt x="1781053" y="854935"/>
                </a:lnTo>
                <a:lnTo>
                  <a:pt x="1841339" y="835224"/>
                </a:lnTo>
                <a:lnTo>
                  <a:pt x="1900101" y="813187"/>
                </a:lnTo>
                <a:lnTo>
                  <a:pt x="1956608" y="788749"/>
                </a:lnTo>
                <a:lnTo>
                  <a:pt x="2010125" y="761832"/>
                </a:lnTo>
                <a:lnTo>
                  <a:pt x="2059921" y="732360"/>
                </a:lnTo>
                <a:lnTo>
                  <a:pt x="2105263" y="700256"/>
                </a:lnTo>
                <a:lnTo>
                  <a:pt x="2145418" y="665444"/>
                </a:lnTo>
                <a:lnTo>
                  <a:pt x="2179654" y="627848"/>
                </a:lnTo>
                <a:lnTo>
                  <a:pt x="2207236" y="587390"/>
                </a:lnTo>
                <a:lnTo>
                  <a:pt x="2227434" y="543995"/>
                </a:lnTo>
                <a:lnTo>
                  <a:pt x="2239514" y="497585"/>
                </a:lnTo>
                <a:lnTo>
                  <a:pt x="2241038" y="472439"/>
                </a:lnTo>
                <a:lnTo>
                  <a:pt x="2239514" y="448055"/>
                </a:lnTo>
                <a:lnTo>
                  <a:pt x="2228084" y="400049"/>
                </a:lnTo>
                <a:lnTo>
                  <a:pt x="2205764" y="355730"/>
                </a:lnTo>
                <a:lnTo>
                  <a:pt x="2176286" y="314494"/>
                </a:lnTo>
                <a:lnTo>
                  <a:pt x="2140314" y="276253"/>
                </a:lnTo>
                <a:lnTo>
                  <a:pt x="2098512" y="240921"/>
                </a:lnTo>
                <a:lnTo>
                  <a:pt x="2051543" y="208413"/>
                </a:lnTo>
                <a:lnTo>
                  <a:pt x="2000071" y="178641"/>
                </a:lnTo>
                <a:lnTo>
                  <a:pt x="1944758" y="151520"/>
                </a:lnTo>
                <a:lnTo>
                  <a:pt x="1886268" y="126962"/>
                </a:lnTo>
                <a:lnTo>
                  <a:pt x="1825265" y="104881"/>
                </a:lnTo>
                <a:lnTo>
                  <a:pt x="1762411" y="85191"/>
                </a:lnTo>
                <a:lnTo>
                  <a:pt x="1698370" y="67805"/>
                </a:lnTo>
                <a:lnTo>
                  <a:pt x="1633806" y="52637"/>
                </a:lnTo>
                <a:lnTo>
                  <a:pt x="1569382" y="39601"/>
                </a:lnTo>
                <a:lnTo>
                  <a:pt x="1505761" y="28609"/>
                </a:lnTo>
                <a:lnTo>
                  <a:pt x="1443606" y="19576"/>
                </a:lnTo>
                <a:lnTo>
                  <a:pt x="1383582" y="12415"/>
                </a:lnTo>
                <a:lnTo>
                  <a:pt x="134875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12"/>
          <p:cNvSpPr/>
          <p:nvPr/>
        </p:nvSpPr>
        <p:spPr>
          <a:xfrm>
            <a:off x="5500802" y="1441196"/>
            <a:ext cx="2232025" cy="677545"/>
          </a:xfrm>
          <a:custGeom>
            <a:avLst/>
            <a:gdLst/>
            <a:ahLst/>
            <a:cxnLst/>
            <a:rect l="l" t="t" r="r" b="b"/>
            <a:pathLst>
              <a:path w="2232025" h="677544">
                <a:moveTo>
                  <a:pt x="404" y="464421"/>
                </a:moveTo>
                <a:lnTo>
                  <a:pt x="0" y="468629"/>
                </a:lnTo>
                <a:lnTo>
                  <a:pt x="93" y="469603"/>
                </a:lnTo>
                <a:lnTo>
                  <a:pt x="404" y="464421"/>
                </a:lnTo>
                <a:close/>
              </a:path>
              <a:path w="2232025" h="677544">
                <a:moveTo>
                  <a:pt x="6350" y="421026"/>
                </a:moveTo>
                <a:lnTo>
                  <a:pt x="3701" y="430159"/>
                </a:lnTo>
                <a:lnTo>
                  <a:pt x="1249" y="455645"/>
                </a:lnTo>
                <a:lnTo>
                  <a:pt x="2956" y="445763"/>
                </a:lnTo>
                <a:lnTo>
                  <a:pt x="6350" y="421026"/>
                </a:lnTo>
                <a:close/>
              </a:path>
              <a:path w="2232025" h="677544">
                <a:moveTo>
                  <a:pt x="40524" y="344202"/>
                </a:moveTo>
                <a:lnTo>
                  <a:pt x="32447" y="355927"/>
                </a:lnTo>
                <a:lnTo>
                  <a:pt x="14612" y="392551"/>
                </a:lnTo>
                <a:lnTo>
                  <a:pt x="6911" y="419094"/>
                </a:lnTo>
                <a:lnTo>
                  <a:pt x="11141" y="407663"/>
                </a:lnTo>
                <a:lnTo>
                  <a:pt x="16978" y="394963"/>
                </a:lnTo>
                <a:lnTo>
                  <a:pt x="23875" y="382263"/>
                </a:lnTo>
                <a:lnTo>
                  <a:pt x="31754" y="369563"/>
                </a:lnTo>
                <a:lnTo>
                  <a:pt x="40524" y="344202"/>
                </a:lnTo>
                <a:close/>
              </a:path>
              <a:path w="2232025" h="677544">
                <a:moveTo>
                  <a:pt x="106996" y="268897"/>
                </a:moveTo>
                <a:lnTo>
                  <a:pt x="87737" y="286107"/>
                </a:lnTo>
                <a:lnTo>
                  <a:pt x="56918" y="320405"/>
                </a:lnTo>
                <a:lnTo>
                  <a:pt x="40688" y="343964"/>
                </a:lnTo>
                <a:lnTo>
                  <a:pt x="50150" y="331463"/>
                </a:lnTo>
                <a:lnTo>
                  <a:pt x="60512" y="318763"/>
                </a:lnTo>
                <a:lnTo>
                  <a:pt x="71548" y="306063"/>
                </a:lnTo>
                <a:lnTo>
                  <a:pt x="83180" y="293363"/>
                </a:lnTo>
                <a:lnTo>
                  <a:pt x="95330" y="280663"/>
                </a:lnTo>
                <a:lnTo>
                  <a:pt x="106996" y="268897"/>
                </a:lnTo>
                <a:close/>
              </a:path>
              <a:path w="2232025" h="677544">
                <a:moveTo>
                  <a:pt x="289427" y="154175"/>
                </a:moveTo>
                <a:lnTo>
                  <a:pt x="215385" y="191763"/>
                </a:lnTo>
                <a:lnTo>
                  <a:pt x="167269" y="221659"/>
                </a:lnTo>
                <a:lnTo>
                  <a:pt x="124616" y="253151"/>
                </a:lnTo>
                <a:lnTo>
                  <a:pt x="108041" y="267963"/>
                </a:lnTo>
                <a:lnTo>
                  <a:pt x="120877" y="267963"/>
                </a:lnTo>
                <a:lnTo>
                  <a:pt x="134120" y="255263"/>
                </a:lnTo>
                <a:lnTo>
                  <a:pt x="174796" y="217163"/>
                </a:lnTo>
                <a:lnTo>
                  <a:pt x="188413" y="217163"/>
                </a:lnTo>
                <a:lnTo>
                  <a:pt x="201930" y="204463"/>
                </a:lnTo>
                <a:lnTo>
                  <a:pt x="208026" y="204463"/>
                </a:lnTo>
                <a:lnTo>
                  <a:pt x="219459" y="191763"/>
                </a:lnTo>
                <a:lnTo>
                  <a:pt x="230986" y="191763"/>
                </a:lnTo>
                <a:lnTo>
                  <a:pt x="242604" y="179063"/>
                </a:lnTo>
                <a:lnTo>
                  <a:pt x="254309" y="179063"/>
                </a:lnTo>
                <a:lnTo>
                  <a:pt x="266097" y="166363"/>
                </a:lnTo>
                <a:lnTo>
                  <a:pt x="277965" y="166363"/>
                </a:lnTo>
                <a:lnTo>
                  <a:pt x="289427" y="154175"/>
                </a:lnTo>
                <a:close/>
              </a:path>
              <a:path w="2232025" h="677544">
                <a:moveTo>
                  <a:pt x="1190873" y="1263"/>
                </a:moveTo>
                <a:lnTo>
                  <a:pt x="1187196" y="1263"/>
                </a:lnTo>
                <a:lnTo>
                  <a:pt x="1230745" y="13963"/>
                </a:lnTo>
                <a:lnTo>
                  <a:pt x="1374985" y="13963"/>
                </a:lnTo>
                <a:lnTo>
                  <a:pt x="1426491" y="26663"/>
                </a:lnTo>
                <a:lnTo>
                  <a:pt x="1479157" y="26663"/>
                </a:lnTo>
                <a:lnTo>
                  <a:pt x="1800955" y="102863"/>
                </a:lnTo>
                <a:lnTo>
                  <a:pt x="1852460" y="128263"/>
                </a:lnTo>
                <a:lnTo>
                  <a:pt x="1902473" y="140963"/>
                </a:lnTo>
                <a:lnTo>
                  <a:pt x="1950663" y="166363"/>
                </a:lnTo>
                <a:lnTo>
                  <a:pt x="1996697" y="191763"/>
                </a:lnTo>
                <a:lnTo>
                  <a:pt x="2040244" y="217163"/>
                </a:lnTo>
                <a:lnTo>
                  <a:pt x="2080973" y="242563"/>
                </a:lnTo>
                <a:lnTo>
                  <a:pt x="2118552" y="267963"/>
                </a:lnTo>
                <a:lnTo>
                  <a:pt x="2152650" y="306063"/>
                </a:lnTo>
                <a:lnTo>
                  <a:pt x="2153412" y="306063"/>
                </a:lnTo>
                <a:lnTo>
                  <a:pt x="2164080" y="318763"/>
                </a:lnTo>
                <a:lnTo>
                  <a:pt x="2173585" y="318763"/>
                </a:lnTo>
                <a:lnTo>
                  <a:pt x="2144279" y="286107"/>
                </a:lnTo>
                <a:lnTo>
                  <a:pt x="2107445" y="253151"/>
                </a:lnTo>
                <a:lnTo>
                  <a:pt x="2064843" y="221659"/>
                </a:lnTo>
                <a:lnTo>
                  <a:pt x="2016757" y="191749"/>
                </a:lnTo>
                <a:lnTo>
                  <a:pt x="1963476" y="163543"/>
                </a:lnTo>
                <a:lnTo>
                  <a:pt x="1905285" y="137159"/>
                </a:lnTo>
                <a:lnTo>
                  <a:pt x="1842471" y="112719"/>
                </a:lnTo>
                <a:lnTo>
                  <a:pt x="1775319" y="90342"/>
                </a:lnTo>
                <a:lnTo>
                  <a:pt x="1704117" y="70148"/>
                </a:lnTo>
                <a:lnTo>
                  <a:pt x="1629150" y="52257"/>
                </a:lnTo>
                <a:lnTo>
                  <a:pt x="1550705" y="36790"/>
                </a:lnTo>
                <a:lnTo>
                  <a:pt x="1469068" y="23865"/>
                </a:lnTo>
                <a:lnTo>
                  <a:pt x="1384526" y="13604"/>
                </a:lnTo>
                <a:lnTo>
                  <a:pt x="1297365" y="6126"/>
                </a:lnTo>
                <a:lnTo>
                  <a:pt x="1207870" y="1551"/>
                </a:lnTo>
                <a:lnTo>
                  <a:pt x="1190873" y="1263"/>
                </a:lnTo>
                <a:close/>
              </a:path>
              <a:path w="2232025" h="677544">
                <a:moveTo>
                  <a:pt x="1116329" y="0"/>
                </a:moveTo>
                <a:lnTo>
                  <a:pt x="1024783" y="1551"/>
                </a:lnTo>
                <a:lnTo>
                  <a:pt x="935273" y="6126"/>
                </a:lnTo>
                <a:lnTo>
                  <a:pt x="848087" y="13604"/>
                </a:lnTo>
                <a:lnTo>
                  <a:pt x="763511" y="23865"/>
                </a:lnTo>
                <a:lnTo>
                  <a:pt x="681835" y="36790"/>
                </a:lnTo>
                <a:lnTo>
                  <a:pt x="603344" y="52257"/>
                </a:lnTo>
                <a:lnTo>
                  <a:pt x="528327" y="70148"/>
                </a:lnTo>
                <a:lnTo>
                  <a:pt x="457071" y="90342"/>
                </a:lnTo>
                <a:lnTo>
                  <a:pt x="389864" y="112719"/>
                </a:lnTo>
                <a:lnTo>
                  <a:pt x="326993" y="137159"/>
                </a:lnTo>
                <a:lnTo>
                  <a:pt x="290557" y="153663"/>
                </a:lnTo>
                <a:lnTo>
                  <a:pt x="314007" y="153663"/>
                </a:lnTo>
                <a:lnTo>
                  <a:pt x="326155" y="140963"/>
                </a:lnTo>
                <a:lnTo>
                  <a:pt x="338363" y="140963"/>
                </a:lnTo>
                <a:lnTo>
                  <a:pt x="350628" y="128263"/>
                </a:lnTo>
                <a:lnTo>
                  <a:pt x="375314" y="128263"/>
                </a:lnTo>
                <a:lnTo>
                  <a:pt x="387727" y="115563"/>
                </a:lnTo>
                <a:lnTo>
                  <a:pt x="412674" y="115563"/>
                </a:lnTo>
                <a:lnTo>
                  <a:pt x="425201" y="102863"/>
                </a:lnTo>
                <a:lnTo>
                  <a:pt x="454914" y="102863"/>
                </a:lnTo>
                <a:lnTo>
                  <a:pt x="457962" y="90163"/>
                </a:lnTo>
                <a:lnTo>
                  <a:pt x="484191" y="90163"/>
                </a:lnTo>
                <a:lnTo>
                  <a:pt x="510568" y="77463"/>
                </a:lnTo>
                <a:lnTo>
                  <a:pt x="537083" y="77463"/>
                </a:lnTo>
                <a:lnTo>
                  <a:pt x="563726" y="64763"/>
                </a:lnTo>
                <a:lnTo>
                  <a:pt x="590485" y="64763"/>
                </a:lnTo>
                <a:lnTo>
                  <a:pt x="617352" y="52063"/>
                </a:lnTo>
                <a:lnTo>
                  <a:pt x="644315" y="52063"/>
                </a:lnTo>
                <a:lnTo>
                  <a:pt x="671365" y="39363"/>
                </a:lnTo>
                <a:lnTo>
                  <a:pt x="725683" y="39363"/>
                </a:lnTo>
                <a:lnTo>
                  <a:pt x="752931" y="26663"/>
                </a:lnTo>
                <a:lnTo>
                  <a:pt x="834907" y="26663"/>
                </a:lnTo>
                <a:lnTo>
                  <a:pt x="862275" y="13963"/>
                </a:lnTo>
                <a:lnTo>
                  <a:pt x="1021080" y="13963"/>
                </a:lnTo>
                <a:lnTo>
                  <a:pt x="1045464" y="1263"/>
                </a:lnTo>
                <a:lnTo>
                  <a:pt x="1190873" y="1263"/>
                </a:lnTo>
                <a:lnTo>
                  <a:pt x="1116329" y="0"/>
                </a:lnTo>
                <a:close/>
              </a:path>
              <a:path w="2232025" h="677544">
                <a:moveTo>
                  <a:pt x="112616" y="672904"/>
                </a:moveTo>
                <a:lnTo>
                  <a:pt x="117547" y="677301"/>
                </a:lnTo>
                <a:lnTo>
                  <a:pt x="114604" y="674363"/>
                </a:lnTo>
                <a:lnTo>
                  <a:pt x="112616" y="672904"/>
                </a:lnTo>
                <a:close/>
              </a:path>
              <a:path w="2232025" h="677544">
                <a:moveTo>
                  <a:pt x="4572" y="509263"/>
                </a:moveTo>
                <a:lnTo>
                  <a:pt x="4361" y="509263"/>
                </a:lnTo>
                <a:lnTo>
                  <a:pt x="4572" y="509986"/>
                </a:lnTo>
                <a:lnTo>
                  <a:pt x="4572" y="509263"/>
                </a:lnTo>
                <a:close/>
              </a:path>
              <a:path w="2232025" h="677544">
                <a:moveTo>
                  <a:pt x="2173986" y="319210"/>
                </a:moveTo>
                <a:lnTo>
                  <a:pt x="2182666" y="331463"/>
                </a:lnTo>
                <a:lnTo>
                  <a:pt x="2175058" y="320405"/>
                </a:lnTo>
                <a:lnTo>
                  <a:pt x="2173986" y="319210"/>
                </a:lnTo>
                <a:close/>
              </a:path>
              <a:path w="2232025" h="677544">
                <a:moveTo>
                  <a:pt x="2183228" y="332280"/>
                </a:moveTo>
                <a:lnTo>
                  <a:pt x="2184654" y="344163"/>
                </a:lnTo>
                <a:lnTo>
                  <a:pt x="2191403" y="344163"/>
                </a:lnTo>
                <a:lnTo>
                  <a:pt x="2183228" y="332280"/>
                </a:lnTo>
                <a:close/>
              </a:path>
              <a:path w="2232025" h="677544">
                <a:moveTo>
                  <a:pt x="2192274" y="345429"/>
                </a:moveTo>
                <a:lnTo>
                  <a:pt x="2206127" y="369563"/>
                </a:lnTo>
                <a:lnTo>
                  <a:pt x="2199496" y="355927"/>
                </a:lnTo>
                <a:lnTo>
                  <a:pt x="2192274" y="345429"/>
                </a:lnTo>
                <a:close/>
              </a:path>
              <a:path w="2232025" h="677544">
                <a:moveTo>
                  <a:pt x="2206840" y="371029"/>
                </a:moveTo>
                <a:lnTo>
                  <a:pt x="2207514" y="382263"/>
                </a:lnTo>
                <a:lnTo>
                  <a:pt x="2212303" y="382263"/>
                </a:lnTo>
                <a:lnTo>
                  <a:pt x="2206840" y="371029"/>
                </a:lnTo>
                <a:close/>
              </a:path>
              <a:path w="2232025" h="677544">
                <a:moveTo>
                  <a:pt x="2212848" y="383384"/>
                </a:moveTo>
                <a:lnTo>
                  <a:pt x="2218005" y="394963"/>
                </a:lnTo>
                <a:lnTo>
                  <a:pt x="2217306" y="392551"/>
                </a:lnTo>
                <a:lnTo>
                  <a:pt x="2212848" y="383384"/>
                </a:lnTo>
                <a:close/>
              </a:path>
              <a:path w="2232025" h="677544">
                <a:moveTo>
                  <a:pt x="2218182" y="395575"/>
                </a:moveTo>
                <a:lnTo>
                  <a:pt x="2218182" y="407663"/>
                </a:lnTo>
                <a:lnTo>
                  <a:pt x="2221684" y="407663"/>
                </a:lnTo>
                <a:lnTo>
                  <a:pt x="2218182" y="395575"/>
                </a:lnTo>
                <a:close/>
              </a:path>
              <a:path w="2232025" h="677544">
                <a:moveTo>
                  <a:pt x="2221992" y="408725"/>
                </a:moveTo>
                <a:lnTo>
                  <a:pt x="2221992" y="420363"/>
                </a:lnTo>
                <a:lnTo>
                  <a:pt x="2225364" y="420363"/>
                </a:lnTo>
                <a:lnTo>
                  <a:pt x="2221992" y="408725"/>
                </a:lnTo>
                <a:close/>
              </a:path>
              <a:path w="2232025" h="677544">
                <a:moveTo>
                  <a:pt x="2226564" y="424506"/>
                </a:moveTo>
                <a:lnTo>
                  <a:pt x="2226564" y="433063"/>
                </a:lnTo>
                <a:lnTo>
                  <a:pt x="2228481" y="433063"/>
                </a:lnTo>
                <a:lnTo>
                  <a:pt x="2228202" y="430159"/>
                </a:lnTo>
                <a:lnTo>
                  <a:pt x="2226564" y="424506"/>
                </a:lnTo>
                <a:close/>
              </a:path>
              <a:path w="2232025" h="677544">
                <a:moveTo>
                  <a:pt x="2228850" y="436905"/>
                </a:moveTo>
                <a:lnTo>
                  <a:pt x="2228850" y="445763"/>
                </a:lnTo>
                <a:lnTo>
                  <a:pt x="2229701" y="445763"/>
                </a:lnTo>
                <a:lnTo>
                  <a:pt x="2228850" y="436905"/>
                </a:lnTo>
                <a:close/>
              </a:path>
              <a:path w="2232025" h="677544">
                <a:moveTo>
                  <a:pt x="2230374" y="452770"/>
                </a:moveTo>
                <a:lnTo>
                  <a:pt x="2230374" y="458463"/>
                </a:lnTo>
                <a:lnTo>
                  <a:pt x="2230921" y="458463"/>
                </a:lnTo>
                <a:lnTo>
                  <a:pt x="2230374" y="452770"/>
                </a:lnTo>
                <a:close/>
              </a:path>
              <a:path w="2232025" h="677544">
                <a:moveTo>
                  <a:pt x="2231136" y="460702"/>
                </a:moveTo>
                <a:lnTo>
                  <a:pt x="2231136" y="471163"/>
                </a:lnTo>
                <a:lnTo>
                  <a:pt x="2231653" y="471163"/>
                </a:lnTo>
                <a:lnTo>
                  <a:pt x="2231897" y="468629"/>
                </a:lnTo>
                <a:lnTo>
                  <a:pt x="2231136" y="460702"/>
                </a:lnTo>
                <a:close/>
              </a:path>
              <a:path w="2232025" h="677544">
                <a:moveTo>
                  <a:pt x="2145852" y="648963"/>
                </a:move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13"/>
          <p:cNvSpPr/>
          <p:nvPr/>
        </p:nvSpPr>
        <p:spPr>
          <a:xfrm>
            <a:off x="5496229" y="1437270"/>
            <a:ext cx="2241550" cy="946785"/>
          </a:xfrm>
          <a:custGeom>
            <a:avLst/>
            <a:gdLst/>
            <a:ahLst/>
            <a:cxnLst/>
            <a:rect l="l" t="t" r="r" b="b"/>
            <a:pathLst>
              <a:path w="2241550" h="946785">
                <a:moveTo>
                  <a:pt x="1272732" y="3047"/>
                </a:moveTo>
                <a:lnTo>
                  <a:pt x="968546" y="3047"/>
                </a:lnTo>
                <a:lnTo>
                  <a:pt x="914794" y="9143"/>
                </a:lnTo>
                <a:lnTo>
                  <a:pt x="857576" y="12191"/>
                </a:lnTo>
                <a:lnTo>
                  <a:pt x="671767" y="39623"/>
                </a:lnTo>
                <a:lnTo>
                  <a:pt x="478684" y="85343"/>
                </a:lnTo>
                <a:lnTo>
                  <a:pt x="415808" y="106679"/>
                </a:lnTo>
                <a:lnTo>
                  <a:pt x="354783" y="128015"/>
                </a:lnTo>
                <a:lnTo>
                  <a:pt x="296273" y="152399"/>
                </a:lnTo>
                <a:lnTo>
                  <a:pt x="240942" y="179831"/>
                </a:lnTo>
                <a:lnTo>
                  <a:pt x="189456" y="210311"/>
                </a:lnTo>
                <a:lnTo>
                  <a:pt x="142479" y="240791"/>
                </a:lnTo>
                <a:lnTo>
                  <a:pt x="100675" y="277367"/>
                </a:lnTo>
                <a:lnTo>
                  <a:pt x="64710" y="316991"/>
                </a:lnTo>
                <a:lnTo>
                  <a:pt x="35248" y="356615"/>
                </a:lnTo>
                <a:lnTo>
                  <a:pt x="12953" y="402335"/>
                </a:lnTo>
                <a:lnTo>
                  <a:pt x="1523" y="451103"/>
                </a:lnTo>
                <a:lnTo>
                  <a:pt x="0" y="475487"/>
                </a:lnTo>
                <a:lnTo>
                  <a:pt x="1523" y="499871"/>
                </a:lnTo>
                <a:lnTo>
                  <a:pt x="6095" y="524255"/>
                </a:lnTo>
                <a:lnTo>
                  <a:pt x="12953" y="548639"/>
                </a:lnTo>
                <a:lnTo>
                  <a:pt x="20574" y="563879"/>
                </a:lnTo>
                <a:lnTo>
                  <a:pt x="20574" y="551687"/>
                </a:lnTo>
                <a:lnTo>
                  <a:pt x="16002" y="551687"/>
                </a:lnTo>
                <a:lnTo>
                  <a:pt x="16002" y="539495"/>
                </a:lnTo>
                <a:lnTo>
                  <a:pt x="12192" y="539495"/>
                </a:lnTo>
                <a:lnTo>
                  <a:pt x="12192" y="527303"/>
                </a:lnTo>
                <a:lnTo>
                  <a:pt x="9144" y="527303"/>
                </a:lnTo>
                <a:lnTo>
                  <a:pt x="9144" y="515111"/>
                </a:lnTo>
                <a:lnTo>
                  <a:pt x="6858" y="515111"/>
                </a:lnTo>
                <a:lnTo>
                  <a:pt x="6858" y="502919"/>
                </a:lnTo>
                <a:lnTo>
                  <a:pt x="5334" y="502919"/>
                </a:lnTo>
                <a:lnTo>
                  <a:pt x="5334" y="490727"/>
                </a:lnTo>
                <a:lnTo>
                  <a:pt x="4572" y="490727"/>
                </a:lnTo>
                <a:lnTo>
                  <a:pt x="4572" y="475487"/>
                </a:lnTo>
                <a:lnTo>
                  <a:pt x="5334" y="463295"/>
                </a:lnTo>
                <a:lnTo>
                  <a:pt x="7528" y="451103"/>
                </a:lnTo>
                <a:lnTo>
                  <a:pt x="11013" y="426719"/>
                </a:lnTo>
                <a:lnTo>
                  <a:pt x="15713" y="414527"/>
                </a:lnTo>
                <a:lnTo>
                  <a:pt x="21550" y="399287"/>
                </a:lnTo>
                <a:lnTo>
                  <a:pt x="28447" y="387095"/>
                </a:lnTo>
                <a:lnTo>
                  <a:pt x="31350" y="382603"/>
                </a:lnTo>
                <a:lnTo>
                  <a:pt x="32003" y="380999"/>
                </a:lnTo>
                <a:lnTo>
                  <a:pt x="38215" y="368807"/>
                </a:lnTo>
                <a:lnTo>
                  <a:pt x="38522" y="368807"/>
                </a:lnTo>
                <a:lnTo>
                  <a:pt x="45110" y="350519"/>
                </a:lnTo>
                <a:lnTo>
                  <a:pt x="54722" y="338327"/>
                </a:lnTo>
                <a:lnTo>
                  <a:pt x="87752" y="298703"/>
                </a:lnTo>
                <a:lnTo>
                  <a:pt x="112494" y="274319"/>
                </a:lnTo>
                <a:lnTo>
                  <a:pt x="119259" y="274319"/>
                </a:lnTo>
                <a:lnTo>
                  <a:pt x="125126" y="268223"/>
                </a:lnTo>
                <a:lnTo>
                  <a:pt x="142463" y="252983"/>
                </a:lnTo>
                <a:lnTo>
                  <a:pt x="157372" y="243839"/>
                </a:lnTo>
                <a:lnTo>
                  <a:pt x="179368" y="222503"/>
                </a:lnTo>
                <a:lnTo>
                  <a:pt x="187523" y="222503"/>
                </a:lnTo>
                <a:lnTo>
                  <a:pt x="198097" y="216407"/>
                </a:lnTo>
                <a:lnTo>
                  <a:pt x="201883" y="214478"/>
                </a:lnTo>
                <a:lnTo>
                  <a:pt x="206502" y="210311"/>
                </a:lnTo>
                <a:lnTo>
                  <a:pt x="207854" y="210311"/>
                </a:lnTo>
                <a:lnTo>
                  <a:pt x="217483" y="204215"/>
                </a:lnTo>
                <a:lnTo>
                  <a:pt x="218314" y="204215"/>
                </a:lnTo>
                <a:lnTo>
                  <a:pt x="224031" y="198119"/>
                </a:lnTo>
                <a:lnTo>
                  <a:pt x="229652" y="198119"/>
                </a:lnTo>
                <a:lnTo>
                  <a:pt x="237107" y="192023"/>
                </a:lnTo>
                <a:lnTo>
                  <a:pt x="241367" y="192023"/>
                </a:lnTo>
                <a:lnTo>
                  <a:pt x="247176" y="185927"/>
                </a:lnTo>
                <a:lnTo>
                  <a:pt x="253013" y="185927"/>
                </a:lnTo>
                <a:lnTo>
                  <a:pt x="256857" y="182879"/>
                </a:lnTo>
                <a:lnTo>
                  <a:pt x="263304" y="180209"/>
                </a:lnTo>
                <a:lnTo>
                  <a:pt x="270669" y="170687"/>
                </a:lnTo>
                <a:lnTo>
                  <a:pt x="278134" y="170687"/>
                </a:lnTo>
                <a:lnTo>
                  <a:pt x="285184" y="167985"/>
                </a:lnTo>
                <a:lnTo>
                  <a:pt x="294480" y="158495"/>
                </a:lnTo>
                <a:lnTo>
                  <a:pt x="305394" y="158495"/>
                </a:lnTo>
                <a:lnTo>
                  <a:pt x="315768" y="155447"/>
                </a:lnTo>
                <a:lnTo>
                  <a:pt x="327398" y="149645"/>
                </a:lnTo>
                <a:lnTo>
                  <a:pt x="330727" y="146303"/>
                </a:lnTo>
                <a:lnTo>
                  <a:pt x="334924" y="146303"/>
                </a:lnTo>
                <a:lnTo>
                  <a:pt x="348115" y="140207"/>
                </a:lnTo>
                <a:lnTo>
                  <a:pt x="349068" y="140207"/>
                </a:lnTo>
                <a:lnTo>
                  <a:pt x="355200" y="134111"/>
                </a:lnTo>
                <a:lnTo>
                  <a:pt x="367174" y="134111"/>
                </a:lnTo>
                <a:lnTo>
                  <a:pt x="371855" y="131063"/>
                </a:lnTo>
                <a:lnTo>
                  <a:pt x="387322" y="124967"/>
                </a:lnTo>
                <a:lnTo>
                  <a:pt x="389196" y="124967"/>
                </a:lnTo>
                <a:lnTo>
                  <a:pt x="392299" y="121919"/>
                </a:lnTo>
                <a:lnTo>
                  <a:pt x="400816" y="121919"/>
                </a:lnTo>
                <a:lnTo>
                  <a:pt x="412241" y="115823"/>
                </a:lnTo>
                <a:lnTo>
                  <a:pt x="425912" y="112775"/>
                </a:lnTo>
                <a:lnTo>
                  <a:pt x="426641" y="112775"/>
                </a:lnTo>
                <a:lnTo>
                  <a:pt x="429773" y="109727"/>
                </a:lnTo>
                <a:lnTo>
                  <a:pt x="437873" y="109727"/>
                </a:lnTo>
                <a:lnTo>
                  <a:pt x="454151" y="103631"/>
                </a:lnTo>
                <a:lnTo>
                  <a:pt x="461277" y="100583"/>
                </a:lnTo>
                <a:lnTo>
                  <a:pt x="462534" y="94487"/>
                </a:lnTo>
                <a:lnTo>
                  <a:pt x="483487" y="94487"/>
                </a:lnTo>
                <a:lnTo>
                  <a:pt x="499309" y="89613"/>
                </a:lnTo>
                <a:lnTo>
                  <a:pt x="515140" y="82295"/>
                </a:lnTo>
                <a:lnTo>
                  <a:pt x="524336" y="82295"/>
                </a:lnTo>
                <a:lnTo>
                  <a:pt x="542802" y="79247"/>
                </a:lnTo>
                <a:lnTo>
                  <a:pt x="561416" y="73151"/>
                </a:lnTo>
                <a:lnTo>
                  <a:pt x="561637" y="73151"/>
                </a:lnTo>
                <a:lnTo>
                  <a:pt x="568298" y="70103"/>
                </a:lnTo>
                <a:lnTo>
                  <a:pt x="574938" y="70103"/>
                </a:lnTo>
                <a:lnTo>
                  <a:pt x="602861" y="64007"/>
                </a:lnTo>
                <a:lnTo>
                  <a:pt x="613184" y="60959"/>
                </a:lnTo>
                <a:lnTo>
                  <a:pt x="615207" y="60959"/>
                </a:lnTo>
                <a:lnTo>
                  <a:pt x="621924" y="57911"/>
                </a:lnTo>
                <a:lnTo>
                  <a:pt x="633125" y="57911"/>
                </a:lnTo>
                <a:lnTo>
                  <a:pt x="660590" y="51815"/>
                </a:lnTo>
                <a:lnTo>
                  <a:pt x="662412" y="51815"/>
                </a:lnTo>
                <a:lnTo>
                  <a:pt x="675937" y="45719"/>
                </a:lnTo>
                <a:lnTo>
                  <a:pt x="700636" y="45719"/>
                </a:lnTo>
                <a:lnTo>
                  <a:pt x="724652" y="39623"/>
                </a:lnTo>
                <a:lnTo>
                  <a:pt x="745719" y="36575"/>
                </a:lnTo>
                <a:lnTo>
                  <a:pt x="750691" y="36575"/>
                </a:lnTo>
                <a:lnTo>
                  <a:pt x="757503" y="33527"/>
                </a:lnTo>
                <a:lnTo>
                  <a:pt x="784420" y="33527"/>
                </a:lnTo>
                <a:lnTo>
                  <a:pt x="786107" y="30479"/>
                </a:lnTo>
                <a:lnTo>
                  <a:pt x="847751" y="24383"/>
                </a:lnTo>
                <a:lnTo>
                  <a:pt x="855900" y="24383"/>
                </a:lnTo>
                <a:lnTo>
                  <a:pt x="866847" y="18287"/>
                </a:lnTo>
                <a:lnTo>
                  <a:pt x="909446" y="18287"/>
                </a:lnTo>
                <a:lnTo>
                  <a:pt x="940268" y="15239"/>
                </a:lnTo>
                <a:lnTo>
                  <a:pt x="971051" y="15239"/>
                </a:lnTo>
                <a:lnTo>
                  <a:pt x="1001777" y="12191"/>
                </a:lnTo>
                <a:lnTo>
                  <a:pt x="1037844" y="12191"/>
                </a:lnTo>
                <a:lnTo>
                  <a:pt x="1050036" y="6095"/>
                </a:lnTo>
                <a:lnTo>
                  <a:pt x="1307787" y="6095"/>
                </a:lnTo>
                <a:lnTo>
                  <a:pt x="1272732" y="3047"/>
                </a:lnTo>
                <a:close/>
              </a:path>
              <a:path w="2241550" h="946785">
                <a:moveTo>
                  <a:pt x="2199361" y="347471"/>
                </a:moveTo>
                <a:lnTo>
                  <a:pt x="2189103" y="347471"/>
                </a:lnTo>
                <a:lnTo>
                  <a:pt x="2189712" y="350519"/>
                </a:lnTo>
                <a:lnTo>
                  <a:pt x="2196846" y="350519"/>
                </a:lnTo>
                <a:lnTo>
                  <a:pt x="2196846" y="362711"/>
                </a:lnTo>
                <a:lnTo>
                  <a:pt x="2204466" y="362711"/>
                </a:lnTo>
                <a:lnTo>
                  <a:pt x="2204466" y="374903"/>
                </a:lnTo>
                <a:lnTo>
                  <a:pt x="2211324" y="374903"/>
                </a:lnTo>
                <a:lnTo>
                  <a:pt x="2212086" y="387095"/>
                </a:lnTo>
                <a:lnTo>
                  <a:pt x="2217420" y="387095"/>
                </a:lnTo>
                <a:lnTo>
                  <a:pt x="2217420" y="399287"/>
                </a:lnTo>
                <a:lnTo>
                  <a:pt x="2222754" y="399287"/>
                </a:lnTo>
                <a:lnTo>
                  <a:pt x="2222754" y="414527"/>
                </a:lnTo>
                <a:lnTo>
                  <a:pt x="2226564" y="414527"/>
                </a:lnTo>
                <a:lnTo>
                  <a:pt x="2226564" y="426719"/>
                </a:lnTo>
                <a:lnTo>
                  <a:pt x="2231136" y="426719"/>
                </a:lnTo>
                <a:lnTo>
                  <a:pt x="2231136" y="438911"/>
                </a:lnTo>
                <a:lnTo>
                  <a:pt x="2233422" y="438911"/>
                </a:lnTo>
                <a:lnTo>
                  <a:pt x="2233422" y="451103"/>
                </a:lnTo>
                <a:lnTo>
                  <a:pt x="2234946" y="451103"/>
                </a:lnTo>
                <a:lnTo>
                  <a:pt x="2234946" y="463295"/>
                </a:lnTo>
                <a:lnTo>
                  <a:pt x="2235708" y="463295"/>
                </a:lnTo>
                <a:lnTo>
                  <a:pt x="2235708" y="475487"/>
                </a:lnTo>
                <a:lnTo>
                  <a:pt x="2236470" y="475487"/>
                </a:lnTo>
                <a:lnTo>
                  <a:pt x="2234946" y="502919"/>
                </a:lnTo>
                <a:lnTo>
                  <a:pt x="2234184" y="502919"/>
                </a:lnTo>
                <a:lnTo>
                  <a:pt x="2233422" y="515111"/>
                </a:lnTo>
                <a:lnTo>
                  <a:pt x="2231279" y="527303"/>
                </a:lnTo>
                <a:lnTo>
                  <a:pt x="2228151" y="539495"/>
                </a:lnTo>
                <a:lnTo>
                  <a:pt x="2224181" y="551687"/>
                </a:lnTo>
                <a:lnTo>
                  <a:pt x="2224027" y="554735"/>
                </a:lnTo>
                <a:lnTo>
                  <a:pt x="2227941" y="545591"/>
                </a:lnTo>
                <a:lnTo>
                  <a:pt x="2240279" y="499871"/>
                </a:lnTo>
                <a:lnTo>
                  <a:pt x="2241041" y="472439"/>
                </a:lnTo>
                <a:lnTo>
                  <a:pt x="2239517" y="448055"/>
                </a:lnTo>
                <a:lnTo>
                  <a:pt x="2235707" y="423671"/>
                </a:lnTo>
                <a:lnTo>
                  <a:pt x="2228087" y="402335"/>
                </a:lnTo>
                <a:lnTo>
                  <a:pt x="2205689" y="356615"/>
                </a:lnTo>
                <a:lnTo>
                  <a:pt x="2199361" y="347471"/>
                </a:lnTo>
                <a:close/>
              </a:path>
              <a:path w="2241550" h="946785">
                <a:moveTo>
                  <a:pt x="36326" y="374903"/>
                </a:moveTo>
                <a:lnTo>
                  <a:pt x="31350" y="382603"/>
                </a:lnTo>
                <a:lnTo>
                  <a:pt x="30761" y="384047"/>
                </a:lnTo>
                <a:lnTo>
                  <a:pt x="36326" y="374903"/>
                </a:lnTo>
                <a:close/>
              </a:path>
              <a:path w="2241550" h="946785">
                <a:moveTo>
                  <a:pt x="38522" y="368807"/>
                </a:moveTo>
                <a:lnTo>
                  <a:pt x="38215" y="368807"/>
                </a:lnTo>
                <a:lnTo>
                  <a:pt x="36326" y="374903"/>
                </a:lnTo>
                <a:lnTo>
                  <a:pt x="38522" y="368807"/>
                </a:lnTo>
                <a:close/>
              </a:path>
              <a:path w="2241550" h="946785">
                <a:moveTo>
                  <a:pt x="2140159" y="277367"/>
                </a:moveTo>
                <a:lnTo>
                  <a:pt x="2127903" y="277367"/>
                </a:lnTo>
                <a:lnTo>
                  <a:pt x="2153242" y="301751"/>
                </a:lnTo>
                <a:lnTo>
                  <a:pt x="2170781" y="323087"/>
                </a:lnTo>
                <a:lnTo>
                  <a:pt x="2178558" y="323087"/>
                </a:lnTo>
                <a:lnTo>
                  <a:pt x="2178558" y="332231"/>
                </a:lnTo>
                <a:lnTo>
                  <a:pt x="2181161" y="338327"/>
                </a:lnTo>
                <a:lnTo>
                  <a:pt x="2187702" y="338327"/>
                </a:lnTo>
                <a:lnTo>
                  <a:pt x="2189226" y="350519"/>
                </a:lnTo>
                <a:lnTo>
                  <a:pt x="2189103" y="347471"/>
                </a:lnTo>
                <a:lnTo>
                  <a:pt x="2199361" y="347471"/>
                </a:lnTo>
                <a:lnTo>
                  <a:pt x="2176160" y="313943"/>
                </a:lnTo>
                <a:lnTo>
                  <a:pt x="2140159" y="277367"/>
                </a:lnTo>
                <a:close/>
              </a:path>
              <a:path w="2241550" h="946785">
                <a:moveTo>
                  <a:pt x="2085545" y="246887"/>
                </a:moveTo>
                <a:lnTo>
                  <a:pt x="2123124" y="274319"/>
                </a:lnTo>
                <a:lnTo>
                  <a:pt x="2157222" y="310895"/>
                </a:lnTo>
                <a:lnTo>
                  <a:pt x="2127903" y="277367"/>
                </a:lnTo>
                <a:lnTo>
                  <a:pt x="2140159" y="277367"/>
                </a:lnTo>
                <a:lnTo>
                  <a:pt x="2133191" y="271271"/>
                </a:lnTo>
                <a:lnTo>
                  <a:pt x="2120128" y="271271"/>
                </a:lnTo>
                <a:lnTo>
                  <a:pt x="2115374" y="268223"/>
                </a:lnTo>
                <a:lnTo>
                  <a:pt x="2110855" y="264733"/>
                </a:lnTo>
                <a:lnTo>
                  <a:pt x="2085545" y="246887"/>
                </a:lnTo>
                <a:close/>
              </a:path>
              <a:path w="2241550" h="946785">
                <a:moveTo>
                  <a:pt x="2110855" y="264733"/>
                </a:moveTo>
                <a:lnTo>
                  <a:pt x="2115374" y="268223"/>
                </a:lnTo>
                <a:lnTo>
                  <a:pt x="2120128" y="271271"/>
                </a:lnTo>
                <a:lnTo>
                  <a:pt x="2110855" y="264733"/>
                </a:lnTo>
                <a:close/>
              </a:path>
              <a:path w="2241550" h="946785">
                <a:moveTo>
                  <a:pt x="1930046" y="146303"/>
                </a:moveTo>
                <a:lnTo>
                  <a:pt x="1909332" y="146303"/>
                </a:lnTo>
                <a:lnTo>
                  <a:pt x="1971336" y="176783"/>
                </a:lnTo>
                <a:lnTo>
                  <a:pt x="2023717" y="204215"/>
                </a:lnTo>
                <a:lnTo>
                  <a:pt x="2071964" y="234695"/>
                </a:lnTo>
                <a:lnTo>
                  <a:pt x="2110855" y="264733"/>
                </a:lnTo>
                <a:lnTo>
                  <a:pt x="2120128" y="271271"/>
                </a:lnTo>
                <a:lnTo>
                  <a:pt x="2133191" y="271271"/>
                </a:lnTo>
                <a:lnTo>
                  <a:pt x="2098348" y="240791"/>
                </a:lnTo>
                <a:lnTo>
                  <a:pt x="2051388" y="210311"/>
                </a:lnTo>
                <a:lnTo>
                  <a:pt x="1999937" y="179831"/>
                </a:lnTo>
                <a:lnTo>
                  <a:pt x="1944658" y="152399"/>
                </a:lnTo>
                <a:lnTo>
                  <a:pt x="1930046" y="146303"/>
                </a:lnTo>
                <a:close/>
              </a:path>
              <a:path w="2241550" h="946785">
                <a:moveTo>
                  <a:pt x="157465" y="243839"/>
                </a:moveTo>
                <a:lnTo>
                  <a:pt x="138692" y="262127"/>
                </a:lnTo>
                <a:lnTo>
                  <a:pt x="157465" y="243839"/>
                </a:lnTo>
                <a:close/>
              </a:path>
              <a:path w="2241550" h="946785">
                <a:moveTo>
                  <a:pt x="204077" y="213359"/>
                </a:moveTo>
                <a:lnTo>
                  <a:pt x="201883" y="214478"/>
                </a:lnTo>
                <a:lnTo>
                  <a:pt x="192985" y="222503"/>
                </a:lnTo>
                <a:lnTo>
                  <a:pt x="204077" y="213359"/>
                </a:lnTo>
                <a:close/>
              </a:path>
              <a:path w="2241550" h="946785">
                <a:moveTo>
                  <a:pt x="218314" y="204215"/>
                </a:moveTo>
                <a:lnTo>
                  <a:pt x="218184" y="204215"/>
                </a:lnTo>
                <a:lnTo>
                  <a:pt x="212598" y="210311"/>
                </a:lnTo>
                <a:lnTo>
                  <a:pt x="218314" y="204215"/>
                </a:lnTo>
                <a:close/>
              </a:path>
              <a:path w="2241550" h="946785">
                <a:moveTo>
                  <a:pt x="241622" y="192023"/>
                </a:moveTo>
                <a:lnTo>
                  <a:pt x="241367" y="192023"/>
                </a:lnTo>
                <a:lnTo>
                  <a:pt x="235558" y="198119"/>
                </a:lnTo>
                <a:lnTo>
                  <a:pt x="241622" y="192023"/>
                </a:lnTo>
                <a:close/>
              </a:path>
              <a:path w="2241550" h="946785">
                <a:moveTo>
                  <a:pt x="264216" y="179831"/>
                </a:moveTo>
                <a:lnTo>
                  <a:pt x="263304" y="180209"/>
                </a:lnTo>
                <a:lnTo>
                  <a:pt x="258881" y="185927"/>
                </a:lnTo>
                <a:lnTo>
                  <a:pt x="264216" y="179831"/>
                </a:lnTo>
                <a:close/>
              </a:path>
              <a:path w="2241550" h="946785">
                <a:moveTo>
                  <a:pt x="286086" y="167639"/>
                </a:moveTo>
                <a:lnTo>
                  <a:pt x="285184" y="167985"/>
                </a:lnTo>
                <a:lnTo>
                  <a:pt x="282537" y="170687"/>
                </a:lnTo>
                <a:lnTo>
                  <a:pt x="286086" y="167639"/>
                </a:lnTo>
                <a:close/>
              </a:path>
              <a:path w="2241550" h="946785">
                <a:moveTo>
                  <a:pt x="1842669" y="112775"/>
                </a:moveTo>
                <a:lnTo>
                  <a:pt x="1814035" y="112775"/>
                </a:lnTo>
                <a:lnTo>
                  <a:pt x="1856989" y="128015"/>
                </a:lnTo>
                <a:lnTo>
                  <a:pt x="1900861" y="144796"/>
                </a:lnTo>
                <a:lnTo>
                  <a:pt x="1907045" y="146303"/>
                </a:lnTo>
                <a:lnTo>
                  <a:pt x="1955235" y="170687"/>
                </a:lnTo>
                <a:lnTo>
                  <a:pt x="1909332" y="146303"/>
                </a:lnTo>
                <a:lnTo>
                  <a:pt x="1930046" y="146303"/>
                </a:lnTo>
                <a:lnTo>
                  <a:pt x="1886210" y="128015"/>
                </a:lnTo>
                <a:lnTo>
                  <a:pt x="1842669" y="112775"/>
                </a:lnTo>
                <a:close/>
              </a:path>
              <a:path w="2241550" h="946785">
                <a:moveTo>
                  <a:pt x="327986" y="149351"/>
                </a:moveTo>
                <a:lnTo>
                  <a:pt x="327398" y="149645"/>
                </a:lnTo>
                <a:lnTo>
                  <a:pt x="318579" y="158495"/>
                </a:lnTo>
                <a:lnTo>
                  <a:pt x="327986" y="149351"/>
                </a:lnTo>
                <a:close/>
              </a:path>
              <a:path w="2241550" h="946785">
                <a:moveTo>
                  <a:pt x="349068" y="140207"/>
                </a:moveTo>
                <a:lnTo>
                  <a:pt x="348115" y="140207"/>
                </a:lnTo>
                <a:lnTo>
                  <a:pt x="342935" y="146303"/>
                </a:lnTo>
                <a:lnTo>
                  <a:pt x="349068" y="140207"/>
                </a:lnTo>
                <a:close/>
              </a:path>
              <a:path w="2241550" h="946785">
                <a:moveTo>
                  <a:pt x="1857032" y="134111"/>
                </a:moveTo>
                <a:lnTo>
                  <a:pt x="1904803" y="146303"/>
                </a:lnTo>
                <a:lnTo>
                  <a:pt x="1900861" y="144796"/>
                </a:lnTo>
                <a:lnTo>
                  <a:pt x="1857032" y="134111"/>
                </a:lnTo>
                <a:close/>
              </a:path>
              <a:path w="2241550" h="946785">
                <a:moveTo>
                  <a:pt x="389196" y="124967"/>
                </a:moveTo>
                <a:lnTo>
                  <a:pt x="387322" y="124967"/>
                </a:lnTo>
                <a:lnTo>
                  <a:pt x="379886" y="134111"/>
                </a:lnTo>
                <a:lnTo>
                  <a:pt x="389196" y="124967"/>
                </a:lnTo>
                <a:close/>
              </a:path>
              <a:path w="2241550" h="946785">
                <a:moveTo>
                  <a:pt x="1464532" y="24383"/>
                </a:moveTo>
                <a:lnTo>
                  <a:pt x="1401711" y="24383"/>
                </a:lnTo>
                <a:lnTo>
                  <a:pt x="1430017" y="27431"/>
                </a:lnTo>
                <a:lnTo>
                  <a:pt x="1458687" y="33527"/>
                </a:lnTo>
                <a:lnTo>
                  <a:pt x="1483729" y="33527"/>
                </a:lnTo>
                <a:lnTo>
                  <a:pt x="1805527" y="109727"/>
                </a:lnTo>
                <a:lnTo>
                  <a:pt x="1857032" y="134111"/>
                </a:lnTo>
                <a:lnTo>
                  <a:pt x="1814035" y="112775"/>
                </a:lnTo>
                <a:lnTo>
                  <a:pt x="1842669" y="112775"/>
                </a:lnTo>
                <a:lnTo>
                  <a:pt x="1825253" y="106679"/>
                </a:lnTo>
                <a:lnTo>
                  <a:pt x="1816281" y="103631"/>
                </a:lnTo>
                <a:lnTo>
                  <a:pt x="1790230" y="103631"/>
                </a:lnTo>
                <a:lnTo>
                  <a:pt x="1531585" y="42671"/>
                </a:lnTo>
                <a:lnTo>
                  <a:pt x="1582428" y="42671"/>
                </a:lnTo>
                <a:lnTo>
                  <a:pt x="1569551" y="39623"/>
                </a:lnTo>
                <a:lnTo>
                  <a:pt x="1464532" y="24383"/>
                </a:lnTo>
                <a:close/>
              </a:path>
              <a:path w="2241550" h="946785">
                <a:moveTo>
                  <a:pt x="426641" y="112775"/>
                </a:moveTo>
                <a:lnTo>
                  <a:pt x="425912" y="112775"/>
                </a:lnTo>
                <a:lnTo>
                  <a:pt x="417246" y="121919"/>
                </a:lnTo>
                <a:lnTo>
                  <a:pt x="426641" y="112775"/>
                </a:lnTo>
                <a:close/>
              </a:path>
              <a:path w="2241550" h="946785">
                <a:moveTo>
                  <a:pt x="461315" y="100583"/>
                </a:moveTo>
                <a:lnTo>
                  <a:pt x="459486" y="109727"/>
                </a:lnTo>
                <a:lnTo>
                  <a:pt x="461315" y="100583"/>
                </a:lnTo>
                <a:close/>
              </a:path>
              <a:path w="2241550" h="946785">
                <a:moveTo>
                  <a:pt x="1582428" y="42671"/>
                </a:moveTo>
                <a:lnTo>
                  <a:pt x="1531585" y="42671"/>
                </a:lnTo>
                <a:lnTo>
                  <a:pt x="1548045" y="45719"/>
                </a:lnTo>
                <a:lnTo>
                  <a:pt x="1609656" y="57911"/>
                </a:lnTo>
                <a:lnTo>
                  <a:pt x="1734552" y="88391"/>
                </a:lnTo>
                <a:lnTo>
                  <a:pt x="1790230" y="103631"/>
                </a:lnTo>
                <a:lnTo>
                  <a:pt x="1816281" y="103631"/>
                </a:lnTo>
                <a:lnTo>
                  <a:pt x="1762448" y="85343"/>
                </a:lnTo>
                <a:lnTo>
                  <a:pt x="1582428" y="42671"/>
                </a:lnTo>
                <a:close/>
              </a:path>
              <a:path w="2241550" h="946785">
                <a:moveTo>
                  <a:pt x="503274" y="88391"/>
                </a:moveTo>
                <a:lnTo>
                  <a:pt x="499309" y="89613"/>
                </a:lnTo>
                <a:lnTo>
                  <a:pt x="488763" y="94487"/>
                </a:lnTo>
                <a:lnTo>
                  <a:pt x="503274" y="88391"/>
                </a:lnTo>
                <a:close/>
              </a:path>
              <a:path w="2241550" h="946785">
                <a:moveTo>
                  <a:pt x="561637" y="73151"/>
                </a:moveTo>
                <a:lnTo>
                  <a:pt x="561416" y="73151"/>
                </a:lnTo>
                <a:lnTo>
                  <a:pt x="541655" y="82295"/>
                </a:lnTo>
                <a:lnTo>
                  <a:pt x="561637" y="73151"/>
                </a:lnTo>
                <a:close/>
              </a:path>
              <a:path w="2241550" h="946785">
                <a:moveTo>
                  <a:pt x="615207" y="60959"/>
                </a:moveTo>
                <a:lnTo>
                  <a:pt x="613184" y="60959"/>
                </a:lnTo>
                <a:lnTo>
                  <a:pt x="595057" y="70103"/>
                </a:lnTo>
                <a:lnTo>
                  <a:pt x="615207" y="60959"/>
                </a:lnTo>
                <a:close/>
              </a:path>
              <a:path w="2241550" h="946785">
                <a:moveTo>
                  <a:pt x="662412" y="51815"/>
                </a:moveTo>
                <a:lnTo>
                  <a:pt x="660590" y="51815"/>
                </a:lnTo>
                <a:lnTo>
                  <a:pt x="648887" y="57911"/>
                </a:lnTo>
                <a:lnTo>
                  <a:pt x="662412" y="51815"/>
                </a:lnTo>
                <a:close/>
              </a:path>
              <a:path w="2241550" h="946785">
                <a:moveTo>
                  <a:pt x="750691" y="36575"/>
                </a:moveTo>
                <a:lnTo>
                  <a:pt x="745719" y="36575"/>
                </a:lnTo>
                <a:lnTo>
                  <a:pt x="730255" y="45719"/>
                </a:lnTo>
                <a:lnTo>
                  <a:pt x="750691" y="36575"/>
                </a:lnTo>
                <a:close/>
              </a:path>
              <a:path w="2241550" h="946785">
                <a:moveTo>
                  <a:pt x="857910" y="24383"/>
                </a:moveTo>
                <a:lnTo>
                  <a:pt x="855900" y="24383"/>
                </a:lnTo>
                <a:lnTo>
                  <a:pt x="839479" y="33527"/>
                </a:lnTo>
                <a:lnTo>
                  <a:pt x="857910" y="24383"/>
                </a:lnTo>
                <a:close/>
              </a:path>
              <a:path w="2241550" h="946785">
                <a:moveTo>
                  <a:pt x="1307787" y="6095"/>
                </a:moveTo>
                <a:lnTo>
                  <a:pt x="1191768" y="6095"/>
                </a:lnTo>
                <a:lnTo>
                  <a:pt x="1213542" y="12191"/>
                </a:lnTo>
                <a:lnTo>
                  <a:pt x="1234439" y="12191"/>
                </a:lnTo>
                <a:lnTo>
                  <a:pt x="1323605" y="18287"/>
                </a:lnTo>
                <a:lnTo>
                  <a:pt x="1379557" y="18287"/>
                </a:lnTo>
                <a:lnTo>
                  <a:pt x="1431063" y="33527"/>
                </a:lnTo>
                <a:lnTo>
                  <a:pt x="1401711" y="24383"/>
                </a:lnTo>
                <a:lnTo>
                  <a:pt x="1464532" y="24383"/>
                </a:lnTo>
                <a:lnTo>
                  <a:pt x="1383795" y="12191"/>
                </a:lnTo>
                <a:lnTo>
                  <a:pt x="1326546" y="9143"/>
                </a:lnTo>
                <a:lnTo>
                  <a:pt x="1307787" y="6095"/>
                </a:lnTo>
                <a:close/>
              </a:path>
              <a:path w="2241550" h="946785">
                <a:moveTo>
                  <a:pt x="1040953" y="12191"/>
                </a:moveTo>
                <a:lnTo>
                  <a:pt x="1037844" y="12191"/>
                </a:lnTo>
                <a:lnTo>
                  <a:pt x="1025652" y="18287"/>
                </a:lnTo>
                <a:lnTo>
                  <a:pt x="1040953" y="12191"/>
                </a:lnTo>
                <a:close/>
              </a:path>
              <a:path w="2241550" h="946785">
                <a:moveTo>
                  <a:pt x="1213542" y="12191"/>
                </a:moveTo>
                <a:lnTo>
                  <a:pt x="1210194" y="12191"/>
                </a:lnTo>
                <a:lnTo>
                  <a:pt x="1235317" y="18287"/>
                </a:lnTo>
                <a:lnTo>
                  <a:pt x="1213542" y="12191"/>
                </a:lnTo>
                <a:close/>
              </a:path>
              <a:path w="2241550" h="946785">
                <a:moveTo>
                  <a:pt x="1120901" y="0"/>
                </a:moveTo>
                <a:lnTo>
                  <a:pt x="1062989" y="3047"/>
                </a:lnTo>
                <a:lnTo>
                  <a:pt x="1178051" y="3047"/>
                </a:lnTo>
                <a:lnTo>
                  <a:pt x="1120901" y="0"/>
                </a:lnTo>
                <a:close/>
              </a:path>
              <a:path w="2241550" h="946785">
                <a:moveTo>
                  <a:pt x="1178212" y="944989"/>
                </a:moveTo>
                <a:lnTo>
                  <a:pt x="1043742" y="944989"/>
                </a:lnTo>
                <a:lnTo>
                  <a:pt x="1074691" y="945953"/>
                </a:lnTo>
                <a:lnTo>
                  <a:pt x="1128776" y="946202"/>
                </a:lnTo>
                <a:lnTo>
                  <a:pt x="1178212" y="944989"/>
                </a:lnTo>
                <a:close/>
              </a:path>
              <a:path w="2241550" h="946785">
                <a:moveTo>
                  <a:pt x="873828" y="932289"/>
                </a:moveTo>
                <a:lnTo>
                  <a:pt x="861118" y="932289"/>
                </a:lnTo>
                <a:lnTo>
                  <a:pt x="883251" y="934659"/>
                </a:lnTo>
                <a:lnTo>
                  <a:pt x="873828" y="932289"/>
                </a:lnTo>
                <a:close/>
              </a:path>
              <a:path w="2241550" h="946785">
                <a:moveTo>
                  <a:pt x="768438" y="919589"/>
                </a:moveTo>
                <a:lnTo>
                  <a:pt x="758666" y="919589"/>
                </a:lnTo>
                <a:lnTo>
                  <a:pt x="780969" y="922575"/>
                </a:lnTo>
                <a:lnTo>
                  <a:pt x="768438" y="919589"/>
                </a:lnTo>
                <a:close/>
              </a:path>
              <a:path w="2241550" h="946785">
                <a:moveTo>
                  <a:pt x="386158" y="829839"/>
                </a:moveTo>
                <a:lnTo>
                  <a:pt x="392882" y="832300"/>
                </a:lnTo>
                <a:lnTo>
                  <a:pt x="389563" y="830689"/>
                </a:lnTo>
                <a:lnTo>
                  <a:pt x="386158" y="829839"/>
                </a:lnTo>
                <a:close/>
              </a:path>
              <a:path w="2241550" h="946785">
                <a:moveTo>
                  <a:pt x="204617" y="745181"/>
                </a:moveTo>
                <a:lnTo>
                  <a:pt x="230910" y="761081"/>
                </a:lnTo>
                <a:lnTo>
                  <a:pt x="243046" y="767235"/>
                </a:lnTo>
                <a:lnTo>
                  <a:pt x="204617" y="745181"/>
                </a:lnTo>
                <a:close/>
              </a:path>
              <a:path w="2241550" h="946785">
                <a:moveTo>
                  <a:pt x="177970" y="729059"/>
                </a:moveTo>
                <a:lnTo>
                  <a:pt x="178813" y="729576"/>
                </a:lnTo>
                <a:lnTo>
                  <a:pt x="177970" y="729059"/>
                </a:lnTo>
                <a:close/>
              </a:path>
              <a:path w="2241550" h="946785">
                <a:moveTo>
                  <a:pt x="86678" y="654429"/>
                </a:moveTo>
                <a:lnTo>
                  <a:pt x="87870" y="655804"/>
                </a:lnTo>
                <a:lnTo>
                  <a:pt x="130133" y="694047"/>
                </a:lnTo>
                <a:lnTo>
                  <a:pt x="148197" y="707268"/>
                </a:lnTo>
                <a:lnTo>
                  <a:pt x="119176" y="678289"/>
                </a:lnTo>
                <a:lnTo>
                  <a:pt x="86678" y="654429"/>
                </a:lnTo>
                <a:close/>
              </a:path>
              <a:path w="2241550" h="946785">
                <a:moveTo>
                  <a:pt x="67056" y="627489"/>
                </a:moveTo>
                <a:lnTo>
                  <a:pt x="63346" y="627489"/>
                </a:lnTo>
                <a:lnTo>
                  <a:pt x="68029" y="632897"/>
                </a:lnTo>
                <a:lnTo>
                  <a:pt x="67056" y="627489"/>
                </a:lnTo>
                <a:close/>
              </a:path>
              <a:path w="2241550" h="946785">
                <a:moveTo>
                  <a:pt x="57150" y="614789"/>
                </a:moveTo>
                <a:lnTo>
                  <a:pt x="52346" y="614789"/>
                </a:lnTo>
                <a:lnTo>
                  <a:pt x="58410" y="621791"/>
                </a:lnTo>
                <a:lnTo>
                  <a:pt x="57150" y="614789"/>
                </a:lnTo>
                <a:close/>
              </a:path>
              <a:path w="2241550" h="946785">
                <a:moveTo>
                  <a:pt x="48006" y="602089"/>
                </a:moveTo>
                <a:lnTo>
                  <a:pt x="44026" y="602089"/>
                </a:lnTo>
                <a:lnTo>
                  <a:pt x="48006" y="608250"/>
                </a:lnTo>
                <a:lnTo>
                  <a:pt x="48006" y="602089"/>
                </a:lnTo>
                <a:close/>
              </a:path>
              <a:path w="2241550" h="946785">
                <a:moveTo>
                  <a:pt x="39624" y="589389"/>
                </a:moveTo>
                <a:lnTo>
                  <a:pt x="35820" y="589389"/>
                </a:lnTo>
                <a:lnTo>
                  <a:pt x="39624" y="595277"/>
                </a:lnTo>
                <a:lnTo>
                  <a:pt x="39624" y="589389"/>
                </a:lnTo>
                <a:close/>
              </a:path>
              <a:path w="2241550" h="946785">
                <a:moveTo>
                  <a:pt x="32766" y="576689"/>
                </a:moveTo>
                <a:lnTo>
                  <a:pt x="27615" y="576689"/>
                </a:lnTo>
                <a:lnTo>
                  <a:pt x="33293" y="585478"/>
                </a:lnTo>
                <a:lnTo>
                  <a:pt x="32766" y="576689"/>
                </a:lnTo>
                <a:close/>
              </a:path>
              <a:path w="2241550" h="946785">
                <a:moveTo>
                  <a:pt x="25908" y="563989"/>
                </a:moveTo>
                <a:lnTo>
                  <a:pt x="20620" y="563989"/>
                </a:lnTo>
                <a:lnTo>
                  <a:pt x="22859" y="569330"/>
                </a:lnTo>
                <a:lnTo>
                  <a:pt x="25908" y="574048"/>
                </a:lnTo>
                <a:lnTo>
                  <a:pt x="25908" y="563989"/>
                </a:lnTo>
                <a:close/>
              </a:path>
              <a:path w="2241550" h="946785">
                <a:moveTo>
                  <a:pt x="2218266" y="563989"/>
                </a:moveTo>
                <a:lnTo>
                  <a:pt x="2212233" y="576689"/>
                </a:lnTo>
                <a:lnTo>
                  <a:pt x="2206984" y="587632"/>
                </a:lnTo>
                <a:lnTo>
                  <a:pt x="2207542" y="586819"/>
                </a:lnTo>
                <a:lnTo>
                  <a:pt x="2218266" y="563989"/>
                </a:lnTo>
                <a:close/>
              </a:path>
              <a:path w="2241550" h="946785">
                <a:moveTo>
                  <a:pt x="2188376" y="614789"/>
                </a:moveTo>
                <a:lnTo>
                  <a:pt x="2184026" y="614789"/>
                </a:lnTo>
                <a:lnTo>
                  <a:pt x="2176133" y="627489"/>
                </a:lnTo>
                <a:lnTo>
                  <a:pt x="2167848" y="640189"/>
                </a:lnTo>
                <a:lnTo>
                  <a:pt x="2167315" y="640976"/>
                </a:lnTo>
                <a:lnTo>
                  <a:pt x="2179807" y="627295"/>
                </a:lnTo>
                <a:lnTo>
                  <a:pt x="2188376" y="614789"/>
                </a:lnTo>
                <a:close/>
              </a:path>
              <a:path w="2241550" h="946785">
                <a:moveTo>
                  <a:pt x="2156435" y="652889"/>
                </a:moveTo>
                <a:lnTo>
                  <a:pt x="2150364" y="652889"/>
                </a:lnTo>
                <a:lnTo>
                  <a:pt x="2149937" y="660005"/>
                </a:lnTo>
                <a:lnTo>
                  <a:pt x="2156435" y="652889"/>
                </a:lnTo>
                <a:close/>
              </a:path>
              <a:path w="2241550" h="946785">
                <a:moveTo>
                  <a:pt x="2144671" y="665589"/>
                </a:moveTo>
                <a:lnTo>
                  <a:pt x="2140926" y="665589"/>
                </a:lnTo>
                <a:lnTo>
                  <a:pt x="2134422" y="674460"/>
                </a:lnTo>
                <a:lnTo>
                  <a:pt x="2144671" y="665589"/>
                </a:lnTo>
                <a:close/>
              </a:path>
              <a:path w="2241550" h="946785">
                <a:moveTo>
                  <a:pt x="2115324" y="690989"/>
                </a:moveTo>
                <a:lnTo>
                  <a:pt x="2112239" y="690989"/>
                </a:lnTo>
                <a:lnTo>
                  <a:pt x="2105608" y="699399"/>
                </a:lnTo>
                <a:lnTo>
                  <a:pt x="2115324" y="690989"/>
                </a:lnTo>
                <a:close/>
              </a:path>
              <a:path w="2241550" h="946785">
                <a:moveTo>
                  <a:pt x="2099624" y="703689"/>
                </a:moveTo>
                <a:lnTo>
                  <a:pt x="2092026" y="703689"/>
                </a:lnTo>
                <a:lnTo>
                  <a:pt x="2081661" y="716396"/>
                </a:lnTo>
                <a:lnTo>
                  <a:pt x="2099624" y="703689"/>
                </a:lnTo>
                <a:close/>
              </a:path>
              <a:path w="2241550" h="946785">
                <a:moveTo>
                  <a:pt x="2063717" y="729089"/>
                </a:moveTo>
                <a:lnTo>
                  <a:pt x="2060564" y="729089"/>
                </a:lnTo>
                <a:lnTo>
                  <a:pt x="2056686" y="733694"/>
                </a:lnTo>
                <a:lnTo>
                  <a:pt x="2059871" y="731810"/>
                </a:lnTo>
                <a:lnTo>
                  <a:pt x="2063717" y="729089"/>
                </a:lnTo>
                <a:close/>
              </a:path>
              <a:path w="2241550" h="946785">
                <a:moveTo>
                  <a:pt x="2043002" y="741789"/>
                </a:moveTo>
                <a:lnTo>
                  <a:pt x="2034540" y="741789"/>
                </a:lnTo>
                <a:lnTo>
                  <a:pt x="2000770" y="765947"/>
                </a:lnTo>
                <a:lnTo>
                  <a:pt x="2010071" y="761270"/>
                </a:lnTo>
                <a:lnTo>
                  <a:pt x="2043002" y="741789"/>
                </a:lnTo>
                <a:close/>
              </a:path>
              <a:path w="2241550" h="946785">
                <a:moveTo>
                  <a:pt x="1996662" y="768012"/>
                </a:moveTo>
                <a:lnTo>
                  <a:pt x="1962433" y="779889"/>
                </a:lnTo>
                <a:lnTo>
                  <a:pt x="1938809" y="795851"/>
                </a:lnTo>
                <a:lnTo>
                  <a:pt x="1956574" y="788169"/>
                </a:lnTo>
                <a:lnTo>
                  <a:pt x="1996662" y="768012"/>
                </a:lnTo>
                <a:close/>
              </a:path>
              <a:path w="2241550" h="946785">
                <a:moveTo>
                  <a:pt x="1886476" y="817697"/>
                </a:moveTo>
                <a:lnTo>
                  <a:pt x="1807038" y="843389"/>
                </a:lnTo>
                <a:lnTo>
                  <a:pt x="1689505" y="879388"/>
                </a:lnTo>
                <a:lnTo>
                  <a:pt x="1720142" y="871729"/>
                </a:lnTo>
                <a:lnTo>
                  <a:pt x="1781162" y="854289"/>
                </a:lnTo>
                <a:lnTo>
                  <a:pt x="1841392" y="834601"/>
                </a:lnTo>
                <a:lnTo>
                  <a:pt x="1886476" y="817697"/>
                </a:lnTo>
                <a:close/>
              </a:path>
              <a:path w="2241550" h="946785">
                <a:moveTo>
                  <a:pt x="1563146" y="906889"/>
                </a:moveTo>
                <a:lnTo>
                  <a:pt x="1557462" y="906889"/>
                </a:lnTo>
                <a:lnTo>
                  <a:pt x="1547794" y="909793"/>
                </a:lnTo>
                <a:lnTo>
                  <a:pt x="1563146" y="906889"/>
                </a:lnTo>
                <a:close/>
              </a:path>
              <a:path w="2241550" h="946785">
                <a:moveTo>
                  <a:pt x="1488731" y="919589"/>
                </a:moveTo>
                <a:lnTo>
                  <a:pt x="1472935" y="919589"/>
                </a:lnTo>
                <a:lnTo>
                  <a:pt x="1458988" y="923799"/>
                </a:lnTo>
                <a:lnTo>
                  <a:pt x="1482713" y="920565"/>
                </a:lnTo>
                <a:lnTo>
                  <a:pt x="1488731" y="919589"/>
                </a:lnTo>
                <a:close/>
              </a:path>
              <a:path w="2241550" h="946785">
                <a:moveTo>
                  <a:pt x="1389283" y="932289"/>
                </a:moveTo>
                <a:lnTo>
                  <a:pt x="1347522" y="932289"/>
                </a:lnTo>
                <a:lnTo>
                  <a:pt x="1330778" y="937469"/>
                </a:lnTo>
                <a:lnTo>
                  <a:pt x="1331984" y="937403"/>
                </a:lnTo>
                <a:lnTo>
                  <a:pt x="1378169" y="933519"/>
                </a:lnTo>
                <a:lnTo>
                  <a:pt x="1389283" y="932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14"/>
          <p:cNvSpPr/>
          <p:nvPr/>
        </p:nvSpPr>
        <p:spPr>
          <a:xfrm>
            <a:off x="5500802" y="1441196"/>
            <a:ext cx="2232025" cy="936625"/>
          </a:xfrm>
          <a:custGeom>
            <a:avLst/>
            <a:gdLst/>
            <a:ahLst/>
            <a:cxnLst/>
            <a:rect l="l" t="t" r="r" b="b"/>
            <a:pathLst>
              <a:path w="2232025" h="936625">
                <a:moveTo>
                  <a:pt x="1116329" y="0"/>
                </a:moveTo>
                <a:lnTo>
                  <a:pt x="1024783" y="1551"/>
                </a:lnTo>
                <a:lnTo>
                  <a:pt x="935273" y="6126"/>
                </a:lnTo>
                <a:lnTo>
                  <a:pt x="848087" y="13604"/>
                </a:lnTo>
                <a:lnTo>
                  <a:pt x="763511" y="23865"/>
                </a:lnTo>
                <a:lnTo>
                  <a:pt x="681835" y="36790"/>
                </a:lnTo>
                <a:lnTo>
                  <a:pt x="603344" y="52257"/>
                </a:lnTo>
                <a:lnTo>
                  <a:pt x="528327" y="70148"/>
                </a:lnTo>
                <a:lnTo>
                  <a:pt x="457071" y="90342"/>
                </a:lnTo>
                <a:lnTo>
                  <a:pt x="389864" y="112719"/>
                </a:lnTo>
                <a:lnTo>
                  <a:pt x="326993" y="137159"/>
                </a:lnTo>
                <a:lnTo>
                  <a:pt x="268745" y="163543"/>
                </a:lnTo>
                <a:lnTo>
                  <a:pt x="215408" y="191749"/>
                </a:lnTo>
                <a:lnTo>
                  <a:pt x="167269" y="221659"/>
                </a:lnTo>
                <a:lnTo>
                  <a:pt x="124616" y="253151"/>
                </a:lnTo>
                <a:lnTo>
                  <a:pt x="87737" y="286107"/>
                </a:lnTo>
                <a:lnTo>
                  <a:pt x="56918" y="320405"/>
                </a:lnTo>
                <a:lnTo>
                  <a:pt x="32447" y="355927"/>
                </a:lnTo>
                <a:lnTo>
                  <a:pt x="14612" y="392551"/>
                </a:lnTo>
                <a:lnTo>
                  <a:pt x="3701" y="430159"/>
                </a:lnTo>
                <a:lnTo>
                  <a:pt x="0" y="468629"/>
                </a:lnTo>
                <a:lnTo>
                  <a:pt x="3701" y="506991"/>
                </a:lnTo>
                <a:lnTo>
                  <a:pt x="14612" y="544501"/>
                </a:lnTo>
                <a:lnTo>
                  <a:pt x="32447" y="581038"/>
                </a:lnTo>
                <a:lnTo>
                  <a:pt x="56918" y="616482"/>
                </a:lnTo>
                <a:lnTo>
                  <a:pt x="87737" y="650712"/>
                </a:lnTo>
                <a:lnTo>
                  <a:pt x="124616" y="683607"/>
                </a:lnTo>
                <a:lnTo>
                  <a:pt x="167269" y="715048"/>
                </a:lnTo>
                <a:lnTo>
                  <a:pt x="215408" y="744912"/>
                </a:lnTo>
                <a:lnTo>
                  <a:pt x="268745" y="773081"/>
                </a:lnTo>
                <a:lnTo>
                  <a:pt x="326993" y="799433"/>
                </a:lnTo>
                <a:lnTo>
                  <a:pt x="389864" y="823847"/>
                </a:lnTo>
                <a:lnTo>
                  <a:pt x="457071" y="846204"/>
                </a:lnTo>
                <a:lnTo>
                  <a:pt x="528327" y="866381"/>
                </a:lnTo>
                <a:lnTo>
                  <a:pt x="603344" y="884260"/>
                </a:lnTo>
                <a:lnTo>
                  <a:pt x="681835" y="899719"/>
                </a:lnTo>
                <a:lnTo>
                  <a:pt x="763511" y="912638"/>
                </a:lnTo>
                <a:lnTo>
                  <a:pt x="848087" y="922895"/>
                </a:lnTo>
                <a:lnTo>
                  <a:pt x="935273" y="930372"/>
                </a:lnTo>
                <a:lnTo>
                  <a:pt x="1024783" y="934946"/>
                </a:lnTo>
                <a:lnTo>
                  <a:pt x="1116329" y="936497"/>
                </a:lnTo>
                <a:lnTo>
                  <a:pt x="1207870" y="934946"/>
                </a:lnTo>
                <a:lnTo>
                  <a:pt x="1297365" y="930372"/>
                </a:lnTo>
                <a:lnTo>
                  <a:pt x="1384526" y="922895"/>
                </a:lnTo>
                <a:lnTo>
                  <a:pt x="1469068" y="912638"/>
                </a:lnTo>
                <a:lnTo>
                  <a:pt x="1550705" y="899719"/>
                </a:lnTo>
                <a:lnTo>
                  <a:pt x="1629150" y="884260"/>
                </a:lnTo>
                <a:lnTo>
                  <a:pt x="1704117" y="866381"/>
                </a:lnTo>
                <a:lnTo>
                  <a:pt x="1775319" y="846204"/>
                </a:lnTo>
                <a:lnTo>
                  <a:pt x="1842471" y="823847"/>
                </a:lnTo>
                <a:lnTo>
                  <a:pt x="1905285" y="799433"/>
                </a:lnTo>
                <a:lnTo>
                  <a:pt x="1963476" y="773081"/>
                </a:lnTo>
                <a:lnTo>
                  <a:pt x="2016757" y="744912"/>
                </a:lnTo>
                <a:lnTo>
                  <a:pt x="2064843" y="715048"/>
                </a:lnTo>
                <a:lnTo>
                  <a:pt x="2107445" y="683607"/>
                </a:lnTo>
                <a:lnTo>
                  <a:pt x="2144279" y="650712"/>
                </a:lnTo>
                <a:lnTo>
                  <a:pt x="2175058" y="616482"/>
                </a:lnTo>
                <a:lnTo>
                  <a:pt x="2199496" y="581038"/>
                </a:lnTo>
                <a:lnTo>
                  <a:pt x="2217306" y="544501"/>
                </a:lnTo>
                <a:lnTo>
                  <a:pt x="2228202" y="506991"/>
                </a:lnTo>
                <a:lnTo>
                  <a:pt x="2231897" y="468629"/>
                </a:lnTo>
                <a:lnTo>
                  <a:pt x="2228202" y="430159"/>
                </a:lnTo>
                <a:lnTo>
                  <a:pt x="2217306" y="392551"/>
                </a:lnTo>
                <a:lnTo>
                  <a:pt x="2199496" y="355927"/>
                </a:lnTo>
                <a:lnTo>
                  <a:pt x="2175058" y="320405"/>
                </a:lnTo>
                <a:lnTo>
                  <a:pt x="2144279" y="286107"/>
                </a:lnTo>
                <a:lnTo>
                  <a:pt x="2107445" y="253151"/>
                </a:lnTo>
                <a:lnTo>
                  <a:pt x="2064843" y="221659"/>
                </a:lnTo>
                <a:lnTo>
                  <a:pt x="2016757" y="191749"/>
                </a:lnTo>
                <a:lnTo>
                  <a:pt x="1963476" y="163543"/>
                </a:lnTo>
                <a:lnTo>
                  <a:pt x="1905285" y="137159"/>
                </a:lnTo>
                <a:lnTo>
                  <a:pt x="1842471" y="112719"/>
                </a:lnTo>
                <a:lnTo>
                  <a:pt x="1775319" y="90342"/>
                </a:lnTo>
                <a:lnTo>
                  <a:pt x="1704117" y="70148"/>
                </a:lnTo>
                <a:lnTo>
                  <a:pt x="1629150" y="52257"/>
                </a:lnTo>
                <a:lnTo>
                  <a:pt x="1550705" y="36790"/>
                </a:lnTo>
                <a:lnTo>
                  <a:pt x="1469068" y="23865"/>
                </a:lnTo>
                <a:lnTo>
                  <a:pt x="1384526" y="13604"/>
                </a:lnTo>
                <a:lnTo>
                  <a:pt x="1297365" y="6126"/>
                </a:lnTo>
                <a:lnTo>
                  <a:pt x="1207870" y="1551"/>
                </a:lnTo>
                <a:lnTo>
                  <a:pt x="111632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15"/>
          <p:cNvSpPr/>
          <p:nvPr/>
        </p:nvSpPr>
        <p:spPr>
          <a:xfrm>
            <a:off x="5496229" y="1436624"/>
            <a:ext cx="2241550" cy="947419"/>
          </a:xfrm>
          <a:custGeom>
            <a:avLst/>
            <a:gdLst/>
            <a:ahLst/>
            <a:cxnLst/>
            <a:rect l="l" t="t" r="r" b="b"/>
            <a:pathLst>
              <a:path w="2241550" h="947419">
                <a:moveTo>
                  <a:pt x="1120901" y="0"/>
                </a:moveTo>
                <a:lnTo>
                  <a:pt x="1018166" y="1274"/>
                </a:lnTo>
                <a:lnTo>
                  <a:pt x="968546" y="3324"/>
                </a:lnTo>
                <a:lnTo>
                  <a:pt x="914794" y="6996"/>
                </a:lnTo>
                <a:lnTo>
                  <a:pt x="857576" y="12377"/>
                </a:lnTo>
                <a:lnTo>
                  <a:pt x="797556" y="19551"/>
                </a:lnTo>
                <a:lnTo>
                  <a:pt x="735398" y="28602"/>
                </a:lnTo>
                <a:lnTo>
                  <a:pt x="671767" y="39616"/>
                </a:lnTo>
                <a:lnTo>
                  <a:pt x="607328" y="52677"/>
                </a:lnTo>
                <a:lnTo>
                  <a:pt x="542746" y="67871"/>
                </a:lnTo>
                <a:lnTo>
                  <a:pt x="478684" y="85283"/>
                </a:lnTo>
                <a:lnTo>
                  <a:pt x="415808" y="104997"/>
                </a:lnTo>
                <a:lnTo>
                  <a:pt x="354783" y="127098"/>
                </a:lnTo>
                <a:lnTo>
                  <a:pt x="296273" y="151672"/>
                </a:lnTo>
                <a:lnTo>
                  <a:pt x="240942" y="178803"/>
                </a:lnTo>
                <a:lnTo>
                  <a:pt x="189456" y="208576"/>
                </a:lnTo>
                <a:lnTo>
                  <a:pt x="142479" y="241077"/>
                </a:lnTo>
                <a:lnTo>
                  <a:pt x="100675" y="276389"/>
                </a:lnTo>
                <a:lnTo>
                  <a:pt x="64710" y="314599"/>
                </a:lnTo>
                <a:lnTo>
                  <a:pt x="35248" y="355791"/>
                </a:lnTo>
                <a:lnTo>
                  <a:pt x="12953" y="400049"/>
                </a:lnTo>
                <a:lnTo>
                  <a:pt x="1523" y="448817"/>
                </a:lnTo>
                <a:lnTo>
                  <a:pt x="0" y="473201"/>
                </a:lnTo>
                <a:lnTo>
                  <a:pt x="1523" y="497585"/>
                </a:lnTo>
                <a:lnTo>
                  <a:pt x="12953" y="546353"/>
                </a:lnTo>
                <a:lnTo>
                  <a:pt x="51894" y="614914"/>
                </a:lnTo>
                <a:lnTo>
                  <a:pt x="87870" y="656450"/>
                </a:lnTo>
                <a:lnTo>
                  <a:pt x="130133" y="694692"/>
                </a:lnTo>
                <a:lnTo>
                  <a:pt x="178030" y="729748"/>
                </a:lnTo>
                <a:lnTo>
                  <a:pt x="230910" y="761727"/>
                </a:lnTo>
                <a:lnTo>
                  <a:pt x="288119" y="790736"/>
                </a:lnTo>
                <a:lnTo>
                  <a:pt x="349005" y="816884"/>
                </a:lnTo>
                <a:lnTo>
                  <a:pt x="412914" y="840278"/>
                </a:lnTo>
                <a:lnTo>
                  <a:pt x="479194" y="861028"/>
                </a:lnTo>
                <a:lnTo>
                  <a:pt x="547192" y="879241"/>
                </a:lnTo>
                <a:lnTo>
                  <a:pt x="616255" y="895025"/>
                </a:lnTo>
                <a:lnTo>
                  <a:pt x="685731" y="908489"/>
                </a:lnTo>
                <a:lnTo>
                  <a:pt x="754966" y="919740"/>
                </a:lnTo>
                <a:lnTo>
                  <a:pt x="823309" y="928887"/>
                </a:lnTo>
                <a:lnTo>
                  <a:pt x="890105" y="936038"/>
                </a:lnTo>
                <a:lnTo>
                  <a:pt x="954703" y="941302"/>
                </a:lnTo>
                <a:lnTo>
                  <a:pt x="1016449" y="944786"/>
                </a:lnTo>
                <a:lnTo>
                  <a:pt x="1074691" y="946598"/>
                </a:lnTo>
                <a:lnTo>
                  <a:pt x="1128776" y="946847"/>
                </a:lnTo>
                <a:lnTo>
                  <a:pt x="1178051" y="945641"/>
                </a:lnTo>
                <a:lnTo>
                  <a:pt x="1235201" y="943355"/>
                </a:lnTo>
                <a:lnTo>
                  <a:pt x="1331984" y="938049"/>
                </a:lnTo>
                <a:lnTo>
                  <a:pt x="1347889" y="936711"/>
                </a:lnTo>
                <a:lnTo>
                  <a:pt x="1074023" y="936711"/>
                </a:lnTo>
                <a:lnTo>
                  <a:pt x="1022700" y="935516"/>
                </a:lnTo>
                <a:lnTo>
                  <a:pt x="967540" y="932817"/>
                </a:lnTo>
                <a:lnTo>
                  <a:pt x="909149" y="928519"/>
                </a:lnTo>
                <a:lnTo>
                  <a:pt x="848136" y="922530"/>
                </a:lnTo>
                <a:lnTo>
                  <a:pt x="785108" y="914753"/>
                </a:lnTo>
                <a:lnTo>
                  <a:pt x="720672" y="905095"/>
                </a:lnTo>
                <a:lnTo>
                  <a:pt x="655436" y="893462"/>
                </a:lnTo>
                <a:lnTo>
                  <a:pt x="590006" y="879758"/>
                </a:lnTo>
                <a:lnTo>
                  <a:pt x="524991" y="863890"/>
                </a:lnTo>
                <a:lnTo>
                  <a:pt x="460997" y="845764"/>
                </a:lnTo>
                <a:lnTo>
                  <a:pt x="398632" y="825284"/>
                </a:lnTo>
                <a:lnTo>
                  <a:pt x="338504" y="802356"/>
                </a:lnTo>
                <a:lnTo>
                  <a:pt x="281219" y="776887"/>
                </a:lnTo>
                <a:lnTo>
                  <a:pt x="227386" y="748781"/>
                </a:lnTo>
                <a:lnTo>
                  <a:pt x="177610" y="717945"/>
                </a:lnTo>
                <a:lnTo>
                  <a:pt x="132501" y="684283"/>
                </a:lnTo>
                <a:lnTo>
                  <a:pt x="92665" y="647702"/>
                </a:lnTo>
                <a:lnTo>
                  <a:pt x="58709" y="608107"/>
                </a:lnTo>
                <a:lnTo>
                  <a:pt x="31241" y="565403"/>
                </a:lnTo>
                <a:lnTo>
                  <a:pt x="15239" y="519683"/>
                </a:lnTo>
                <a:lnTo>
                  <a:pt x="9143" y="472439"/>
                </a:lnTo>
                <a:lnTo>
                  <a:pt x="10667" y="448817"/>
                </a:lnTo>
                <a:lnTo>
                  <a:pt x="22097" y="403097"/>
                </a:lnTo>
                <a:lnTo>
                  <a:pt x="41511" y="362535"/>
                </a:lnTo>
                <a:lnTo>
                  <a:pt x="64762" y="328689"/>
                </a:lnTo>
                <a:lnTo>
                  <a:pt x="92928" y="296959"/>
                </a:lnTo>
                <a:lnTo>
                  <a:pt x="125126" y="267389"/>
                </a:lnTo>
                <a:lnTo>
                  <a:pt x="160477" y="240028"/>
                </a:lnTo>
                <a:lnTo>
                  <a:pt x="198097" y="214921"/>
                </a:lnTo>
                <a:lnTo>
                  <a:pt x="237107" y="192113"/>
                </a:lnTo>
                <a:lnTo>
                  <a:pt x="276624" y="171651"/>
                </a:lnTo>
                <a:lnTo>
                  <a:pt x="315768" y="153582"/>
                </a:lnTo>
                <a:lnTo>
                  <a:pt x="353657" y="137950"/>
                </a:lnTo>
                <a:lnTo>
                  <a:pt x="412241" y="115823"/>
                </a:lnTo>
                <a:lnTo>
                  <a:pt x="454151" y="102107"/>
                </a:lnTo>
                <a:lnTo>
                  <a:pt x="513043" y="85003"/>
                </a:lnTo>
                <a:lnTo>
                  <a:pt x="572747" y="69836"/>
                </a:lnTo>
                <a:lnTo>
                  <a:pt x="633125" y="56536"/>
                </a:lnTo>
                <a:lnTo>
                  <a:pt x="694038" y="45034"/>
                </a:lnTo>
                <a:lnTo>
                  <a:pt x="755347" y="35261"/>
                </a:lnTo>
                <a:lnTo>
                  <a:pt x="816914" y="27148"/>
                </a:lnTo>
                <a:lnTo>
                  <a:pt x="878601" y="20625"/>
                </a:lnTo>
                <a:lnTo>
                  <a:pt x="940268" y="15623"/>
                </a:lnTo>
                <a:lnTo>
                  <a:pt x="1001777" y="12073"/>
                </a:lnTo>
                <a:lnTo>
                  <a:pt x="1062989" y="9905"/>
                </a:lnTo>
                <a:lnTo>
                  <a:pt x="1120901" y="9143"/>
                </a:lnTo>
                <a:lnTo>
                  <a:pt x="1348114" y="9143"/>
                </a:lnTo>
                <a:lnTo>
                  <a:pt x="1326546" y="7120"/>
                </a:lnTo>
                <a:lnTo>
                  <a:pt x="1272732" y="3434"/>
                </a:lnTo>
                <a:lnTo>
                  <a:pt x="1223014" y="1344"/>
                </a:lnTo>
                <a:lnTo>
                  <a:pt x="1120901" y="0"/>
                </a:lnTo>
                <a:close/>
              </a:path>
              <a:path w="2241550" h="947419">
                <a:moveTo>
                  <a:pt x="1348114" y="9143"/>
                </a:moveTo>
                <a:lnTo>
                  <a:pt x="1120901" y="9143"/>
                </a:lnTo>
                <a:lnTo>
                  <a:pt x="1178051" y="9905"/>
                </a:lnTo>
                <a:lnTo>
                  <a:pt x="1276515" y="13507"/>
                </a:lnTo>
                <a:lnTo>
                  <a:pt x="1323605" y="16401"/>
                </a:lnTo>
                <a:lnTo>
                  <a:pt x="1375007" y="20949"/>
                </a:lnTo>
                <a:lnTo>
                  <a:pt x="1430017" y="27230"/>
                </a:lnTo>
                <a:lnTo>
                  <a:pt x="1487931" y="35321"/>
                </a:lnTo>
                <a:lnTo>
                  <a:pt x="1548045" y="45299"/>
                </a:lnTo>
                <a:lnTo>
                  <a:pt x="1609656" y="57244"/>
                </a:lnTo>
                <a:lnTo>
                  <a:pt x="1672060" y="71232"/>
                </a:lnTo>
                <a:lnTo>
                  <a:pt x="1734552" y="87340"/>
                </a:lnTo>
                <a:lnTo>
                  <a:pt x="1796430" y="105647"/>
                </a:lnTo>
                <a:lnTo>
                  <a:pt x="1856989" y="126230"/>
                </a:lnTo>
                <a:lnTo>
                  <a:pt x="1915526" y="149167"/>
                </a:lnTo>
                <a:lnTo>
                  <a:pt x="1971336" y="174536"/>
                </a:lnTo>
                <a:lnTo>
                  <a:pt x="2023717" y="202413"/>
                </a:lnTo>
                <a:lnTo>
                  <a:pt x="2071964" y="232878"/>
                </a:lnTo>
                <a:lnTo>
                  <a:pt x="2115374" y="266007"/>
                </a:lnTo>
                <a:lnTo>
                  <a:pt x="2153242" y="301877"/>
                </a:lnTo>
                <a:lnTo>
                  <a:pt x="2184866" y="340568"/>
                </a:lnTo>
                <a:lnTo>
                  <a:pt x="2209541" y="382156"/>
                </a:lnTo>
                <a:lnTo>
                  <a:pt x="2226563" y="426719"/>
                </a:lnTo>
                <a:lnTo>
                  <a:pt x="2231897" y="473201"/>
                </a:lnTo>
                <a:lnTo>
                  <a:pt x="2230373" y="496823"/>
                </a:lnTo>
                <a:lnTo>
                  <a:pt x="2209394" y="564192"/>
                </a:lnTo>
                <a:lnTo>
                  <a:pt x="2184604" y="605725"/>
                </a:lnTo>
                <a:lnTo>
                  <a:pt x="2152894" y="644363"/>
                </a:lnTo>
                <a:lnTo>
                  <a:pt x="2114967" y="680183"/>
                </a:lnTo>
                <a:lnTo>
                  <a:pt x="2071523" y="713264"/>
                </a:lnTo>
                <a:lnTo>
                  <a:pt x="2023262" y="743684"/>
                </a:lnTo>
                <a:lnTo>
                  <a:pt x="1970886" y="771523"/>
                </a:lnTo>
                <a:lnTo>
                  <a:pt x="1915095" y="796858"/>
                </a:lnTo>
                <a:lnTo>
                  <a:pt x="1856592" y="819769"/>
                </a:lnTo>
                <a:lnTo>
                  <a:pt x="1796075" y="840333"/>
                </a:lnTo>
                <a:lnTo>
                  <a:pt x="1734248" y="858630"/>
                </a:lnTo>
                <a:lnTo>
                  <a:pt x="1671809" y="874737"/>
                </a:lnTo>
                <a:lnTo>
                  <a:pt x="1609462" y="888734"/>
                </a:lnTo>
                <a:lnTo>
                  <a:pt x="1547905" y="900698"/>
                </a:lnTo>
                <a:lnTo>
                  <a:pt x="1487841" y="910709"/>
                </a:lnTo>
                <a:lnTo>
                  <a:pt x="1429970" y="918846"/>
                </a:lnTo>
                <a:lnTo>
                  <a:pt x="1374994" y="925185"/>
                </a:lnTo>
                <a:lnTo>
                  <a:pt x="1323613" y="929807"/>
                </a:lnTo>
                <a:lnTo>
                  <a:pt x="1276527" y="932790"/>
                </a:lnTo>
                <a:lnTo>
                  <a:pt x="1178051" y="935735"/>
                </a:lnTo>
                <a:lnTo>
                  <a:pt x="1074023" y="936711"/>
                </a:lnTo>
                <a:lnTo>
                  <a:pt x="1347889" y="936711"/>
                </a:lnTo>
                <a:lnTo>
                  <a:pt x="1428654" y="928578"/>
                </a:lnTo>
                <a:lnTo>
                  <a:pt x="1482713" y="921211"/>
                </a:lnTo>
                <a:lnTo>
                  <a:pt x="1539619" y="911984"/>
                </a:lnTo>
                <a:lnTo>
                  <a:pt x="1598644" y="900822"/>
                </a:lnTo>
                <a:lnTo>
                  <a:pt x="1659061" y="887644"/>
                </a:lnTo>
                <a:lnTo>
                  <a:pt x="1720142" y="872375"/>
                </a:lnTo>
                <a:lnTo>
                  <a:pt x="1781162" y="854935"/>
                </a:lnTo>
                <a:lnTo>
                  <a:pt x="1841392" y="835247"/>
                </a:lnTo>
                <a:lnTo>
                  <a:pt x="1900105" y="813233"/>
                </a:lnTo>
                <a:lnTo>
                  <a:pt x="1956574" y="788815"/>
                </a:lnTo>
                <a:lnTo>
                  <a:pt x="2010071" y="761915"/>
                </a:lnTo>
                <a:lnTo>
                  <a:pt x="2059871" y="732456"/>
                </a:lnTo>
                <a:lnTo>
                  <a:pt x="2105245" y="700359"/>
                </a:lnTo>
                <a:lnTo>
                  <a:pt x="2145466" y="665547"/>
                </a:lnTo>
                <a:lnTo>
                  <a:pt x="2179807" y="627941"/>
                </a:lnTo>
                <a:lnTo>
                  <a:pt x="2207542" y="587464"/>
                </a:lnTo>
                <a:lnTo>
                  <a:pt x="2227941" y="544038"/>
                </a:lnTo>
                <a:lnTo>
                  <a:pt x="2240279" y="497585"/>
                </a:lnTo>
                <a:lnTo>
                  <a:pt x="2241041" y="472439"/>
                </a:lnTo>
                <a:lnTo>
                  <a:pt x="2239517" y="448055"/>
                </a:lnTo>
                <a:lnTo>
                  <a:pt x="2228087" y="400049"/>
                </a:lnTo>
                <a:lnTo>
                  <a:pt x="2205689" y="355642"/>
                </a:lnTo>
                <a:lnTo>
                  <a:pt x="2176160" y="314341"/>
                </a:lnTo>
                <a:lnTo>
                  <a:pt x="2140159" y="276056"/>
                </a:lnTo>
                <a:lnTo>
                  <a:pt x="2098348" y="240699"/>
                </a:lnTo>
                <a:lnTo>
                  <a:pt x="2051388" y="208182"/>
                </a:lnTo>
                <a:lnTo>
                  <a:pt x="1999937" y="178415"/>
                </a:lnTo>
                <a:lnTo>
                  <a:pt x="1944658" y="151310"/>
                </a:lnTo>
                <a:lnTo>
                  <a:pt x="1886210" y="126778"/>
                </a:lnTo>
                <a:lnTo>
                  <a:pt x="1825253" y="104729"/>
                </a:lnTo>
                <a:lnTo>
                  <a:pt x="1762448" y="85077"/>
                </a:lnTo>
                <a:lnTo>
                  <a:pt x="1698456" y="67731"/>
                </a:lnTo>
                <a:lnTo>
                  <a:pt x="1633937" y="52602"/>
                </a:lnTo>
                <a:lnTo>
                  <a:pt x="1569551" y="39603"/>
                </a:lnTo>
                <a:lnTo>
                  <a:pt x="1505958" y="28644"/>
                </a:lnTo>
                <a:lnTo>
                  <a:pt x="1443819" y="19636"/>
                </a:lnTo>
                <a:lnTo>
                  <a:pt x="1383795" y="12491"/>
                </a:lnTo>
                <a:lnTo>
                  <a:pt x="134811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16"/>
          <p:cNvSpPr/>
          <p:nvPr/>
        </p:nvSpPr>
        <p:spPr>
          <a:xfrm>
            <a:off x="5137327" y="1264412"/>
            <a:ext cx="690880" cy="317500"/>
          </a:xfrm>
          <a:custGeom>
            <a:avLst/>
            <a:gdLst/>
            <a:ahLst/>
            <a:cxnLst/>
            <a:rect l="l" t="t" r="r" b="b"/>
            <a:pathLst>
              <a:path w="690879" h="317500">
                <a:moveTo>
                  <a:pt x="619160" y="286574"/>
                </a:moveTo>
                <a:lnTo>
                  <a:pt x="605789" y="316991"/>
                </a:lnTo>
                <a:lnTo>
                  <a:pt x="690371" y="313181"/>
                </a:lnTo>
                <a:lnTo>
                  <a:pt x="672757" y="291845"/>
                </a:lnTo>
                <a:lnTo>
                  <a:pt x="630935" y="291845"/>
                </a:lnTo>
                <a:lnTo>
                  <a:pt x="619160" y="286574"/>
                </a:lnTo>
                <a:close/>
              </a:path>
              <a:path w="690879" h="317500">
                <a:moveTo>
                  <a:pt x="623147" y="277502"/>
                </a:moveTo>
                <a:lnTo>
                  <a:pt x="619160" y="286574"/>
                </a:lnTo>
                <a:lnTo>
                  <a:pt x="630935" y="291845"/>
                </a:lnTo>
                <a:lnTo>
                  <a:pt x="634745" y="282701"/>
                </a:lnTo>
                <a:lnTo>
                  <a:pt x="623147" y="277502"/>
                </a:lnTo>
                <a:close/>
              </a:path>
              <a:path w="690879" h="317500">
                <a:moveTo>
                  <a:pt x="636269" y="247649"/>
                </a:moveTo>
                <a:lnTo>
                  <a:pt x="623147" y="277502"/>
                </a:lnTo>
                <a:lnTo>
                  <a:pt x="634745" y="282701"/>
                </a:lnTo>
                <a:lnTo>
                  <a:pt x="630935" y="291845"/>
                </a:lnTo>
                <a:lnTo>
                  <a:pt x="672757" y="291845"/>
                </a:lnTo>
                <a:lnTo>
                  <a:pt x="636269" y="247649"/>
                </a:lnTo>
                <a:close/>
              </a:path>
              <a:path w="690879" h="317500">
                <a:moveTo>
                  <a:pt x="71692" y="30298"/>
                </a:moveTo>
                <a:lnTo>
                  <a:pt x="67499" y="39605"/>
                </a:lnTo>
                <a:lnTo>
                  <a:pt x="619160" y="286574"/>
                </a:lnTo>
                <a:lnTo>
                  <a:pt x="623147" y="277502"/>
                </a:lnTo>
                <a:lnTo>
                  <a:pt x="71692" y="30298"/>
                </a:lnTo>
                <a:close/>
              </a:path>
              <a:path w="690879" h="317500">
                <a:moveTo>
                  <a:pt x="85343" y="0"/>
                </a:moveTo>
                <a:lnTo>
                  <a:pt x="0" y="3809"/>
                </a:lnTo>
                <a:lnTo>
                  <a:pt x="54101" y="69341"/>
                </a:lnTo>
                <a:lnTo>
                  <a:pt x="67499" y="39605"/>
                </a:lnTo>
                <a:lnTo>
                  <a:pt x="55625" y="34289"/>
                </a:lnTo>
                <a:lnTo>
                  <a:pt x="60197" y="25145"/>
                </a:lnTo>
                <a:lnTo>
                  <a:pt x="74014" y="25145"/>
                </a:lnTo>
                <a:lnTo>
                  <a:pt x="85343" y="0"/>
                </a:lnTo>
                <a:close/>
              </a:path>
              <a:path w="690879" h="317500">
                <a:moveTo>
                  <a:pt x="60197" y="25145"/>
                </a:moveTo>
                <a:lnTo>
                  <a:pt x="55625" y="34289"/>
                </a:lnTo>
                <a:lnTo>
                  <a:pt x="67499" y="39605"/>
                </a:lnTo>
                <a:lnTo>
                  <a:pt x="71692" y="30298"/>
                </a:lnTo>
                <a:lnTo>
                  <a:pt x="60197" y="25145"/>
                </a:lnTo>
                <a:close/>
              </a:path>
              <a:path w="690879" h="317500">
                <a:moveTo>
                  <a:pt x="74014" y="25145"/>
                </a:moveTo>
                <a:lnTo>
                  <a:pt x="60197" y="25145"/>
                </a:lnTo>
                <a:lnTo>
                  <a:pt x="71692" y="30298"/>
                </a:lnTo>
                <a:lnTo>
                  <a:pt x="74014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17"/>
          <p:cNvSpPr/>
          <p:nvPr/>
        </p:nvSpPr>
        <p:spPr>
          <a:xfrm>
            <a:off x="2868853" y="1264412"/>
            <a:ext cx="690880" cy="317500"/>
          </a:xfrm>
          <a:custGeom>
            <a:avLst/>
            <a:gdLst/>
            <a:ahLst/>
            <a:cxnLst/>
            <a:rect l="l" t="t" r="r" b="b"/>
            <a:pathLst>
              <a:path w="690879" h="317500">
                <a:moveTo>
                  <a:pt x="54101" y="247649"/>
                </a:moveTo>
                <a:lnTo>
                  <a:pt x="0" y="313181"/>
                </a:lnTo>
                <a:lnTo>
                  <a:pt x="85343" y="316991"/>
                </a:lnTo>
                <a:lnTo>
                  <a:pt x="74014" y="291845"/>
                </a:lnTo>
                <a:lnTo>
                  <a:pt x="59435" y="291845"/>
                </a:lnTo>
                <a:lnTo>
                  <a:pt x="55625" y="282701"/>
                </a:lnTo>
                <a:lnTo>
                  <a:pt x="67499" y="277386"/>
                </a:lnTo>
                <a:lnTo>
                  <a:pt x="54101" y="247649"/>
                </a:lnTo>
                <a:close/>
              </a:path>
              <a:path w="690879" h="317500">
                <a:moveTo>
                  <a:pt x="67499" y="277386"/>
                </a:moveTo>
                <a:lnTo>
                  <a:pt x="55625" y="282701"/>
                </a:lnTo>
                <a:lnTo>
                  <a:pt x="59435" y="291845"/>
                </a:lnTo>
                <a:lnTo>
                  <a:pt x="71567" y="286414"/>
                </a:lnTo>
                <a:lnTo>
                  <a:pt x="67499" y="277386"/>
                </a:lnTo>
                <a:close/>
              </a:path>
              <a:path w="690879" h="317500">
                <a:moveTo>
                  <a:pt x="71567" y="286414"/>
                </a:moveTo>
                <a:lnTo>
                  <a:pt x="59435" y="291845"/>
                </a:lnTo>
                <a:lnTo>
                  <a:pt x="74014" y="291845"/>
                </a:lnTo>
                <a:lnTo>
                  <a:pt x="71567" y="286414"/>
                </a:lnTo>
                <a:close/>
              </a:path>
              <a:path w="690879" h="317500">
                <a:moveTo>
                  <a:pt x="618804" y="30577"/>
                </a:moveTo>
                <a:lnTo>
                  <a:pt x="67499" y="277386"/>
                </a:lnTo>
                <a:lnTo>
                  <a:pt x="71567" y="286414"/>
                </a:lnTo>
                <a:lnTo>
                  <a:pt x="622872" y="39605"/>
                </a:lnTo>
                <a:lnTo>
                  <a:pt x="618804" y="30577"/>
                </a:lnTo>
                <a:close/>
              </a:path>
              <a:path w="690879" h="317500">
                <a:moveTo>
                  <a:pt x="672757" y="25145"/>
                </a:moveTo>
                <a:lnTo>
                  <a:pt x="630935" y="25145"/>
                </a:lnTo>
                <a:lnTo>
                  <a:pt x="634745" y="34289"/>
                </a:lnTo>
                <a:lnTo>
                  <a:pt x="622872" y="39605"/>
                </a:lnTo>
                <a:lnTo>
                  <a:pt x="636269" y="69341"/>
                </a:lnTo>
                <a:lnTo>
                  <a:pt x="672757" y="25145"/>
                </a:lnTo>
                <a:close/>
              </a:path>
              <a:path w="690879" h="317500">
                <a:moveTo>
                  <a:pt x="630935" y="25145"/>
                </a:moveTo>
                <a:lnTo>
                  <a:pt x="618804" y="30577"/>
                </a:lnTo>
                <a:lnTo>
                  <a:pt x="622872" y="39605"/>
                </a:lnTo>
                <a:lnTo>
                  <a:pt x="634745" y="34289"/>
                </a:lnTo>
                <a:lnTo>
                  <a:pt x="630935" y="25145"/>
                </a:lnTo>
                <a:close/>
              </a:path>
              <a:path w="690879" h="317500">
                <a:moveTo>
                  <a:pt x="605027" y="0"/>
                </a:moveTo>
                <a:lnTo>
                  <a:pt x="618804" y="30577"/>
                </a:lnTo>
                <a:lnTo>
                  <a:pt x="630935" y="25145"/>
                </a:lnTo>
                <a:lnTo>
                  <a:pt x="672757" y="25145"/>
                </a:lnTo>
                <a:lnTo>
                  <a:pt x="690371" y="3809"/>
                </a:lnTo>
                <a:lnTo>
                  <a:pt x="605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18"/>
          <p:cNvSpPr/>
          <p:nvPr/>
        </p:nvSpPr>
        <p:spPr>
          <a:xfrm>
            <a:off x="424361" y="2700014"/>
            <a:ext cx="3600450" cy="2838450"/>
          </a:xfrm>
          <a:custGeom>
            <a:avLst/>
            <a:gdLst/>
            <a:ahLst/>
            <a:cxnLst/>
            <a:rect l="l" t="t" r="r" b="b"/>
            <a:pathLst>
              <a:path w="3600450" h="2838450">
                <a:moveTo>
                  <a:pt x="0" y="2838449"/>
                </a:moveTo>
                <a:lnTo>
                  <a:pt x="3600449" y="2838449"/>
                </a:lnTo>
                <a:lnTo>
                  <a:pt x="3600449" y="0"/>
                </a:lnTo>
                <a:lnTo>
                  <a:pt x="0" y="0"/>
                </a:lnTo>
                <a:lnTo>
                  <a:pt x="0" y="2838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19"/>
          <p:cNvSpPr txBox="1">
            <a:spLocks noGrp="1"/>
          </p:cNvSpPr>
          <p:nvPr/>
        </p:nvSpPr>
        <p:spPr>
          <a:xfrm>
            <a:off x="502344" y="1628634"/>
            <a:ext cx="3399790" cy="389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085" marR="1174750" indent="12700">
              <a:lnSpc>
                <a:spcPct val="100000"/>
              </a:lnSpc>
            </a:pPr>
            <a:r>
              <a:rPr b="0" dirty="0"/>
              <a:t>K</a:t>
            </a:r>
            <a:r>
              <a:rPr b="0" spc="-5" dirty="0"/>
              <a:t>on</a:t>
            </a:r>
            <a:r>
              <a:rPr b="0" spc="-10" dirty="0"/>
              <a:t>st</a:t>
            </a:r>
            <a:r>
              <a:rPr b="0" dirty="0"/>
              <a:t>r</a:t>
            </a:r>
            <a:r>
              <a:rPr b="0" spc="-5" dirty="0"/>
              <a:t>u</a:t>
            </a:r>
            <a:r>
              <a:rPr b="0" spc="-10" dirty="0"/>
              <a:t>kt</a:t>
            </a:r>
            <a:r>
              <a:rPr b="0" spc="-5" dirty="0"/>
              <a:t>i</a:t>
            </a:r>
            <a:r>
              <a:rPr b="0" dirty="0"/>
              <a:t>ve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dirty="0"/>
              <a:t>Ma</a:t>
            </a:r>
            <a:r>
              <a:rPr b="0" spc="-15" dirty="0"/>
              <a:t>ß</a:t>
            </a:r>
            <a:r>
              <a:rPr b="0" dirty="0"/>
              <a:t>nahmen</a:t>
            </a:r>
          </a:p>
          <a:p>
            <a:pPr>
              <a:lnSpc>
                <a:spcPts val="1800"/>
              </a:lnSpc>
            </a:pPr>
            <a:endParaRPr dirty="0"/>
          </a:p>
          <a:p>
            <a:pPr>
              <a:lnSpc>
                <a:spcPts val="2600"/>
              </a:lnSpc>
              <a:spcBef>
                <a:spcPts val="28"/>
              </a:spcBef>
            </a:pPr>
            <a:endParaRPr sz="2600" dirty="0"/>
          </a:p>
          <a:p>
            <a:pPr marL="12700">
              <a:lnSpc>
                <a:spcPct val="100000"/>
              </a:lnSpc>
            </a:pPr>
            <a:r>
              <a:rPr b="0" spc="-5" dirty="0"/>
              <a:t>U</a:t>
            </a:r>
            <a:r>
              <a:rPr b="0" spc="-10" dirty="0"/>
              <a:t>mf</a:t>
            </a:r>
            <a:r>
              <a:rPr b="0" spc="-5" dirty="0"/>
              <a:t>a</a:t>
            </a:r>
            <a:r>
              <a:rPr b="0" dirty="0"/>
              <a:t>ss</a:t>
            </a:r>
            <a:r>
              <a:rPr b="0" spc="-5" dirty="0"/>
              <a:t>e</a:t>
            </a:r>
            <a:r>
              <a:rPr b="0" dirty="0"/>
              <a:t>n</a:t>
            </a:r>
          </a:p>
          <a:p>
            <a:pPr marL="363855" indent="-171450">
              <a:lnSpc>
                <a:spcPct val="100000"/>
              </a:lnSpc>
              <a:buFont typeface="Arial"/>
              <a:buChar char="•"/>
              <a:tabLst>
                <a:tab pos="364490" algn="l"/>
              </a:tabLst>
            </a:pPr>
            <a:r>
              <a:rPr b="0" spc="-10" dirty="0"/>
              <a:t>t</a:t>
            </a:r>
            <a:r>
              <a:rPr b="0" dirty="0"/>
              <a:t>echnische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/>
              <a:t>Ma</a:t>
            </a:r>
            <a:r>
              <a:rPr b="0" spc="-15" dirty="0"/>
              <a:t>ß</a:t>
            </a:r>
            <a:r>
              <a:rPr b="0" dirty="0"/>
              <a:t>nahmen</a:t>
            </a:r>
          </a:p>
          <a:p>
            <a:pPr marL="363855" indent="-171450">
              <a:lnSpc>
                <a:spcPct val="100000"/>
              </a:lnSpc>
              <a:buFont typeface="Arial"/>
              <a:buChar char="•"/>
              <a:tabLst>
                <a:tab pos="364490" algn="l"/>
              </a:tabLst>
            </a:pPr>
            <a:r>
              <a:rPr b="0" dirty="0"/>
              <a:t>organisa</a:t>
            </a:r>
            <a:r>
              <a:rPr b="0" spc="-5" dirty="0"/>
              <a:t>t</a:t>
            </a:r>
            <a:r>
              <a:rPr b="0" dirty="0"/>
              <a:t>orische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dirty="0"/>
              <a:t>Ma</a:t>
            </a:r>
            <a:r>
              <a:rPr b="0" spc="-15" dirty="0"/>
              <a:t>ß</a:t>
            </a:r>
            <a:r>
              <a:rPr b="0" dirty="0"/>
              <a:t>nahmen</a:t>
            </a:r>
          </a:p>
          <a:p>
            <a:pPr marL="363855" indent="-171450">
              <a:lnSpc>
                <a:spcPct val="100000"/>
              </a:lnSpc>
              <a:buFont typeface="Arial"/>
              <a:buChar char="•"/>
              <a:tabLst>
                <a:tab pos="364490" algn="l"/>
              </a:tabLst>
            </a:pPr>
            <a:r>
              <a:rPr b="0" dirty="0"/>
              <a:t>personelle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/>
              <a:t>Ma</a:t>
            </a:r>
            <a:r>
              <a:rPr b="0" spc="-15" dirty="0"/>
              <a:t>ß</a:t>
            </a:r>
            <a:r>
              <a:rPr b="0" dirty="0"/>
              <a:t>nahmen</a:t>
            </a:r>
          </a:p>
          <a:p>
            <a:pPr>
              <a:lnSpc>
                <a:spcPts val="2100"/>
              </a:lnSpc>
              <a:spcBef>
                <a:spcPts val="60"/>
              </a:spcBef>
            </a:pPr>
            <a:endParaRPr sz="2100" b="0" dirty="0"/>
          </a:p>
          <a:p>
            <a:pPr marL="12700" marR="452120">
              <a:lnSpc>
                <a:spcPct val="100000"/>
              </a:lnSpc>
            </a:pPr>
            <a:r>
              <a:rPr lang="de-DE" spc="-55" dirty="0" smtClean="0"/>
              <a:t>die </a:t>
            </a:r>
            <a:r>
              <a:rPr b="0" spc="-5" dirty="0" err="1" smtClean="0"/>
              <a:t>dafü</a:t>
            </a:r>
            <a:r>
              <a:rPr b="0" dirty="0" err="1" smtClean="0"/>
              <a:t>r</a:t>
            </a:r>
            <a:r>
              <a:rPr b="0" spc="40" dirty="0" smtClean="0">
                <a:latin typeface="Times New Roman"/>
                <a:cs typeface="Times New Roman"/>
              </a:rPr>
              <a:t> </a:t>
            </a:r>
            <a:r>
              <a:rPr b="0" dirty="0" err="1" smtClean="0"/>
              <a:t>s</a:t>
            </a:r>
            <a:r>
              <a:rPr b="0" spc="-5" dirty="0" err="1" smtClean="0"/>
              <a:t>o</a:t>
            </a:r>
            <a:r>
              <a:rPr b="0" dirty="0" err="1" smtClean="0"/>
              <a:t>r</a:t>
            </a:r>
            <a:r>
              <a:rPr b="0" spc="-5" dirty="0" err="1" smtClean="0"/>
              <a:t>ge</a:t>
            </a:r>
            <a:r>
              <a:rPr b="0" dirty="0" err="1" smtClean="0"/>
              <a:t>n</a:t>
            </a:r>
            <a:r>
              <a:rPr lang="de-DE" b="0" dirty="0"/>
              <a:t>,</a:t>
            </a:r>
            <a:r>
              <a:rPr b="0" spc="40" dirty="0" smtClean="0">
                <a:latin typeface="Times New Roman"/>
                <a:cs typeface="Times New Roman"/>
              </a:rPr>
              <a:t> </a:t>
            </a:r>
            <a:r>
              <a:rPr b="0" spc="-5" dirty="0" smtClean="0"/>
              <a:t>da</a:t>
            </a:r>
            <a:r>
              <a:rPr b="0" dirty="0" smtClean="0"/>
              <a:t>s</a:t>
            </a:r>
            <a:r>
              <a:rPr lang="de-DE" b="0" dirty="0" smtClean="0"/>
              <a:t>s</a:t>
            </a:r>
            <a:r>
              <a:rPr b="0" spc="40" dirty="0" smtClean="0">
                <a:latin typeface="Times New Roman"/>
                <a:cs typeface="Times New Roman"/>
              </a:rPr>
              <a:t> </a:t>
            </a:r>
            <a:r>
              <a:rPr b="0" spc="-5" dirty="0"/>
              <a:t>de</a:t>
            </a:r>
            <a:r>
              <a:rPr b="0" dirty="0"/>
              <a:t>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0" dirty="0"/>
              <a:t>Erst</a:t>
            </a:r>
            <a:r>
              <a:rPr b="0" dirty="0"/>
              <a:t>ellungsprozess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/>
              <a:t>und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/>
              <a:t>das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/>
              <a:t>e</a:t>
            </a:r>
            <a:r>
              <a:rPr b="0" spc="-10" dirty="0"/>
              <a:t>rst</a:t>
            </a:r>
            <a:r>
              <a:rPr b="0" spc="-5" dirty="0"/>
              <a:t>ellt</a:t>
            </a:r>
            <a:r>
              <a:rPr b="0" dirty="0"/>
              <a:t>e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dirty="0" err="1"/>
              <a:t>Pr</a:t>
            </a:r>
            <a:r>
              <a:rPr b="0" spc="-5" dirty="0" err="1"/>
              <a:t>odu</a:t>
            </a:r>
            <a:r>
              <a:rPr b="0" spc="-10" dirty="0" err="1"/>
              <a:t>kt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spc="-5" dirty="0" err="1" smtClean="0"/>
              <a:t>be</a:t>
            </a:r>
            <a:r>
              <a:rPr b="0" spc="-10" dirty="0" err="1" smtClean="0"/>
              <a:t>st</a:t>
            </a:r>
            <a:r>
              <a:rPr b="0" spc="-5" dirty="0" err="1" smtClean="0"/>
              <a:t>i</a:t>
            </a:r>
            <a:r>
              <a:rPr b="0" spc="-15" dirty="0" err="1" smtClean="0"/>
              <a:t>mmt</a:t>
            </a:r>
            <a:r>
              <a:rPr b="0" dirty="0" err="1" smtClean="0"/>
              <a:t>e</a:t>
            </a:r>
            <a:r>
              <a:rPr b="0" spc="45" dirty="0" smtClean="0">
                <a:latin typeface="Times New Roman"/>
                <a:cs typeface="Times New Roman"/>
              </a:rPr>
              <a:t> </a:t>
            </a:r>
            <a:r>
              <a:rPr b="0" spc="-10" dirty="0" err="1" smtClean="0"/>
              <a:t>Q</a:t>
            </a:r>
            <a:r>
              <a:rPr b="0" spc="-5" dirty="0" err="1" smtClean="0"/>
              <a:t>ualität</a:t>
            </a:r>
            <a:r>
              <a:rPr b="0" dirty="0" err="1" smtClean="0"/>
              <a:t>s</a:t>
            </a:r>
            <a:r>
              <a:rPr lang="de-DE" b="0" dirty="0" smtClean="0"/>
              <a:t>e</a:t>
            </a:r>
            <a:r>
              <a:rPr b="0" spc="-5" dirty="0" err="1" smtClean="0"/>
              <a:t>igen</a:t>
            </a:r>
            <a:r>
              <a:rPr b="0" dirty="0" err="1" smtClean="0"/>
              <a:t>sc</a:t>
            </a:r>
            <a:r>
              <a:rPr b="0" spc="-5" dirty="0" err="1" smtClean="0"/>
              <a:t>hafte</a:t>
            </a:r>
            <a:r>
              <a:rPr b="0" dirty="0" err="1" smtClean="0"/>
              <a:t>n</a:t>
            </a:r>
            <a:r>
              <a:rPr b="0" spc="35" dirty="0" smtClean="0">
                <a:latin typeface="Times New Roman"/>
                <a:cs typeface="Times New Roman"/>
              </a:rPr>
              <a:t> </a:t>
            </a:r>
            <a:r>
              <a:rPr b="0" spc="-5" dirty="0"/>
              <a:t>be</a:t>
            </a:r>
            <a:r>
              <a:rPr b="0" dirty="0"/>
              <a:t>s</a:t>
            </a:r>
            <a:r>
              <a:rPr b="0" spc="-5" dirty="0"/>
              <a:t>it</a:t>
            </a:r>
            <a:r>
              <a:rPr b="0" dirty="0"/>
              <a:t>z</a:t>
            </a:r>
            <a:r>
              <a:rPr b="0" spc="-5" dirty="0"/>
              <a:t>e</a:t>
            </a:r>
            <a:r>
              <a:rPr b="0" dirty="0"/>
              <a:t>n</a:t>
            </a:r>
          </a:p>
        </p:txBody>
      </p:sp>
      <p:sp>
        <p:nvSpPr>
          <p:cNvPr id="62" name="object 20"/>
          <p:cNvSpPr/>
          <p:nvPr/>
        </p:nvSpPr>
        <p:spPr>
          <a:xfrm>
            <a:off x="4744897" y="2700014"/>
            <a:ext cx="3743960" cy="2838450"/>
          </a:xfrm>
          <a:custGeom>
            <a:avLst/>
            <a:gdLst/>
            <a:ahLst/>
            <a:cxnLst/>
            <a:rect l="l" t="t" r="r" b="b"/>
            <a:pathLst>
              <a:path w="3743959" h="2838450">
                <a:moveTo>
                  <a:pt x="0" y="2838449"/>
                </a:moveTo>
                <a:lnTo>
                  <a:pt x="3743705" y="2838449"/>
                </a:lnTo>
                <a:lnTo>
                  <a:pt x="3743705" y="0"/>
                </a:lnTo>
                <a:lnTo>
                  <a:pt x="0" y="0"/>
                </a:lnTo>
                <a:lnTo>
                  <a:pt x="0" y="2838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21"/>
          <p:cNvSpPr txBox="1"/>
          <p:nvPr/>
        </p:nvSpPr>
        <p:spPr>
          <a:xfrm>
            <a:off x="4823650" y="1628634"/>
            <a:ext cx="3544570" cy="359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0620" marR="1102995" indent="571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nal</a:t>
            </a:r>
            <a:r>
              <a:rPr sz="1800" spc="-10" dirty="0">
                <a:latin typeface="Arial"/>
                <a:cs typeface="Arial"/>
              </a:rPr>
              <a:t>yt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ß</a:t>
            </a:r>
            <a:r>
              <a:rPr sz="1800" dirty="0">
                <a:latin typeface="Arial"/>
                <a:cs typeface="Arial"/>
              </a:rPr>
              <a:t>nahmen</a:t>
            </a: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600"/>
              </a:lnSpc>
              <a:spcBef>
                <a:spcPts val="28"/>
              </a:spcBef>
            </a:pPr>
            <a:endParaRPr sz="2600" dirty="0"/>
          </a:p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ß</a:t>
            </a:r>
            <a:r>
              <a:rPr sz="1800" dirty="0">
                <a:latin typeface="Arial"/>
                <a:cs typeface="Arial"/>
              </a:rPr>
              <a:t>nahmen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Überprü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ung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eu</a:t>
            </a:r>
            <a:r>
              <a:rPr sz="1800" spc="-10" dirty="0">
                <a:latin typeface="Arial"/>
                <a:cs typeface="Arial"/>
              </a:rPr>
              <a:t>rt</a:t>
            </a:r>
            <a:r>
              <a:rPr sz="1800" spc="-5" dirty="0">
                <a:latin typeface="Arial"/>
                <a:cs typeface="Arial"/>
              </a:rPr>
              <a:t>eilun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 err="1">
                <a:latin typeface="Arial"/>
                <a:cs typeface="Arial"/>
              </a:rPr>
              <a:t>tat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ä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-5" dirty="0" err="1">
                <a:latin typeface="Arial"/>
                <a:cs typeface="Arial"/>
              </a:rPr>
              <a:t>hli</a:t>
            </a:r>
            <a:r>
              <a:rPr sz="1800" dirty="0" err="1">
                <a:latin typeface="Arial"/>
                <a:cs typeface="Arial"/>
              </a:rPr>
              <a:t>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vorhanden</a:t>
            </a:r>
            <a:r>
              <a:rPr lang="de-DE" sz="1800" dirty="0" smtClean="0">
                <a:latin typeface="Arial"/>
                <a:cs typeface="Arial"/>
              </a:rPr>
              <a:t>en</a:t>
            </a:r>
            <a:r>
              <a:rPr sz="1800" spc="35" dirty="0" smtClean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uali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ä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Arial"/>
                <a:cs typeface="Arial"/>
              </a:rPr>
              <a:t>eines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Pr</a:t>
            </a:r>
            <a:r>
              <a:rPr sz="1800" spc="-5" dirty="0" err="1" smtClean="0">
                <a:latin typeface="Arial"/>
                <a:cs typeface="Arial"/>
              </a:rPr>
              <a:t>odu</a:t>
            </a:r>
            <a:r>
              <a:rPr sz="1800" spc="-10" dirty="0" err="1" smtClean="0">
                <a:latin typeface="Arial"/>
                <a:cs typeface="Arial"/>
              </a:rPr>
              <a:t>kts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60"/>
              </a:spcBef>
            </a:pPr>
            <a:endParaRPr sz="2100" dirty="0"/>
          </a:p>
          <a:p>
            <a:pPr marL="12700" marR="517525">
              <a:lnSpc>
                <a:spcPct val="100000"/>
              </a:lnSpc>
            </a:pPr>
            <a:r>
              <a:rPr sz="1800" dirty="0" err="1">
                <a:latin typeface="Arial"/>
                <a:cs typeface="Arial"/>
              </a:rPr>
              <a:t>Br</a:t>
            </a:r>
            <a:r>
              <a:rPr sz="1800" spc="-5" dirty="0" err="1">
                <a:latin typeface="Arial"/>
                <a:cs typeface="Arial"/>
              </a:rPr>
              <a:t>inge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zunächst</a:t>
            </a:r>
            <a:r>
              <a:rPr sz="1800" spc="40" dirty="0" smtClean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Arial"/>
                <a:cs typeface="Arial"/>
              </a:rPr>
              <a:t>k</a:t>
            </a:r>
            <a:r>
              <a:rPr sz="1800" spc="-5" dirty="0" err="1">
                <a:latin typeface="Arial"/>
                <a:cs typeface="Arial"/>
              </a:rPr>
              <a:t>ein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lang="de-DE" sz="1800" spc="40" dirty="0" smtClean="0">
                <a:latin typeface="Times New Roman"/>
                <a:cs typeface="Times New Roman"/>
              </a:rPr>
              <a:t>Q</a:t>
            </a:r>
            <a:r>
              <a:rPr sz="1800" spc="-5" dirty="0" err="1" smtClean="0">
                <a:latin typeface="Arial"/>
                <a:cs typeface="Arial"/>
              </a:rPr>
              <a:t>ualität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füh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weite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ß</a:t>
            </a:r>
            <a:r>
              <a:rPr sz="1800" spc="-5" dirty="0">
                <a:latin typeface="Arial"/>
                <a:cs typeface="Arial"/>
              </a:rPr>
              <a:t>nah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 err="1" smtClean="0">
                <a:latin typeface="Arial"/>
                <a:cs typeface="Arial"/>
              </a:rPr>
              <a:t>Q</a:t>
            </a:r>
            <a:r>
              <a:rPr sz="1800" spc="-5" dirty="0" err="1" smtClean="0">
                <a:latin typeface="Arial"/>
                <a:cs typeface="Arial"/>
              </a:rPr>
              <a:t>ualität</a:t>
            </a:r>
            <a:r>
              <a:rPr sz="1800" dirty="0" err="1" smtClean="0">
                <a:latin typeface="Arial"/>
                <a:cs typeface="Arial"/>
              </a:rPr>
              <a:t>sverbesserung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" name="object 23"/>
          <p:cNvSpPr txBox="1">
            <a:spLocks noGrp="1"/>
          </p:cNvSpPr>
          <p:nvPr/>
        </p:nvSpPr>
        <p:spPr>
          <a:xfrm>
            <a:off x="8612571" y="5283699"/>
            <a:ext cx="26289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1026160" y="5892800"/>
            <a:ext cx="225044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5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h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 </a:t>
            </a:r>
            <a:r>
              <a:rPr sz="1800" b="1" spc="-1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v</a:t>
            </a:r>
            <a:r>
              <a:rPr sz="1800" b="1" spc="-34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1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sz="1800" b="1" spc="-19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d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5530852" y="5873750"/>
            <a:ext cx="225044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5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h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 </a:t>
            </a:r>
            <a:r>
              <a:rPr sz="1800" b="1" spc="-1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lang="de-DE" sz="1800" b="1" spc="-190" dirty="0" smtClean="0">
                <a:solidFill>
                  <a:srgbClr val="00007B"/>
                </a:solidFill>
                <a:latin typeface="Arial"/>
                <a:cs typeface="Arial"/>
              </a:rPr>
              <a:t>f i n d e n 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4549</Words>
  <Application>Microsoft Office PowerPoint</Application>
  <PresentationFormat>Benutzerdefiniert</PresentationFormat>
  <Paragraphs>938</Paragraphs>
  <Slides>76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8" baseType="lpstr">
      <vt:lpstr>MS PGothic</vt:lpstr>
      <vt:lpstr>MS PGothic</vt:lpstr>
      <vt:lpstr>Arial</vt:lpstr>
      <vt:lpstr>Calibri</vt:lpstr>
      <vt:lpstr>Courier New</vt:lpstr>
      <vt:lpstr>DejaVu LGC Sans</vt:lpstr>
      <vt:lpstr>MS Mincho</vt:lpstr>
      <vt:lpstr>Symbol</vt:lpstr>
      <vt:lpstr>Times New Roman</vt:lpstr>
      <vt:lpstr>Verdana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285</cp:revision>
  <dcterms:created xsi:type="dcterms:W3CDTF">2013-10-13T09:13:04Z</dcterms:created>
  <dcterms:modified xsi:type="dcterms:W3CDTF">2018-01-18T17:22:48Z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2013-10-13T00:00:00Z</vt:filetime>
  </property>
  <property fmtid="{D5CDD505-2E9C-101B-9397-08002B2CF9AE}" pid="3" name="LastSaved">
    <vt:filetime>2013-10-13T00:00:00Z</vt:filetime>
  </property>
</Properties>
</file>