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722" r:id="rId3"/>
    <p:sldId id="1026" r:id="rId4"/>
    <p:sldId id="1027" r:id="rId5"/>
    <p:sldId id="1029" r:id="rId6"/>
  </p:sldIdLst>
  <p:sldSz cx="9144000" cy="6858000" type="screen4x3"/>
  <p:notesSz cx="7099300" cy="10234613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bg1"/>
        </a:solidFill>
        <a:latin typeface="Franklin Gothic Heavy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33CC"/>
    <a:srgbClr val="006699"/>
    <a:srgbClr val="000066"/>
    <a:srgbClr val="0066FF"/>
    <a:srgbClr val="0066CC"/>
    <a:srgbClr val="E3E3FF"/>
    <a:srgbClr val="9999FF"/>
    <a:srgbClr val="99C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8" autoAdjust="0"/>
    <p:restoredTop sz="94353" autoAdjust="0"/>
  </p:normalViewPr>
  <p:slideViewPr>
    <p:cSldViewPr>
      <p:cViewPr varScale="1">
        <p:scale>
          <a:sx n="75" d="100"/>
          <a:sy n="75" d="100"/>
        </p:scale>
        <p:origin x="1221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6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1B76BBF-8223-4799-95C3-859F065E8F8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684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C11F25B-D58C-4A79-8AD6-38119B1748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4706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364B05ED-9CA2-4935-8602-1081F943AF8B}" type="slidenum">
              <a:rPr lang="it-IT" smtClean="0"/>
              <a:pPr defTabSz="989013"/>
              <a:t>1</a:t>
            </a:fld>
            <a:endParaRPr lang="it-IT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83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11F25B-D58C-4A79-8AD6-38119B174837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97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3850" y="4048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20713"/>
            <a:ext cx="7772400" cy="2087562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algn="ctr">
              <a:defRPr>
                <a:latin typeface="Franklin Gothic Demi" pitchFamily="34" charset="0"/>
              </a:defRPr>
            </a:lvl1pPr>
          </a:lstStyle>
          <a:p>
            <a:r>
              <a:rPr lang="it-IT"/>
              <a:t>Energy-efficient Data Collection in Wireless Sensor Networks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84538"/>
            <a:ext cx="8064500" cy="32400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15125" y="44450"/>
            <a:ext cx="2178050" cy="669766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79388" y="44450"/>
            <a:ext cx="6383337" cy="669766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8642350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250825" y="3937000"/>
            <a:ext cx="8642350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250825" y="981075"/>
            <a:ext cx="8642350" cy="5761038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olo e 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179388" y="44450"/>
            <a:ext cx="7993062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250825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81075"/>
            <a:ext cx="4244975" cy="28035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250825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937000"/>
            <a:ext cx="4244975" cy="280511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 userDrawn="1"/>
        </p:nvSpPr>
        <p:spPr bwMode="auto">
          <a:xfrm>
            <a:off x="323850" y="1052513"/>
            <a:ext cx="8496300" cy="2592387"/>
          </a:xfrm>
          <a:prstGeom prst="roundRect">
            <a:avLst>
              <a:gd name="adj" fmla="val 6986"/>
            </a:avLst>
          </a:prstGeom>
          <a:solidFill>
            <a:srgbClr val="000080">
              <a:alpha val="8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539750" y="4292600"/>
            <a:ext cx="8064500" cy="1860550"/>
          </a:xfrm>
          <a:prstGeom prst="roundRect">
            <a:avLst>
              <a:gd name="adj" fmla="val 6986"/>
            </a:avLst>
          </a:prstGeom>
          <a:solidFill>
            <a:schemeClr val="bg1">
              <a:alpha val="7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268413"/>
            <a:ext cx="8135937" cy="21605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4424363"/>
            <a:ext cx="7127875" cy="16557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>
                <a:latin typeface="Franklin Gothic Medium Cond" pitchFamily="34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44450"/>
            <a:ext cx="7344866" cy="7207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" y="-14395"/>
            <a:ext cx="791310" cy="807796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8172450" y="0"/>
            <a:ext cx="954087" cy="9540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Franklin Gothic Heavy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8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9313" y="1628775"/>
            <a:ext cx="4038600" cy="495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63119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63119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244975" cy="5761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7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8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382" y="61285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3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  <p:sp>
        <p:nvSpPr>
          <p:cNvPr id="6" name="Segnaposto piè di pagina 3"/>
          <p:cNvSpPr txBox="1">
            <a:spLocks/>
          </p:cNvSpPr>
          <p:nvPr userDrawn="1"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IEEE 802.15.4e: a Building Block for the Internet of Things </a:t>
            </a:r>
            <a:r>
              <a:rPr lang="en-US" sz="1100" dirty="0">
                <a:latin typeface="Calibri" panose="020F0502020204030204" pitchFamily="34" charset="0"/>
              </a:rPr>
              <a:t>							</a:t>
            </a:r>
            <a:fld id="{337BAA41-9988-4011-ACAC-72357787D6F3}" type="slidenum">
              <a:rPr lang="en-US" sz="1100" smtClean="0">
                <a:latin typeface="Calibri" panose="020F0502020204030204" pitchFamily="34" charset="0"/>
              </a:rPr>
              <a:t>‹N›</a:t>
            </a:fld>
            <a:endParaRPr lang="it-IT" sz="11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82" y="5976169"/>
            <a:ext cx="705139" cy="64370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27"/>
          <p:cNvSpPr>
            <a:spLocks/>
          </p:cNvSpPr>
          <p:nvPr userDrawn="1"/>
        </p:nvSpPr>
        <p:spPr bwMode="auto">
          <a:xfrm>
            <a:off x="-36513" y="-26988"/>
            <a:ext cx="8280401" cy="793751"/>
          </a:xfrm>
          <a:custGeom>
            <a:avLst/>
            <a:gdLst/>
            <a:ahLst/>
            <a:cxnLst>
              <a:cxn ang="0">
                <a:pos x="4990" y="499"/>
              </a:cxn>
              <a:cxn ang="0">
                <a:pos x="0" y="499"/>
              </a:cxn>
              <a:cxn ang="0">
                <a:pos x="0" y="0"/>
              </a:cxn>
              <a:cxn ang="0">
                <a:pos x="5063" y="5"/>
              </a:cxn>
              <a:cxn ang="0">
                <a:pos x="5219" y="5"/>
              </a:cxn>
              <a:cxn ang="0">
                <a:pos x="4990" y="497"/>
              </a:cxn>
              <a:cxn ang="0">
                <a:pos x="4988" y="497"/>
              </a:cxn>
              <a:cxn ang="0">
                <a:pos x="4990" y="499"/>
              </a:cxn>
            </a:cxnLst>
            <a:rect l="0" t="0" r="r" b="b"/>
            <a:pathLst>
              <a:path w="5275" h="500">
                <a:moveTo>
                  <a:pt x="4990" y="499"/>
                </a:moveTo>
                <a:lnTo>
                  <a:pt x="0" y="499"/>
                </a:lnTo>
                <a:lnTo>
                  <a:pt x="0" y="0"/>
                </a:lnTo>
                <a:lnTo>
                  <a:pt x="5063" y="5"/>
                </a:lnTo>
                <a:lnTo>
                  <a:pt x="5219" y="5"/>
                </a:lnTo>
                <a:cubicBezTo>
                  <a:pt x="5207" y="87"/>
                  <a:pt x="5275" y="491"/>
                  <a:pt x="4990" y="497"/>
                </a:cubicBezTo>
                <a:cubicBezTo>
                  <a:pt x="4987" y="500"/>
                  <a:pt x="4988" y="497"/>
                  <a:pt x="4988" y="497"/>
                </a:cubicBezTo>
                <a:cubicBezTo>
                  <a:pt x="4988" y="497"/>
                  <a:pt x="4990" y="499"/>
                  <a:pt x="4990" y="499"/>
                </a:cubicBezTo>
                <a:close/>
              </a:path>
            </a:pathLst>
          </a:custGeom>
          <a:solidFill>
            <a:srgbClr val="000080">
              <a:alpha val="7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64235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44450"/>
            <a:ext cx="799306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Fare clic per modificare lo stile del titolo</a:t>
            </a:r>
          </a:p>
        </p:txBody>
      </p:sp>
      <p:grpSp>
        <p:nvGrpSpPr>
          <p:cNvPr id="24581" name="Group 33"/>
          <p:cNvGrpSpPr>
            <a:grpSpLocks/>
          </p:cNvGrpSpPr>
          <p:nvPr userDrawn="1"/>
        </p:nvGrpSpPr>
        <p:grpSpPr bwMode="auto">
          <a:xfrm>
            <a:off x="8243888" y="0"/>
            <a:ext cx="762000" cy="960438"/>
            <a:chOff x="4656" y="672"/>
            <a:chExt cx="480" cy="605"/>
          </a:xfrm>
        </p:grpSpPr>
        <p:grpSp>
          <p:nvGrpSpPr>
            <p:cNvPr id="24583" name="Group 34"/>
            <p:cNvGrpSpPr>
              <a:grpSpLocks/>
            </p:cNvGrpSpPr>
            <p:nvPr/>
          </p:nvGrpSpPr>
          <p:grpSpPr bwMode="auto">
            <a:xfrm>
              <a:off x="4656" y="672"/>
              <a:ext cx="480" cy="576"/>
              <a:chOff x="5280" y="0"/>
              <a:chExt cx="480" cy="576"/>
            </a:xfrm>
          </p:grpSpPr>
          <p:pic>
            <p:nvPicPr>
              <p:cNvPr id="24585" name="Picture 35" descr="images-3"/>
              <p:cNvPicPr>
                <a:picLocks noChangeAspect="1" noChangeArrowheads="1"/>
              </p:cNvPicPr>
              <p:nvPr/>
            </p:nvPicPr>
            <p:blipFill>
              <a:blip r:embed="rId20" cstate="print"/>
              <a:srcRect/>
              <a:stretch>
                <a:fillRect/>
              </a:stretch>
            </p:blipFill>
            <p:spPr bwMode="auto">
              <a:xfrm>
                <a:off x="5280" y="0"/>
                <a:ext cx="480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60" name="Rectangle 36"/>
              <p:cNvSpPr>
                <a:spLocks noChangeArrowheads="1"/>
              </p:cNvSpPr>
              <p:nvPr/>
            </p:nvSpPr>
            <p:spPr bwMode="auto">
              <a:xfrm>
                <a:off x="5280" y="480"/>
                <a:ext cx="48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</p:grpSp>
        <p:sp>
          <p:nvSpPr>
            <p:cNvPr id="1061" name="Text Box 37"/>
            <p:cNvSpPr txBox="1">
              <a:spLocks noChangeArrowheads="1"/>
            </p:cNvSpPr>
            <p:nvPr/>
          </p:nvSpPr>
          <p:spPr bwMode="auto">
            <a:xfrm>
              <a:off x="4656" y="1104"/>
              <a:ext cx="47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00" b="1">
                  <a:solidFill>
                    <a:srgbClr val="003366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000080"/>
                  </a:solidFill>
                  <a:latin typeface="Courier New" pitchFamily="49" charset="0"/>
                </a:rPr>
                <a:t>PerLab</a:t>
              </a:r>
            </a:p>
          </p:txBody>
        </p:sp>
      </p:grpSp>
      <p:sp>
        <p:nvSpPr>
          <p:cNvPr id="10" name="Rectangle 39"/>
          <p:cNvSpPr>
            <a:spLocks noChangeArrowheads="1"/>
          </p:cNvSpPr>
          <p:nvPr userDrawn="1"/>
        </p:nvSpPr>
        <p:spPr bwMode="auto">
          <a:xfrm>
            <a:off x="0" y="6669088"/>
            <a:ext cx="9144000" cy="18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56" r:id="rId2"/>
    <p:sldLayoutId id="2147484731" r:id="rId3"/>
    <p:sldLayoutId id="2147484757" r:id="rId4"/>
    <p:sldLayoutId id="2147484732" r:id="rId5"/>
    <p:sldLayoutId id="2147484758" r:id="rId6"/>
    <p:sldLayoutId id="2147484733" r:id="rId7"/>
    <p:sldLayoutId id="2147484734" r:id="rId8"/>
    <p:sldLayoutId id="2147484735" r:id="rId9"/>
    <p:sldLayoutId id="2147484736" r:id="rId10"/>
    <p:sldLayoutId id="2147484737" r:id="rId11"/>
    <p:sldLayoutId id="2147484738" r:id="rId12"/>
    <p:sldLayoutId id="2147484739" r:id="rId13"/>
    <p:sldLayoutId id="2147484740" r:id="rId14"/>
    <p:sldLayoutId id="2147484741" r:id="rId15"/>
    <p:sldLayoutId id="2147484742" r:id="rId16"/>
    <p:sldLayoutId id="2147484743" r:id="rId17"/>
    <p:sldLayoutId id="2147484744" r:id="rId1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tabLst>
          <a:tab pos="7897813" algn="r"/>
          <a:tab pos="8613775" algn="r"/>
        </a:tabLst>
        <a:defRPr sz="4000">
          <a:solidFill>
            <a:schemeClr val="bg1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200">
          <a:solidFill>
            <a:schemeClr val="tx1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Sommario</a:t>
            </a:r>
          </a:p>
        </p:txBody>
      </p:sp>
      <p:sp>
        <p:nvSpPr>
          <p:cNvPr id="2560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628775"/>
            <a:ext cx="8229600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9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80"/>
          </a:solidFill>
          <a:latin typeface="Franklin Gothic Demi Con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271463" algn="l" rtl="0" eaLnBrk="0" fontAlgn="base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sz="2800">
          <a:solidFill>
            <a:schemeClr val="hlink"/>
          </a:solidFill>
          <a:latin typeface="+mn-lt"/>
        </a:defRPr>
      </a:lvl2pPr>
      <a:lvl3pPr marL="1436688" indent="-3635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ð"/>
        <a:defRPr sz="2400">
          <a:solidFill>
            <a:schemeClr val="hlink"/>
          </a:solidFill>
          <a:latin typeface="+mn-lt"/>
        </a:defRPr>
      </a:lvl3pPr>
      <a:lvl4pPr marL="18446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</a:defRPr>
      </a:lvl4pPr>
      <a:lvl5pPr marL="22526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5pPr>
      <a:lvl6pPr marL="27098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6pPr>
      <a:lvl7pPr marL="31670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7pPr>
      <a:lvl8pPr marL="36242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8pPr>
      <a:lvl9pPr marL="40814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hlink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04665"/>
            <a:ext cx="8496944" cy="2606782"/>
          </a:xfrm>
          <a:effectLst>
            <a:outerShdw dist="35921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it-IT" sz="4400" dirty="0"/>
              <a:t>Sviluppo di un software di network management per reti OSPF emulate con </a:t>
            </a:r>
            <a:r>
              <a:rPr lang="it-IT" sz="4400" dirty="0" err="1"/>
              <a:t>CONTAINERlab</a:t>
            </a:r>
            <a:endParaRPr lang="it-IT" sz="2400" dirty="0">
              <a:latin typeface="+mj-lt"/>
            </a:endParaRPr>
          </a:p>
        </p:txBody>
      </p:sp>
      <p:pic>
        <p:nvPicPr>
          <p:cNvPr id="31748" name="Picture 34" descr="marchio_unipi_pant541_2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11364" y="5445224"/>
            <a:ext cx="19208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539552" y="3284984"/>
            <a:ext cx="8064500" cy="1812776"/>
          </a:xfrm>
        </p:spPr>
        <p:txBody>
          <a:bodyPr anchor="b"/>
          <a:lstStyle/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2800" b="1" dirty="0">
              <a:latin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8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  <a:p>
            <a:pPr algn="ctr">
              <a:lnSpc>
                <a:spcPct val="90000"/>
              </a:lnSpc>
            </a:pPr>
            <a:endParaRPr lang="en-US" altLang="it-IT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2126934" y="3098680"/>
            <a:ext cx="488973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Tesi di Laurea in </a:t>
            </a:r>
          </a:p>
          <a:p>
            <a:r>
              <a:rPr lang="it-IT" dirty="0">
                <a:solidFill>
                  <a:srgbClr val="003366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Ingegneria Informatica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346" y="4634101"/>
            <a:ext cx="1926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Candidato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Lorenzo Vezzani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4591403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b="1" dirty="0">
                <a:solidFill>
                  <a:srgbClr val="003366"/>
                </a:solidFill>
                <a:latin typeface="Calibri" panose="020F0502020204030204" pitchFamily="34" charset="0"/>
              </a:rPr>
              <a:t>Relatori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Enzo Mingozzi</a:t>
            </a:r>
          </a:p>
          <a:p>
            <a:pPr marL="87313" algn="just"/>
            <a:r>
              <a:rPr lang="it-IT" sz="2000" dirty="0">
                <a:solidFill>
                  <a:srgbClr val="003366"/>
                </a:solidFill>
                <a:latin typeface="Calibri" panose="020F0502020204030204" pitchFamily="34" charset="0"/>
              </a:rPr>
              <a:t>Prof. Antonio Virdis</a:t>
            </a:r>
            <a:endParaRPr lang="it-IT" sz="2800" dirty="0">
              <a:solidFill>
                <a:srgbClr val="00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e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09" y="2560359"/>
            <a:ext cx="8642350" cy="1056064"/>
          </a:xfrm>
        </p:spPr>
        <p:txBody>
          <a:bodyPr/>
          <a:lstStyle/>
          <a:p>
            <a:r>
              <a:rPr lang="it-IT" dirty="0"/>
              <a:t>L’applicativo sviluppato ricostruisce la topologia di rete usando il database OSPFv2 di un router della rete.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Lorenzo Vezzani</a:t>
            </a:r>
            <a:endParaRPr lang="it-IT" sz="1100" dirty="0">
              <a:latin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43D5AB-8DAC-CF81-779D-2AD1A8E4A431}"/>
              </a:ext>
            </a:extLst>
          </p:cNvPr>
          <p:cNvSpPr txBox="1">
            <a:spLocks/>
          </p:cNvSpPr>
          <p:nvPr/>
        </p:nvSpPr>
        <p:spPr bwMode="auto">
          <a:xfrm>
            <a:off x="683568" y="4005064"/>
            <a:ext cx="8174806" cy="136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sz="2800" kern="0" dirty="0"/>
              <a:t>Interfaccia da linea di comando con numerosi comandi disponibili.</a:t>
            </a:r>
          </a:p>
          <a:p>
            <a:r>
              <a:rPr lang="it-IT" sz="2800" kern="0" dirty="0"/>
              <a:t>Interfaccia grafica web-</a:t>
            </a:r>
            <a:r>
              <a:rPr lang="it-IT" sz="2800" kern="0" dirty="0" err="1"/>
              <a:t>based</a:t>
            </a:r>
            <a:r>
              <a:rPr lang="it-IT" sz="2800" kern="0" dirty="0"/>
              <a:t> più intuitiva.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E6DB8D-AEFC-5969-13E5-9CC8C6DA97AB}"/>
              </a:ext>
            </a:extLst>
          </p:cNvPr>
          <p:cNvSpPr txBox="1">
            <a:spLocks/>
          </p:cNvSpPr>
          <p:nvPr/>
        </p:nvSpPr>
        <p:spPr bwMode="auto">
          <a:xfrm>
            <a:off x="80739" y="951137"/>
            <a:ext cx="8642350" cy="160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kern="0" dirty="0"/>
              <a:t>La gestione manuale delle reti ad oggi è diventata impraticabile, i software di network management mirano a semplificare e ottimizzare tali operazioni.</a:t>
            </a:r>
          </a:p>
        </p:txBody>
      </p:sp>
    </p:spTree>
    <p:extLst>
      <p:ext uri="{BB962C8B-B14F-4D97-AF65-F5344CB8AC3E}">
        <p14:creationId xmlns:p14="http://schemas.microsoft.com/office/powerpoint/2010/main" val="236703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981076"/>
            <a:ext cx="8642350" cy="1035002"/>
          </a:xfrm>
        </p:spPr>
        <p:txBody>
          <a:bodyPr/>
          <a:lstStyle/>
          <a:p>
            <a:r>
              <a:rPr lang="it-IT" dirty="0"/>
              <a:t>Per sviluppare l’applicazione sono stati utilizzati i seguenti tool e le seguenti librerie:</a:t>
            </a:r>
          </a:p>
        </p:txBody>
      </p:sp>
      <p:sp>
        <p:nvSpPr>
          <p:cNvPr id="4" name="Segnaposto piè di pagina 3"/>
          <p:cNvSpPr txBox="1">
            <a:spLocks/>
          </p:cNvSpPr>
          <p:nvPr/>
        </p:nvSpPr>
        <p:spPr bwMode="auto">
          <a:xfrm>
            <a:off x="17463" y="6624638"/>
            <a:ext cx="912653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100" i="1" dirty="0">
                <a:latin typeface="Calibri" panose="020F0502020204030204" pitchFamily="34" charset="0"/>
              </a:rPr>
              <a:t>Lorenzo Vezzani</a:t>
            </a:r>
            <a:endParaRPr lang="it-IT" sz="1100" dirty="0">
              <a:latin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0695D0-4B3A-3E08-C391-6EF7DB1D6C4B}"/>
              </a:ext>
            </a:extLst>
          </p:cNvPr>
          <p:cNvSpPr txBox="1">
            <a:spLocks/>
          </p:cNvSpPr>
          <p:nvPr/>
        </p:nvSpPr>
        <p:spPr bwMode="auto">
          <a:xfrm>
            <a:off x="626529" y="2038256"/>
            <a:ext cx="7746975" cy="568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93750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36688" indent="-363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ð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44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52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098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31670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6242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4081463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it-IT" sz="2800" kern="0" dirty="0" err="1"/>
              <a:t>CONTAINERlab</a:t>
            </a:r>
            <a:r>
              <a:rPr lang="it-IT" sz="2800" kern="0" dirty="0"/>
              <a:t>: tool open-source che permette emulare topologie di rete usando container per rappresentare nodi di rete.</a:t>
            </a:r>
          </a:p>
          <a:p>
            <a:r>
              <a:rPr lang="it-IT" sz="2800" kern="0" dirty="0"/>
              <a:t>Libreria </a:t>
            </a:r>
            <a:r>
              <a:rPr lang="it-IT" sz="2800" kern="0" dirty="0" err="1"/>
              <a:t>PYeAPI</a:t>
            </a:r>
            <a:r>
              <a:rPr lang="it-IT" sz="2800" kern="0" dirty="0"/>
              <a:t>: Python utilizzata per prelevare le informazioni dai router.</a:t>
            </a:r>
          </a:p>
          <a:p>
            <a:r>
              <a:rPr lang="it-IT" sz="2800" kern="0" dirty="0" err="1"/>
              <a:t>Flask</a:t>
            </a:r>
            <a:r>
              <a:rPr lang="it-IT" sz="2800" kern="0" dirty="0"/>
              <a:t>: </a:t>
            </a:r>
            <a:r>
              <a:rPr lang="it-IT" sz="2800" kern="0" dirty="0" err="1"/>
              <a:t>microframework</a:t>
            </a:r>
            <a:r>
              <a:rPr lang="it-IT" sz="2800" kern="0" dirty="0"/>
              <a:t> web, utilizzato per la gestione lato server dell’interfaccia.</a:t>
            </a:r>
          </a:p>
          <a:p>
            <a:r>
              <a:rPr lang="it-IT" sz="2800" kern="0" dirty="0"/>
              <a:t>Libreria vis.js: libreria JavaScript che permette la rappresentazione grafica della rete.</a:t>
            </a:r>
          </a:p>
        </p:txBody>
      </p:sp>
    </p:spTree>
    <p:extLst>
      <p:ext uri="{BB962C8B-B14F-4D97-AF65-F5344CB8AC3E}">
        <p14:creationId xmlns:p14="http://schemas.microsoft.com/office/powerpoint/2010/main" val="211862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5E07F6-F7A3-2BD5-1F75-2D7652F9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37F4B7-F0CC-11ED-B58C-518D3E3B4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Aspetto dell’interfaccia grafica</a:t>
            </a:r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23C4A2F9-A207-928C-284F-16A4F5DE58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33" y="1700808"/>
            <a:ext cx="8753333" cy="458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72168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009999"/>
      </a:hlink>
      <a:folHlink>
        <a:srgbClr val="006666"/>
      </a:folHlink>
    </a:clrScheme>
    <a:fontScheme name="Struttura predefinita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utline">
  <a:themeElements>
    <a:clrScheme name="Outline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1CB96"/>
      </a:accent1>
      <a:accent2>
        <a:srgbClr val="008080"/>
      </a:accent2>
      <a:accent3>
        <a:srgbClr val="FFFFFF"/>
      </a:accent3>
      <a:accent4>
        <a:srgbClr val="000000"/>
      </a:accent4>
      <a:accent5>
        <a:srgbClr val="B7E2C9"/>
      </a:accent5>
      <a:accent6>
        <a:srgbClr val="007373"/>
      </a:accent6>
      <a:hlink>
        <a:srgbClr val="4D4D4D"/>
      </a:hlink>
      <a:folHlink>
        <a:srgbClr val="006666"/>
      </a:folHlink>
    </a:clrScheme>
    <a:fontScheme name="Outline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ranklin Gothic Heavy" pitchFamily="34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005C5C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0099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61CB96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B7E2C9"/>
        </a:accent5>
        <a:accent6>
          <a:srgbClr val="007373"/>
        </a:accent6>
        <a:hlink>
          <a:srgbClr val="4D4D4D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utline 14">
    <a:dk1>
      <a:srgbClr val="000000"/>
    </a:dk1>
    <a:lt1>
      <a:srgbClr val="FFFFFF"/>
    </a:lt1>
    <a:dk2>
      <a:srgbClr val="000000"/>
    </a:dk2>
    <a:lt2>
      <a:srgbClr val="808080"/>
    </a:lt2>
    <a:accent1>
      <a:srgbClr val="61CB96"/>
    </a:accent1>
    <a:accent2>
      <a:srgbClr val="008080"/>
    </a:accent2>
    <a:accent3>
      <a:srgbClr val="FFFFFF"/>
    </a:accent3>
    <a:accent4>
      <a:srgbClr val="000000"/>
    </a:accent4>
    <a:accent5>
      <a:srgbClr val="B7E2C9"/>
    </a:accent5>
    <a:accent6>
      <a:srgbClr val="007373"/>
    </a:accent6>
    <a:hlink>
      <a:srgbClr val="009999"/>
    </a:hlink>
    <a:folHlink>
      <a:srgbClr val="0066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30696</TotalTime>
  <Words>174</Words>
  <Application>Microsoft Office PowerPoint</Application>
  <PresentationFormat>Presentazione su schermo (4:3)</PresentationFormat>
  <Paragraphs>39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</vt:i4>
      </vt:variant>
    </vt:vector>
  </HeadingPairs>
  <TitlesOfParts>
    <vt:vector size="15" baseType="lpstr">
      <vt:lpstr>Arial</vt:lpstr>
      <vt:lpstr>Calibri</vt:lpstr>
      <vt:lpstr>Courier New</vt:lpstr>
      <vt:lpstr>Franklin Gothic Demi</vt:lpstr>
      <vt:lpstr>Franklin Gothic Demi Cond</vt:lpstr>
      <vt:lpstr>Franklin Gothic Heavy</vt:lpstr>
      <vt:lpstr>Franklin Gothic Medium</vt:lpstr>
      <vt:lpstr>Franklin Gothic Medium Cond</vt:lpstr>
      <vt:lpstr>Wingdings</vt:lpstr>
      <vt:lpstr>Struttura predefinita</vt:lpstr>
      <vt:lpstr>Outline</vt:lpstr>
      <vt:lpstr>Sviluppo di un software di network management per reti OSPF emulate con CONTAINERlab</vt:lpstr>
      <vt:lpstr>Introduzione e problema</vt:lpstr>
      <vt:lpstr>Soluzioni</vt:lpstr>
      <vt:lpstr>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e valutazione di un protocollo di power management per reti di sensori</dc:title>
  <dc:creator>Mdf</dc:creator>
  <cp:lastModifiedBy>Lorenzo Vezzani</cp:lastModifiedBy>
  <cp:revision>1219</cp:revision>
  <cp:lastPrinted>2016-05-24T07:18:58Z</cp:lastPrinted>
  <dcterms:created xsi:type="dcterms:W3CDTF">2005-03-30T13:34:00Z</dcterms:created>
  <dcterms:modified xsi:type="dcterms:W3CDTF">2025-04-09T12:22:44Z</dcterms:modified>
</cp:coreProperties>
</file>