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1.png" ContentType="image/png"/>
  <Override PartName="/ppt/media/image3.jpeg" ContentType="image/jpe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09728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103200"/>
            <a:ext cx="292068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10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10320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8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097280"/>
            <a:ext cx="442692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103200"/>
            <a:ext cx="9071640" cy="183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latin typeface="Arial"/>
              </a:rPr>
              <a:t>Click to edit the title text format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097280"/>
            <a:ext cx="9071640" cy="38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Click to edit the outline text format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9346274-815A-4499-BE1B-934F674B01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8595360" y="5303520"/>
            <a:ext cx="1280160" cy="36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fld id="{F783587E-EB04-4E99-893A-DE29297FD8E4}" type="slidenum">
              <a:rPr b="0" lang="en-US" sz="1600" spc="-1" strike="noStrike">
                <a:latin typeface="FreeMono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2425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latin typeface="Arial"/>
              </a:rPr>
              <a:t>Sketching with Hardware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2926080"/>
            <a:ext cx="9071640" cy="168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200" spc="-1" strike="noStrike">
                <a:latin typeface="Arial"/>
                <a:ea typeface="Noto Sans CJK SC Regular"/>
              </a:rPr>
              <a:t>08: Electronics 03 (Digital Electronics)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Analog vs Digital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940040" y="1097280"/>
            <a:ext cx="6198840" cy="384048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40200" y="1674720"/>
            <a:ext cx="14630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2200" spc="-1" strike="noStrike">
                <a:latin typeface="Arial"/>
              </a:rPr>
              <a:t>Analog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340200" y="4051080"/>
            <a:ext cx="14630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2200" spc="-1" strike="noStrike">
                <a:latin typeface="Arial"/>
              </a:rPr>
              <a:t>Digital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Pros and Cons of Digital Signals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Clearly defined – either there is voltage or not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Less prone to errors and noise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Can be saved and reproduced easily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latin typeface="Arial"/>
              </a:rPr>
              <a:t>But: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Less information than analog “original”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Digital components are more complex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Pulse Width Modulation (PWM)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097280"/>
            <a:ext cx="9071640" cy="548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Digital “simulation” of analog signal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6015240" y="1525680"/>
            <a:ext cx="3940200" cy="295488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5394960" y="1828800"/>
            <a:ext cx="822960" cy="45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1800" spc="-1" strike="noStrike">
                <a:latin typeface="DejaVu Serif"/>
              </a:rPr>
              <a:t>U</a:t>
            </a:r>
            <a:r>
              <a:rPr b="0" i="1" lang="en-US" sz="1800" spc="-1" strike="noStrike" baseline="-33000">
                <a:latin typeface="DejaVu Serif"/>
              </a:rPr>
              <a:t>HIGH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4" name="Formula 4"/>
              <p:cNvSpPr txBox="1"/>
              <p:nvPr/>
            </p:nvSpPr>
            <p:spPr>
              <a:xfrm>
                <a:off x="1828800" y="1549440"/>
                <a:ext cx="2286000" cy="941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U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U</m:t>
                        </m:r>
                      </m:e>
                      <m:sub>
                        <m:r>
                          <m:t xml:space="preserve">HIGH</m:t>
                        </m:r>
                      </m:sub>
                    </m:sSub>
                    <m:r>
                      <m:t xml:space="preserve">∗</m:t>
                    </m:r>
                    <m:f>
                      <m:num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num>
                      <m:den>
                        <m:r>
                          <m:t xml:space="preserve">T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55" name="TextShape 5"/>
          <p:cNvSpPr txBox="1"/>
          <p:nvPr/>
        </p:nvSpPr>
        <p:spPr>
          <a:xfrm>
            <a:off x="2008080" y="5345640"/>
            <a:ext cx="73152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Arial"/>
              </a:rPr>
              <a:t>Image: https://upload.wikimedia.org/wikipedia/commons/thumb/9/9b/Pulse_wide_wave.svg/1280px-Pulse_wide_wave.svg.png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504360" y="2645280"/>
            <a:ext cx="5256360" cy="238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Signal is </a:t>
            </a:r>
            <a:r>
              <a:rPr b="0" i="1" lang="en-US" sz="2800" spc="-1" strike="noStrike">
                <a:latin typeface="Arial"/>
              </a:rPr>
              <a:t>HIGH</a:t>
            </a:r>
            <a:r>
              <a:rPr b="0" lang="en-US" sz="2800" spc="-1" strike="noStrike">
                <a:latin typeface="Arial"/>
              </a:rPr>
              <a:t> for a certain part (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i="1" lang="en-US" sz="2800" spc="-1" strike="noStrike" baseline="-33000">
                <a:latin typeface="Arial"/>
              </a:rPr>
              <a:t>1</a:t>
            </a:r>
            <a:r>
              <a:rPr b="0" lang="en-US" sz="2800" spc="-1" strike="noStrike">
                <a:latin typeface="Arial"/>
              </a:rPr>
              <a:t>) of the time interval 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lang="en-US" sz="2800" spc="-1" strike="noStrike">
                <a:latin typeface="Arial"/>
              </a:rPr>
              <a:t> and </a:t>
            </a:r>
            <a:r>
              <a:rPr b="0" i="1" lang="en-US" sz="2800" spc="-1" strike="noStrike">
                <a:latin typeface="Arial"/>
              </a:rPr>
              <a:t>LOW</a:t>
            </a:r>
            <a:r>
              <a:rPr b="0" lang="en-US" sz="2800" spc="-1" strike="noStrike">
                <a:latin typeface="Arial"/>
              </a:rPr>
              <a:t> for the remaining time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Net voltage over 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lang="en-US" sz="2800" spc="-1" strike="noStrike">
                <a:latin typeface="Arial"/>
              </a:rPr>
              <a:t> corresponds to the </a:t>
            </a:r>
            <a:r>
              <a:rPr b="0" i="1" lang="en-US" sz="2800" spc="-1" strike="noStrike">
                <a:latin typeface="Arial"/>
              </a:rPr>
              <a:t>HIGH</a:t>
            </a:r>
            <a:r>
              <a:rPr b="0" lang="en-US" sz="2800" spc="-1" strike="noStrike">
                <a:latin typeface="Arial"/>
              </a:rPr>
              <a:t> voltage times the ratio of </a:t>
            </a:r>
            <a:r>
              <a:rPr b="0" i="1" lang="en-US" sz="2800" spc="-1" strike="noStrike">
                <a:latin typeface="Arial"/>
              </a:rPr>
              <a:t>t</a:t>
            </a:r>
            <a:r>
              <a:rPr b="0" i="1" lang="en-US" sz="2800" spc="-1" strike="noStrike" baseline="-33000">
                <a:latin typeface="Arial"/>
              </a:rPr>
              <a:t>1</a:t>
            </a:r>
            <a:r>
              <a:rPr b="0" lang="en-US" sz="2800" spc="-1" strike="noStrike">
                <a:latin typeface="Arial"/>
              </a:rPr>
              <a:t> to </a:t>
            </a:r>
            <a:r>
              <a:rPr b="0" i="1" lang="en-US" sz="2800" spc="-1" strike="noStrike">
                <a:latin typeface="Arial"/>
              </a:rPr>
              <a:t>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rcRect l="0" t="0" r="0" b="1575"/>
          <a:stretch/>
        </p:blipFill>
        <p:spPr>
          <a:xfrm>
            <a:off x="0" y="0"/>
            <a:ext cx="10081440" cy="566964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3017520" y="46314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6000" spc="-1" strike="noStrike">
                <a:solidFill>
                  <a:srgbClr val="ffffff"/>
                </a:solidFill>
                <a:latin typeface="Arial"/>
              </a:rPr>
              <a:t>Live Demo...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9720" y="5394960"/>
            <a:ext cx="6939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https://commons.wikimedia.org/wiki/File:USAF_EOD_explosion.jpg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Serial Data Transfer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The Arduino Micro has two serial ports: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Serial</a:t>
            </a:r>
            <a:r>
              <a:rPr b="0" lang="en-US" sz="2400" spc="-1" strike="noStrike">
                <a:latin typeface="Arial"/>
              </a:rPr>
              <a:t> communicats with the computer via USB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Serial1</a:t>
            </a:r>
            <a:r>
              <a:rPr b="0" lang="en-US" sz="2400" spc="-1" strike="noStrike">
                <a:latin typeface="Arial"/>
              </a:rPr>
              <a:t> uses the pins </a:t>
            </a:r>
            <a:r>
              <a:rPr b="0" i="1" lang="en-US" sz="2400" spc="-1" strike="noStrike">
                <a:latin typeface="Arial"/>
              </a:rPr>
              <a:t>RX</a:t>
            </a:r>
            <a:r>
              <a:rPr b="0" lang="en-US" sz="2400" spc="-1" strike="noStrike">
                <a:latin typeface="Arial"/>
              </a:rPr>
              <a:t> (receive) and </a:t>
            </a:r>
            <a:r>
              <a:rPr b="0" i="1" lang="en-US" sz="2400" spc="-1" strike="noStrike">
                <a:latin typeface="Arial"/>
              </a:rPr>
              <a:t>TX</a:t>
            </a:r>
            <a:r>
              <a:rPr b="0" lang="en-US" sz="2400" spc="-1" strike="noStrike">
                <a:latin typeface="Arial"/>
              </a:rPr>
              <a:t> (transceive) to communicate with connected devices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Activity over serial ports is indicated by two LEDs (</a:t>
            </a:r>
            <a:r>
              <a:rPr b="0" i="1" lang="en-US" sz="2800" spc="-1" strike="noStrike">
                <a:latin typeface="Arial"/>
              </a:rPr>
              <a:t>RX</a:t>
            </a:r>
            <a:r>
              <a:rPr b="0" lang="en-US" sz="2800" spc="-1" strike="noStrike">
                <a:latin typeface="Arial"/>
              </a:rPr>
              <a:t> and </a:t>
            </a:r>
            <a:r>
              <a:rPr b="0" i="1" lang="en-US" sz="2800" spc="-1" strike="noStrike">
                <a:latin typeface="Arial"/>
              </a:rPr>
              <a:t>TX</a:t>
            </a:r>
            <a:r>
              <a:rPr b="0" lang="en-US" sz="2800" spc="-1" strike="noStrike">
                <a:latin typeface="Arial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The </a:t>
            </a:r>
            <a:r>
              <a:rPr b="0" i="1" lang="en-US" sz="2800" spc="-1" strike="noStrike">
                <a:latin typeface="Arial"/>
              </a:rPr>
              <a:t>baudrate</a:t>
            </a:r>
            <a:r>
              <a:rPr b="0" lang="en-US" sz="2800" spc="-1" strike="noStrike">
                <a:latin typeface="Arial"/>
              </a:rPr>
              <a:t> has to be defined beforehand and has to match between the devices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Arduino: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FreeMono"/>
              </a:rPr>
              <a:t>Serial.begin(</a:t>
            </a:r>
            <a:r>
              <a:rPr b="0" i="1" lang="en-US" sz="2400" spc="-1" strike="noStrike">
                <a:latin typeface="FreeMono"/>
              </a:rPr>
              <a:t>baudrate</a:t>
            </a:r>
            <a:r>
              <a:rPr b="0" lang="en-US" sz="2400" spc="-1" strike="noStrike">
                <a:latin typeface="FreeMono"/>
              </a:rPr>
              <a:t>);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latin typeface="Arial"/>
              </a:rPr>
              <a:t>PC:</a:t>
            </a:r>
            <a:r>
              <a:rPr b="0" lang="en-US" sz="2400" spc="-1" strike="noStrike">
                <a:latin typeface="Arial"/>
              </a:rPr>
              <a:t> Dropdown menu of Serial Monitor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Inter-Integrated Circuit (I²C)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09728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Bidirectional, serial data bus using the </a:t>
            </a:r>
            <a:r>
              <a:rPr b="0" i="1" lang="en-US" sz="2800" spc="-1" strike="noStrike">
                <a:latin typeface="Arial"/>
              </a:rPr>
              <a:t>Master/Slave</a:t>
            </a:r>
            <a:r>
              <a:rPr b="0" lang="en-US" sz="2800" spc="-1" strike="noStrike">
                <a:latin typeface="Arial"/>
              </a:rPr>
              <a:t> model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Multiple </a:t>
            </a:r>
            <a:r>
              <a:rPr b="0" i="1" lang="en-US" sz="2800" spc="-1" strike="noStrike">
                <a:latin typeface="Arial"/>
              </a:rPr>
              <a:t>slaves</a:t>
            </a:r>
            <a:r>
              <a:rPr b="0" lang="en-US" sz="2800" spc="-1" strike="noStrike">
                <a:latin typeface="Arial"/>
              </a:rPr>
              <a:t> can be connected to one </a:t>
            </a:r>
            <a:r>
              <a:rPr b="0" i="1" lang="en-US" sz="2800" spc="-1" strike="noStrike">
                <a:latin typeface="Arial"/>
              </a:rPr>
              <a:t>master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Requires two lines: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Serial Clock (SCL): Controls transfer rate by alternating between </a:t>
            </a:r>
            <a:r>
              <a:rPr b="0" i="1" lang="en-US" sz="2400" spc="-1" strike="noStrike">
                <a:latin typeface="Arial"/>
              </a:rPr>
              <a:t>HIGH</a:t>
            </a:r>
            <a:r>
              <a:rPr b="0" lang="en-US" sz="2400" spc="-1" strike="noStrike">
                <a:latin typeface="Arial"/>
              </a:rPr>
              <a:t> and </a:t>
            </a:r>
            <a:r>
              <a:rPr b="0" i="1" lang="en-US" sz="2400" spc="-1" strike="noStrike">
                <a:latin typeface="Arial"/>
              </a:rPr>
              <a:t>LOW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Serial Data (SDA): Transfers data (one bit per clock cycle)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The first transferred byte defines receiver an direction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1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latin typeface="Arial"/>
              </a:rPr>
              <a:t>Serial Peripheral Interface (SPI)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097280"/>
            <a:ext cx="9188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Synchronous, serial data bus using the </a:t>
            </a:r>
            <a:r>
              <a:rPr b="0" i="1" lang="en-US" sz="2800" spc="-1" strike="noStrike">
                <a:latin typeface="Arial"/>
              </a:rPr>
              <a:t>Master/Slave</a:t>
            </a:r>
            <a:r>
              <a:rPr b="0" lang="en-US" sz="2800" spc="-1" strike="noStrike">
                <a:latin typeface="Arial"/>
              </a:rPr>
              <a:t> model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Three common lines: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SCLK (</a:t>
            </a:r>
            <a:r>
              <a:rPr b="0" i="1" lang="en-US" sz="2400" spc="-1" strike="noStrike">
                <a:latin typeface="Arial"/>
              </a:rPr>
              <a:t>Serial Clock</a:t>
            </a:r>
            <a:r>
              <a:rPr b="0" lang="en-US" sz="2400" spc="-1" strike="noStrike"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MISO (</a:t>
            </a:r>
            <a:r>
              <a:rPr b="0" i="1" lang="en-US" sz="2400" spc="-1" strike="noStrike">
                <a:latin typeface="Arial"/>
              </a:rPr>
              <a:t>Master in, Slave out</a:t>
            </a:r>
            <a:r>
              <a:rPr b="0" lang="en-US" sz="2400" spc="-1" strike="noStrike"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MOSI (</a:t>
            </a:r>
            <a:r>
              <a:rPr b="0" i="1" lang="en-US" sz="2400" spc="-1" strike="noStrike">
                <a:latin typeface="Arial"/>
              </a:rPr>
              <a:t>Master out, Slave in</a:t>
            </a:r>
            <a:r>
              <a:rPr b="0" lang="en-US" sz="2400" spc="-1" strike="noStrike"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One </a:t>
            </a:r>
            <a:r>
              <a:rPr b="0" i="1" lang="en-US" sz="2800" spc="-1" strike="noStrike">
                <a:latin typeface="Arial"/>
              </a:rPr>
              <a:t>SS</a:t>
            </a:r>
            <a:r>
              <a:rPr b="0" lang="en-US" sz="2800" spc="-1" strike="noStrike">
                <a:latin typeface="Arial"/>
              </a:rPr>
              <a:t> (</a:t>
            </a:r>
            <a:r>
              <a:rPr b="0" i="1" lang="en-US" sz="2800" spc="-1" strike="noStrike">
                <a:latin typeface="Arial"/>
              </a:rPr>
              <a:t>Slave Select</a:t>
            </a:r>
            <a:r>
              <a:rPr b="0" lang="en-US" sz="2800" spc="-1" strike="noStrike">
                <a:latin typeface="Arial"/>
              </a:rPr>
              <a:t>) line from the</a:t>
            </a:r>
            <a:br/>
            <a:r>
              <a:rPr b="0" i="1" lang="en-US" sz="2800" spc="-1" strike="noStrike">
                <a:latin typeface="Arial"/>
              </a:rPr>
              <a:t>Master</a:t>
            </a:r>
            <a:r>
              <a:rPr b="0" lang="en-US" sz="2800" spc="-1" strike="noStrike">
                <a:latin typeface="Arial"/>
              </a:rPr>
              <a:t> to each </a:t>
            </a:r>
            <a:r>
              <a:rPr b="0" i="1" lang="en-US" sz="2800" spc="-1" strike="noStrike">
                <a:latin typeface="Arial"/>
              </a:rPr>
              <a:t>Slave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Once a </a:t>
            </a:r>
            <a:r>
              <a:rPr b="0" i="1" lang="en-US" sz="2800" spc="-1" strike="noStrike">
                <a:latin typeface="Arial"/>
              </a:rPr>
              <a:t>Slave</a:t>
            </a:r>
            <a:r>
              <a:rPr b="0" lang="en-US" sz="2800" spc="-1" strike="noStrike">
                <a:latin typeface="Arial"/>
              </a:rPr>
              <a:t> is selected by the </a:t>
            </a:r>
            <a:r>
              <a:rPr b="0" i="1" lang="en-US" sz="2800" spc="-1" strike="noStrike">
                <a:latin typeface="Arial"/>
              </a:rPr>
              <a:t>Master</a:t>
            </a:r>
            <a:br/>
            <a:r>
              <a:rPr b="0" lang="en-US" sz="2800" spc="-1" strike="noStrike">
                <a:latin typeface="Arial"/>
              </a:rPr>
              <a:t>(by setting its </a:t>
            </a:r>
            <a:r>
              <a:rPr b="0" i="1" lang="en-US" sz="2800" spc="-1" strike="noStrike">
                <a:latin typeface="Arial"/>
              </a:rPr>
              <a:t>SS</a:t>
            </a:r>
            <a:r>
              <a:rPr b="0" lang="en-US" sz="2800" spc="-1" strike="noStrike">
                <a:latin typeface="Arial"/>
              </a:rPr>
              <a:t> to </a:t>
            </a:r>
            <a:r>
              <a:rPr b="0" i="1" lang="en-US" sz="2800" spc="-1" strike="noStrike">
                <a:latin typeface="Arial"/>
              </a:rPr>
              <a:t>LOW</a:t>
            </a:r>
            <a:r>
              <a:rPr b="0" lang="en-US" sz="2800" spc="-1" strike="noStrike">
                <a:latin typeface="Arial"/>
              </a:rPr>
              <a:t>), it “listens” on </a:t>
            </a:r>
            <a:r>
              <a:rPr b="0" i="1" lang="en-US" sz="2800" spc="-1" strike="noStrike">
                <a:latin typeface="Arial"/>
              </a:rPr>
              <a:t>MOSI</a:t>
            </a:r>
            <a:br/>
            <a:r>
              <a:rPr b="0" lang="en-US" sz="2800" spc="-1" strike="noStrike">
                <a:latin typeface="Arial"/>
              </a:rPr>
              <a:t>and answers over </a:t>
            </a:r>
            <a:r>
              <a:rPr b="0" i="1" lang="en-US" sz="2800" spc="-1" strike="noStrike">
                <a:latin typeface="Arial"/>
              </a:rPr>
              <a:t>MISO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029200" y="1434960"/>
            <a:ext cx="4937760" cy="3919680"/>
          </a:xfrm>
          <a:prstGeom prst="rect">
            <a:avLst/>
          </a:prstGeom>
          <a:ln>
            <a:noFill/>
          </a:ln>
        </p:spPr>
      </p:pic>
      <p:sp>
        <p:nvSpPr>
          <p:cNvPr id="67" name="TextShape 3"/>
          <p:cNvSpPr txBox="1"/>
          <p:nvPr/>
        </p:nvSpPr>
        <p:spPr>
          <a:xfrm>
            <a:off x="5852160" y="5303520"/>
            <a:ext cx="365760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Frutiger Next LT W1G"/>
              </a:rPr>
              <a:t>Image: https://de.wikipedia.org/wiki/Datei:SPI_three_slaves.svg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97280" y="7560"/>
            <a:ext cx="8004960" cy="566244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1463040" y="5409000"/>
            <a:ext cx="69494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Arial"/>
              </a:rPr>
              <a:t>Image: Arduino Forum, User pighixxx, http://forum.arduino.cc/index.php?topic=148734.0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2019-08-26T16:28:53Z</dcterms:created>
  <dc:creator/>
  <dc:description/>
  <dc:language>en-US</dc:language>
  <cp:lastModifiedBy/>
  <dcterms:modified xsi:type="dcterms:W3CDTF">2019-09-06T13:58:49Z</dcterms:modified>
  <cp:revision>105</cp:revision>
  <dc:subject/>
  <dc:title/>
</cp:coreProperties>
</file>