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64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103200"/>
            <a:ext cx="907164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09728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09728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10320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310320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310320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097280"/>
            <a:ext cx="9071640" cy="384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64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10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103200"/>
            <a:ext cx="907164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800" spc="-1" strike="noStrike">
                <a:latin typeface="Arial"/>
              </a:rPr>
              <a:t>Click to edit the title text format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64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Click to edit the outline text format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Second Outline Level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Third Outline Level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F5EF0A5-8BCD-42F5-AA65-1A6B494D1C1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TextShape 6"/>
          <p:cNvSpPr txBox="1"/>
          <p:nvPr/>
        </p:nvSpPr>
        <p:spPr>
          <a:xfrm>
            <a:off x="8595360" y="5303520"/>
            <a:ext cx="1280160" cy="36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fld id="{4AE11E75-C1E8-4F14-B15D-D9B3EE9683B2}" type="slidenum">
              <a:rPr b="0" lang="en-US" sz="1600" spc="-1" strike="noStrike">
                <a:latin typeface="FreeMono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242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6000" spc="-1" strike="noStrike">
                <a:latin typeface="Arial"/>
              </a:rPr>
              <a:t>Sketching with Hardware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2926080"/>
            <a:ext cx="9071640" cy="168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200" spc="-1" strike="noStrike">
                <a:latin typeface="Arial"/>
                <a:ea typeface="Noto Sans CJK SC Regular"/>
              </a:rPr>
              <a:t>06: Programmieren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Den Arduino programmieren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Microcontroller sind in Sachen Rechenleistung und Speicher eingeschränkt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Programme werden in C oder C++ geschrieben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Einfache Anwendungsfälle → Simple Programme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Andere Patterns und Paradigmen als z.B. in Java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Grundlegende Programmstruktur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36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// declare variables here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// the setup routine runs once on startup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d4814"/>
                </a:solidFill>
                <a:latin typeface="Courier New"/>
              </a:rPr>
              <a:t>void setup</a:t>
            </a:r>
            <a:r>
              <a:rPr b="0" lang="en-US" sz="1600" spc="-1" strike="noStrike">
                <a:latin typeface="Courier New"/>
              </a:rPr>
              <a:t>() {            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// the loop routine runs over and over again forever: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d4814"/>
                </a:solidFill>
                <a:latin typeface="Courier New"/>
              </a:rPr>
              <a:t>void loop</a:t>
            </a:r>
            <a:r>
              <a:rPr b="0" lang="en-US" sz="1600" spc="-1" strike="noStrike">
                <a:latin typeface="Courier New"/>
              </a:rPr>
              <a:t>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Arduinospezifische Funktionen</a:t>
            </a:r>
            <a:endParaRPr b="0" lang="en-US" sz="4800" spc="-1" strike="noStrike">
              <a:latin typeface="Arial"/>
            </a:endParaRPr>
          </a:p>
        </p:txBody>
      </p:sp>
      <p:graphicFrame>
        <p:nvGraphicFramePr>
          <p:cNvPr id="49" name="Table 2"/>
          <p:cNvGraphicFramePr/>
          <p:nvPr/>
        </p:nvGraphicFramePr>
        <p:xfrm>
          <a:off x="457200" y="936720"/>
          <a:ext cx="8972280" cy="4639320"/>
        </p:xfrm>
        <a:graphic>
          <a:graphicData uri="http://schemas.openxmlformats.org/drawingml/2006/table">
            <a:tbl>
              <a:tblPr/>
              <a:tblGrid>
                <a:gridCol w="3352680"/>
                <a:gridCol w="5619960"/>
              </a:tblGrid>
              <a:tr h="4726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Funktion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Beschreibung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26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600" spc="-1" strike="noStrike">
                          <a:latin typeface="FreeMono"/>
                        </a:rPr>
                        <a:t>delay(int millis)</a:t>
                      </a:r>
                      <a:endParaRPr b="0" lang="en-US" sz="16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Hält das Programm für </a:t>
                      </a:r>
                      <a:r>
                        <a:rPr b="0" i="1" lang="en-US" sz="1600" spc="-1" strike="noStrike">
                          <a:latin typeface="FreeMono"/>
                        </a:rPr>
                        <a:t>millis</a:t>
                      </a:r>
                      <a:r>
                        <a:rPr b="0" lang="en-US" sz="1600" spc="-1" strike="noStrike">
                          <a:latin typeface="Arial"/>
                        </a:rPr>
                        <a:t> Millisekunden an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172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600" spc="-1" strike="noStrike">
                          <a:latin typeface="FreeMono"/>
                        </a:rPr>
                        <a:t>pinMode(int pin,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FreeMono"/>
                        </a:rPr>
                        <a:t>        </a:t>
                      </a:r>
                      <a:r>
                        <a:rPr b="0" lang="en-US" sz="1600" spc="-1" strike="noStrike">
                          <a:latin typeface="FreeMono"/>
                        </a:rPr>
                        <a:t>int direction)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Definiert einen Pin als </a:t>
                      </a:r>
                      <a:r>
                        <a:rPr b="0" i="1" lang="en-US" sz="1600" spc="-1" strike="noStrike">
                          <a:latin typeface="FreeMono"/>
                        </a:rPr>
                        <a:t>INPUT</a:t>
                      </a:r>
                      <a:r>
                        <a:rPr b="0" lang="en-US" sz="1600" spc="-1" strike="noStrike">
                          <a:latin typeface="Arial"/>
                        </a:rPr>
                        <a:t> oder </a:t>
                      </a:r>
                      <a:r>
                        <a:rPr b="0" i="1" lang="en-US" sz="1600" spc="-1" strike="noStrike">
                          <a:latin typeface="FreeMono"/>
                        </a:rPr>
                        <a:t>OUTPUT</a:t>
                      </a:r>
                      <a:r>
                        <a:rPr b="0" lang="en-US" sz="1600" spc="-1" strike="noStrike">
                          <a:latin typeface="Arial"/>
                        </a:rPr>
                        <a:t>. Sollte während </a:t>
                      </a:r>
                      <a:r>
                        <a:rPr b="0" i="1" lang="en-US" sz="1600" spc="-1" strike="noStrike">
                          <a:latin typeface="FreeMono"/>
                        </a:rPr>
                        <a:t>setup() </a:t>
                      </a:r>
                      <a:r>
                        <a:rPr b="0" lang="en-US" sz="1600" spc="-1" strike="noStrike">
                          <a:latin typeface="Arial"/>
                        </a:rPr>
                        <a:t>aufgerufen werden.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540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600" spc="-1" strike="noStrike">
                          <a:latin typeface="FreeMono"/>
                        </a:rPr>
                        <a:t>digitalRead(int pin)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Liest den Wert eines Pins. Gibt </a:t>
                      </a:r>
                      <a:r>
                        <a:rPr b="0" i="1" lang="en-US" sz="1600" spc="-1" strike="noStrike">
                          <a:latin typeface="FreeMono"/>
                        </a:rPr>
                        <a:t>HIGH</a:t>
                      </a:r>
                      <a:r>
                        <a:rPr b="0" lang="en-US" sz="1600" spc="-1" strike="noStrike">
                          <a:latin typeface="Arial"/>
                        </a:rPr>
                        <a:t> (1) oder </a:t>
                      </a:r>
                      <a:r>
                        <a:rPr b="0" i="1" lang="en-US" sz="1600" spc="-1" strike="noStrike">
                          <a:latin typeface="FreeMono"/>
                        </a:rPr>
                        <a:t>LOW</a:t>
                      </a:r>
                      <a:r>
                        <a:rPr b="0" lang="en-US" sz="1600" spc="-1" strike="noStrike">
                          <a:latin typeface="Arial"/>
                        </a:rPr>
                        <a:t> (0) zurück.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26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600" spc="-1" strike="noStrike">
                          <a:latin typeface="FreeMono"/>
                        </a:rPr>
                        <a:t>analogRead(int pin)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Liest den Wert eines Analogpins (zwischen 0 und 255).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22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600" spc="-1" strike="noStrike">
                          <a:latin typeface="FreeMono"/>
                        </a:rPr>
                        <a:t>digitalWrite(int pin,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FreeMono"/>
                        </a:rPr>
                        <a:t>             </a:t>
                      </a:r>
                      <a:r>
                        <a:rPr b="0" lang="en-US" sz="1600" spc="-1" strike="noStrike">
                          <a:latin typeface="FreeMono"/>
                        </a:rPr>
                        <a:t>int value)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Setzt einen Pin auf </a:t>
                      </a:r>
                      <a:r>
                        <a:rPr b="0" i="1" lang="en-US" sz="1600" spc="-1" strike="noStrike">
                          <a:latin typeface="FreeMono"/>
                        </a:rPr>
                        <a:t>HIGH</a:t>
                      </a:r>
                      <a:r>
                        <a:rPr b="0" lang="en-US" sz="1600" spc="-1" strike="noStrike">
                          <a:latin typeface="Arial"/>
                        </a:rPr>
                        <a:t> (5 V) oder </a:t>
                      </a:r>
                      <a:r>
                        <a:rPr b="0" i="1" lang="en-US" sz="1600" spc="-1" strike="noStrike">
                          <a:latin typeface="FreeMono"/>
                        </a:rPr>
                        <a:t>LOW</a:t>
                      </a:r>
                      <a:r>
                        <a:rPr b="0" lang="en-US" sz="1600" spc="-1" strike="noStrike">
                          <a:latin typeface="Arial"/>
                        </a:rPr>
                        <a:t> (0 V).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112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600" spc="-1" strike="noStrike">
                          <a:latin typeface="FreeMono"/>
                        </a:rPr>
                        <a:t>analogWrite(int pin,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FreeMono"/>
                        </a:rPr>
                        <a:t>            </a:t>
                      </a:r>
                      <a:r>
                        <a:rPr b="0" lang="en-US" sz="1600" spc="-1" strike="noStrike">
                          <a:latin typeface="FreeMono"/>
                        </a:rPr>
                        <a:t>int value)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Setzt die Spannung an einem Pin auf einen Wert zwischen 0 (0 V) und 255 (5 V). Funktioniert nur mit Pins, die </a:t>
                      </a:r>
                      <a:r>
                        <a:rPr b="0" i="1" lang="en-US" sz="1600" spc="-1" strike="noStrike">
                          <a:latin typeface="Arial"/>
                        </a:rPr>
                        <a:t>PWM </a:t>
                      </a:r>
                      <a:r>
                        <a:rPr b="0" lang="en-US" sz="1600" spc="-1" strike="noStrike">
                          <a:latin typeface="Arial"/>
                        </a:rPr>
                        <a:t>unterstützen</a:t>
                      </a:r>
                      <a:r>
                        <a:rPr b="0" lang="en-US" sz="1600" spc="-1" strike="noStrike">
                          <a:latin typeface="Arial"/>
                        </a:rPr>
                        <a:t>.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112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600" spc="-1" strike="noStrike">
                          <a:latin typeface="FreeMono"/>
                        </a:rPr>
                        <a:t>Serial.println(“Hello”)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Ausgabe über den </a:t>
                      </a:r>
                      <a:r>
                        <a:rPr b="0" i="1" lang="en-US" sz="1600" spc="-1" strike="noStrike">
                          <a:latin typeface="Arial"/>
                        </a:rPr>
                        <a:t>Serial Monitor</a:t>
                      </a:r>
                      <a:r>
                        <a:rPr b="0" lang="en-US" sz="1600" spc="-1" strike="noStrike">
                          <a:latin typeface="Arial"/>
                        </a:rPr>
                        <a:t>. Kann zum Debuggen verwendet werden.</a:t>
                      </a:r>
                      <a:r>
                        <a:rPr b="0" lang="en-US" sz="1600" spc="-1" strike="noStrike">
                          <a:latin typeface="Arial"/>
                        </a:rPr>
                        <a:t> </a:t>
                      </a:r>
                      <a:r>
                        <a:rPr b="0" i="1" lang="en-US" sz="1600" spc="-1" strike="noStrike">
                          <a:latin typeface="FreeMono"/>
                        </a:rPr>
                        <a:t>Serial.begin(9600)</a:t>
                      </a:r>
                      <a:r>
                        <a:rPr b="0" lang="en-US" sz="1600" spc="-1" strike="noStrike">
                          <a:latin typeface="Arial"/>
                        </a:rPr>
                        <a:t> muss vorher aufgerufen worden sein.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Nicht blockierender Code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Der Arduino kann nur einen Thread ausführen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Parallelisierung von Tasks schwierig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Die </a:t>
            </a:r>
            <a:r>
              <a:rPr b="0" lang="en-US" sz="2800" spc="-1" strike="noStrike">
                <a:latin typeface="FreeMono"/>
              </a:rPr>
              <a:t>delay()</a:t>
            </a:r>
            <a:r>
              <a:rPr b="0" lang="en-US" sz="2800" spc="-1" strike="noStrike">
                <a:latin typeface="Arial"/>
              </a:rPr>
              <a:t>-Funktion blockiert das gesamte Programm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FreeMono"/>
              </a:rPr>
              <a:t>delay()</a:t>
            </a:r>
            <a:r>
              <a:rPr b="0" lang="en-US" sz="2800" spc="-1" strike="noStrike">
                <a:latin typeface="Arial"/>
              </a:rPr>
              <a:t> kann vermieden werden, indem ein Timer benutzt wird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Einfacher Timer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720" y="1097280"/>
            <a:ext cx="425016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 fontScale="56000"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d4814"/>
                </a:solidFill>
                <a:latin typeface="Courier New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buttonPin = 5;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d4814"/>
                </a:solidFill>
                <a:latin typeface="Courier New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ledPin = 13;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d4814"/>
                </a:solidFill>
                <a:latin typeface="Courier New"/>
                <a:ea typeface="Noto Sans CJK SC Regular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Noto Sans CJK SC Regular"/>
              </a:rPr>
              <a:t>ledState = 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  <a:ea typeface="Noto Sans CJK SC Regular"/>
              </a:rPr>
              <a:t>LOW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d4814"/>
                </a:solidFill>
                <a:latin typeface="Courier New"/>
              </a:rPr>
              <a:t>void loop</a:t>
            </a:r>
            <a:r>
              <a:rPr b="0" lang="en-US" sz="1600" spc="-1" strike="noStrike">
                <a:latin typeface="Courier New"/>
              </a:rPr>
              <a:t>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</a:t>
            </a: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// blink the LED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</a:t>
            </a:r>
            <a:r>
              <a:rPr b="0" lang="en-US" sz="1600" spc="-1" strike="noStrike">
                <a:latin typeface="Courier New"/>
                <a:ea typeface="Noto Sans CJK SC Regular"/>
              </a:rPr>
              <a:t>if(ledState == 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  <a:ea typeface="Noto Sans CJK SC Regular"/>
              </a:rPr>
              <a:t>LOW</a:t>
            </a:r>
            <a:r>
              <a:rPr b="0" lang="en-US" sz="1600" spc="-1" strike="noStrike">
                <a:latin typeface="Courier New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  </a:t>
            </a:r>
            <a:r>
              <a:rPr b="0" lang="en-US" sz="1600" spc="-1" strike="noStrike">
                <a:latin typeface="Courier New"/>
                <a:ea typeface="Noto Sans CJK SC Regular"/>
              </a:rPr>
              <a:t>ledState = 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  <a:ea typeface="Noto Sans CJK SC Regular"/>
              </a:rPr>
              <a:t>HIGH</a:t>
            </a:r>
            <a:r>
              <a:rPr b="0" lang="en-US" sz="1600" spc="-1" strike="noStrike">
                <a:latin typeface="Courier New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</a:t>
            </a:r>
            <a:r>
              <a:rPr b="0" lang="en-US" sz="1600" spc="-1" strike="noStrike">
                <a:latin typeface="Courier New"/>
              </a:rPr>
              <a:t>else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  </a:t>
            </a:r>
            <a:r>
              <a:rPr b="0" lang="en-US" sz="1600" spc="-1" strike="noStrike">
                <a:latin typeface="Courier New"/>
                <a:ea typeface="Noto Sans CJK SC Regular"/>
              </a:rPr>
              <a:t>ledState = 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  <a:ea typeface="Noto Sans CJK SC Regular"/>
              </a:rPr>
              <a:t>LOW</a:t>
            </a:r>
            <a:r>
              <a:rPr b="0" lang="en-US" sz="1600" spc="-1" strike="noStrike">
                <a:latin typeface="Courier New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</a:t>
            </a: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// turn off LED if button is not pressed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</a:t>
            </a:r>
            <a:r>
              <a:rPr b="0" lang="en-US" sz="1600" spc="-1" strike="noStrike">
                <a:latin typeface="Courier New"/>
                <a:ea typeface="Noto Sans CJK SC Regular"/>
              </a:rPr>
              <a:t>if(</a:t>
            </a:r>
            <a:r>
              <a:rPr b="0" lang="en-US" sz="1600" spc="-1" strike="noStrike">
                <a:solidFill>
                  <a:srgbClr val="dd4814"/>
                </a:solidFill>
                <a:latin typeface="Courier New"/>
                <a:ea typeface="Noto Sans CJK SC Regular"/>
              </a:rPr>
              <a:t>digitalRead</a:t>
            </a:r>
            <a:r>
              <a:rPr b="0" lang="en-US" sz="1600" spc="-1" strike="noStrike">
                <a:latin typeface="Courier New"/>
                <a:ea typeface="Noto Sans CJK SC Regular"/>
              </a:rPr>
              <a:t>(buttonPin) == 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  <a:ea typeface="Noto Sans CJK SC Regular"/>
              </a:rPr>
              <a:t>LOW</a:t>
            </a:r>
            <a:r>
              <a:rPr b="0" lang="en-US" sz="1600" spc="-1" strike="noStrike">
                <a:latin typeface="Courier New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  </a:t>
            </a:r>
            <a:r>
              <a:rPr b="0" lang="en-US" sz="1600" spc="-1" strike="noStrike">
                <a:latin typeface="Courier New"/>
                <a:ea typeface="Noto Sans CJK SC Regular"/>
              </a:rPr>
              <a:t>ledState = 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  <a:ea typeface="Noto Sans CJK SC Regular"/>
              </a:rPr>
              <a:t>LOW</a:t>
            </a:r>
            <a:r>
              <a:rPr b="0" lang="en-US" sz="1600" spc="-1" strike="noStrike">
                <a:latin typeface="Courier New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</a:t>
            </a:r>
            <a:r>
              <a:rPr b="0" lang="en-US" sz="1600" spc="-1" strike="noStrike">
                <a:solidFill>
                  <a:srgbClr val="dd4814"/>
                </a:solidFill>
                <a:latin typeface="Courier New"/>
              </a:rPr>
              <a:t>digitalWrite</a:t>
            </a:r>
            <a:r>
              <a:rPr b="0" lang="en-US" sz="1600" spc="-1" strike="noStrike">
                <a:latin typeface="Courier New"/>
              </a:rPr>
              <a:t>(ledPin, ledState);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</a:t>
            </a:r>
            <a:r>
              <a:rPr b="0" lang="en-US" sz="1600" spc="-1" strike="noStrike">
                <a:solidFill>
                  <a:srgbClr val="dd4814"/>
                </a:solidFill>
                <a:latin typeface="Courier New"/>
                <a:ea typeface="Noto Sans CJK SC Regular"/>
              </a:rPr>
              <a:t>delay</a:t>
            </a:r>
            <a:r>
              <a:rPr b="0" lang="en-US" sz="1600" spc="-1" strike="noStrike">
                <a:latin typeface="Courier New"/>
                <a:ea typeface="Noto Sans CJK SC Regular"/>
              </a:rPr>
              <a:t>(1000); </a:t>
            </a: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// wait for a second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" name="TextShape 3"/>
          <p:cNvSpPr txBox="1"/>
          <p:nvPr/>
        </p:nvSpPr>
        <p:spPr>
          <a:xfrm>
            <a:off x="5724720" y="1097280"/>
            <a:ext cx="397296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 fontScale="45000"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// 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d4814"/>
                </a:solidFill>
                <a:latin typeface="Courier New"/>
              </a:rPr>
              <a:t>long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lastMillis =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d4814"/>
                </a:solidFill>
                <a:latin typeface="Courier New"/>
              </a:rPr>
              <a:t>void loop</a:t>
            </a:r>
            <a:r>
              <a:rPr b="0" lang="en-US" sz="1600" spc="-1" strike="noStrike">
                <a:latin typeface="Courier New"/>
              </a:rPr>
              <a:t>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</a:t>
            </a: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// check time since last update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</a:t>
            </a:r>
            <a:r>
              <a:rPr b="0" lang="en-US" sz="1600" spc="-1" strike="noStrike">
                <a:latin typeface="Courier New"/>
                <a:ea typeface="Noto Sans CJK SC Regular"/>
              </a:rPr>
              <a:t>if(</a:t>
            </a:r>
            <a:r>
              <a:rPr b="0" lang="en-US" sz="1600" spc="-1" strike="noStrike">
                <a:solidFill>
                  <a:srgbClr val="dd4814"/>
                </a:solidFill>
                <a:latin typeface="Courier New"/>
                <a:ea typeface="Noto Sans CJK SC Regular"/>
              </a:rPr>
              <a:t>millis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Noto Sans CJK SC Regular"/>
              </a:rPr>
              <a:t>() - lastMillis &gt;= 1000)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Noto Sans CJK SC Regular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Noto Sans CJK SC Regular"/>
              </a:rPr>
              <a:t>lastMillis = </a:t>
            </a:r>
            <a:r>
              <a:rPr b="0" lang="en-US" sz="1600" spc="-1" strike="noStrike">
                <a:solidFill>
                  <a:srgbClr val="dd4814"/>
                </a:solidFill>
                <a:latin typeface="Courier New"/>
                <a:ea typeface="Noto Sans CJK SC Regular"/>
              </a:rPr>
              <a:t>millis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Noto Sans CJK SC Regular"/>
              </a:rPr>
              <a:t>();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  </a:t>
            </a:r>
            <a:r>
              <a:rPr b="0" lang="en-US" sz="1600" spc="-1" strike="noStrike">
                <a:latin typeface="Courier New"/>
                <a:ea typeface="Noto Sans CJK SC Regular"/>
              </a:rPr>
              <a:t>if(ledState == 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  <a:ea typeface="Noto Sans CJK SC Regular"/>
              </a:rPr>
              <a:t>LOW</a:t>
            </a:r>
            <a:r>
              <a:rPr b="0" lang="en-US" sz="1600" spc="-1" strike="noStrike">
                <a:latin typeface="Courier New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    </a:t>
            </a:r>
            <a:r>
              <a:rPr b="0" lang="en-US" sz="1600" spc="-1" strike="noStrike">
                <a:latin typeface="Courier New"/>
                <a:ea typeface="Noto Sans CJK SC Regular"/>
              </a:rPr>
              <a:t>ledState = 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  <a:ea typeface="Noto Sans CJK SC Regular"/>
              </a:rPr>
              <a:t>HIGH</a:t>
            </a:r>
            <a:r>
              <a:rPr b="0" lang="en-US" sz="1600" spc="-1" strike="noStrike">
                <a:latin typeface="Courier New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else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    </a:t>
            </a:r>
            <a:r>
              <a:rPr b="0" lang="en-US" sz="1600" spc="-1" strike="noStrike">
                <a:latin typeface="Courier New"/>
                <a:ea typeface="Noto Sans CJK SC Regular"/>
              </a:rPr>
              <a:t>ledState = 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  <a:ea typeface="Noto Sans CJK SC Regular"/>
              </a:rPr>
              <a:t>LOW</a:t>
            </a:r>
            <a:r>
              <a:rPr b="0" lang="en-US" sz="1600" spc="-1" strike="noStrike">
                <a:latin typeface="Courier New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</a:t>
            </a: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// turn off LED if button is not pressed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</a:t>
            </a:r>
            <a:r>
              <a:rPr b="0" lang="en-US" sz="1600" spc="-1" strike="noStrike">
                <a:latin typeface="Courier New"/>
                <a:ea typeface="Noto Sans CJK SC Regular"/>
              </a:rPr>
              <a:t>if(</a:t>
            </a:r>
            <a:r>
              <a:rPr b="0" lang="en-US" sz="1600" spc="-1" strike="noStrike">
                <a:solidFill>
                  <a:srgbClr val="dd4814"/>
                </a:solidFill>
                <a:latin typeface="Courier New"/>
                <a:ea typeface="Noto Sans CJK SC Regular"/>
              </a:rPr>
              <a:t>digitalRead</a:t>
            </a:r>
            <a:r>
              <a:rPr b="0" lang="en-US" sz="1600" spc="-1" strike="noStrike">
                <a:latin typeface="Courier New"/>
                <a:ea typeface="Noto Sans CJK SC Regular"/>
              </a:rPr>
              <a:t>(buttonPin) == 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  <a:ea typeface="Noto Sans CJK SC Regular"/>
              </a:rPr>
              <a:t>LOW</a:t>
            </a:r>
            <a:r>
              <a:rPr b="0" lang="en-US" sz="1600" spc="-1" strike="noStrike">
                <a:latin typeface="Courier New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  </a:t>
            </a:r>
            <a:r>
              <a:rPr b="0" lang="en-US" sz="1600" spc="-1" strike="noStrike">
                <a:latin typeface="Courier New"/>
                <a:ea typeface="Noto Sans CJK SC Regular"/>
              </a:rPr>
              <a:t>ledState = 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  <a:ea typeface="Noto Sans CJK SC Regular"/>
              </a:rPr>
              <a:t>LOW</a:t>
            </a:r>
            <a:r>
              <a:rPr b="0" lang="en-US" sz="1600" spc="-1" strike="noStrike">
                <a:latin typeface="Courier New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</a:t>
            </a:r>
            <a:r>
              <a:rPr b="0" lang="en-US" sz="1600" spc="-1" strike="noStrike">
                <a:solidFill>
                  <a:srgbClr val="dd4814"/>
                </a:solidFill>
                <a:latin typeface="Courier New"/>
              </a:rPr>
              <a:t>digitalWrite</a:t>
            </a:r>
            <a:r>
              <a:rPr b="0" lang="en-US" sz="1600" spc="-1" strike="noStrike">
                <a:latin typeface="Courier New"/>
              </a:rPr>
              <a:t>(ledPin, ledState);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" name="TextShape 4"/>
          <p:cNvSpPr txBox="1"/>
          <p:nvPr/>
        </p:nvSpPr>
        <p:spPr>
          <a:xfrm>
            <a:off x="914400" y="5029200"/>
            <a:ext cx="2834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latin typeface="Arial"/>
              </a:rPr>
              <a:t>blockierend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TextShape 5"/>
          <p:cNvSpPr txBox="1"/>
          <p:nvPr/>
        </p:nvSpPr>
        <p:spPr>
          <a:xfrm>
            <a:off x="5943600" y="5029200"/>
            <a:ext cx="2834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latin typeface="Arial"/>
              </a:rPr>
              <a:t>nicht blockierend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Codestruktur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Arduino-Code ist oft simpel und sequentiell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Wird schnell unübersichtlich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Fehlersuche in Code und Hardware ist umständlich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Gut strukturierter Code ist leichter zu lesen und einfacher zu debuggen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State Machine: Keksautomat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720" y="1097280"/>
            <a:ext cx="479880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#define WAIT 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#define ORDER 2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#define PAYMENT 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#define DISPENSE 4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d4814"/>
                </a:solidFill>
                <a:latin typeface="Courier New"/>
                <a:ea typeface="Noto Sans CJK SC Regular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Noto Sans CJK SC Regular"/>
              </a:rPr>
              <a:t>state = WAIT;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d4814"/>
                </a:solidFill>
                <a:latin typeface="Courier New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order;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// cookie dispenser functions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d4814"/>
                </a:solidFill>
                <a:latin typeface="Courier New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getInput() { …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d4814"/>
                </a:solidFill>
                <a:latin typeface="Courier New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getOrder() { …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d4814"/>
                </a:solidFill>
                <a:latin typeface="Courier New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handlePayment(int product) { …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d4814"/>
                </a:solidFill>
                <a:latin typeface="Courier New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dispenseProduct(int product) { … 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5536080" y="1097280"/>
            <a:ext cx="415872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 fontScale="75000"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d4814"/>
                </a:solidFill>
                <a:latin typeface="Courier New"/>
              </a:rPr>
              <a:t>void loop</a:t>
            </a:r>
            <a:r>
              <a:rPr b="0" lang="en-US" sz="1600" spc="-1" strike="noStrike">
                <a:latin typeface="Courier New"/>
              </a:rPr>
              <a:t>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</a:t>
            </a:r>
            <a:r>
              <a:rPr b="0" lang="en-US" sz="1600" spc="-1" strike="noStrike">
                <a:latin typeface="Courier New"/>
              </a:rPr>
              <a:t>switch(state)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  </a:t>
            </a:r>
            <a:r>
              <a:rPr b="0" lang="en-US" sz="1600" spc="-1" strike="noStrike">
                <a:latin typeface="Courier New"/>
                <a:ea typeface="Noto Sans CJK SC Regular"/>
              </a:rPr>
              <a:t>case </a:t>
            </a: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WAIT</a:t>
            </a:r>
            <a:r>
              <a:rPr b="0" lang="en-US" sz="1600" spc="-1" strike="noStrike">
                <a:latin typeface="Courier New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    </a:t>
            </a:r>
            <a:r>
              <a:rPr b="0" lang="en-US" sz="1600" spc="-1" strike="noStrike">
                <a:latin typeface="Courier New"/>
                <a:ea typeface="Noto Sans CJK SC Regular"/>
              </a:rPr>
              <a:t>if(getInput() != 0) state = </a:t>
            </a: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ORDER</a:t>
            </a:r>
            <a:r>
              <a:rPr b="0" lang="en-US" sz="1600" spc="-1" strike="noStrike">
                <a:latin typeface="Courier New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else delay(1000);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break;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  </a:t>
            </a:r>
            <a:r>
              <a:rPr b="0" lang="en-US" sz="1600" spc="-1" strike="noStrike">
                <a:latin typeface="Courier New"/>
                <a:ea typeface="Noto Sans CJK SC Regular"/>
              </a:rPr>
              <a:t>case </a:t>
            </a: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ORDER</a:t>
            </a:r>
            <a:r>
              <a:rPr b="0" lang="en-US" sz="1600" spc="-1" strike="noStrike">
                <a:latin typeface="Courier New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order = getOrder();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    </a:t>
            </a:r>
            <a:r>
              <a:rPr b="0" lang="en-US" sz="1600" spc="-1" strike="noStrike">
                <a:latin typeface="Courier New"/>
                <a:ea typeface="Noto Sans CJK SC Regular"/>
              </a:rPr>
              <a:t>state = </a:t>
            </a: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PAYMENT</a:t>
            </a:r>
            <a:r>
              <a:rPr b="0" lang="en-US" sz="1600" spc="-1" strike="noStrike">
                <a:latin typeface="Courier New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break;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  </a:t>
            </a:r>
            <a:r>
              <a:rPr b="0" lang="en-US" sz="1600" spc="-1" strike="noStrike">
                <a:latin typeface="Courier New"/>
                <a:ea typeface="Noto Sans CJK SC Regular"/>
              </a:rPr>
              <a:t>case </a:t>
            </a: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PAYMENT</a:t>
            </a:r>
            <a:r>
              <a:rPr b="0" lang="en-US" sz="1600" spc="-1" strike="noStrike">
                <a:latin typeface="Courier New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handlePayment(order);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    </a:t>
            </a:r>
            <a:r>
              <a:rPr b="0" lang="en-US" sz="1600" spc="-1" strike="noStrike">
                <a:latin typeface="Courier New"/>
                <a:ea typeface="Noto Sans CJK SC Regular"/>
              </a:rPr>
              <a:t>state = </a:t>
            </a: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DISPENSE</a:t>
            </a:r>
            <a:r>
              <a:rPr b="0" lang="en-US" sz="1600" spc="-1" strike="noStrike">
                <a:latin typeface="Courier New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break;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  </a:t>
            </a:r>
            <a:r>
              <a:rPr b="0" lang="en-US" sz="1600" spc="-1" strike="noStrike">
                <a:latin typeface="Courier New"/>
                <a:ea typeface="Noto Sans CJK SC Regular"/>
              </a:rPr>
              <a:t>case </a:t>
            </a: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DISPENSE</a:t>
            </a:r>
            <a:r>
              <a:rPr b="0" lang="en-US" sz="1600" spc="-1" strike="noStrike">
                <a:latin typeface="Courier New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dispenseProduct(order);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    </a:t>
            </a:r>
            <a:r>
              <a:rPr b="0" lang="en-US" sz="1600" spc="-1" strike="noStrike">
                <a:latin typeface="Courier New"/>
                <a:ea typeface="Noto Sans CJK SC Regular"/>
              </a:rPr>
              <a:t>state = </a:t>
            </a: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WAIT</a:t>
            </a:r>
            <a:r>
              <a:rPr b="0" lang="en-US" sz="1600" spc="-1" strike="noStrike">
                <a:latin typeface="Courier New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break;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Debug Levels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720" y="1097280"/>
            <a:ext cx="507312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Die Arduino IDE hat keinen eingebauten Debugger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Serielle Ausgabe wird zum loggen des Programm-zustands verwendet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Mithilfe von Debug Levels kann man schnell den Detailgrad der Ausgaben anpassen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4" name="TextShape 3"/>
          <p:cNvSpPr txBox="1"/>
          <p:nvPr/>
        </p:nvSpPr>
        <p:spPr>
          <a:xfrm>
            <a:off x="5868720" y="1097280"/>
            <a:ext cx="388440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#define NONE 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#define ERROR 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#define WARN 2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#define DEBUG 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#define ALL 4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#define DEBUG_LEVEL WARN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d4814"/>
                </a:solidFill>
                <a:latin typeface="Courier New"/>
              </a:rPr>
              <a:t>void loop</a:t>
            </a:r>
            <a:r>
              <a:rPr b="0" lang="en-US" sz="1600" spc="-1" strike="noStrike">
                <a:latin typeface="Courier New"/>
              </a:rPr>
              <a:t>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 Regular"/>
              </a:rPr>
              <a:t>  </a:t>
            </a:r>
            <a:r>
              <a:rPr b="0" lang="en-US" sz="1600" spc="-1" strike="noStrike">
                <a:latin typeface="Courier New"/>
                <a:ea typeface="Noto Sans CJK SC Regular"/>
              </a:rPr>
              <a:t>if(</a:t>
            </a:r>
            <a:r>
              <a:rPr b="0" lang="en-US" sz="1600" spc="-1" strike="noStrike">
                <a:solidFill>
                  <a:srgbClr val="2a6099"/>
                </a:solidFill>
                <a:latin typeface="Courier New"/>
                <a:ea typeface="Noto Sans CJK SC Regular"/>
              </a:rPr>
              <a:t>DEBUG_LEVEL</a:t>
            </a:r>
            <a:r>
              <a:rPr b="0" lang="en-US" sz="1600" spc="-1" strike="noStrike">
                <a:latin typeface="Courier New"/>
                <a:ea typeface="Noto Sans CJK SC Regular"/>
              </a:rPr>
              <a:t> &gt;= </a:t>
            </a:r>
            <a:r>
              <a:rPr b="0" lang="en-US" sz="1600" spc="-1" strike="noStrike">
                <a:solidFill>
                  <a:srgbClr val="2a6099"/>
                </a:solidFill>
                <a:latin typeface="Courier New"/>
              </a:rPr>
              <a:t>WARN</a:t>
            </a:r>
            <a:r>
              <a:rPr b="0" lang="en-US" sz="1600" spc="-1" strike="noStrike">
                <a:latin typeface="Courier New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Serial.println(“Warning!”);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4438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2019-08-26T16:28:53Z</dcterms:created>
  <dc:creator/>
  <dc:description/>
  <dc:language>en-US</dc:language>
  <cp:lastModifiedBy/>
  <dcterms:modified xsi:type="dcterms:W3CDTF">2019-09-16T22:39:53Z</dcterms:modified>
  <cp:revision>101</cp:revision>
  <dc:subject/>
  <dc:title/>
</cp:coreProperties>
</file>