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png" ContentType="image/png"/>
  <Override PartName="/ppt/media/image3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AC406E-607A-4777-B900-915D0DAF11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E7523F43-D9F8-422E-897B-9BE0CFA56DFC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08: Elektronik 03 (Digitalelektronik)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Analog vs Digital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940040" y="1097280"/>
            <a:ext cx="6198840" cy="38404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40200" y="1674720"/>
            <a:ext cx="14630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2200" spc="-1" strike="noStrike">
                <a:latin typeface="Arial"/>
              </a:rPr>
              <a:t>Analog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40200" y="4051080"/>
            <a:ext cx="14630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2200" spc="-1" strike="noStrike">
                <a:latin typeface="Arial"/>
              </a:rPr>
              <a:t>Digital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Vor- und Nachteile digitaler Signale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Klar definiert, entweder es liegt Spannung an oder nicht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Weniger anfällig für Störungen und Rauschen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Kann einfach gespeichert und reproduziert werden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Aber: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Weniger Information als analoges “Original”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Digitale Komponenten sind komplexer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Pulsbreitenmodulation (PWM)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097280"/>
            <a:ext cx="9071640" cy="54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Digitale “simulation” eines analogen Signals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015240" y="1525680"/>
            <a:ext cx="3940200" cy="295488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5394960" y="1828800"/>
            <a:ext cx="822960" cy="4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1800" spc="-1" strike="noStrike">
                <a:latin typeface="DejaVu Serif"/>
              </a:rPr>
              <a:t>U</a:t>
            </a:r>
            <a:r>
              <a:rPr b="0" i="1" lang="en-US" sz="1800" spc="-1" strike="noStrike" baseline="-33000">
                <a:latin typeface="DejaVu Serif"/>
              </a:rPr>
              <a:t>HIGH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4" name="Formula 4"/>
              <p:cNvSpPr txBox="1"/>
              <p:nvPr/>
            </p:nvSpPr>
            <p:spPr>
              <a:xfrm>
                <a:off x="1828800" y="1549440"/>
                <a:ext cx="2286000" cy="94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U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HIGH</m:t>
                        </m:r>
                      </m:sub>
                    </m:sSub>
                    <m:r>
                      <m:t xml:space="preserve">∗</m:t>
                    </m:r>
                    <m:f>
                      <m:num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num>
                      <m:den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55" name="TextShape 5"/>
          <p:cNvSpPr txBox="1"/>
          <p:nvPr/>
        </p:nvSpPr>
        <p:spPr>
          <a:xfrm>
            <a:off x="2008080" y="5345640"/>
            <a:ext cx="73152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Image: https://upload.wikimedia.org/wikipedia/commons/thumb/9/9b/Pulse_wide_wave.svg/1280px-Pulse_wide_wave.svg.png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504360" y="2645280"/>
            <a:ext cx="5256360" cy="238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  <a:ea typeface="Noto Sans CJK SC Regular"/>
              </a:rPr>
              <a:t>Signal ist für einen bestimmten Anteil </a:t>
            </a:r>
            <a:r>
              <a:rPr b="0" lang="en-US" sz="2800" spc="-1" strike="noStrike">
                <a:latin typeface="Arial"/>
              </a:rPr>
              <a:t>(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i="1" lang="en-US" sz="2800" spc="-1" strike="noStrike" baseline="-33000">
                <a:latin typeface="Arial"/>
              </a:rPr>
              <a:t>1</a:t>
            </a:r>
            <a:r>
              <a:rPr b="0" lang="en-US" sz="2800" spc="-1" strike="noStrike">
                <a:latin typeface="Arial"/>
              </a:rPr>
              <a:t>) eines Zeitintervalls (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lang="en-US" sz="2800" spc="-1" strike="noStrike">
                <a:latin typeface="Arial"/>
              </a:rPr>
              <a:t>)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i="1" lang="en-US" sz="2800" spc="-1" strike="noStrike">
                <a:latin typeface="Arial"/>
              </a:rPr>
              <a:t>HIGH, </a:t>
            </a:r>
            <a:r>
              <a:rPr b="0" lang="en-US" sz="2800" spc="-1" strike="noStrike">
                <a:latin typeface="Arial"/>
              </a:rPr>
              <a:t>den Rest davon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i="1" lang="en-US" sz="2800" spc="-1" strike="noStrike">
                <a:latin typeface="Arial"/>
              </a:rPr>
              <a:t>LOW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Nettospannung über 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lang="en-US" sz="2800" spc="-1" strike="noStrike">
                <a:latin typeface="Arial"/>
              </a:rPr>
              <a:t> entspricht der Spannung von </a:t>
            </a:r>
            <a:r>
              <a:rPr b="0" i="1" lang="en-US" sz="2800" spc="-1" strike="noStrike">
                <a:latin typeface="Arial"/>
              </a:rPr>
              <a:t>HIGH</a:t>
            </a:r>
            <a:r>
              <a:rPr b="0" lang="en-US" sz="2800" spc="-1" strike="noStrike">
                <a:latin typeface="Arial"/>
              </a:rPr>
              <a:t> mal dem zeitlichen Anteil des </a:t>
            </a:r>
            <a:r>
              <a:rPr b="0" i="1" lang="en-US" sz="2800" spc="-1" strike="noStrike">
                <a:latin typeface="Arial"/>
              </a:rPr>
              <a:t>HIGH</a:t>
            </a:r>
            <a:r>
              <a:rPr b="0" lang="en-US" sz="2800" spc="-1" strike="noStrike">
                <a:latin typeface="Arial"/>
              </a:rPr>
              <a:t>-Signals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rcRect l="0" t="0" r="0" b="1575"/>
          <a:stretch/>
        </p:blipFill>
        <p:spPr>
          <a:xfrm>
            <a:off x="0" y="0"/>
            <a:ext cx="10081440" cy="566964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3017520" y="46314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Live Demo...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9720" y="5394960"/>
            <a:ext cx="6939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https://commons.wikimedia.org/wiki/File:USAF_EOD_explosion.jpg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Serielle Datenübertragung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Der Arduino Micro hat zwei serielle Ports: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Serial</a:t>
            </a:r>
            <a:r>
              <a:rPr b="0" lang="en-US" sz="2400" spc="-1" strike="noStrike">
                <a:latin typeface="Arial"/>
              </a:rPr>
              <a:t> kommuniziert über USB mit dem Computer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Serial1</a:t>
            </a:r>
            <a:r>
              <a:rPr b="0" lang="en-US" sz="2400" spc="-1" strike="noStrike">
                <a:latin typeface="Arial"/>
              </a:rPr>
              <a:t> verwendet die Pins </a:t>
            </a:r>
            <a:r>
              <a:rPr b="0" i="1" lang="en-US" sz="2400" spc="-1" strike="noStrike">
                <a:latin typeface="Arial"/>
              </a:rPr>
              <a:t>RX</a:t>
            </a:r>
            <a:r>
              <a:rPr b="0" lang="en-US" sz="2400" spc="-1" strike="noStrike">
                <a:latin typeface="Arial"/>
              </a:rPr>
              <a:t> (receive) und </a:t>
            </a:r>
            <a:r>
              <a:rPr b="0" i="1" lang="en-US" sz="2400" spc="-1" strike="noStrike">
                <a:latin typeface="Arial"/>
              </a:rPr>
              <a:t>TX</a:t>
            </a:r>
            <a:r>
              <a:rPr b="0" lang="en-US" sz="2400" spc="-1" strike="noStrike">
                <a:latin typeface="Arial"/>
              </a:rPr>
              <a:t> (transceive), um mit verbundenen Geräten zu kommunizieren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Aktivität der seriellen Ports wird durch zwei LEDs (</a:t>
            </a:r>
            <a:r>
              <a:rPr b="0" i="1" lang="en-US" sz="2800" spc="-1" strike="noStrike">
                <a:latin typeface="Arial"/>
              </a:rPr>
              <a:t>RX</a:t>
            </a:r>
            <a:r>
              <a:rPr b="0" lang="en-US" sz="2800" spc="-1" strike="noStrike">
                <a:latin typeface="Arial"/>
              </a:rPr>
              <a:t> and </a:t>
            </a:r>
            <a:r>
              <a:rPr b="0" i="1" lang="en-US" sz="2800" spc="-1" strike="noStrike">
                <a:latin typeface="Arial"/>
              </a:rPr>
              <a:t>TX</a:t>
            </a:r>
            <a:r>
              <a:rPr b="0" lang="en-US" sz="2800" spc="-1" strike="noStrike">
                <a:latin typeface="Arial"/>
              </a:rPr>
              <a:t>) angezeit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Die </a:t>
            </a:r>
            <a:r>
              <a:rPr b="0" i="1" lang="en-US" sz="2800" spc="-1" strike="noStrike">
                <a:latin typeface="Arial"/>
              </a:rPr>
              <a:t>baudrate</a:t>
            </a:r>
            <a:r>
              <a:rPr b="0" lang="en-US" sz="2800" spc="-1" strike="noStrike">
                <a:latin typeface="Arial"/>
              </a:rPr>
              <a:t> muss bei verbundenen Geräten übereinstimmen und vorher eingestellt werden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Arduino: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FreeMono"/>
              </a:rPr>
              <a:t>Serial.begin(</a:t>
            </a:r>
            <a:r>
              <a:rPr b="0" i="1" lang="en-US" sz="2400" spc="-1" strike="noStrike">
                <a:latin typeface="FreeMono"/>
              </a:rPr>
              <a:t>baudrate</a:t>
            </a:r>
            <a:r>
              <a:rPr b="0" lang="en-US" sz="2400" spc="-1" strike="noStrike">
                <a:latin typeface="FreeMono"/>
              </a:rPr>
              <a:t>);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PC:</a:t>
            </a:r>
            <a:r>
              <a:rPr b="0" lang="en-US" sz="2400" spc="-1" strike="noStrike">
                <a:latin typeface="Arial"/>
              </a:rPr>
              <a:t> Dropdown-Menü des </a:t>
            </a:r>
            <a:r>
              <a:rPr b="0" i="1" lang="en-US" sz="2400" spc="-1" strike="noStrike">
                <a:latin typeface="Arial"/>
              </a:rPr>
              <a:t>Serial Monitor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Inter-Integrated Circuit (I²C)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Bidirektionaler, serieller Datenbus nach dem </a:t>
            </a:r>
            <a:r>
              <a:rPr b="0" i="1" lang="en-US" sz="2800" spc="-1" strike="noStrike">
                <a:latin typeface="Arial"/>
              </a:rPr>
              <a:t>Master/Slave</a:t>
            </a:r>
            <a:r>
              <a:rPr b="0" lang="en-US" sz="2800" spc="-1" strike="noStrike">
                <a:latin typeface="Arial"/>
              </a:rPr>
              <a:t>-Prinzip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Mehrere S</a:t>
            </a:r>
            <a:r>
              <a:rPr b="0" i="1" lang="en-US" sz="2800" spc="-1" strike="noStrike">
                <a:latin typeface="Arial"/>
              </a:rPr>
              <a:t>laves</a:t>
            </a:r>
            <a:r>
              <a:rPr b="0" lang="en-US" sz="2800" spc="-1" strike="noStrike">
                <a:latin typeface="Arial"/>
              </a:rPr>
              <a:t> können an einen </a:t>
            </a:r>
            <a:r>
              <a:rPr b="0" i="1" lang="en-US" sz="2800" spc="-1" strike="noStrike">
                <a:latin typeface="Arial"/>
              </a:rPr>
              <a:t>Master</a:t>
            </a:r>
            <a:r>
              <a:rPr b="0" lang="en-US" sz="2800" spc="-1" strike="noStrike">
                <a:latin typeface="Arial"/>
              </a:rPr>
              <a:t> angeschlossen werden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Benötigt zwei Leitungen: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Serial Clock (SCL): Alterniert zwischen </a:t>
            </a:r>
            <a:r>
              <a:rPr b="0" i="1" lang="en-US" sz="2400" spc="-1" strike="noStrike">
                <a:latin typeface="Arial"/>
              </a:rPr>
              <a:t>HIGH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Arial"/>
              </a:rPr>
              <a:t>LOW </a:t>
            </a:r>
            <a:r>
              <a:rPr b="0" lang="en-US" sz="2400" spc="-1" strike="noStrike">
                <a:latin typeface="Arial"/>
              </a:rPr>
              <a:t>und bestimmt so die Übertragungsrate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Serial Data (SDA): Überträgt daten data (ein Bit pro Zyklus)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Das erste übertragene Byte einer Nachricht bestimmt Richtung und Empfänger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Serial Peripheral Interface (SPI)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097280"/>
            <a:ext cx="9188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Synchroner, serieller Datenbus nach dem </a:t>
            </a:r>
            <a:r>
              <a:rPr b="0" i="1" lang="en-US" sz="2800" spc="-1" strike="noStrike">
                <a:latin typeface="Arial"/>
              </a:rPr>
              <a:t>Master/Slave</a:t>
            </a:r>
            <a:r>
              <a:rPr b="0" lang="en-US" sz="2800" spc="-1" strike="noStrike">
                <a:latin typeface="Arial"/>
              </a:rPr>
              <a:t>-Prinzip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Drei gemeinsame Leitungen: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SCLK (</a:t>
            </a:r>
            <a:r>
              <a:rPr b="0" i="1" lang="en-US" sz="2400" spc="-1" strike="noStrike">
                <a:latin typeface="Arial"/>
              </a:rPr>
              <a:t>Serial Clock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MISO (</a:t>
            </a:r>
            <a:r>
              <a:rPr b="0" i="1" lang="en-US" sz="2400" spc="-1" strike="noStrike">
                <a:latin typeface="Arial"/>
              </a:rPr>
              <a:t>Master in, Slave out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MOSI (</a:t>
            </a:r>
            <a:r>
              <a:rPr b="0" i="1" lang="en-US" sz="2400" spc="-1" strike="noStrike">
                <a:latin typeface="Arial"/>
              </a:rPr>
              <a:t>Master out, Slave in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Eine </a:t>
            </a:r>
            <a:r>
              <a:rPr b="0" i="1" lang="en-US" sz="2800" spc="-1" strike="noStrike">
                <a:latin typeface="Arial"/>
              </a:rPr>
              <a:t>SS</a:t>
            </a:r>
            <a:r>
              <a:rPr b="0" lang="en-US" sz="2800" spc="-1" strike="noStrike">
                <a:latin typeface="Arial"/>
              </a:rPr>
              <a:t> (</a:t>
            </a:r>
            <a:r>
              <a:rPr b="0" i="1" lang="en-US" sz="2800" spc="-1" strike="noStrike">
                <a:latin typeface="Arial"/>
              </a:rPr>
              <a:t>Slave Select</a:t>
            </a:r>
            <a:r>
              <a:rPr b="0" lang="en-US" sz="2800" spc="-1" strike="noStrike">
                <a:latin typeface="Arial"/>
              </a:rPr>
              <a:t>) Leitung vom</a:t>
            </a:r>
            <a:br/>
            <a:r>
              <a:rPr b="0" i="1" lang="en-US" sz="2800" spc="-1" strike="noStrike">
                <a:latin typeface="Arial"/>
              </a:rPr>
              <a:t>Master</a:t>
            </a:r>
            <a:r>
              <a:rPr b="0" lang="en-US" sz="2800" spc="-1" strike="noStrike">
                <a:latin typeface="Arial"/>
              </a:rPr>
              <a:t> zu jedem </a:t>
            </a:r>
            <a:r>
              <a:rPr b="0" i="1" lang="en-US" sz="2800" spc="-1" strike="noStrike">
                <a:latin typeface="Arial"/>
              </a:rPr>
              <a:t>Slave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Sobald ein </a:t>
            </a:r>
            <a:r>
              <a:rPr b="0" i="1" lang="en-US" sz="2800" spc="-1" strike="noStrike">
                <a:latin typeface="Arial"/>
              </a:rPr>
              <a:t>Slave</a:t>
            </a:r>
            <a:r>
              <a:rPr b="0" lang="en-US" sz="2800" spc="-1" strike="noStrike">
                <a:latin typeface="Arial"/>
              </a:rPr>
              <a:t> vom </a:t>
            </a:r>
            <a:r>
              <a:rPr b="0" i="1" lang="en-US" sz="2800" spc="-1" strike="noStrike">
                <a:latin typeface="Arial"/>
              </a:rPr>
              <a:t>Master </a:t>
            </a:r>
            <a:r>
              <a:rPr b="0" lang="en-US" sz="2800" spc="-1" strike="noStrike">
                <a:latin typeface="Arial"/>
              </a:rPr>
              <a:t>über seinen </a:t>
            </a:r>
            <a:r>
              <a:rPr b="0" i="1" lang="en-US" sz="2800" spc="-1" strike="noStrike">
                <a:latin typeface="Arial"/>
              </a:rPr>
              <a:t>SS</a:t>
            </a:r>
            <a:br/>
            <a:r>
              <a:rPr b="0" lang="en-US" sz="2800" spc="-1" strike="noStrike">
                <a:latin typeface="Arial"/>
              </a:rPr>
              <a:t>angesprochen wird,</a:t>
            </a:r>
            <a:r>
              <a:rPr b="0" i="1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“lauscht” er an </a:t>
            </a:r>
            <a:r>
              <a:rPr b="0" i="1" lang="en-US" sz="2800" spc="-1" strike="noStrike">
                <a:latin typeface="Arial"/>
              </a:rPr>
              <a:t>MOSI</a:t>
            </a:r>
            <a:br/>
            <a:r>
              <a:rPr b="0" lang="en-US" sz="2800" spc="-1" strike="noStrike">
                <a:latin typeface="Arial"/>
              </a:rPr>
              <a:t>und antwortet über </a:t>
            </a:r>
            <a:r>
              <a:rPr b="0" i="1" lang="en-US" sz="2800" spc="-1" strike="noStrike">
                <a:latin typeface="Arial"/>
              </a:rPr>
              <a:t>MISO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29200" y="1434960"/>
            <a:ext cx="4937760" cy="391968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>
            <a:off x="5852160" y="5303520"/>
            <a:ext cx="365760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Frutiger Next LT W1G"/>
              </a:rPr>
              <a:t>Image: https://de.wikipedia.org/wiki/Datei:SPI_three_slaves.svg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97280" y="7560"/>
            <a:ext cx="8004960" cy="566244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1463040" y="5409000"/>
            <a:ext cx="6949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Image: Arduino Forum, User pighixxx, http://forum.arduino.cc/index.php?topic=148734.0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2019-09-18T10:21:01Z</dcterms:modified>
  <cp:revision>111</cp:revision>
  <dc:subject/>
  <dc:title/>
</cp:coreProperties>
</file>