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257" r:id="rId3"/>
    <p:sldId id="261" r:id="rId4"/>
    <p:sldId id="262" r:id="rId5"/>
    <p:sldId id="263" r:id="rId6"/>
    <p:sldId id="265" r:id="rId7"/>
    <p:sldId id="264" r:id="rId8"/>
    <p:sldId id="274" r:id="rId9"/>
    <p:sldId id="266" r:id="rId10"/>
    <p:sldId id="275" r:id="rId11"/>
    <p:sldId id="276" r:id="rId12"/>
    <p:sldId id="267" r:id="rId13"/>
    <p:sldId id="268" r:id="rId14"/>
    <p:sldId id="277" r:id="rId15"/>
    <p:sldId id="279" r:id="rId16"/>
    <p:sldId id="269" r:id="rId17"/>
    <p:sldId id="278" r:id="rId18"/>
    <p:sldId id="270" r:id="rId19"/>
    <p:sldId id="271"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5" autoAdjust="0"/>
  </p:normalViewPr>
  <p:slideViewPr>
    <p:cSldViewPr>
      <p:cViewPr varScale="1">
        <p:scale>
          <a:sx n="154" d="100"/>
          <a:sy n="154" d="100"/>
        </p:scale>
        <p:origin x="2004"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09.11.2018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230787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Entwurf:</a:t>
            </a:r>
          </a:p>
          <a:p>
            <a:r>
              <a:rPr lang="de-DE" dirty="0"/>
              <a:t>-- Ausgangprojekt </a:t>
            </a:r>
            <a:r>
              <a:rPr lang="de-DE" dirty="0" err="1"/>
              <a:t>Raycaster</a:t>
            </a:r>
            <a:r>
              <a:rPr lang="de-DE" dirty="0"/>
              <a:t>, Simulieren der Blickposition, Reduzierung der Abtastrate im Objekt- und Bildbereich</a:t>
            </a:r>
          </a:p>
        </p:txBody>
      </p:sp>
      <p:sp>
        <p:nvSpPr>
          <p:cNvPr id="4" name="Foliennummernplatzhalter 3"/>
          <p:cNvSpPr>
            <a:spLocks noGrp="1"/>
          </p:cNvSpPr>
          <p:nvPr>
            <p:ph type="sldNum" sz="quarter" idx="5"/>
          </p:nvPr>
        </p:nvSpPr>
        <p:spPr/>
        <p:txBody>
          <a:bodyPr/>
          <a:lstStyle/>
          <a:p>
            <a:fld id="{6F4F2A7C-E896-4C15-99D8-2B5BC94A4F36}" type="slidenum">
              <a:rPr lang="de-DE" smtClean="0"/>
              <a:t>12</a:t>
            </a:fld>
            <a:endParaRPr lang="de-DE"/>
          </a:p>
        </p:txBody>
      </p:sp>
    </p:spTree>
    <p:extLst>
      <p:ext uri="{BB962C8B-B14F-4D97-AF65-F5344CB8AC3E}">
        <p14:creationId xmlns:p14="http://schemas.microsoft.com/office/powerpoint/2010/main" val="383444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13</a:t>
            </a:fld>
            <a:endParaRPr lang="de-DE"/>
          </a:p>
        </p:txBody>
      </p:sp>
    </p:spTree>
    <p:extLst>
      <p:ext uri="{BB962C8B-B14F-4D97-AF65-F5344CB8AC3E}">
        <p14:creationId xmlns:p14="http://schemas.microsoft.com/office/powerpoint/2010/main" val="198349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Ergebnisse:</a:t>
            </a:r>
          </a:p>
          <a:p>
            <a:r>
              <a:rPr lang="de-DE" dirty="0"/>
              <a:t>-- Sammeln von Messwerten, Bilder/Videos, </a:t>
            </a:r>
            <a:r>
              <a:rPr lang="de-DE" dirty="0" err="1"/>
              <a:t>Performanzwerte</a:t>
            </a:r>
            <a:r>
              <a:rPr lang="de-DE" dirty="0"/>
              <a:t>, Vergleich, Diskussion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16</a:t>
            </a:fld>
            <a:endParaRPr lang="de-DE"/>
          </a:p>
        </p:txBody>
      </p:sp>
    </p:spTree>
    <p:extLst>
      <p:ext uri="{BB962C8B-B14F-4D97-AF65-F5344CB8AC3E}">
        <p14:creationId xmlns:p14="http://schemas.microsoft.com/office/powerpoint/2010/main" val="281205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Ausblick u.a. das </a:t>
            </a:r>
            <a:r>
              <a:rPr lang="de-DE" dirty="0" err="1"/>
              <a:t>paper</a:t>
            </a:r>
            <a:endParaRPr lang="de-DE" dirty="0"/>
          </a:p>
          <a:p>
            <a:r>
              <a:rPr lang="de-DE" dirty="0" err="1"/>
              <a:t>Gaussfilterbild</a:t>
            </a:r>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18</a:t>
            </a:fld>
            <a:endParaRPr lang="de-DE"/>
          </a:p>
        </p:txBody>
      </p:sp>
    </p:spTree>
    <p:extLst>
      <p:ext uri="{BB962C8B-B14F-4D97-AF65-F5344CB8AC3E}">
        <p14:creationId xmlns:p14="http://schemas.microsoft.com/office/powerpoint/2010/main" val="394769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Bild: https://liqianghncn.wordpress.com/2011/08/10/vision-system/</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a:p>
            <a:endParaRPr lang="de-DE" dirty="0"/>
          </a:p>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r>
              <a:rPr lang="de-DE" dirty="0"/>
              <a:t>-&gt; wichtig, dass Eyetracker schnell genug ist (geringe Latenz und hohe Abtastrate) um die Augenbewegungen schnell genug zu erfassen</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a:p>
            <a:r>
              <a:rPr lang="de-DE" dirty="0"/>
              <a:t>Liefert Daten über die Blickposition auf dem Bildschirm und die Augenposition im Raum.</a:t>
            </a:r>
          </a:p>
          <a:p>
            <a:r>
              <a:rPr lang="de-DE" dirty="0"/>
              <a:t>Wenn Distanz zum Bildschirm größer -&gt; Fovea größer (hab ich nicht gemacht aber könnte man machen)</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198411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Pre</a:t>
            </a:r>
            <a:r>
              <a:rPr lang="de-DE" dirty="0"/>
              <a:t>- vs. </a:t>
            </a:r>
            <a:r>
              <a:rPr lang="de-DE" dirty="0" err="1"/>
              <a:t>Postclassification</a:t>
            </a:r>
            <a:r>
              <a:rPr lang="de-DE" dirty="0"/>
              <a:t>.</a:t>
            </a:r>
          </a:p>
          <a:p>
            <a:r>
              <a:rPr lang="de-DE" dirty="0"/>
              <a:t>Hier: </a:t>
            </a:r>
            <a:r>
              <a:rPr lang="de-DE" dirty="0" err="1"/>
              <a:t>pre-classification</a:t>
            </a:r>
            <a:r>
              <a:rPr lang="de-DE" dirty="0"/>
              <a:t> (eig. Schlechter)</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8</a:t>
            </a:fld>
            <a:endParaRPr lang="de-DE"/>
          </a:p>
        </p:txBody>
      </p:sp>
    </p:spTree>
    <p:extLst>
      <p:ext uri="{BB962C8B-B14F-4D97-AF65-F5344CB8AC3E}">
        <p14:creationId xmlns:p14="http://schemas.microsoft.com/office/powerpoint/2010/main" val="1373183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9</a:t>
            </a:fld>
            <a:endParaRPr lang="de-DE"/>
          </a:p>
        </p:txBody>
      </p:sp>
    </p:spTree>
    <p:extLst>
      <p:ext uri="{BB962C8B-B14F-4D97-AF65-F5344CB8AC3E}">
        <p14:creationId xmlns:p14="http://schemas.microsoft.com/office/powerpoint/2010/main" val="3385818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br>
              <a:rPr lang="en-US" dirty="0"/>
            </a:b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Teilprobleme</a:t>
            </a:r>
          </a:p>
          <a:p>
            <a:pPr lvl="1"/>
            <a:r>
              <a:rPr lang="de-DE" dirty="0"/>
              <a:t>Teilprobleme werden (parallel) von Work-Items berechnet</a:t>
            </a:r>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242" y="1942631"/>
            <a:ext cx="4653516" cy="2870467"/>
          </a:xfrm>
          <a:prstGeom prst="rect">
            <a:avLst/>
          </a:prstGeom>
        </p:spPr>
      </p:pic>
    </p:spTree>
    <p:extLst>
      <p:ext uri="{BB962C8B-B14F-4D97-AF65-F5344CB8AC3E}">
        <p14:creationId xmlns:p14="http://schemas.microsoft.com/office/powerpoint/2010/main" val="33682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C21BC88-F61B-4C6C-BB1E-EA62F451E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2015376"/>
            <a:ext cx="2675643" cy="2678922"/>
          </a:xfrm>
          <a:prstGeom prst="rect">
            <a:avLst/>
          </a:prstGeom>
        </p:spPr>
      </p:pic>
      <p:sp>
        <p:nvSpPr>
          <p:cNvPr id="2" name="Inhaltsplatzhalter 1">
            <a:extLst>
              <a:ext uri="{FF2B5EF4-FFF2-40B4-BE49-F238E27FC236}">
                <a16:creationId xmlns:a16="http://schemas.microsoft.com/office/drawing/2014/main" id="{3D844259-2023-4D76-83F4-D37F8E85EDA0}"/>
              </a:ext>
            </a:extLst>
          </p:cNvPr>
          <p:cNvSpPr>
            <a:spLocks noGrp="1"/>
          </p:cNvSpPr>
          <p:nvPr>
            <p:ph idx="1"/>
          </p:nvPr>
        </p:nvSpPr>
        <p:spPr/>
        <p:txBody>
          <a:bodyPr/>
          <a:lstStyle/>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p:txBody>
      </p:sp>
      <p:sp>
        <p:nvSpPr>
          <p:cNvPr id="3" name="Foliennummernplatzhalter 2">
            <a:extLst>
              <a:ext uri="{FF2B5EF4-FFF2-40B4-BE49-F238E27FC236}">
                <a16:creationId xmlns:a16="http://schemas.microsoft.com/office/drawing/2014/main" id="{1F0E0CD3-69AF-4ED6-ACC3-214206D87F21}"/>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B273A717-8F24-4A08-8FA0-7205C61F1624}"/>
              </a:ext>
            </a:extLst>
          </p:cNvPr>
          <p:cNvSpPr>
            <a:spLocks noGrp="1"/>
          </p:cNvSpPr>
          <p:nvPr>
            <p:ph type="title"/>
          </p:nvPr>
        </p:nvSpPr>
        <p:spPr/>
        <p:txBody>
          <a:bodyPr/>
          <a:lstStyle/>
          <a:p>
            <a:r>
              <a:rPr lang="de-DE" dirty="0"/>
              <a:t>GPU Architektur</a:t>
            </a:r>
          </a:p>
        </p:txBody>
      </p:sp>
      <p:sp>
        <p:nvSpPr>
          <p:cNvPr id="5" name="Textfeld 4">
            <a:extLst>
              <a:ext uri="{FF2B5EF4-FFF2-40B4-BE49-F238E27FC236}">
                <a16:creationId xmlns:a16="http://schemas.microsoft.com/office/drawing/2014/main" id="{F95D9F85-6F56-48AB-B30D-F9804400295F}"/>
              </a:ext>
            </a:extLst>
          </p:cNvPr>
          <p:cNvSpPr txBox="1"/>
          <p:nvPr/>
        </p:nvSpPr>
        <p:spPr>
          <a:xfrm>
            <a:off x="1475656" y="4155926"/>
            <a:ext cx="2335126" cy="369332"/>
          </a:xfrm>
          <a:prstGeom prst="rect">
            <a:avLst/>
          </a:prstGeom>
          <a:noFill/>
        </p:spPr>
        <p:txBody>
          <a:bodyPr wrap="none" rtlCol="0">
            <a:spAutoFit/>
          </a:bodyPr>
          <a:lstStyle/>
          <a:p>
            <a:r>
              <a:rPr lang="de-DE" dirty="0"/>
              <a:t>TODO: nur1-2 Folien </a:t>
            </a:r>
          </a:p>
        </p:txBody>
      </p:sp>
    </p:spTree>
    <p:extLst>
      <p:ext uri="{BB962C8B-B14F-4D97-AF65-F5344CB8AC3E}">
        <p14:creationId xmlns:p14="http://schemas.microsoft.com/office/powerpoint/2010/main" val="107193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normAutofit lnSpcReduction="10000"/>
          </a:bodyPr>
          <a:lstStyle/>
          <a:p>
            <a:r>
              <a:rPr lang="de-DE" dirty="0"/>
              <a:t>Simulation der Blickposition durch die Maus</a:t>
            </a:r>
          </a:p>
          <a:p>
            <a:r>
              <a:rPr lang="de-DE" dirty="0"/>
              <a:t>Reduzierung der Abtastrate im peripheren Bereich</a:t>
            </a:r>
          </a:p>
          <a:p>
            <a:pPr lvl="1"/>
            <a:r>
              <a:rPr lang="de-DE" dirty="0"/>
              <a:t>Objektraum</a:t>
            </a:r>
          </a:p>
          <a:p>
            <a:pPr lvl="1"/>
            <a:r>
              <a:rPr lang="de-DE" dirty="0"/>
              <a:t>Bildraum</a:t>
            </a:r>
          </a:p>
          <a:p>
            <a:r>
              <a:rPr lang="de-DE" dirty="0"/>
              <a:t>Methode 1:</a:t>
            </a:r>
          </a:p>
          <a:p>
            <a:pPr lvl="1"/>
            <a:r>
              <a:rPr lang="de-DE" dirty="0"/>
              <a:t>Zwei </a:t>
            </a:r>
            <a:r>
              <a:rPr lang="de-DE" dirty="0" err="1"/>
              <a:t>Raycasts</a:t>
            </a:r>
            <a:endParaRPr lang="de-DE" dirty="0"/>
          </a:p>
          <a:p>
            <a:pPr lvl="1"/>
            <a:r>
              <a:rPr lang="de-DE" dirty="0"/>
              <a:t>Zusammenfügen der Bilder</a:t>
            </a:r>
          </a:p>
          <a:p>
            <a:r>
              <a:rPr lang="de-DE" dirty="0"/>
              <a:t>Methode 2:</a:t>
            </a:r>
          </a:p>
          <a:p>
            <a:pPr lvl="1"/>
            <a:r>
              <a:rPr lang="de-DE" dirty="0"/>
              <a:t>Index Mapping</a:t>
            </a:r>
          </a:p>
          <a:p>
            <a:pPr lvl="1"/>
            <a:r>
              <a:rPr lang="de-DE" dirty="0"/>
              <a:t>Bilineare Interpolation</a:t>
            </a:r>
          </a:p>
          <a:p>
            <a:endParaRPr lang="de-DE" dirty="0"/>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Methode 1</a:t>
            </a:r>
          </a:p>
        </p:txBody>
      </p:sp>
      <p:pic>
        <p:nvPicPr>
          <p:cNvPr id="10" name="Grafik 9">
            <a:extLst>
              <a:ext uri="{FF2B5EF4-FFF2-40B4-BE49-F238E27FC236}">
                <a16:creationId xmlns:a16="http://schemas.microsoft.com/office/drawing/2014/main" id="{F3E19597-94D1-4A74-936E-FDBD1336E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28" y="1275606"/>
            <a:ext cx="4482872" cy="3361123"/>
          </a:xfrm>
          <a:prstGeom prst="rect">
            <a:avLst/>
          </a:prstGeom>
        </p:spPr>
      </p:pic>
      <p:pic>
        <p:nvPicPr>
          <p:cNvPr id="12" name="Grafik 11">
            <a:extLst>
              <a:ext uri="{FF2B5EF4-FFF2-40B4-BE49-F238E27FC236}">
                <a16:creationId xmlns:a16="http://schemas.microsoft.com/office/drawing/2014/main" id="{E7E28F38-A82D-4CBA-B2DB-E0EDDBDFE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2053" y="1271546"/>
            <a:ext cx="4482871" cy="3361122"/>
          </a:xfrm>
          <a:prstGeom prst="rect">
            <a:avLst/>
          </a:prstGeom>
        </p:spPr>
      </p:pic>
    </p:spTree>
    <p:extLst>
      <p:ext uri="{BB962C8B-B14F-4D97-AF65-F5344CB8AC3E}">
        <p14:creationId xmlns:p14="http://schemas.microsoft.com/office/powerpoint/2010/main" val="374174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7F5C460-EC07-4F65-AC06-B7309CBAC798}"/>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BC913892-4BF1-4471-BADB-CC4342BAC277}"/>
              </a:ext>
            </a:extLst>
          </p:cNvPr>
          <p:cNvSpPr>
            <a:spLocks noGrp="1"/>
          </p:cNvSpPr>
          <p:nvPr>
            <p:ph type="title"/>
          </p:nvPr>
        </p:nvSpPr>
        <p:spPr/>
        <p:txBody>
          <a:bodyPr/>
          <a:lstStyle/>
          <a:p>
            <a:r>
              <a:rPr lang="de-DE" dirty="0"/>
              <a:t>Methode 2</a:t>
            </a:r>
          </a:p>
        </p:txBody>
      </p:sp>
      <p:pic>
        <p:nvPicPr>
          <p:cNvPr id="6" name="Grafik 5">
            <a:extLst>
              <a:ext uri="{FF2B5EF4-FFF2-40B4-BE49-F238E27FC236}">
                <a16:creationId xmlns:a16="http://schemas.microsoft.com/office/drawing/2014/main" id="{2E791947-7C3E-47C0-B59E-E079F9A8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6" y="1131590"/>
            <a:ext cx="4436675" cy="3319409"/>
          </a:xfrm>
          <a:prstGeom prst="rect">
            <a:avLst/>
          </a:prstGeom>
        </p:spPr>
      </p:pic>
      <p:pic>
        <p:nvPicPr>
          <p:cNvPr id="8" name="Grafik 7">
            <a:extLst>
              <a:ext uri="{FF2B5EF4-FFF2-40B4-BE49-F238E27FC236}">
                <a16:creationId xmlns:a16="http://schemas.microsoft.com/office/drawing/2014/main" id="{FBC65D97-28B2-4D91-9FF2-1F651D7E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258" y="1131590"/>
            <a:ext cx="4436675" cy="3319409"/>
          </a:xfrm>
          <a:prstGeom prst="rect">
            <a:avLst/>
          </a:prstGeom>
        </p:spPr>
      </p:pic>
      <p:sp>
        <p:nvSpPr>
          <p:cNvPr id="9" name="Textfeld 8">
            <a:extLst>
              <a:ext uri="{FF2B5EF4-FFF2-40B4-BE49-F238E27FC236}">
                <a16:creationId xmlns:a16="http://schemas.microsoft.com/office/drawing/2014/main" id="{E6A31AAE-4352-439D-8E51-D427202C16E3}"/>
              </a:ext>
            </a:extLst>
          </p:cNvPr>
          <p:cNvSpPr txBox="1"/>
          <p:nvPr/>
        </p:nvSpPr>
        <p:spPr>
          <a:xfrm>
            <a:off x="3199156" y="692501"/>
            <a:ext cx="3130409" cy="369332"/>
          </a:xfrm>
          <a:prstGeom prst="rect">
            <a:avLst/>
          </a:prstGeom>
          <a:noFill/>
        </p:spPr>
        <p:txBody>
          <a:bodyPr wrap="none" rtlCol="0">
            <a:spAutoFit/>
          </a:bodyPr>
          <a:lstStyle/>
          <a:p>
            <a:r>
              <a:rPr lang="de-DE" dirty="0"/>
              <a:t>TODO: Ergebnisbild einfügen</a:t>
            </a:r>
          </a:p>
        </p:txBody>
      </p:sp>
    </p:spTree>
    <p:extLst>
      <p:ext uri="{BB962C8B-B14F-4D97-AF65-F5344CB8AC3E}">
        <p14:creationId xmlns:p14="http://schemas.microsoft.com/office/powerpoint/2010/main" val="216105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085E8EF-DA4C-4D5D-82B1-33486C8EB248}"/>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9BD4092-489C-498B-A2A8-399EDCDACAEE}"/>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2426994F-F454-4E9F-BE04-254D47DBF028}"/>
              </a:ext>
            </a:extLst>
          </p:cNvPr>
          <p:cNvSpPr>
            <a:spLocks noGrp="1"/>
          </p:cNvSpPr>
          <p:nvPr>
            <p:ph type="title"/>
          </p:nvPr>
        </p:nvSpPr>
        <p:spPr/>
        <p:txBody>
          <a:bodyPr/>
          <a:lstStyle/>
          <a:p>
            <a:r>
              <a:rPr lang="de-DE" dirty="0"/>
              <a:t>Video h.264</a:t>
            </a:r>
          </a:p>
        </p:txBody>
      </p:sp>
    </p:spTree>
    <p:extLst>
      <p:ext uri="{BB962C8B-B14F-4D97-AF65-F5344CB8AC3E}">
        <p14:creationId xmlns:p14="http://schemas.microsoft.com/office/powerpoint/2010/main" val="2991516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16</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err="1"/>
              <a:t>Performanzevaluierung</a:t>
            </a:r>
            <a:endParaRPr lang="de-DE" dirty="0"/>
          </a:p>
        </p:txBody>
      </p:sp>
      <p:pic>
        <p:nvPicPr>
          <p:cNvPr id="6" name="Grafik 5">
            <a:extLst>
              <a:ext uri="{FF2B5EF4-FFF2-40B4-BE49-F238E27FC236}">
                <a16:creationId xmlns:a16="http://schemas.microsoft.com/office/drawing/2014/main" id="{08B59588-FD1D-474C-BF43-0EB096E60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67" y="857178"/>
            <a:ext cx="8818665" cy="4249362"/>
          </a:xfrm>
          <a:prstGeom prst="rect">
            <a:avLst/>
          </a:prstGeom>
        </p:spPr>
      </p:pic>
    </p:spTree>
    <p:extLst>
      <p:ext uri="{BB962C8B-B14F-4D97-AF65-F5344CB8AC3E}">
        <p14:creationId xmlns:p14="http://schemas.microsoft.com/office/powerpoint/2010/main" val="129366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DC71DB-4248-4307-BB8A-3BDF77728C55}"/>
              </a:ext>
            </a:extLst>
          </p:cNvPr>
          <p:cNvSpPr>
            <a:spLocks noGrp="1"/>
          </p:cNvSpPr>
          <p:nvPr>
            <p:ph type="sldNum" sz="quarter" idx="12"/>
          </p:nvPr>
        </p:nvSpPr>
        <p:spPr/>
        <p:txBody>
          <a:bodyPr/>
          <a:lstStyle/>
          <a:p>
            <a:fld id="{29AD3987-26BA-49DC-BA24-72731371DC9F}" type="slidenum">
              <a:rPr lang="de-DE" smtClean="0"/>
              <a:t>17</a:t>
            </a:fld>
            <a:endParaRPr lang="de-DE" dirty="0"/>
          </a:p>
        </p:txBody>
      </p:sp>
      <p:pic>
        <p:nvPicPr>
          <p:cNvPr id="6" name="Grafik 5">
            <a:extLst>
              <a:ext uri="{FF2B5EF4-FFF2-40B4-BE49-F238E27FC236}">
                <a16:creationId xmlns:a16="http://schemas.microsoft.com/office/drawing/2014/main" id="{37345268-195B-4920-B4A8-7DEF60C1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53" y="555526"/>
            <a:ext cx="8763093" cy="4032448"/>
          </a:xfrm>
          <a:prstGeom prst="rect">
            <a:avLst/>
          </a:prstGeom>
        </p:spPr>
      </p:pic>
    </p:spTree>
    <p:extLst>
      <p:ext uri="{BB962C8B-B14F-4D97-AF65-F5344CB8AC3E}">
        <p14:creationId xmlns:p14="http://schemas.microsoft.com/office/powerpoint/2010/main" val="327398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dirty="0"/>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18</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 &amp; Ausblick</a:t>
            </a:r>
          </a:p>
        </p:txBody>
      </p:sp>
    </p:spTree>
    <p:extLst>
      <p:ext uri="{BB962C8B-B14F-4D97-AF65-F5344CB8AC3E}">
        <p14:creationId xmlns:p14="http://schemas.microsoft.com/office/powerpoint/2010/main" val="381512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19</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EC1FDC5-7EB6-452F-BA0B-03C1EF781E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843558"/>
            <a:ext cx="4680520" cy="2701175"/>
          </a:xfrm>
          <a:prstGeom prst="rect">
            <a:avLst/>
          </a:prstGeom>
        </p:spPr>
      </p:pic>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br>
              <a:rPr lang="en-US" dirty="0"/>
            </a:b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Resultat: 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Idee</a:t>
            </a:r>
          </a:p>
        </p:txBody>
      </p:sp>
      <p:pic>
        <p:nvPicPr>
          <p:cNvPr id="7" name="Grafik 6">
            <a:extLst>
              <a:ext uri="{FF2B5EF4-FFF2-40B4-BE49-F238E27FC236}">
                <a16:creationId xmlns:a16="http://schemas.microsoft.com/office/drawing/2014/main" id="{773519FE-26DF-4B72-808A-7D9E22E8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23478"/>
            <a:ext cx="3747911" cy="2533588"/>
          </a:xfrm>
          <a:prstGeom prst="rect">
            <a:avLst/>
          </a:prstGeom>
        </p:spPr>
      </p:pic>
    </p:spTree>
    <p:extLst>
      <p:ext uri="{BB962C8B-B14F-4D97-AF65-F5344CB8AC3E}">
        <p14:creationId xmlns:p14="http://schemas.microsoft.com/office/powerpoint/2010/main" val="23095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fontScale="92500" lnSpcReduction="20000"/>
          </a:bodyPr>
          <a:lstStyle/>
          <a:p>
            <a:r>
              <a:rPr lang="de-DE" dirty="0"/>
              <a:t>Marc </a:t>
            </a:r>
            <a:r>
              <a:rPr lang="de-DE" dirty="0" err="1"/>
              <a:t>Levoy</a:t>
            </a:r>
            <a:r>
              <a:rPr lang="de-DE" dirty="0"/>
              <a:t> und Ross Whitaker, 1989</a:t>
            </a:r>
          </a:p>
          <a:p>
            <a:pPr lvl="1"/>
            <a:r>
              <a:rPr lang="de-DE" dirty="0"/>
              <a:t>Wahrnehmungsorientiertes </a:t>
            </a:r>
            <a:br>
              <a:rPr lang="de-DE" dirty="0"/>
            </a:br>
            <a:r>
              <a:rPr lang="de-DE" dirty="0"/>
              <a:t>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in Bild- und Objektraum</a:t>
            </a:r>
          </a:p>
          <a:p>
            <a:pPr lvl="1"/>
            <a:r>
              <a:rPr lang="de-DE" dirty="0"/>
              <a:t>Faktor fünf</a:t>
            </a:r>
          </a:p>
          <a:p>
            <a:r>
              <a:rPr lang="de-DE" dirty="0"/>
              <a:t>Guenter et al., 2012</a:t>
            </a:r>
          </a:p>
          <a:p>
            <a:pPr lvl="1"/>
            <a:r>
              <a:rPr lang="de-DE" dirty="0"/>
              <a:t>Wahrnehmungsorientierte Rasterisierung</a:t>
            </a:r>
          </a:p>
          <a:p>
            <a:pPr lvl="1"/>
            <a:r>
              <a:rPr lang="de-DE" dirty="0"/>
              <a:t>GPU</a:t>
            </a:r>
          </a:p>
          <a:p>
            <a:pPr lvl="1"/>
            <a:r>
              <a:rPr lang="de-DE" dirty="0"/>
              <a:t>Zusammensetzung aus 3 Teilbildern </a:t>
            </a:r>
          </a:p>
          <a:p>
            <a:pPr lvl="2"/>
            <a:r>
              <a:rPr lang="de-DE" dirty="0"/>
              <a:t>unterschiedliche Auflösungen </a:t>
            </a:r>
            <a:br>
              <a:rPr lang="de-DE" dirty="0"/>
            </a:br>
            <a:r>
              <a:rPr lang="de-DE" dirty="0"/>
              <a:t>und geometrischen Detailgraden</a:t>
            </a:r>
          </a:p>
          <a:p>
            <a:pPr lvl="1"/>
            <a:r>
              <a:rPr lang="de-DE" dirty="0"/>
              <a:t>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pic>
        <p:nvPicPr>
          <p:cNvPr id="7" name="Grafik 6">
            <a:extLst>
              <a:ext uri="{FF2B5EF4-FFF2-40B4-BE49-F238E27FC236}">
                <a16:creationId xmlns:a16="http://schemas.microsoft.com/office/drawing/2014/main" id="{11CB185C-D70C-4933-88EE-97E0A463F707}"/>
              </a:ext>
            </a:extLst>
          </p:cNvPr>
          <p:cNvPicPr>
            <a:picLocks noChangeAspect="1"/>
          </p:cNvPicPr>
          <p:nvPr/>
        </p:nvPicPr>
        <p:blipFill>
          <a:blip r:embed="rId3"/>
          <a:stretch>
            <a:fillRect/>
          </a:stretch>
        </p:blipFill>
        <p:spPr>
          <a:xfrm>
            <a:off x="5490052" y="234218"/>
            <a:ext cx="3061655" cy="2388248"/>
          </a:xfrm>
          <a:prstGeom prst="rect">
            <a:avLst/>
          </a:prstGeom>
        </p:spPr>
      </p:pic>
      <p:pic>
        <p:nvPicPr>
          <p:cNvPr id="9" name="Grafik 8">
            <a:extLst>
              <a:ext uri="{FF2B5EF4-FFF2-40B4-BE49-F238E27FC236}">
                <a16:creationId xmlns:a16="http://schemas.microsoft.com/office/drawing/2014/main" id="{37700C20-56BB-4FC8-B5F3-3717490FC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2549564"/>
            <a:ext cx="3043603" cy="2396704"/>
          </a:xfrm>
          <a:prstGeom prst="rect">
            <a:avLst/>
          </a:prstGeom>
        </p:spPr>
      </p:pic>
    </p:spTree>
    <p:extLst>
      <p:ext uri="{BB962C8B-B14F-4D97-AF65-F5344CB8AC3E}">
        <p14:creationId xmlns:p14="http://schemas.microsoft.com/office/powerpoint/2010/main" val="42450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799DFB4-1438-4FEA-8A1F-BA7F4D089E82}"/>
              </a:ext>
            </a:extLst>
          </p:cNvPr>
          <p:cNvPicPr>
            <a:picLocks noChangeAspect="1"/>
          </p:cNvPicPr>
          <p:nvPr/>
        </p:nvPicPr>
        <p:blipFill rotWithShape="1">
          <a:blip r:embed="rId3">
            <a:extLst>
              <a:ext uri="{28A0092B-C50C-407E-A947-70E740481C1C}">
                <a14:useLocalDpi xmlns:a14="http://schemas.microsoft.com/office/drawing/2010/main" val="0"/>
              </a:ext>
            </a:extLst>
          </a:blip>
          <a:srcRect l="13634" t="8262" r="12766" b="8951"/>
          <a:stretch/>
        </p:blipFill>
        <p:spPr>
          <a:xfrm>
            <a:off x="5508104" y="2677897"/>
            <a:ext cx="3384376" cy="2141380"/>
          </a:xfrm>
          <a:prstGeom prst="rect">
            <a:avLst/>
          </a:prstGeom>
        </p:spPr>
      </p:pic>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531" y="36960"/>
            <a:ext cx="3741949" cy="2423109"/>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normAutofit fontScale="92500" lnSpcReduction="20000"/>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r>
              <a:rPr lang="de-DE" dirty="0"/>
              <a:t>Wichtige Augenbewegungen</a:t>
            </a:r>
          </a:p>
          <a:p>
            <a:pPr lvl="1"/>
            <a:r>
              <a:rPr lang="de-DE" dirty="0"/>
              <a:t>Sakkade</a:t>
            </a:r>
          </a:p>
          <a:p>
            <a:pPr lvl="2"/>
            <a:r>
              <a:rPr lang="de-DE" dirty="0"/>
              <a:t>Schnelle Springen zwischen Objekten</a:t>
            </a:r>
          </a:p>
          <a:p>
            <a:pPr lvl="2"/>
            <a:r>
              <a:rPr lang="de-DE" dirty="0"/>
              <a:t>Ca. 2 bis 3 Sakkaden pro Sekunde</a:t>
            </a:r>
          </a:p>
          <a:p>
            <a:pPr lvl="1"/>
            <a:r>
              <a:rPr lang="de-DE" dirty="0"/>
              <a:t>Fixation</a:t>
            </a:r>
          </a:p>
          <a:p>
            <a:pPr lvl="2"/>
            <a:r>
              <a:rPr lang="de-DE" dirty="0"/>
              <a:t>Tritt zwischen Sakkaden auf, ca. 100 </a:t>
            </a:r>
            <a:r>
              <a:rPr lang="de-DE" dirty="0" err="1"/>
              <a:t>ms</a:t>
            </a:r>
            <a:r>
              <a:rPr lang="de-DE" dirty="0"/>
              <a:t> – 1.5 s</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Informationen über Blickposition und –verlauf</a:t>
            </a:r>
          </a:p>
          <a:p>
            <a:r>
              <a:rPr lang="de-DE" dirty="0"/>
              <a:t>Augenposition in 3D und auf dem Bildschirm</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402869" y="228114"/>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098" y="2388354"/>
            <a:ext cx="4053427" cy="2583695"/>
          </a:xfrm>
          <a:prstGeom prst="rect">
            <a:avLst/>
          </a:prstGeom>
        </p:spPr>
      </p:pic>
    </p:spTree>
    <p:extLst>
      <p:ext uri="{BB962C8B-B14F-4D97-AF65-F5344CB8AC3E}">
        <p14:creationId xmlns:p14="http://schemas.microsoft.com/office/powerpoint/2010/main" val="176376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Tree>
    <p:extLst>
      <p:ext uri="{BB962C8B-B14F-4D97-AF65-F5344CB8AC3E}">
        <p14:creationId xmlns:p14="http://schemas.microsoft.com/office/powerpoint/2010/main" val="327352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pPr marL="0" indent="0">
              <a:buNone/>
            </a:pPr>
            <a:endParaRPr lang="de-DE" dirty="0"/>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AA132576-CFEF-4A97-B41A-C44527DEF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426" y="2662925"/>
            <a:ext cx="4257148" cy="1939675"/>
          </a:xfrm>
          <a:prstGeom prst="rect">
            <a:avLst/>
          </a:prstGeom>
        </p:spPr>
      </p:pic>
    </p:spTree>
    <p:extLst>
      <p:ext uri="{BB962C8B-B14F-4D97-AF65-F5344CB8AC3E}">
        <p14:creationId xmlns:p14="http://schemas.microsoft.com/office/powerpoint/2010/main" val="3045631903"/>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1169</Words>
  <Application>Microsoft Office PowerPoint</Application>
  <PresentationFormat>Bildschirmpräsentation (16:9)</PresentationFormat>
  <Paragraphs>188</Paragraphs>
  <Slides>19</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Segoe UI</vt:lpstr>
      <vt:lpstr>Segoe UI Light</vt:lpstr>
      <vt:lpstr>Wingdings</vt:lpstr>
      <vt:lpstr>praesentationsvorlage_blanco1</vt:lpstr>
      <vt:lpstr>Wahrnehmungsorientiertes  Volumen-Rendering</vt:lpstr>
      <vt:lpstr>Motivation</vt:lpstr>
      <vt:lpstr>Idee</vt:lpstr>
      <vt:lpstr>Verwandte Arbeiten</vt:lpstr>
      <vt:lpstr>Sehapparat</vt:lpstr>
      <vt:lpstr>Eyetracking</vt:lpstr>
      <vt:lpstr>Volumenrendering</vt:lpstr>
      <vt:lpstr>Volumenrendering</vt:lpstr>
      <vt:lpstr>GPU Architektur</vt:lpstr>
      <vt:lpstr>GPU Architektur</vt:lpstr>
      <vt:lpstr>GPU Architektur</vt:lpstr>
      <vt:lpstr>Entwurf</vt:lpstr>
      <vt:lpstr>Methode 1</vt:lpstr>
      <vt:lpstr>Methode 2</vt:lpstr>
      <vt:lpstr>Video h.264</vt:lpstr>
      <vt:lpstr>Performanzevaluierung</vt:lpstr>
      <vt:lpstr>PowerPoint-Präsentation</vt:lpstr>
      <vt:lpstr>Fazit &amp; Ausblick</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84</cp:revision>
  <dcterms:created xsi:type="dcterms:W3CDTF">2013-01-17T10:32:59Z</dcterms:created>
  <dcterms:modified xsi:type="dcterms:W3CDTF">2018-11-09T08:45:14Z</dcterms:modified>
</cp:coreProperties>
</file>