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57" r:id="rId3"/>
    <p:sldId id="261" r:id="rId4"/>
    <p:sldId id="262" r:id="rId5"/>
    <p:sldId id="263" r:id="rId6"/>
    <p:sldId id="265" r:id="rId7"/>
    <p:sldId id="264" r:id="rId8"/>
    <p:sldId id="274" r:id="rId9"/>
    <p:sldId id="266" r:id="rId10"/>
    <p:sldId id="275" r:id="rId11"/>
    <p:sldId id="276" r:id="rId12"/>
    <p:sldId id="267" r:id="rId13"/>
    <p:sldId id="268" r:id="rId14"/>
    <p:sldId id="277" r:id="rId15"/>
    <p:sldId id="279" r:id="rId16"/>
    <p:sldId id="269" r:id="rId17"/>
    <p:sldId id="278" r:id="rId18"/>
    <p:sldId id="270" r:id="rId19"/>
    <p:sldId id="271"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154" d="100"/>
          <a:sy n="154" d="100"/>
        </p:scale>
        <p:origin x="2004"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09.11.2018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12</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13</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Ergebnisse:</a:t>
            </a:r>
          </a:p>
          <a:p>
            <a:r>
              <a:rPr lang="de-DE" dirty="0"/>
              <a:t>-- Sammeln von Messwerten, Bilder/Videos, </a:t>
            </a:r>
            <a:r>
              <a:rPr lang="de-DE" dirty="0" err="1"/>
              <a:t>Performanzwerte</a:t>
            </a:r>
            <a:r>
              <a:rPr lang="de-DE" dirty="0"/>
              <a:t>, Vergleich, Diskussion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16</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18</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Bild: https://liqianghncn.wordpress.com/2011/08/10/vision-system/</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a:p>
            <a:endParaRPr lang="de-DE" dirty="0"/>
          </a:p>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r>
              <a:rPr lang="de-DE" dirty="0"/>
              <a:t>-&gt; wichtig, dass Eyetracker schnell genug ist (geringe Latenz und hohe Abtastrate) um die Augenbewegungen schnell genug zu erfassen</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a:p>
            <a:r>
              <a:rPr lang="de-DE" dirty="0"/>
              <a:t>Liefert Daten über die Blickposition auf dem Bildschirm und die Augenposition im Raum.</a:t>
            </a:r>
          </a:p>
          <a:p>
            <a:r>
              <a:rPr lang="de-DE" dirty="0"/>
              <a:t>Wenn Distanz zum Bildschirm größer -&gt; Fovea größer (hab ich nicht gemacht aber könnte man machen)</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19841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9</a:t>
            </a:fld>
            <a:endParaRPr lang="de-DE"/>
          </a:p>
        </p:txBody>
      </p:sp>
    </p:spTree>
    <p:extLst>
      <p:ext uri="{BB962C8B-B14F-4D97-AF65-F5344CB8AC3E}">
        <p14:creationId xmlns:p14="http://schemas.microsoft.com/office/powerpoint/2010/main" val="338581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307871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
        <p:nvSpPr>
          <p:cNvPr id="5" name="Textfeld 4">
            <a:extLst>
              <a:ext uri="{FF2B5EF4-FFF2-40B4-BE49-F238E27FC236}">
                <a16:creationId xmlns:a16="http://schemas.microsoft.com/office/drawing/2014/main" id="{F95D9F85-6F56-48AB-B30D-F9804400295F}"/>
              </a:ext>
            </a:extLst>
          </p:cNvPr>
          <p:cNvSpPr txBox="1"/>
          <p:nvPr/>
        </p:nvSpPr>
        <p:spPr>
          <a:xfrm>
            <a:off x="1475656" y="4155926"/>
            <a:ext cx="2335126" cy="369332"/>
          </a:xfrm>
          <a:prstGeom prst="rect">
            <a:avLst/>
          </a:prstGeom>
          <a:noFill/>
        </p:spPr>
        <p:txBody>
          <a:bodyPr wrap="none" rtlCol="0">
            <a:spAutoFit/>
          </a:bodyPr>
          <a:lstStyle/>
          <a:p>
            <a:r>
              <a:rPr lang="de-DE" dirty="0"/>
              <a:t>TODO: nur1-2 Folien </a:t>
            </a:r>
          </a:p>
        </p:txBody>
      </p:sp>
    </p:spTree>
    <p:extLst>
      <p:ext uri="{BB962C8B-B14F-4D97-AF65-F5344CB8AC3E}">
        <p14:creationId xmlns:p14="http://schemas.microsoft.com/office/powerpoint/2010/main" val="107193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17</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19</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EC1FDC5-7EB6-452F-BA0B-03C1EF781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843558"/>
            <a:ext cx="4680520" cy="2701175"/>
          </a:xfrm>
          <a:prstGeom prst="rect">
            <a:avLst/>
          </a:prstGeom>
        </p:spPr>
      </p:pic>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br>
              <a:rPr lang="en-US" dirty="0"/>
            </a:b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pic>
        <p:nvPicPr>
          <p:cNvPr id="7" name="Grafik 6">
            <a:extLst>
              <a:ext uri="{FF2B5EF4-FFF2-40B4-BE49-F238E27FC236}">
                <a16:creationId xmlns:a16="http://schemas.microsoft.com/office/drawing/2014/main" id="{773519FE-26DF-4B72-808A-7D9E22E8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3478"/>
            <a:ext cx="3747911" cy="2533588"/>
          </a:xfrm>
          <a:prstGeom prst="rect">
            <a:avLst/>
          </a:prstGeom>
        </p:spPr>
      </p:pic>
    </p:spTree>
    <p:extLst>
      <p:ext uri="{BB962C8B-B14F-4D97-AF65-F5344CB8AC3E}">
        <p14:creationId xmlns:p14="http://schemas.microsoft.com/office/powerpoint/2010/main" val="2309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fontScale="92500" lnSpcReduction="20000"/>
          </a:bodyPr>
          <a:lstStyle/>
          <a:p>
            <a:r>
              <a:rPr lang="de-DE" dirty="0"/>
              <a:t>Marc </a:t>
            </a:r>
            <a:r>
              <a:rPr lang="de-DE" dirty="0" err="1"/>
              <a:t>Levoy</a:t>
            </a:r>
            <a:r>
              <a:rPr lang="de-DE" dirty="0"/>
              <a:t> und Ross Whitaker, 1989</a:t>
            </a:r>
          </a:p>
          <a:p>
            <a:pPr lvl="1"/>
            <a:r>
              <a:rPr lang="de-DE" dirty="0"/>
              <a:t>Wahrnehmungsorientiertes </a:t>
            </a:r>
            <a:br>
              <a:rPr lang="de-DE" dirty="0"/>
            </a:br>
            <a:r>
              <a:rPr lang="de-DE" dirty="0"/>
              <a:t>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in Bild- und Objektraum</a:t>
            </a:r>
          </a:p>
          <a:p>
            <a:pPr lvl="1"/>
            <a:r>
              <a:rPr lang="de-DE" dirty="0"/>
              <a:t>Faktor fünf</a:t>
            </a:r>
          </a:p>
          <a:p>
            <a:r>
              <a:rPr lang="de-DE" dirty="0"/>
              <a:t>Guenter et al., 2012</a:t>
            </a:r>
          </a:p>
          <a:p>
            <a:pPr lvl="1"/>
            <a:r>
              <a:rPr lang="de-DE" dirty="0"/>
              <a:t>Wahrnehmungsorientierte Rasterisierung</a:t>
            </a:r>
          </a:p>
          <a:p>
            <a:pPr lvl="1"/>
            <a:r>
              <a:rPr lang="de-DE" dirty="0"/>
              <a:t>GPU</a:t>
            </a:r>
          </a:p>
          <a:p>
            <a:pPr lvl="1"/>
            <a:r>
              <a:rPr lang="de-DE" dirty="0"/>
              <a:t>Zusammensetzung aus 3 Teilbildern </a:t>
            </a:r>
          </a:p>
          <a:p>
            <a:pPr lvl="2"/>
            <a:r>
              <a:rPr lang="de-DE" dirty="0"/>
              <a:t>unterschiedliche Auflösungen </a:t>
            </a:r>
            <a:br>
              <a:rPr lang="de-DE" dirty="0"/>
            </a:br>
            <a:r>
              <a:rPr lang="de-DE" dirty="0"/>
              <a:t>und geometrischen Detailgraden</a:t>
            </a:r>
          </a:p>
          <a:p>
            <a:pPr lvl="1"/>
            <a:r>
              <a:rPr lang="de-DE" dirty="0"/>
              <a:t>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pic>
        <p:nvPicPr>
          <p:cNvPr id="7" name="Grafik 6">
            <a:extLst>
              <a:ext uri="{FF2B5EF4-FFF2-40B4-BE49-F238E27FC236}">
                <a16:creationId xmlns:a16="http://schemas.microsoft.com/office/drawing/2014/main" id="{11CB185C-D70C-4933-88EE-97E0A463F707}"/>
              </a:ext>
            </a:extLst>
          </p:cNvPr>
          <p:cNvPicPr>
            <a:picLocks noChangeAspect="1"/>
          </p:cNvPicPr>
          <p:nvPr/>
        </p:nvPicPr>
        <p:blipFill>
          <a:blip r:embed="rId3"/>
          <a:stretch>
            <a:fillRect/>
          </a:stretch>
        </p:blipFill>
        <p:spPr>
          <a:xfrm>
            <a:off x="5490052" y="234218"/>
            <a:ext cx="3061655" cy="2388248"/>
          </a:xfrm>
          <a:prstGeom prst="rect">
            <a:avLst/>
          </a:prstGeom>
        </p:spPr>
      </p:pic>
      <p:pic>
        <p:nvPicPr>
          <p:cNvPr id="9" name="Grafik 8">
            <a:extLst>
              <a:ext uri="{FF2B5EF4-FFF2-40B4-BE49-F238E27FC236}">
                <a16:creationId xmlns:a16="http://schemas.microsoft.com/office/drawing/2014/main" id="{37700C20-56BB-4FC8-B5F3-3717490FC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549564"/>
            <a:ext cx="3043603" cy="2396704"/>
          </a:xfrm>
          <a:prstGeom prst="rect">
            <a:avLst/>
          </a:prstGeom>
        </p:spPr>
      </p:pic>
    </p:spTree>
    <p:extLst>
      <p:ext uri="{BB962C8B-B14F-4D97-AF65-F5344CB8AC3E}">
        <p14:creationId xmlns:p14="http://schemas.microsoft.com/office/powerpoint/2010/main" val="4245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799DFB4-1438-4FEA-8A1F-BA7F4D089E82}"/>
              </a:ext>
            </a:extLst>
          </p:cNvPr>
          <p:cNvPicPr>
            <a:picLocks noChangeAspect="1"/>
          </p:cNvPicPr>
          <p:nvPr/>
        </p:nvPicPr>
        <p:blipFill rotWithShape="1">
          <a:blip r:embed="rId3">
            <a:extLst>
              <a:ext uri="{28A0092B-C50C-407E-A947-70E740481C1C}">
                <a14:useLocalDpi xmlns:a14="http://schemas.microsoft.com/office/drawing/2010/main" val="0"/>
              </a:ext>
            </a:extLst>
          </a:blip>
          <a:srcRect l="13634" t="8262" r="12766" b="8951"/>
          <a:stretch/>
        </p:blipFill>
        <p:spPr>
          <a:xfrm>
            <a:off x="5508104" y="2677897"/>
            <a:ext cx="3384376" cy="2141380"/>
          </a:xfrm>
          <a:prstGeom prst="rect">
            <a:avLst/>
          </a:prstGeom>
        </p:spPr>
      </p:pic>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531" y="36960"/>
            <a:ext cx="3741949" cy="2423109"/>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normAutofit fontScale="92500" lnSpcReduction="20000"/>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r>
              <a:rPr lang="de-DE" dirty="0"/>
              <a:t>Wichtige Augenbewegungen</a:t>
            </a:r>
          </a:p>
          <a:p>
            <a:pPr lvl="1"/>
            <a:r>
              <a:rPr lang="de-DE" dirty="0"/>
              <a:t>Sakkade</a:t>
            </a:r>
          </a:p>
          <a:p>
            <a:pPr lvl="2"/>
            <a:r>
              <a:rPr lang="de-DE" dirty="0"/>
              <a:t>Schnelle Springen zwischen Objekten</a:t>
            </a:r>
          </a:p>
          <a:p>
            <a:pPr lvl="2"/>
            <a:r>
              <a:rPr lang="de-DE" dirty="0"/>
              <a:t>Ca. 2 bis 3 Sakkaden pro Sekunde</a:t>
            </a:r>
          </a:p>
          <a:p>
            <a:pPr lvl="1"/>
            <a:r>
              <a:rPr lang="de-DE" dirty="0"/>
              <a:t>Fixation</a:t>
            </a:r>
          </a:p>
          <a:p>
            <a:pPr lvl="2"/>
            <a:r>
              <a:rPr lang="de-DE" dirty="0"/>
              <a:t>Tritt zwischen Sakkaden auf, ca. 100 </a:t>
            </a:r>
            <a:r>
              <a:rPr lang="de-DE" dirty="0" err="1"/>
              <a:t>ms</a:t>
            </a:r>
            <a:r>
              <a:rPr lang="de-DE" dirty="0"/>
              <a:t> – 1.5 s</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
        <p:nvSpPr>
          <p:cNvPr id="7" name="Textfeld 6">
            <a:extLst>
              <a:ext uri="{FF2B5EF4-FFF2-40B4-BE49-F238E27FC236}">
                <a16:creationId xmlns:a16="http://schemas.microsoft.com/office/drawing/2014/main" id="{E6122153-11F3-4D94-922C-6498122D542F}"/>
              </a:ext>
            </a:extLst>
          </p:cNvPr>
          <p:cNvSpPr txBox="1"/>
          <p:nvPr/>
        </p:nvSpPr>
        <p:spPr>
          <a:xfrm>
            <a:off x="4792623" y="1913018"/>
            <a:ext cx="4113242" cy="923330"/>
          </a:xfrm>
          <a:prstGeom prst="rect">
            <a:avLst/>
          </a:prstGeom>
          <a:noFill/>
        </p:spPr>
        <p:txBody>
          <a:bodyPr wrap="none" rtlCol="0">
            <a:spAutoFit/>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Tree>
    <p:extLst>
      <p:ext uri="{BB962C8B-B14F-4D97-AF65-F5344CB8AC3E}">
        <p14:creationId xmlns:p14="http://schemas.microsoft.com/office/powerpoint/2010/main" val="32735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1168</Words>
  <Application>Microsoft Office PowerPoint</Application>
  <PresentationFormat>Bildschirmpräsentation (16:9)</PresentationFormat>
  <Paragraphs>187</Paragraphs>
  <Slides>19</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Segoe UI</vt:lpstr>
      <vt:lpstr>Segoe UI Light</vt:lpstr>
      <vt:lpstr>Wingdings</vt:lpstr>
      <vt:lpstr>praesentationsvorlage_blanco1</vt:lpstr>
      <vt:lpstr>Wahrnehmungsorientiertes  Volumen-Rendering</vt:lpstr>
      <vt:lpstr>Motivation</vt:lpstr>
      <vt:lpstr>Idee</vt:lpstr>
      <vt:lpstr>Verwandte Arbeiten</vt:lpstr>
      <vt:lpstr>Sehapparat</vt:lpstr>
      <vt:lpstr>Eyetracking</vt:lpstr>
      <vt:lpstr>Volumenrendering</vt:lpstr>
      <vt:lpstr>Volumenrendering</vt:lpstr>
      <vt:lpstr>GPU Architektur</vt:lpstr>
      <vt:lpstr>GPU Architektur</vt:lpstr>
      <vt:lpstr>GPU Architektur</vt:lpstr>
      <vt:lpstr>Entwurf</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83</cp:revision>
  <dcterms:created xsi:type="dcterms:W3CDTF">2013-01-17T10:32:59Z</dcterms:created>
  <dcterms:modified xsi:type="dcterms:W3CDTF">2018-11-09T08:42:17Z</dcterms:modified>
</cp:coreProperties>
</file>