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257" r:id="rId3"/>
    <p:sldId id="261" r:id="rId4"/>
    <p:sldId id="262" r:id="rId5"/>
    <p:sldId id="263" r:id="rId6"/>
    <p:sldId id="265" r:id="rId7"/>
    <p:sldId id="264" r:id="rId8"/>
    <p:sldId id="274" r:id="rId9"/>
    <p:sldId id="275" r:id="rId10"/>
    <p:sldId id="267" r:id="rId11"/>
    <p:sldId id="268" r:id="rId12"/>
    <p:sldId id="280" r:id="rId13"/>
    <p:sldId id="277" r:id="rId14"/>
    <p:sldId id="279" r:id="rId15"/>
    <p:sldId id="269" r:id="rId16"/>
    <p:sldId id="278" r:id="rId17"/>
    <p:sldId id="270" r:id="rId18"/>
    <p:sldId id="271" r:id="rId19"/>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CBE"/>
    <a:srgbClr val="999999"/>
    <a:srgbClr val="1961AC"/>
    <a:srgbClr val="3163B8"/>
    <a:srgbClr val="A0A0A0"/>
    <a:srgbClr val="1A60AB"/>
    <a:srgbClr val="969696"/>
    <a:srgbClr val="7883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985" autoAdjust="0"/>
  </p:normalViewPr>
  <p:slideViewPr>
    <p:cSldViewPr>
      <p:cViewPr varScale="1">
        <p:scale>
          <a:sx n="154" d="100"/>
          <a:sy n="154" d="100"/>
        </p:scale>
        <p:origin x="2004" y="4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8" d="100"/>
          <a:sy n="98" d="100"/>
        </p:scale>
        <p:origin x="-26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00699-F170-47EF-8601-8ACFF448602A}" type="datetimeFigureOut">
              <a:rPr lang="de-DE" smtClean="0"/>
              <a:t>09.11.2018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4F2A7C-E896-4C15-99D8-2B5BC94A4F36}" type="slidenum">
              <a:rPr lang="de-DE" smtClean="0"/>
              <a:t>‹Nr.›</a:t>
            </a:fld>
            <a:endParaRPr lang="de-DE"/>
          </a:p>
        </p:txBody>
      </p:sp>
    </p:spTree>
    <p:extLst>
      <p:ext uri="{BB962C8B-B14F-4D97-AF65-F5344CB8AC3E}">
        <p14:creationId xmlns:p14="http://schemas.microsoft.com/office/powerpoint/2010/main" val="8711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a:t>
            </a:fld>
            <a:endParaRPr lang="de-DE"/>
          </a:p>
        </p:txBody>
      </p:sp>
    </p:spTree>
    <p:extLst>
      <p:ext uri="{BB962C8B-B14F-4D97-AF65-F5344CB8AC3E}">
        <p14:creationId xmlns:p14="http://schemas.microsoft.com/office/powerpoint/2010/main" val="2862582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Entwurf:</a:t>
            </a:r>
          </a:p>
          <a:p>
            <a:r>
              <a:rPr lang="de-DE" dirty="0"/>
              <a:t>-- Ausgangprojekt </a:t>
            </a:r>
            <a:r>
              <a:rPr lang="de-DE" dirty="0" err="1"/>
              <a:t>Raycaster</a:t>
            </a:r>
            <a:r>
              <a:rPr lang="de-DE" dirty="0"/>
              <a:t>, Simulieren der Blickposition, Reduzierung der Abtastrate im Objekt- und Bildbereich</a:t>
            </a:r>
          </a:p>
        </p:txBody>
      </p:sp>
      <p:sp>
        <p:nvSpPr>
          <p:cNvPr id="4" name="Foliennummernplatzhalter 3"/>
          <p:cNvSpPr>
            <a:spLocks noGrp="1"/>
          </p:cNvSpPr>
          <p:nvPr>
            <p:ph type="sldNum" sz="quarter" idx="5"/>
          </p:nvPr>
        </p:nvSpPr>
        <p:spPr/>
        <p:txBody>
          <a:bodyPr/>
          <a:lstStyle/>
          <a:p>
            <a:fld id="{6F4F2A7C-E896-4C15-99D8-2B5BC94A4F36}" type="slidenum">
              <a:rPr lang="de-DE" smtClean="0"/>
              <a:t>10</a:t>
            </a:fld>
            <a:endParaRPr lang="de-DE"/>
          </a:p>
        </p:txBody>
      </p:sp>
    </p:spTree>
    <p:extLst>
      <p:ext uri="{BB962C8B-B14F-4D97-AF65-F5344CB8AC3E}">
        <p14:creationId xmlns:p14="http://schemas.microsoft.com/office/powerpoint/2010/main" val="3834442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11</a:t>
            </a:fld>
            <a:endParaRPr lang="de-DE"/>
          </a:p>
        </p:txBody>
      </p:sp>
    </p:spTree>
    <p:extLst>
      <p:ext uri="{BB962C8B-B14F-4D97-AF65-F5344CB8AC3E}">
        <p14:creationId xmlns:p14="http://schemas.microsoft.com/office/powerpoint/2010/main" val="1983490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Ergebnisse:</a:t>
            </a:r>
          </a:p>
          <a:p>
            <a:r>
              <a:rPr lang="de-DE" dirty="0"/>
              <a:t>-- Sammeln von Messwerten, Bilder/Videos, </a:t>
            </a:r>
            <a:r>
              <a:rPr lang="de-DE" dirty="0" err="1"/>
              <a:t>Performanzwerte</a:t>
            </a:r>
            <a:r>
              <a:rPr lang="de-DE" dirty="0"/>
              <a:t>, Vergleich, Diskussion</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15</a:t>
            </a:fld>
            <a:endParaRPr lang="de-DE"/>
          </a:p>
        </p:txBody>
      </p:sp>
    </p:spTree>
    <p:extLst>
      <p:ext uri="{BB962C8B-B14F-4D97-AF65-F5344CB8AC3E}">
        <p14:creationId xmlns:p14="http://schemas.microsoft.com/office/powerpoint/2010/main" val="2812053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Ausblick u.a. das </a:t>
            </a:r>
            <a:r>
              <a:rPr lang="de-DE" dirty="0" err="1"/>
              <a:t>paper</a:t>
            </a:r>
            <a:endParaRPr lang="de-DE" dirty="0"/>
          </a:p>
          <a:p>
            <a:r>
              <a:rPr lang="de-DE" dirty="0" err="1"/>
              <a:t>Gaussfilterbild</a:t>
            </a:r>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17</a:t>
            </a:fld>
            <a:endParaRPr lang="de-DE"/>
          </a:p>
        </p:txBody>
      </p:sp>
    </p:spTree>
    <p:extLst>
      <p:ext uri="{BB962C8B-B14F-4D97-AF65-F5344CB8AC3E}">
        <p14:creationId xmlns:p14="http://schemas.microsoft.com/office/powerpoint/2010/main" val="394769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Steigende Anforderungen durch höhere Pixeldichten, größere Bildschirme und Field-</a:t>
            </a:r>
            <a:r>
              <a:rPr lang="de-DE" dirty="0" err="1"/>
              <a:t>of</a:t>
            </a:r>
            <a:r>
              <a:rPr lang="de-DE" dirty="0"/>
              <a:t>-View und benötigte doppelte Bildberechnung für zum Beispiel stereoskopische VR-Brillen (HD -&gt; </a:t>
            </a:r>
            <a:r>
              <a:rPr lang="de-DE" dirty="0" err="1"/>
              <a:t>Full</a:t>
            </a:r>
            <a:r>
              <a:rPr lang="de-DE" dirty="0"/>
              <a:t>-HD -&gt; 4K) von HD zu 4K ca. 10x mehr Pixel.</a:t>
            </a:r>
          </a:p>
          <a:p>
            <a:r>
              <a:rPr lang="de-DE" dirty="0"/>
              <a:t>-&gt; Begrenzte Rechenkapazitäten. Die Anzahl der Pixel und die Anforderungen an die Hardware kann deutlich einfacher wachsen als die verfügbare Rechenleistung.</a:t>
            </a:r>
          </a:p>
          <a:p>
            <a:r>
              <a:rPr lang="de-DE" dirty="0"/>
              <a:t>(Grafikanwendungen können beliebig komplex gemacht werden.)</a:t>
            </a:r>
          </a:p>
          <a:p>
            <a:r>
              <a:rPr lang="de-DE" dirty="0"/>
              <a:t>Da betrifft vor allem auch Volumenrendering mit </a:t>
            </a:r>
            <a:r>
              <a:rPr lang="de-DE" dirty="0" err="1"/>
              <a:t>Raycasting</a:t>
            </a:r>
            <a:r>
              <a:rPr lang="de-DE" dirty="0"/>
              <a:t>, da der </a:t>
            </a:r>
            <a:r>
              <a:rPr lang="de-DE" dirty="0" err="1"/>
              <a:t>Raycast</a:t>
            </a:r>
            <a:r>
              <a:rPr lang="de-DE" dirty="0"/>
              <a:t> stark von der Anzahl der Pixel abhängt.</a:t>
            </a:r>
          </a:p>
          <a:p>
            <a:r>
              <a:rPr lang="de-DE" dirty="0"/>
              <a:t>Natürlich versucht man das ganze zu optimieren und den </a:t>
            </a:r>
            <a:r>
              <a:rPr lang="de-DE" dirty="0" err="1"/>
              <a:t>Raycast</a:t>
            </a:r>
            <a:r>
              <a:rPr lang="de-DE" dirty="0"/>
              <a:t> intelligent zu gestalten, zum Beispiel durch Empty-Space-</a:t>
            </a:r>
            <a:r>
              <a:rPr lang="de-DE" dirty="0" err="1"/>
              <a:t>Skipping</a:t>
            </a:r>
            <a:r>
              <a:rPr lang="de-DE" dirty="0"/>
              <a:t> (ESS) und Early-Ray-Termination (ERT), doch diese datenorientierte Ansätze sind schon stark ausgereizt.</a:t>
            </a:r>
          </a:p>
          <a:p>
            <a:endParaRPr lang="de-DE" dirty="0"/>
          </a:p>
          <a:p>
            <a:r>
              <a:rPr lang="de-DE" dirty="0"/>
              <a:t>Es müssen also auch andere Ansätze und Methoden in Betracht gezogen werden.</a:t>
            </a:r>
          </a:p>
          <a:p>
            <a:r>
              <a:rPr lang="de-DE" dirty="0"/>
              <a:t>Das visuelle Wahrnehmungssystem des Menschen hat einige Limitierungen, die gezielt ausgenutzt werden können, um den Berechnungsaufwand grafischer Anwendungen zu reduzieren. </a:t>
            </a:r>
          </a:p>
          <a:p>
            <a:r>
              <a:rPr lang="de-DE" dirty="0"/>
              <a:t>Dies motivierte das Ziel dieser Arbeit: wahrnehmungsorientierte Methoden für das Volumenrendering zu entwerfen, implementieren und hinsichtlich der gewonnenen Performanz und veränderten Bildqualität zu untersuchen.</a:t>
            </a:r>
          </a:p>
        </p:txBody>
      </p:sp>
      <p:sp>
        <p:nvSpPr>
          <p:cNvPr id="4" name="Foliennummernplatzhalter 3"/>
          <p:cNvSpPr>
            <a:spLocks noGrp="1"/>
          </p:cNvSpPr>
          <p:nvPr>
            <p:ph type="sldNum" sz="quarter" idx="5"/>
          </p:nvPr>
        </p:nvSpPr>
        <p:spPr/>
        <p:txBody>
          <a:bodyPr/>
          <a:lstStyle/>
          <a:p>
            <a:fld id="{6F4F2A7C-E896-4C15-99D8-2B5BC94A4F36}" type="slidenum">
              <a:rPr lang="de-DE" smtClean="0"/>
              <a:t>2</a:t>
            </a:fld>
            <a:endParaRPr lang="de-DE"/>
          </a:p>
        </p:txBody>
      </p:sp>
    </p:spTree>
    <p:extLst>
      <p:ext uri="{BB962C8B-B14F-4D97-AF65-F5344CB8AC3E}">
        <p14:creationId xmlns:p14="http://schemas.microsoft.com/office/powerpoint/2010/main" val="185362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Bild: https://liqianghncn.wordpress.com/2011/08/10/vision-system/</a:t>
            </a:r>
          </a:p>
          <a:p>
            <a:endParaRPr lang="de-DE" dirty="0"/>
          </a:p>
          <a:p>
            <a:r>
              <a:rPr lang="de-DE" dirty="0"/>
              <a:t>Der Mensch sieht nur in einem kleinen zentralen Bereich des Sichtfeldes scharf. Dieser wird Fovea genannt. Mit zunehmenden Winkel zur Fovea nimmt die Sehschärfe stark ab, dieser Bereich ist der periphere Bereich.</a:t>
            </a:r>
          </a:p>
          <a:p>
            <a:r>
              <a:rPr lang="de-DE" dirty="0"/>
              <a:t>Diese Eigenschaft wird sich im wahrnehmungsorientierten Volumen-Rendering, entsprechend auch in dieser Arbeit, zu Nutze gemacht.</a:t>
            </a:r>
          </a:p>
          <a:p>
            <a:r>
              <a:rPr lang="de-DE" dirty="0"/>
              <a:t>Dafür wird mit Hilfe eines Eyetrackers die Blickposition des Betrachters auf dem Bildschirm erfasst und der </a:t>
            </a:r>
            <a:r>
              <a:rPr lang="de-DE" dirty="0" err="1"/>
              <a:t>Volumenrenderinganwendung</a:t>
            </a:r>
            <a:r>
              <a:rPr lang="de-DE" dirty="0"/>
              <a:t> zur Verfügung gestellt.</a:t>
            </a:r>
          </a:p>
          <a:p>
            <a:r>
              <a:rPr lang="de-DE" dirty="0"/>
              <a:t>Beim Volumenrendering werden Strahlen ausgehend von einer virtuellen Kamera ausgesendet und schrittweise abgetastet.</a:t>
            </a:r>
          </a:p>
          <a:p>
            <a:r>
              <a:rPr lang="de-DE" dirty="0"/>
              <a:t>Abhängig von der Blickposition wird versucht die Bildqualität im peripheren Bereich zu senken indem in diesem Bereich die Anzahl der Strahlen und die Abtastfrequenz von ihnen gesenkt wird. Aufgrund der Limitierungen des visuellen Wahrnehmungssystem soll dies möglich sein, ohne dass der Betrachter die Änderung störend wahrnimmt und für diesen trotzdem der Schein eines gleichmäßig hochaufgelösten Bildes erzeugt wird.</a:t>
            </a:r>
          </a:p>
          <a:p>
            <a:r>
              <a:rPr lang="de-DE" dirty="0"/>
              <a:t>Die Messwerte meiner Implementierungen werden zeigen, dass dies ganz gut funktioniert und sich die Berechnungsdauer circa halbiert beziehungsweise die Framerate ohne große Beeinträchtigungen der Bildqualität verdoppelt.</a:t>
            </a:r>
          </a:p>
        </p:txBody>
      </p:sp>
      <p:sp>
        <p:nvSpPr>
          <p:cNvPr id="4" name="Foliennummernplatzhalter 3"/>
          <p:cNvSpPr>
            <a:spLocks noGrp="1"/>
          </p:cNvSpPr>
          <p:nvPr>
            <p:ph type="sldNum" sz="quarter" idx="5"/>
          </p:nvPr>
        </p:nvSpPr>
        <p:spPr/>
        <p:txBody>
          <a:bodyPr/>
          <a:lstStyle/>
          <a:p>
            <a:fld id="{6F4F2A7C-E896-4C15-99D8-2B5BC94A4F36}" type="slidenum">
              <a:rPr lang="de-DE" smtClean="0"/>
              <a:t>3</a:t>
            </a:fld>
            <a:endParaRPr lang="de-DE"/>
          </a:p>
        </p:txBody>
      </p:sp>
    </p:spTree>
    <p:extLst>
      <p:ext uri="{BB962C8B-B14F-4D97-AF65-F5344CB8AC3E}">
        <p14:creationId xmlns:p14="http://schemas.microsoft.com/office/powerpoint/2010/main" val="3087141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Abgrenzung:</a:t>
            </a:r>
          </a:p>
          <a:p>
            <a:r>
              <a:rPr lang="de-DE" dirty="0"/>
              <a:t>Im Prinzip zwei Methoden entworfen, beide reduzieren die Abtastrate im Bild- und Objektraum und beide übernehmen Ansätze dieser Arbeiten. </a:t>
            </a:r>
          </a:p>
          <a:p>
            <a:r>
              <a:rPr lang="de-DE" dirty="0"/>
              <a:t>Die erste Methode resultiert in nur zwei unterschiedlichen Auflösungen wie bei Marc </a:t>
            </a:r>
            <a:r>
              <a:rPr lang="de-DE" dirty="0" err="1"/>
              <a:t>Levoy</a:t>
            </a:r>
            <a:r>
              <a:rPr lang="de-DE" dirty="0"/>
              <a:t> und Ross Whitaker aber diese werden wie bei Guenter et. Al. Statt in einem </a:t>
            </a:r>
            <a:r>
              <a:rPr lang="de-DE" dirty="0" err="1"/>
              <a:t>Renderdurchlauf</a:t>
            </a:r>
            <a:r>
              <a:rPr lang="de-DE" dirty="0"/>
              <a:t> in zwei unterschiedlichen berechnet und anschließend zusammengesetzt. Außerdem ist anders als bei Marc </a:t>
            </a:r>
            <a:r>
              <a:rPr lang="de-DE" dirty="0" err="1"/>
              <a:t>Levoy</a:t>
            </a:r>
            <a:r>
              <a:rPr lang="de-DE" dirty="0"/>
              <a:t> und Ross Whitaker dies hier auf einer GPU implementiert.</a:t>
            </a:r>
          </a:p>
          <a:p>
            <a:r>
              <a:rPr lang="de-DE" dirty="0"/>
              <a:t>Die zweite Methode resultiert in drei unterschiedlichen Auflösungen, wie bei Guenter et. Al., jedoch werden diese hier in einem einzigen </a:t>
            </a:r>
            <a:r>
              <a:rPr lang="de-DE" dirty="0" err="1"/>
              <a:t>Renderdurchlauf</a:t>
            </a:r>
            <a:r>
              <a:rPr lang="de-DE" dirty="0"/>
              <a:t> berechnet und anschließend in einem weiteren </a:t>
            </a:r>
            <a:r>
              <a:rPr lang="de-DE" dirty="0" err="1"/>
              <a:t>Renderdurchlauf</a:t>
            </a:r>
            <a:r>
              <a:rPr lang="de-DE" dirty="0"/>
              <a:t> interpoliert. Außerdem wird, anders als bei Guenter et. Al., die Berechnung des Bildes durch einen </a:t>
            </a:r>
            <a:r>
              <a:rPr lang="de-DE" dirty="0" err="1"/>
              <a:t>Raycast</a:t>
            </a:r>
            <a:r>
              <a:rPr lang="de-DE" dirty="0"/>
              <a:t> und nicht durch eine Rasterisierung umgesetzt.</a:t>
            </a:r>
          </a:p>
        </p:txBody>
      </p:sp>
      <p:sp>
        <p:nvSpPr>
          <p:cNvPr id="4" name="Foliennummernplatzhalter 3"/>
          <p:cNvSpPr>
            <a:spLocks noGrp="1"/>
          </p:cNvSpPr>
          <p:nvPr>
            <p:ph type="sldNum" sz="quarter" idx="5"/>
          </p:nvPr>
        </p:nvSpPr>
        <p:spPr/>
        <p:txBody>
          <a:bodyPr/>
          <a:lstStyle/>
          <a:p>
            <a:fld id="{6F4F2A7C-E896-4C15-99D8-2B5BC94A4F36}" type="slidenum">
              <a:rPr lang="de-DE" smtClean="0"/>
              <a:t>4</a:t>
            </a:fld>
            <a:endParaRPr lang="de-DE"/>
          </a:p>
        </p:txBody>
      </p:sp>
    </p:spTree>
    <p:extLst>
      <p:ext uri="{BB962C8B-B14F-4D97-AF65-F5344CB8AC3E}">
        <p14:creationId xmlns:p14="http://schemas.microsoft.com/office/powerpoint/2010/main" val="581991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Sehapparat:</a:t>
            </a:r>
          </a:p>
          <a:p>
            <a:r>
              <a:rPr lang="de-DE" dirty="0"/>
              <a:t>-- Stark gekürzt die wichtigsten Eigenschaften des Sehapparates mit u.U. einem Beispielbild</a:t>
            </a:r>
          </a:p>
          <a:p>
            <a:endParaRPr lang="de-DE" dirty="0"/>
          </a:p>
          <a:p>
            <a:r>
              <a:rPr lang="de-DE" dirty="0"/>
              <a:t>Wie erwähnt ist die Sehschärfe auf der Retina ungleich verteilt und nur einem kleinen, zentralen Bereich maximal.</a:t>
            </a:r>
          </a:p>
          <a:p>
            <a:endParaRPr lang="de-DE" dirty="0"/>
          </a:p>
          <a:p>
            <a:r>
              <a:rPr lang="de-DE" dirty="0"/>
              <a:t>Fovea ca. 5,2 °, </a:t>
            </a:r>
            <a:r>
              <a:rPr lang="de-DE" dirty="0" err="1"/>
              <a:t>Parafovea</a:t>
            </a:r>
            <a:r>
              <a:rPr lang="de-DE" dirty="0"/>
              <a:t> ca. 5,2 ° - 9 °, </a:t>
            </a:r>
            <a:r>
              <a:rPr lang="de-DE" dirty="0" err="1"/>
              <a:t>Perifovea</a:t>
            </a:r>
            <a:r>
              <a:rPr lang="de-DE" dirty="0"/>
              <a:t> ca. 9 °- 17 °.</a:t>
            </a:r>
          </a:p>
          <a:p>
            <a:r>
              <a:rPr lang="de-DE" dirty="0"/>
              <a:t>Peripheres Sehen &gt; 17 °</a:t>
            </a:r>
          </a:p>
          <a:p>
            <a:endParaRPr lang="de-DE" dirty="0"/>
          </a:p>
          <a:p>
            <a:r>
              <a:rPr lang="de-DE" dirty="0"/>
              <a:t>Sakkade bis zu 900 ° / s</a:t>
            </a:r>
          </a:p>
          <a:p>
            <a:r>
              <a:rPr lang="de-DE" dirty="0"/>
              <a:t>Räumlicher Abstand zwischen Fixationen ca. 7 °</a:t>
            </a:r>
          </a:p>
          <a:p>
            <a:r>
              <a:rPr lang="de-DE" dirty="0"/>
              <a:t>Während einer Fixation gibt es trotzdem kleine Tremor-Bewegungen, die Fixationsstelle scannen</a:t>
            </a:r>
          </a:p>
          <a:p>
            <a:r>
              <a:rPr lang="de-DE" dirty="0"/>
              <a:t>Interessant, da zu wissen ob gerade Fixation oder Sakkade auch für das Berechnen des Bildes vorteilhaft sein kann.</a:t>
            </a:r>
          </a:p>
          <a:p>
            <a:r>
              <a:rPr lang="de-DE" dirty="0"/>
              <a:t>-&gt; wichtig, dass Eyetracker schnell genug ist (geringe Latenz und hohe Abtastrate) um die Augenbewegungen schnell genug zu erfassen</a:t>
            </a:r>
          </a:p>
        </p:txBody>
      </p:sp>
      <p:sp>
        <p:nvSpPr>
          <p:cNvPr id="4" name="Foliennummernplatzhalter 3"/>
          <p:cNvSpPr>
            <a:spLocks noGrp="1"/>
          </p:cNvSpPr>
          <p:nvPr>
            <p:ph type="sldNum" sz="quarter" idx="5"/>
          </p:nvPr>
        </p:nvSpPr>
        <p:spPr/>
        <p:txBody>
          <a:bodyPr/>
          <a:lstStyle/>
          <a:p>
            <a:fld id="{6F4F2A7C-E896-4C15-99D8-2B5BC94A4F36}" type="slidenum">
              <a:rPr lang="de-DE" smtClean="0"/>
              <a:t>5</a:t>
            </a:fld>
            <a:endParaRPr lang="de-DE"/>
          </a:p>
        </p:txBody>
      </p:sp>
    </p:spTree>
    <p:extLst>
      <p:ext uri="{BB962C8B-B14F-4D97-AF65-F5344CB8AC3E}">
        <p14:creationId xmlns:p14="http://schemas.microsoft.com/office/powerpoint/2010/main" val="2863301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Eyetracking:</a:t>
            </a:r>
          </a:p>
          <a:p>
            <a:r>
              <a:rPr lang="de-DE" dirty="0"/>
              <a:t>-- Was es ist, wie es funktioniert, welches Gerät habe ich verwendet?</a:t>
            </a:r>
          </a:p>
          <a:p>
            <a:endParaRPr lang="de-DE" dirty="0"/>
          </a:p>
          <a:p>
            <a:r>
              <a:rPr lang="de-DE" dirty="0"/>
              <a:t>Bild1: https://www.tobiipro.com/imagevault/publishedmedia/wtj5bngwymxv5372umt4/Tobii_Pro_Spectrum_Hero_Shot_3_1.png</a:t>
            </a:r>
          </a:p>
          <a:p>
            <a:r>
              <a:rPr lang="de-DE" dirty="0"/>
              <a:t>Bild2: http://www.tobiidynavox.de/wp-content/uploads/2014/01/tobiidynavox-eyetracking-reflections-1920x1080px.gif</a:t>
            </a:r>
          </a:p>
          <a:p>
            <a:endParaRPr lang="de-DE" dirty="0"/>
          </a:p>
          <a:p>
            <a:r>
              <a:rPr lang="de-DE" dirty="0"/>
              <a:t>Liefert Daten über die Blickposition auf dem Bildschirm und die Augenposition im Raum.</a:t>
            </a:r>
          </a:p>
          <a:p>
            <a:r>
              <a:rPr lang="de-DE" dirty="0"/>
              <a:t>Wenn Distanz zum Bildschirm größer -&gt; Fovea größer (hab ich nicht gemacht aber könnte man machen)</a:t>
            </a:r>
          </a:p>
        </p:txBody>
      </p:sp>
      <p:sp>
        <p:nvSpPr>
          <p:cNvPr id="4" name="Foliennummernplatzhalter 3"/>
          <p:cNvSpPr>
            <a:spLocks noGrp="1"/>
          </p:cNvSpPr>
          <p:nvPr>
            <p:ph type="sldNum" sz="quarter" idx="5"/>
          </p:nvPr>
        </p:nvSpPr>
        <p:spPr/>
        <p:txBody>
          <a:bodyPr/>
          <a:lstStyle/>
          <a:p>
            <a:fld id="{6F4F2A7C-E896-4C15-99D8-2B5BC94A4F36}" type="slidenum">
              <a:rPr lang="de-DE" smtClean="0"/>
              <a:t>6</a:t>
            </a:fld>
            <a:endParaRPr lang="de-DE"/>
          </a:p>
        </p:txBody>
      </p:sp>
    </p:spTree>
    <p:extLst>
      <p:ext uri="{BB962C8B-B14F-4D97-AF65-F5344CB8AC3E}">
        <p14:creationId xmlns:p14="http://schemas.microsoft.com/office/powerpoint/2010/main" val="2198411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Volumenrendering und Transferfunktion:</a:t>
            </a:r>
          </a:p>
          <a:p>
            <a:r>
              <a:rPr lang="de-DE" dirty="0"/>
              <a:t>-- Kurz wie funktioniert das Ganze, 3D Volumen mit </a:t>
            </a:r>
            <a:r>
              <a:rPr lang="de-DE" dirty="0" err="1"/>
              <a:t>Voxel</a:t>
            </a:r>
            <a:r>
              <a:rPr lang="de-DE" dirty="0"/>
              <a:t>, Abtasten von Strahlen, Berechnen der Farbwerte</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7</a:t>
            </a:fld>
            <a:endParaRPr lang="de-DE"/>
          </a:p>
        </p:txBody>
      </p:sp>
    </p:spTree>
    <p:extLst>
      <p:ext uri="{BB962C8B-B14F-4D97-AF65-F5344CB8AC3E}">
        <p14:creationId xmlns:p14="http://schemas.microsoft.com/office/powerpoint/2010/main" val="2224000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Pre</a:t>
            </a:r>
            <a:r>
              <a:rPr lang="de-DE" dirty="0"/>
              <a:t>- vs. </a:t>
            </a:r>
            <a:r>
              <a:rPr lang="de-DE" dirty="0" err="1"/>
              <a:t>Postclassification</a:t>
            </a:r>
            <a:r>
              <a:rPr lang="de-DE" dirty="0"/>
              <a:t>.</a:t>
            </a:r>
          </a:p>
          <a:p>
            <a:r>
              <a:rPr lang="de-DE" dirty="0"/>
              <a:t>Hier: </a:t>
            </a:r>
            <a:r>
              <a:rPr lang="de-DE" dirty="0" err="1"/>
              <a:t>pre-classification</a:t>
            </a:r>
            <a:r>
              <a:rPr lang="de-DE" dirty="0"/>
              <a:t> (eig. Schlechter)</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8</a:t>
            </a:fld>
            <a:endParaRPr lang="de-DE"/>
          </a:p>
        </p:txBody>
      </p:sp>
    </p:spTree>
    <p:extLst>
      <p:ext uri="{BB962C8B-B14F-4D97-AF65-F5344CB8AC3E}">
        <p14:creationId xmlns:p14="http://schemas.microsoft.com/office/powerpoint/2010/main" val="1373183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GPU Architektur:</a:t>
            </a:r>
          </a:p>
          <a:p>
            <a:r>
              <a:rPr lang="de-DE" dirty="0"/>
              <a:t>-- Warum beschäftige ich mich damit? </a:t>
            </a:r>
            <a:r>
              <a:rPr lang="de-DE" dirty="0" err="1"/>
              <a:t>OpenCL</a:t>
            </a:r>
            <a:r>
              <a:rPr lang="de-DE" dirty="0"/>
              <a:t>, Work-Items, Work-Groups, Ausführungsmodell (Threads, Thread-Blocks)</a:t>
            </a:r>
          </a:p>
          <a:p>
            <a:endParaRPr lang="de-DE" dirty="0"/>
          </a:p>
          <a:p>
            <a:r>
              <a:rPr lang="de-DE" dirty="0"/>
              <a:t>Hoch parallel</a:t>
            </a:r>
          </a:p>
          <a:p>
            <a:pPr lvl="1"/>
            <a:r>
              <a:rPr lang="de-DE" dirty="0"/>
              <a:t>Strahlen können unabhängig voneinander verfolgt werden</a:t>
            </a:r>
          </a:p>
          <a:p>
            <a:r>
              <a:rPr lang="de-DE" dirty="0"/>
              <a:t>Programmierbar (General Purpose </a:t>
            </a:r>
            <a:r>
              <a:rPr lang="de-DE" dirty="0" err="1"/>
              <a:t>Computation</a:t>
            </a:r>
            <a:r>
              <a:rPr lang="de-DE" dirty="0"/>
              <a:t> on GPU (GPGPU))</a:t>
            </a:r>
          </a:p>
          <a:p>
            <a:pPr lvl="1"/>
            <a:r>
              <a:rPr lang="de-DE" dirty="0" err="1"/>
              <a:t>OpenCL</a:t>
            </a:r>
            <a:endParaRPr lang="de-DE" dirty="0"/>
          </a:p>
          <a:p>
            <a:endParaRPr lang="de-DE" dirty="0"/>
          </a:p>
          <a:p>
            <a:endParaRPr lang="de-DE" dirty="0"/>
          </a:p>
          <a:p>
            <a:r>
              <a:rPr lang="de-DE" dirty="0"/>
              <a:t>Ein Work-Item berechnet einen Strahl.</a:t>
            </a:r>
          </a:p>
          <a:p>
            <a:r>
              <a:rPr lang="de-DE" dirty="0"/>
              <a:t>Bei einer Auflösung mit einem Strahl pro Pixel kann als </a:t>
            </a:r>
            <a:r>
              <a:rPr lang="de-DE" dirty="0" err="1"/>
              <a:t>NDRange</a:t>
            </a:r>
            <a:r>
              <a:rPr lang="de-DE" dirty="0"/>
              <a:t> die Bilddimension genommen werden mit Breite und Höhe (Tiefe z = 1).</a:t>
            </a:r>
          </a:p>
        </p:txBody>
      </p:sp>
      <p:sp>
        <p:nvSpPr>
          <p:cNvPr id="4" name="Foliennummernplatzhalter 3"/>
          <p:cNvSpPr>
            <a:spLocks noGrp="1"/>
          </p:cNvSpPr>
          <p:nvPr>
            <p:ph type="sldNum" sz="quarter" idx="5"/>
          </p:nvPr>
        </p:nvSpPr>
        <p:spPr/>
        <p:txBody>
          <a:bodyPr/>
          <a:lstStyle/>
          <a:p>
            <a:fld id="{6F4F2A7C-E896-4C15-99D8-2B5BC94A4F36}" type="slidenum">
              <a:rPr lang="de-DE" smtClean="0"/>
              <a:t>9</a:t>
            </a:fld>
            <a:endParaRPr lang="de-DE"/>
          </a:p>
        </p:txBody>
      </p:sp>
    </p:spTree>
    <p:extLst>
      <p:ext uri="{BB962C8B-B14F-4D97-AF65-F5344CB8AC3E}">
        <p14:creationId xmlns:p14="http://schemas.microsoft.com/office/powerpoint/2010/main" val="2307871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51520" y="1851670"/>
            <a:ext cx="8640960" cy="1080120"/>
          </a:xfrm>
        </p:spPr>
        <p:txBody>
          <a:bodyPr anchor="b" anchorCtr="0"/>
          <a:lstStyle>
            <a:lvl1pPr>
              <a:defRPr>
                <a:solidFill>
                  <a:srgbClr val="137CBE"/>
                </a:solidFill>
              </a:defRPr>
            </a:lvl1pPr>
          </a:lstStyle>
          <a:p>
            <a:r>
              <a:rPr lang="de-DE" dirty="0"/>
              <a:t>Titelmasterformat durch Klicken bearbeiten</a:t>
            </a:r>
          </a:p>
        </p:txBody>
      </p:sp>
      <p:sp>
        <p:nvSpPr>
          <p:cNvPr id="3" name="Untertitel 2"/>
          <p:cNvSpPr>
            <a:spLocks noGrp="1"/>
          </p:cNvSpPr>
          <p:nvPr>
            <p:ph type="subTitle" idx="1"/>
          </p:nvPr>
        </p:nvSpPr>
        <p:spPr>
          <a:xfrm>
            <a:off x="251520" y="3147814"/>
            <a:ext cx="8640960" cy="843844"/>
          </a:xfrm>
        </p:spPr>
        <p:txBody>
          <a:bodyPr>
            <a:normAutofit/>
          </a:bodyPr>
          <a:lstStyle>
            <a:lvl1pPr marL="0" indent="0" algn="l">
              <a:buNone/>
              <a:defRPr sz="2000" b="0" i="0">
                <a:solidFill>
                  <a:schemeClr val="accent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4088" y="535047"/>
            <a:ext cx="3420283" cy="769650"/>
          </a:xfrm>
          <a:prstGeom prst="rect">
            <a:avLst/>
          </a:prstGeom>
        </p:spPr>
      </p:pic>
    </p:spTree>
    <p:extLst>
      <p:ext uri="{BB962C8B-B14F-4D97-AF65-F5344CB8AC3E}">
        <p14:creationId xmlns:p14="http://schemas.microsoft.com/office/powerpoint/2010/main" val="415584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202574"/>
            <a:ext cx="8640960" cy="3400026"/>
          </a:xfrm>
        </p:spPr>
        <p:txBody>
          <a:bodyPr/>
          <a:lstStyle>
            <a:lvl1pPr>
              <a:buClr>
                <a:srgbClr val="137CBE"/>
              </a:buClr>
              <a:defRPr/>
            </a:lvl1pPr>
            <a:lvl2pPr>
              <a:buClr>
                <a:srgbClr val="137CBE"/>
              </a:buClr>
              <a:defRPr/>
            </a:lvl2pPr>
            <a:lvl3pPr>
              <a:buClr>
                <a:srgbClr val="137CBE"/>
              </a:buClr>
              <a:defRPr/>
            </a:lvl3pPr>
            <a:lvl4pPr>
              <a:buClr>
                <a:srgbClr val="137CBE"/>
              </a:buClr>
              <a:defRPr/>
            </a:lvl4pPr>
            <a:lvl5pPr>
              <a:buClr>
                <a:srgbClr val="137CBE"/>
              </a:buCl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fld id="{29AD3987-26BA-49DC-BA24-72731371DC9F}" type="slidenum">
              <a:rPr lang="de-DE" smtClean="0"/>
              <a:t>‹Nr.›</a:t>
            </a:fld>
            <a:endParaRPr lang="de-DE" dirty="0"/>
          </a:p>
        </p:txBody>
      </p:sp>
      <p:sp>
        <p:nvSpPr>
          <p:cNvPr id="8" name="Titel 7"/>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Tree>
    <p:extLst>
      <p:ext uri="{BB962C8B-B14F-4D97-AF65-F5344CB8AC3E}">
        <p14:creationId xmlns:p14="http://schemas.microsoft.com/office/powerpoint/2010/main" val="401333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Inhaltsplatzhalter 2"/>
          <p:cNvSpPr>
            <a:spLocks noGrp="1"/>
          </p:cNvSpPr>
          <p:nvPr>
            <p:ph sz="half" idx="1"/>
          </p:nvPr>
        </p:nvSpPr>
        <p:spPr>
          <a:xfrm>
            <a:off x="2515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520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215015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Textplatzhalter 2"/>
          <p:cNvSpPr>
            <a:spLocks noGrp="1"/>
          </p:cNvSpPr>
          <p:nvPr>
            <p:ph type="body" idx="1"/>
          </p:nvPr>
        </p:nvSpPr>
        <p:spPr>
          <a:xfrm>
            <a:off x="2515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2515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47520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7520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Foliennummernplatzhalter 8"/>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2319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5" name="Foliennummernplatzhalter 4"/>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89504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414760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0">
                <a:solidFill>
                  <a:srgbClr val="137CBE"/>
                </a:solidFill>
                <a:latin typeface="+mj-lt"/>
              </a:defRPr>
            </a:lvl1pPr>
          </a:lstStyle>
          <a:p>
            <a:r>
              <a:rPr lang="de-DE" dirty="0"/>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
        <p:nvSpPr>
          <p:cNvPr id="4" name="Textplatzhalter 3"/>
          <p:cNvSpPr>
            <a:spLocks noGrp="1"/>
          </p:cNvSpPr>
          <p:nvPr>
            <p:ph type="body" sz="half" idx="2"/>
          </p:nvPr>
        </p:nvSpPr>
        <p:spPr>
          <a:xfrm>
            <a:off x="1792288" y="4025511"/>
            <a:ext cx="5486400" cy="603647"/>
          </a:xfr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75825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1520" y="171451"/>
            <a:ext cx="8641006" cy="820625"/>
          </a:xfrm>
          <a:prstGeom prst="rect">
            <a:avLst/>
          </a:prstGeom>
        </p:spPr>
        <p:txBody>
          <a:bodyPr vert="horz" lIns="91440" tIns="45720" rIns="91440" bIns="45720" rtlCol="0" anchor="ctr" anchorCtr="0">
            <a:noAutofit/>
          </a:bodyPr>
          <a:lstStyle/>
          <a:p>
            <a:r>
              <a:rPr lang="de-DE" noProof="0" dirty="0"/>
              <a:t>Titelmasterformat durch Klicken bearbeiten</a:t>
            </a:r>
            <a:endParaRPr lang="en-US" noProof="0" dirty="0"/>
          </a:p>
        </p:txBody>
      </p:sp>
      <p:sp>
        <p:nvSpPr>
          <p:cNvPr id="3" name="Textplatzhalter 2"/>
          <p:cNvSpPr>
            <a:spLocks noGrp="1"/>
          </p:cNvSpPr>
          <p:nvPr>
            <p:ph type="body" idx="1"/>
          </p:nvPr>
        </p:nvSpPr>
        <p:spPr>
          <a:xfrm>
            <a:off x="251520" y="1194599"/>
            <a:ext cx="8640960" cy="3400026"/>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6183180" y="4785996"/>
            <a:ext cx="2709301" cy="320544"/>
          </a:xfrm>
          <a:prstGeom prst="rect">
            <a:avLst/>
          </a:prstGeom>
        </p:spPr>
        <p:txBody>
          <a:bodyPr vert="horz" lIns="91440" tIns="45720" rIns="91440" bIns="45720" rtlCol="0" anchor="ctr"/>
          <a:lstStyle>
            <a:lvl1pPr algn="r">
              <a:defRPr sz="2000" i="0">
                <a:solidFill>
                  <a:srgbClr val="788388"/>
                </a:solidFill>
                <a:latin typeface="+mj-lt"/>
              </a:defRPr>
            </a:lvl1pPr>
          </a:lstStyle>
          <a:p>
            <a:fld id="{29AD3987-26BA-49DC-BA24-72731371DC9F}" type="slidenum">
              <a:rPr lang="de-DE" smtClean="0"/>
              <a:pPr/>
              <a:t>‹Nr.›</a:t>
            </a:fld>
            <a:endParaRPr lang="de-DE" dirty="0"/>
          </a:p>
        </p:txBody>
      </p:sp>
      <p:pic>
        <p:nvPicPr>
          <p:cNvPr id="7" name="Grafik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50734" y="4825264"/>
            <a:ext cx="1546337" cy="222673"/>
          </a:xfrm>
          <a:prstGeom prst="rect">
            <a:avLst/>
          </a:prstGeom>
        </p:spPr>
      </p:pic>
    </p:spTree>
    <p:extLst>
      <p:ext uri="{BB962C8B-B14F-4D97-AF65-F5344CB8AC3E}">
        <p14:creationId xmlns:p14="http://schemas.microsoft.com/office/powerpoint/2010/main" val="2048620110"/>
      </p:ext>
    </p:extLst>
  </p:cSld>
  <p:clrMap bg1="lt1" tx1="dk1" bg2="lt2" tx2="dk2" accent1="accent1" accent2="accent2" accent3="accent3" accent4="accent4" accent5="accent5" accent6="accent6" hlink="hlink" folHlink="folHlink"/>
  <p:sldLayoutIdLst>
    <p:sldLayoutId id="2147483659" r:id="rId1"/>
    <p:sldLayoutId id="2147483650" r:id="rId2"/>
    <p:sldLayoutId id="2147483652" r:id="rId3"/>
    <p:sldLayoutId id="2147483653" r:id="rId4"/>
    <p:sldLayoutId id="2147483654" r:id="rId5"/>
    <p:sldLayoutId id="2147483655" r:id="rId6"/>
    <p:sldLayoutId id="2147483657" r:id="rId7"/>
  </p:sldLayoutIdLst>
  <p:hf hdr="0" dt="0"/>
  <p:txStyles>
    <p:titleStyle>
      <a:lvl1pPr algn="l" defTabSz="914400" rtl="0" eaLnBrk="1" latinLnBrk="0" hangingPunct="1">
        <a:spcBef>
          <a:spcPct val="0"/>
        </a:spcBef>
        <a:buNone/>
        <a:defRPr lang="de-DE" sz="3600" kern="1200" dirty="0">
          <a:solidFill>
            <a:srgbClr val="137CBE"/>
          </a:solidFill>
          <a:latin typeface="+mj-lt"/>
          <a:ea typeface="+mj-ea"/>
          <a:cs typeface="+mj-cs"/>
        </a:defRPr>
      </a:lvl1pPr>
    </p:titleStyle>
    <p:bodyStyle>
      <a:lvl1pPr marL="342900" indent="-342900" algn="l" defTabSz="914400" rtl="0" eaLnBrk="1" latinLnBrk="0" hangingPunct="1">
        <a:spcBef>
          <a:spcPct val="20000"/>
        </a:spcBef>
        <a:buClr>
          <a:srgbClr val="137CBE"/>
        </a:buClr>
        <a:buFont typeface="Wingdings" pitchFamily="2" charset="2"/>
        <a:buChar char="§"/>
        <a:defRPr sz="20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Clr>
          <a:srgbClr val="137CBE"/>
        </a:buClr>
        <a:buFont typeface="Wingdings" pitchFamily="2" charset="2"/>
        <a:buChar char="§"/>
        <a:defRPr sz="18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Clr>
          <a:srgbClr val="137CBE"/>
        </a:buClr>
        <a:buFont typeface="Wingdings" pitchFamily="2" charset="2"/>
        <a:buChar char="§"/>
        <a:defRPr sz="16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Wahrnehmungsorientiertes</a:t>
            </a:r>
            <a:r>
              <a:rPr lang="en-US" dirty="0"/>
              <a:t> </a:t>
            </a:r>
            <a:br>
              <a:rPr lang="en-US" dirty="0"/>
            </a:br>
            <a:r>
              <a:rPr lang="en-US" dirty="0" err="1"/>
              <a:t>Volumen</a:t>
            </a:r>
            <a:r>
              <a:rPr lang="en-US" dirty="0"/>
              <a:t>-Rendering</a:t>
            </a:r>
          </a:p>
        </p:txBody>
      </p:sp>
      <p:sp>
        <p:nvSpPr>
          <p:cNvPr id="3" name="Subtitle 2"/>
          <p:cNvSpPr>
            <a:spLocks noGrp="1"/>
          </p:cNvSpPr>
          <p:nvPr>
            <p:ph type="subTitle" idx="1"/>
          </p:nvPr>
        </p:nvSpPr>
        <p:spPr>
          <a:xfrm>
            <a:off x="251520" y="3003798"/>
            <a:ext cx="8640960" cy="486054"/>
          </a:xfrm>
        </p:spPr>
        <p:txBody>
          <a:bodyPr>
            <a:normAutofit/>
          </a:bodyPr>
          <a:lstStyle/>
          <a:p>
            <a:r>
              <a:rPr lang="en-US" sz="1800" u="sng" dirty="0">
                <a:latin typeface="+mn-lt"/>
              </a:rPr>
              <a:t>Ruben Bauer</a:t>
            </a:r>
            <a:endParaRPr lang="en-US" sz="1800" dirty="0">
              <a:latin typeface="+mn-lt"/>
            </a:endParaRPr>
          </a:p>
          <a:p>
            <a:endParaRPr lang="en-US" dirty="0">
              <a:latin typeface="+mn-lt"/>
            </a:endParaRPr>
          </a:p>
        </p:txBody>
      </p:sp>
      <p:sp>
        <p:nvSpPr>
          <p:cNvPr id="7" name="Rechteck 6"/>
          <p:cNvSpPr/>
          <p:nvPr/>
        </p:nvSpPr>
        <p:spPr>
          <a:xfrm>
            <a:off x="256284" y="3860924"/>
            <a:ext cx="8352928" cy="369332"/>
          </a:xfrm>
          <a:prstGeom prst="rect">
            <a:avLst/>
          </a:prstGeom>
        </p:spPr>
        <p:txBody>
          <a:bodyPr wrap="square">
            <a:spAutoFit/>
          </a:bodyPr>
          <a:lstStyle/>
          <a:p>
            <a:r>
              <a:rPr lang="en-US" dirty="0" err="1">
                <a:solidFill>
                  <a:schemeClr val="tx1">
                    <a:lumMod val="50000"/>
                    <a:lumOff val="50000"/>
                  </a:schemeClr>
                </a:solidFill>
              </a:rPr>
              <a:t>Bachelorarbeitvortrag</a:t>
            </a:r>
            <a:r>
              <a:rPr lang="en-US" dirty="0">
                <a:solidFill>
                  <a:schemeClr val="tx1">
                    <a:lumMod val="50000"/>
                    <a:lumOff val="50000"/>
                  </a:schemeClr>
                </a:solidFill>
              </a:rPr>
              <a:t>  |  09.11.2018</a:t>
            </a:r>
            <a:endParaRPr lang="en-US" sz="1600" dirty="0">
              <a:solidFill>
                <a:schemeClr val="tx1">
                  <a:lumMod val="50000"/>
                  <a:lumOff val="50000"/>
                </a:schemeClr>
              </a:solidFill>
            </a:endParaRPr>
          </a:p>
        </p:txBody>
      </p:sp>
      <p:cxnSp>
        <p:nvCxnSpPr>
          <p:cNvPr id="8" name="Gerade Verbindung 7"/>
          <p:cNvCxnSpPr/>
          <p:nvPr/>
        </p:nvCxnSpPr>
        <p:spPr>
          <a:xfrm>
            <a:off x="323528" y="3597863"/>
            <a:ext cx="8424936" cy="0"/>
          </a:xfrm>
          <a:prstGeom prst="line">
            <a:avLst/>
          </a:prstGeom>
          <a:ln w="1651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36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196B620-9307-4A32-8E0F-A79CD82C6141}"/>
              </a:ext>
            </a:extLst>
          </p:cNvPr>
          <p:cNvSpPr>
            <a:spLocks noGrp="1"/>
          </p:cNvSpPr>
          <p:nvPr>
            <p:ph idx="1"/>
          </p:nvPr>
        </p:nvSpPr>
        <p:spPr/>
        <p:txBody>
          <a:bodyPr>
            <a:normAutofit lnSpcReduction="10000"/>
          </a:bodyPr>
          <a:lstStyle/>
          <a:p>
            <a:r>
              <a:rPr lang="de-DE" dirty="0"/>
              <a:t>Simulation der Blickposition durch die Maus</a:t>
            </a:r>
          </a:p>
          <a:p>
            <a:r>
              <a:rPr lang="de-DE" dirty="0"/>
              <a:t>Reduzierung der Abtastrate im peripheren Bereich</a:t>
            </a:r>
          </a:p>
          <a:p>
            <a:pPr lvl="1"/>
            <a:r>
              <a:rPr lang="de-DE" dirty="0"/>
              <a:t>Objektraum</a:t>
            </a:r>
          </a:p>
          <a:p>
            <a:pPr lvl="1"/>
            <a:r>
              <a:rPr lang="de-DE" dirty="0"/>
              <a:t>Bildraum</a:t>
            </a:r>
          </a:p>
          <a:p>
            <a:r>
              <a:rPr lang="de-DE" dirty="0"/>
              <a:t>Methode 1:</a:t>
            </a:r>
          </a:p>
          <a:p>
            <a:pPr lvl="1"/>
            <a:r>
              <a:rPr lang="de-DE" dirty="0"/>
              <a:t>Zwei </a:t>
            </a:r>
            <a:r>
              <a:rPr lang="de-DE" dirty="0" err="1"/>
              <a:t>Raycasts</a:t>
            </a:r>
            <a:endParaRPr lang="de-DE" dirty="0"/>
          </a:p>
          <a:p>
            <a:pPr lvl="1"/>
            <a:r>
              <a:rPr lang="de-DE" dirty="0"/>
              <a:t>Zusammenfügen der Bilder</a:t>
            </a:r>
          </a:p>
          <a:p>
            <a:r>
              <a:rPr lang="de-DE" dirty="0"/>
              <a:t>Methode 2:</a:t>
            </a:r>
          </a:p>
          <a:p>
            <a:pPr lvl="1"/>
            <a:r>
              <a:rPr lang="de-DE" dirty="0"/>
              <a:t>Index Mapping</a:t>
            </a:r>
          </a:p>
          <a:p>
            <a:pPr lvl="1"/>
            <a:r>
              <a:rPr lang="de-DE" dirty="0"/>
              <a:t>Bilineare Interpolation</a:t>
            </a:r>
          </a:p>
          <a:p>
            <a:endParaRPr lang="de-DE" dirty="0"/>
          </a:p>
        </p:txBody>
      </p:sp>
      <p:sp>
        <p:nvSpPr>
          <p:cNvPr id="3" name="Foliennummernplatzhalter 2">
            <a:extLst>
              <a:ext uri="{FF2B5EF4-FFF2-40B4-BE49-F238E27FC236}">
                <a16:creationId xmlns:a16="http://schemas.microsoft.com/office/drawing/2014/main" id="{81704736-F46B-49C0-9EFA-AA28A087FC33}"/>
              </a:ext>
            </a:extLst>
          </p:cNvPr>
          <p:cNvSpPr>
            <a:spLocks noGrp="1"/>
          </p:cNvSpPr>
          <p:nvPr>
            <p:ph type="sldNum" sz="quarter" idx="12"/>
          </p:nvPr>
        </p:nvSpPr>
        <p:spPr/>
        <p:txBody>
          <a:bodyPr/>
          <a:lstStyle/>
          <a:p>
            <a:fld id="{29AD3987-26BA-49DC-BA24-72731371DC9F}" type="slidenum">
              <a:rPr lang="de-DE" smtClean="0"/>
              <a:t>10</a:t>
            </a:fld>
            <a:endParaRPr lang="de-DE" dirty="0"/>
          </a:p>
        </p:txBody>
      </p:sp>
      <p:sp>
        <p:nvSpPr>
          <p:cNvPr id="4" name="Titel 3">
            <a:extLst>
              <a:ext uri="{FF2B5EF4-FFF2-40B4-BE49-F238E27FC236}">
                <a16:creationId xmlns:a16="http://schemas.microsoft.com/office/drawing/2014/main" id="{76FB193F-48F1-49DB-BECE-D330734D424E}"/>
              </a:ext>
            </a:extLst>
          </p:cNvPr>
          <p:cNvSpPr>
            <a:spLocks noGrp="1"/>
          </p:cNvSpPr>
          <p:nvPr>
            <p:ph type="title"/>
          </p:nvPr>
        </p:nvSpPr>
        <p:spPr/>
        <p:txBody>
          <a:bodyPr/>
          <a:lstStyle/>
          <a:p>
            <a:r>
              <a:rPr lang="de-DE" dirty="0"/>
              <a:t>Entwurf</a:t>
            </a:r>
          </a:p>
        </p:txBody>
      </p:sp>
    </p:spTree>
    <p:extLst>
      <p:ext uri="{BB962C8B-B14F-4D97-AF65-F5344CB8AC3E}">
        <p14:creationId xmlns:p14="http://schemas.microsoft.com/office/powerpoint/2010/main" val="2764741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C907AE8-75FA-4153-8576-FAD37DFF097F}"/>
              </a:ext>
            </a:extLst>
          </p:cNvPr>
          <p:cNvSpPr>
            <a:spLocks noGrp="1"/>
          </p:cNvSpPr>
          <p:nvPr>
            <p:ph type="sldNum" sz="quarter" idx="12"/>
          </p:nvPr>
        </p:nvSpPr>
        <p:spPr/>
        <p:txBody>
          <a:bodyPr/>
          <a:lstStyle/>
          <a:p>
            <a:fld id="{29AD3987-26BA-49DC-BA24-72731371DC9F}" type="slidenum">
              <a:rPr lang="de-DE" smtClean="0"/>
              <a:t>11</a:t>
            </a:fld>
            <a:endParaRPr lang="de-DE" dirty="0"/>
          </a:p>
        </p:txBody>
      </p:sp>
      <p:sp>
        <p:nvSpPr>
          <p:cNvPr id="4" name="Titel 3">
            <a:extLst>
              <a:ext uri="{FF2B5EF4-FFF2-40B4-BE49-F238E27FC236}">
                <a16:creationId xmlns:a16="http://schemas.microsoft.com/office/drawing/2014/main" id="{8FB73CFF-2580-4E40-ACFF-1D3CE9431CEA}"/>
              </a:ext>
            </a:extLst>
          </p:cNvPr>
          <p:cNvSpPr>
            <a:spLocks noGrp="1"/>
          </p:cNvSpPr>
          <p:nvPr>
            <p:ph type="title"/>
          </p:nvPr>
        </p:nvSpPr>
        <p:spPr/>
        <p:txBody>
          <a:bodyPr/>
          <a:lstStyle/>
          <a:p>
            <a:r>
              <a:rPr lang="de-DE" dirty="0"/>
              <a:t>Methode 1</a:t>
            </a:r>
          </a:p>
        </p:txBody>
      </p:sp>
      <p:pic>
        <p:nvPicPr>
          <p:cNvPr id="10" name="Grafik 9">
            <a:extLst>
              <a:ext uri="{FF2B5EF4-FFF2-40B4-BE49-F238E27FC236}">
                <a16:creationId xmlns:a16="http://schemas.microsoft.com/office/drawing/2014/main" id="{F3E19597-94D1-4A74-936E-FDBD1336E1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28" y="1275606"/>
            <a:ext cx="4482872" cy="3361123"/>
          </a:xfrm>
          <a:prstGeom prst="rect">
            <a:avLst/>
          </a:prstGeom>
        </p:spPr>
      </p:pic>
      <p:pic>
        <p:nvPicPr>
          <p:cNvPr id="12" name="Grafik 11">
            <a:extLst>
              <a:ext uri="{FF2B5EF4-FFF2-40B4-BE49-F238E27FC236}">
                <a16:creationId xmlns:a16="http://schemas.microsoft.com/office/drawing/2014/main" id="{E7E28F38-A82D-4CBA-B2DB-E0EDDBDFE1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2053" y="1271546"/>
            <a:ext cx="4482871" cy="3361122"/>
          </a:xfrm>
          <a:prstGeom prst="rect">
            <a:avLst/>
          </a:prstGeom>
        </p:spPr>
      </p:pic>
    </p:spTree>
    <p:extLst>
      <p:ext uri="{BB962C8B-B14F-4D97-AF65-F5344CB8AC3E}">
        <p14:creationId xmlns:p14="http://schemas.microsoft.com/office/powerpoint/2010/main" val="374174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6CF4AEC-21FF-4FA7-B6DD-2B9F3A20BDC5}"/>
              </a:ext>
            </a:extLst>
          </p:cNvPr>
          <p:cNvSpPr>
            <a:spLocks noGrp="1"/>
          </p:cNvSpPr>
          <p:nvPr>
            <p:ph type="sldNum" sz="quarter" idx="12"/>
          </p:nvPr>
        </p:nvSpPr>
        <p:spPr/>
        <p:txBody>
          <a:bodyPr/>
          <a:lstStyle/>
          <a:p>
            <a:fld id="{29AD3987-26BA-49DC-BA24-72731371DC9F}" type="slidenum">
              <a:rPr lang="de-DE" smtClean="0"/>
              <a:t>12</a:t>
            </a:fld>
            <a:endParaRPr lang="de-DE" dirty="0"/>
          </a:p>
        </p:txBody>
      </p:sp>
      <p:sp>
        <p:nvSpPr>
          <p:cNvPr id="4" name="Titel 3">
            <a:extLst>
              <a:ext uri="{FF2B5EF4-FFF2-40B4-BE49-F238E27FC236}">
                <a16:creationId xmlns:a16="http://schemas.microsoft.com/office/drawing/2014/main" id="{F6C24409-7847-41DD-842B-2C4B631C79F2}"/>
              </a:ext>
            </a:extLst>
          </p:cNvPr>
          <p:cNvSpPr>
            <a:spLocks noGrp="1"/>
          </p:cNvSpPr>
          <p:nvPr>
            <p:ph type="title"/>
          </p:nvPr>
        </p:nvSpPr>
        <p:spPr/>
        <p:txBody>
          <a:bodyPr/>
          <a:lstStyle/>
          <a:p>
            <a:r>
              <a:rPr lang="de-DE" dirty="0"/>
              <a:t>Methode 1</a:t>
            </a:r>
          </a:p>
        </p:txBody>
      </p:sp>
    </p:spTree>
    <p:extLst>
      <p:ext uri="{BB962C8B-B14F-4D97-AF65-F5344CB8AC3E}">
        <p14:creationId xmlns:p14="http://schemas.microsoft.com/office/powerpoint/2010/main" val="3769900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7F5C460-EC07-4F65-AC06-B7309CBAC798}"/>
              </a:ext>
            </a:extLst>
          </p:cNvPr>
          <p:cNvSpPr>
            <a:spLocks noGrp="1"/>
          </p:cNvSpPr>
          <p:nvPr>
            <p:ph type="sldNum" sz="quarter" idx="12"/>
          </p:nvPr>
        </p:nvSpPr>
        <p:spPr/>
        <p:txBody>
          <a:bodyPr/>
          <a:lstStyle/>
          <a:p>
            <a:fld id="{29AD3987-26BA-49DC-BA24-72731371DC9F}" type="slidenum">
              <a:rPr lang="de-DE" smtClean="0"/>
              <a:t>13</a:t>
            </a:fld>
            <a:endParaRPr lang="de-DE" dirty="0"/>
          </a:p>
        </p:txBody>
      </p:sp>
      <p:sp>
        <p:nvSpPr>
          <p:cNvPr id="4" name="Titel 3">
            <a:extLst>
              <a:ext uri="{FF2B5EF4-FFF2-40B4-BE49-F238E27FC236}">
                <a16:creationId xmlns:a16="http://schemas.microsoft.com/office/drawing/2014/main" id="{BC913892-4BF1-4471-BADB-CC4342BAC277}"/>
              </a:ext>
            </a:extLst>
          </p:cNvPr>
          <p:cNvSpPr>
            <a:spLocks noGrp="1"/>
          </p:cNvSpPr>
          <p:nvPr>
            <p:ph type="title"/>
          </p:nvPr>
        </p:nvSpPr>
        <p:spPr/>
        <p:txBody>
          <a:bodyPr/>
          <a:lstStyle/>
          <a:p>
            <a:r>
              <a:rPr lang="de-DE" dirty="0"/>
              <a:t>Methode 2</a:t>
            </a:r>
          </a:p>
        </p:txBody>
      </p:sp>
      <p:pic>
        <p:nvPicPr>
          <p:cNvPr id="6" name="Grafik 5">
            <a:extLst>
              <a:ext uri="{FF2B5EF4-FFF2-40B4-BE49-F238E27FC236}">
                <a16:creationId xmlns:a16="http://schemas.microsoft.com/office/drawing/2014/main" id="{2E791947-7C3E-47C0-B59E-E079F9A89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96" y="1131590"/>
            <a:ext cx="4436675" cy="3319409"/>
          </a:xfrm>
          <a:prstGeom prst="rect">
            <a:avLst/>
          </a:prstGeom>
        </p:spPr>
      </p:pic>
      <p:pic>
        <p:nvPicPr>
          <p:cNvPr id="8" name="Grafik 7">
            <a:extLst>
              <a:ext uri="{FF2B5EF4-FFF2-40B4-BE49-F238E27FC236}">
                <a16:creationId xmlns:a16="http://schemas.microsoft.com/office/drawing/2014/main" id="{FBC65D97-28B2-4D91-9FF2-1F651D7E1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1258" y="1131590"/>
            <a:ext cx="4436675" cy="3319409"/>
          </a:xfrm>
          <a:prstGeom prst="rect">
            <a:avLst/>
          </a:prstGeom>
        </p:spPr>
      </p:pic>
      <p:sp>
        <p:nvSpPr>
          <p:cNvPr id="9" name="Textfeld 8">
            <a:extLst>
              <a:ext uri="{FF2B5EF4-FFF2-40B4-BE49-F238E27FC236}">
                <a16:creationId xmlns:a16="http://schemas.microsoft.com/office/drawing/2014/main" id="{E6A31AAE-4352-439D-8E51-D427202C16E3}"/>
              </a:ext>
            </a:extLst>
          </p:cNvPr>
          <p:cNvSpPr txBox="1"/>
          <p:nvPr/>
        </p:nvSpPr>
        <p:spPr>
          <a:xfrm>
            <a:off x="3199156" y="692501"/>
            <a:ext cx="3130409" cy="369332"/>
          </a:xfrm>
          <a:prstGeom prst="rect">
            <a:avLst/>
          </a:prstGeom>
          <a:noFill/>
        </p:spPr>
        <p:txBody>
          <a:bodyPr wrap="none" rtlCol="0">
            <a:spAutoFit/>
          </a:bodyPr>
          <a:lstStyle/>
          <a:p>
            <a:r>
              <a:rPr lang="de-DE" dirty="0"/>
              <a:t>TODO: Ergebnisbild einfügen</a:t>
            </a:r>
          </a:p>
        </p:txBody>
      </p:sp>
    </p:spTree>
    <p:extLst>
      <p:ext uri="{BB962C8B-B14F-4D97-AF65-F5344CB8AC3E}">
        <p14:creationId xmlns:p14="http://schemas.microsoft.com/office/powerpoint/2010/main" val="2161052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085E8EF-DA4C-4D5D-82B1-33486C8EB248}"/>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89BD4092-489C-498B-A2A8-399EDCDACAEE}"/>
              </a:ext>
            </a:extLst>
          </p:cNvPr>
          <p:cNvSpPr>
            <a:spLocks noGrp="1"/>
          </p:cNvSpPr>
          <p:nvPr>
            <p:ph type="sldNum" sz="quarter" idx="12"/>
          </p:nvPr>
        </p:nvSpPr>
        <p:spPr/>
        <p:txBody>
          <a:bodyPr/>
          <a:lstStyle/>
          <a:p>
            <a:fld id="{29AD3987-26BA-49DC-BA24-72731371DC9F}" type="slidenum">
              <a:rPr lang="de-DE" smtClean="0"/>
              <a:t>14</a:t>
            </a:fld>
            <a:endParaRPr lang="de-DE" dirty="0"/>
          </a:p>
        </p:txBody>
      </p:sp>
      <p:sp>
        <p:nvSpPr>
          <p:cNvPr id="4" name="Titel 3">
            <a:extLst>
              <a:ext uri="{FF2B5EF4-FFF2-40B4-BE49-F238E27FC236}">
                <a16:creationId xmlns:a16="http://schemas.microsoft.com/office/drawing/2014/main" id="{2426994F-F454-4E9F-BE04-254D47DBF028}"/>
              </a:ext>
            </a:extLst>
          </p:cNvPr>
          <p:cNvSpPr>
            <a:spLocks noGrp="1"/>
          </p:cNvSpPr>
          <p:nvPr>
            <p:ph type="title"/>
          </p:nvPr>
        </p:nvSpPr>
        <p:spPr/>
        <p:txBody>
          <a:bodyPr/>
          <a:lstStyle/>
          <a:p>
            <a:r>
              <a:rPr lang="de-DE" dirty="0"/>
              <a:t>Video h.264</a:t>
            </a:r>
          </a:p>
        </p:txBody>
      </p:sp>
    </p:spTree>
    <p:extLst>
      <p:ext uri="{BB962C8B-B14F-4D97-AF65-F5344CB8AC3E}">
        <p14:creationId xmlns:p14="http://schemas.microsoft.com/office/powerpoint/2010/main" val="2991516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75C3468-4FAE-4482-A6B1-80A1C1D916C8}"/>
              </a:ext>
            </a:extLst>
          </p:cNvPr>
          <p:cNvSpPr>
            <a:spLocks noGrp="1"/>
          </p:cNvSpPr>
          <p:nvPr>
            <p:ph type="sldNum" sz="quarter" idx="12"/>
          </p:nvPr>
        </p:nvSpPr>
        <p:spPr/>
        <p:txBody>
          <a:bodyPr/>
          <a:lstStyle/>
          <a:p>
            <a:fld id="{29AD3987-26BA-49DC-BA24-72731371DC9F}" type="slidenum">
              <a:rPr lang="de-DE" smtClean="0"/>
              <a:t>15</a:t>
            </a:fld>
            <a:endParaRPr lang="de-DE" dirty="0"/>
          </a:p>
        </p:txBody>
      </p:sp>
      <p:sp>
        <p:nvSpPr>
          <p:cNvPr id="4" name="Titel 3">
            <a:extLst>
              <a:ext uri="{FF2B5EF4-FFF2-40B4-BE49-F238E27FC236}">
                <a16:creationId xmlns:a16="http://schemas.microsoft.com/office/drawing/2014/main" id="{667732E9-823B-48E1-94F0-E4B095B29007}"/>
              </a:ext>
            </a:extLst>
          </p:cNvPr>
          <p:cNvSpPr>
            <a:spLocks noGrp="1"/>
          </p:cNvSpPr>
          <p:nvPr>
            <p:ph type="title"/>
          </p:nvPr>
        </p:nvSpPr>
        <p:spPr/>
        <p:txBody>
          <a:bodyPr/>
          <a:lstStyle/>
          <a:p>
            <a:r>
              <a:rPr lang="de-DE" dirty="0" err="1"/>
              <a:t>Performanzevaluierung</a:t>
            </a:r>
            <a:endParaRPr lang="de-DE" dirty="0"/>
          </a:p>
        </p:txBody>
      </p:sp>
      <p:pic>
        <p:nvPicPr>
          <p:cNvPr id="6" name="Grafik 5">
            <a:extLst>
              <a:ext uri="{FF2B5EF4-FFF2-40B4-BE49-F238E27FC236}">
                <a16:creationId xmlns:a16="http://schemas.microsoft.com/office/drawing/2014/main" id="{08B59588-FD1D-474C-BF43-0EB096E60C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667" y="857178"/>
            <a:ext cx="8818665" cy="4249362"/>
          </a:xfrm>
          <a:prstGeom prst="rect">
            <a:avLst/>
          </a:prstGeom>
        </p:spPr>
      </p:pic>
    </p:spTree>
    <p:extLst>
      <p:ext uri="{BB962C8B-B14F-4D97-AF65-F5344CB8AC3E}">
        <p14:creationId xmlns:p14="http://schemas.microsoft.com/office/powerpoint/2010/main" val="1293666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6DC71DB-4248-4307-BB8A-3BDF77728C55}"/>
              </a:ext>
            </a:extLst>
          </p:cNvPr>
          <p:cNvSpPr>
            <a:spLocks noGrp="1"/>
          </p:cNvSpPr>
          <p:nvPr>
            <p:ph type="sldNum" sz="quarter" idx="12"/>
          </p:nvPr>
        </p:nvSpPr>
        <p:spPr/>
        <p:txBody>
          <a:bodyPr/>
          <a:lstStyle/>
          <a:p>
            <a:fld id="{29AD3987-26BA-49DC-BA24-72731371DC9F}" type="slidenum">
              <a:rPr lang="de-DE" smtClean="0"/>
              <a:t>16</a:t>
            </a:fld>
            <a:endParaRPr lang="de-DE" dirty="0"/>
          </a:p>
        </p:txBody>
      </p:sp>
      <p:pic>
        <p:nvPicPr>
          <p:cNvPr id="6" name="Grafik 5">
            <a:extLst>
              <a:ext uri="{FF2B5EF4-FFF2-40B4-BE49-F238E27FC236}">
                <a16:creationId xmlns:a16="http://schemas.microsoft.com/office/drawing/2014/main" id="{37345268-195B-4920-B4A8-7DEF60C15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53" y="555526"/>
            <a:ext cx="8763093" cy="4032448"/>
          </a:xfrm>
          <a:prstGeom prst="rect">
            <a:avLst/>
          </a:prstGeom>
        </p:spPr>
      </p:pic>
    </p:spTree>
    <p:extLst>
      <p:ext uri="{BB962C8B-B14F-4D97-AF65-F5344CB8AC3E}">
        <p14:creationId xmlns:p14="http://schemas.microsoft.com/office/powerpoint/2010/main" val="3273986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A8FDFA-9158-4F5B-B217-58F4813EA1D4}"/>
              </a:ext>
            </a:extLst>
          </p:cNvPr>
          <p:cNvSpPr>
            <a:spLocks noGrp="1"/>
          </p:cNvSpPr>
          <p:nvPr>
            <p:ph idx="1"/>
          </p:nvPr>
        </p:nvSpPr>
        <p:spPr/>
        <p:txBody>
          <a:bodyPr/>
          <a:lstStyle/>
          <a:p>
            <a:endParaRPr lang="de-DE" dirty="0"/>
          </a:p>
        </p:txBody>
      </p:sp>
      <p:sp>
        <p:nvSpPr>
          <p:cNvPr id="3" name="Foliennummernplatzhalter 2">
            <a:extLst>
              <a:ext uri="{FF2B5EF4-FFF2-40B4-BE49-F238E27FC236}">
                <a16:creationId xmlns:a16="http://schemas.microsoft.com/office/drawing/2014/main" id="{3A92B2AE-FD91-476E-A0BA-A33507D415F7}"/>
              </a:ext>
            </a:extLst>
          </p:cNvPr>
          <p:cNvSpPr>
            <a:spLocks noGrp="1"/>
          </p:cNvSpPr>
          <p:nvPr>
            <p:ph type="sldNum" sz="quarter" idx="12"/>
          </p:nvPr>
        </p:nvSpPr>
        <p:spPr/>
        <p:txBody>
          <a:bodyPr/>
          <a:lstStyle/>
          <a:p>
            <a:fld id="{29AD3987-26BA-49DC-BA24-72731371DC9F}" type="slidenum">
              <a:rPr lang="de-DE" smtClean="0"/>
              <a:t>17</a:t>
            </a:fld>
            <a:endParaRPr lang="de-DE" dirty="0"/>
          </a:p>
        </p:txBody>
      </p:sp>
      <p:sp>
        <p:nvSpPr>
          <p:cNvPr id="4" name="Titel 3">
            <a:extLst>
              <a:ext uri="{FF2B5EF4-FFF2-40B4-BE49-F238E27FC236}">
                <a16:creationId xmlns:a16="http://schemas.microsoft.com/office/drawing/2014/main" id="{1CEDDF61-A407-4902-8BFD-CC56DD364054}"/>
              </a:ext>
            </a:extLst>
          </p:cNvPr>
          <p:cNvSpPr>
            <a:spLocks noGrp="1"/>
          </p:cNvSpPr>
          <p:nvPr>
            <p:ph type="title"/>
          </p:nvPr>
        </p:nvSpPr>
        <p:spPr/>
        <p:txBody>
          <a:bodyPr/>
          <a:lstStyle/>
          <a:p>
            <a:r>
              <a:rPr lang="de-DE" dirty="0"/>
              <a:t>Fazit &amp; Ausblick</a:t>
            </a:r>
          </a:p>
        </p:txBody>
      </p:sp>
    </p:spTree>
    <p:extLst>
      <p:ext uri="{BB962C8B-B14F-4D97-AF65-F5344CB8AC3E}">
        <p14:creationId xmlns:p14="http://schemas.microsoft.com/office/powerpoint/2010/main" val="3815123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02BA65F-1EFC-48C1-9C31-D228E1A6EE9B}"/>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EE12B332-6480-47FC-9A50-7AAC660ABDFE}"/>
              </a:ext>
            </a:extLst>
          </p:cNvPr>
          <p:cNvSpPr>
            <a:spLocks noGrp="1"/>
          </p:cNvSpPr>
          <p:nvPr>
            <p:ph type="sldNum" sz="quarter" idx="12"/>
          </p:nvPr>
        </p:nvSpPr>
        <p:spPr/>
        <p:txBody>
          <a:bodyPr/>
          <a:lstStyle/>
          <a:p>
            <a:fld id="{29AD3987-26BA-49DC-BA24-72731371DC9F}" type="slidenum">
              <a:rPr lang="de-DE" smtClean="0"/>
              <a:t>18</a:t>
            </a:fld>
            <a:endParaRPr lang="de-DE" dirty="0"/>
          </a:p>
        </p:txBody>
      </p:sp>
      <p:sp>
        <p:nvSpPr>
          <p:cNvPr id="4" name="Titel 3">
            <a:extLst>
              <a:ext uri="{FF2B5EF4-FFF2-40B4-BE49-F238E27FC236}">
                <a16:creationId xmlns:a16="http://schemas.microsoft.com/office/drawing/2014/main" id="{2F91CB94-F68A-4FA8-99D3-7863D572BF1F}"/>
              </a:ext>
            </a:extLst>
          </p:cNvPr>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114500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3EC1FDC5-7EB6-452F-BA0B-03C1EF781E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84" y="843558"/>
            <a:ext cx="4680520" cy="2701175"/>
          </a:xfrm>
          <a:prstGeom prst="rect">
            <a:avLst/>
          </a:prstGeom>
        </p:spPr>
      </p:pic>
      <p:sp>
        <p:nvSpPr>
          <p:cNvPr id="2" name="Content Placeholder 1"/>
          <p:cNvSpPr>
            <a:spLocks noGrp="1"/>
          </p:cNvSpPr>
          <p:nvPr>
            <p:ph idx="1"/>
          </p:nvPr>
        </p:nvSpPr>
        <p:spPr/>
        <p:txBody>
          <a:bodyPr/>
          <a:lstStyle/>
          <a:p>
            <a:pPr marL="0" indent="0">
              <a:buNone/>
            </a:pPr>
            <a:r>
              <a:rPr lang="en-US" dirty="0"/>
              <a:t>Problem: </a:t>
            </a:r>
          </a:p>
          <a:p>
            <a:r>
              <a:rPr lang="en-US" dirty="0" err="1"/>
              <a:t>Steigende</a:t>
            </a:r>
            <a:r>
              <a:rPr lang="en-US" dirty="0"/>
              <a:t> </a:t>
            </a:r>
            <a:r>
              <a:rPr lang="en-US" dirty="0" err="1"/>
              <a:t>Anforderungen</a:t>
            </a:r>
            <a:endParaRPr lang="en-US" dirty="0"/>
          </a:p>
          <a:p>
            <a:pPr lvl="1"/>
            <a:r>
              <a:rPr lang="en-US" dirty="0" err="1"/>
              <a:t>Pixeldichte</a:t>
            </a:r>
            <a:r>
              <a:rPr lang="en-US" dirty="0"/>
              <a:t>, </a:t>
            </a:r>
            <a:r>
              <a:rPr lang="en-US" dirty="0" err="1"/>
              <a:t>Größe</a:t>
            </a:r>
            <a:r>
              <a:rPr lang="en-US" dirty="0"/>
              <a:t>, Field-of-View, </a:t>
            </a:r>
            <a:br>
              <a:rPr lang="en-US" dirty="0"/>
            </a:br>
            <a:r>
              <a:rPr lang="en-US" dirty="0" err="1"/>
              <a:t>stereoskopische</a:t>
            </a:r>
            <a:r>
              <a:rPr lang="en-US" dirty="0"/>
              <a:t> </a:t>
            </a:r>
            <a:r>
              <a:rPr lang="en-US" dirty="0" err="1"/>
              <a:t>Bildberechnung</a:t>
            </a:r>
            <a:endParaRPr lang="en-US" dirty="0"/>
          </a:p>
          <a:p>
            <a:r>
              <a:rPr lang="en-US" dirty="0" err="1"/>
              <a:t>Volumenrendering</a:t>
            </a:r>
            <a:endParaRPr lang="en-US" dirty="0"/>
          </a:p>
          <a:p>
            <a:pPr lvl="1"/>
            <a:r>
              <a:rPr lang="en-US" dirty="0" err="1"/>
              <a:t>Datenorierte</a:t>
            </a:r>
            <a:r>
              <a:rPr lang="en-US" dirty="0"/>
              <a:t> </a:t>
            </a:r>
            <a:r>
              <a:rPr lang="en-US" dirty="0" err="1"/>
              <a:t>Ansätze</a:t>
            </a:r>
            <a:r>
              <a:rPr lang="en-US" dirty="0"/>
              <a:t> stark </a:t>
            </a:r>
            <a:r>
              <a:rPr lang="en-US" dirty="0" err="1"/>
              <a:t>ausgereizt</a:t>
            </a:r>
            <a:endParaRPr lang="en-US" dirty="0"/>
          </a:p>
          <a:p>
            <a:pPr marL="0" indent="0">
              <a:buNone/>
            </a:pPr>
            <a:endParaRPr lang="en-US" dirty="0"/>
          </a:p>
          <a:p>
            <a:pPr marL="0" indent="0">
              <a:buNone/>
            </a:pPr>
            <a:r>
              <a:rPr lang="en-US" dirty="0" err="1"/>
              <a:t>Lösungsansatz</a:t>
            </a:r>
            <a:r>
              <a:rPr lang="en-US" dirty="0"/>
              <a:t>:</a:t>
            </a:r>
          </a:p>
          <a:p>
            <a:r>
              <a:rPr lang="en-US" dirty="0" err="1"/>
              <a:t>Wahrnehmungsorientierte</a:t>
            </a:r>
            <a:r>
              <a:rPr lang="en-US" dirty="0"/>
              <a:t> </a:t>
            </a:r>
            <a:r>
              <a:rPr lang="en-US" dirty="0" err="1"/>
              <a:t>Methoden</a:t>
            </a:r>
            <a:r>
              <a:rPr lang="en-US" dirty="0"/>
              <a:t> im </a:t>
            </a:r>
            <a:r>
              <a:rPr lang="en-US" dirty="0" err="1"/>
              <a:t>Volumenrendering</a:t>
            </a:r>
            <a:endParaRPr lang="en-US" dirty="0"/>
          </a:p>
          <a:p>
            <a:endParaRPr lang="en-US" dirty="0"/>
          </a:p>
        </p:txBody>
      </p:sp>
      <p:sp>
        <p:nvSpPr>
          <p:cNvPr id="3" name="Slide Number Placeholder 2"/>
          <p:cNvSpPr>
            <a:spLocks noGrp="1"/>
          </p:cNvSpPr>
          <p:nvPr>
            <p:ph type="sldNum" sz="quarter" idx="12"/>
          </p:nvPr>
        </p:nvSpPr>
        <p:spPr/>
        <p:txBody>
          <a:bodyPr/>
          <a:lstStyle/>
          <a:p>
            <a:fld id="{29AD3987-26BA-49DC-BA24-72731371DC9F}" type="slidenum">
              <a:rPr lang="de-DE" smtClean="0"/>
              <a:t>2</a:t>
            </a:fld>
            <a:endParaRPr lang="de-DE" dirty="0"/>
          </a:p>
        </p:txBody>
      </p:sp>
      <p:sp>
        <p:nvSpPr>
          <p:cNvPr id="4" name="Title 3"/>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280150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B6B3D34-50BA-4BB6-8FEC-9E58C9FB4B26}"/>
              </a:ext>
            </a:extLst>
          </p:cNvPr>
          <p:cNvSpPr>
            <a:spLocks noGrp="1"/>
          </p:cNvSpPr>
          <p:nvPr>
            <p:ph idx="1"/>
          </p:nvPr>
        </p:nvSpPr>
        <p:spPr/>
        <p:txBody>
          <a:bodyPr/>
          <a:lstStyle/>
          <a:p>
            <a:r>
              <a:rPr lang="de-DE" dirty="0" err="1"/>
              <a:t>Foveales</a:t>
            </a:r>
            <a:r>
              <a:rPr lang="de-DE" dirty="0"/>
              <a:t>- und peripheres Sehen</a:t>
            </a:r>
          </a:p>
          <a:p>
            <a:r>
              <a:rPr lang="de-DE" dirty="0"/>
              <a:t>Erfassen der Blickposition</a:t>
            </a:r>
          </a:p>
          <a:p>
            <a:pPr lvl="1"/>
            <a:r>
              <a:rPr lang="de-DE" dirty="0"/>
              <a:t>Eyetracker</a:t>
            </a:r>
          </a:p>
          <a:p>
            <a:r>
              <a:rPr lang="de-DE" dirty="0"/>
              <a:t>Volumenrendering</a:t>
            </a:r>
          </a:p>
          <a:p>
            <a:r>
              <a:rPr lang="de-DE" dirty="0"/>
              <a:t>Senken der Bildqualität im peripheren Bereich</a:t>
            </a:r>
          </a:p>
          <a:p>
            <a:pPr lvl="1"/>
            <a:r>
              <a:rPr lang="de-DE" dirty="0"/>
              <a:t>Bildraum</a:t>
            </a:r>
          </a:p>
          <a:p>
            <a:pPr lvl="1"/>
            <a:r>
              <a:rPr lang="de-DE" dirty="0"/>
              <a:t>Objektraum</a:t>
            </a:r>
          </a:p>
          <a:p>
            <a:r>
              <a:rPr lang="de-DE" dirty="0"/>
              <a:t>Resultat: Halbierte Berechnungsdauer</a:t>
            </a:r>
          </a:p>
        </p:txBody>
      </p:sp>
      <p:sp>
        <p:nvSpPr>
          <p:cNvPr id="3" name="Foliennummernplatzhalter 2">
            <a:extLst>
              <a:ext uri="{FF2B5EF4-FFF2-40B4-BE49-F238E27FC236}">
                <a16:creationId xmlns:a16="http://schemas.microsoft.com/office/drawing/2014/main" id="{7B881CCC-5A80-421F-BED5-6D0F02A89A55}"/>
              </a:ext>
            </a:extLst>
          </p:cNvPr>
          <p:cNvSpPr>
            <a:spLocks noGrp="1"/>
          </p:cNvSpPr>
          <p:nvPr>
            <p:ph type="sldNum" sz="quarter" idx="12"/>
          </p:nvPr>
        </p:nvSpPr>
        <p:spPr/>
        <p:txBody>
          <a:bodyPr/>
          <a:lstStyle/>
          <a:p>
            <a:fld id="{29AD3987-26BA-49DC-BA24-72731371DC9F}" type="slidenum">
              <a:rPr lang="de-DE" smtClean="0"/>
              <a:t>3</a:t>
            </a:fld>
            <a:endParaRPr lang="de-DE" dirty="0"/>
          </a:p>
        </p:txBody>
      </p:sp>
      <p:sp>
        <p:nvSpPr>
          <p:cNvPr id="4" name="Titel 3">
            <a:extLst>
              <a:ext uri="{FF2B5EF4-FFF2-40B4-BE49-F238E27FC236}">
                <a16:creationId xmlns:a16="http://schemas.microsoft.com/office/drawing/2014/main" id="{82801AF4-5AB0-483C-919A-E6E46D4882F9}"/>
              </a:ext>
            </a:extLst>
          </p:cNvPr>
          <p:cNvSpPr>
            <a:spLocks noGrp="1"/>
          </p:cNvSpPr>
          <p:nvPr>
            <p:ph type="title"/>
          </p:nvPr>
        </p:nvSpPr>
        <p:spPr/>
        <p:txBody>
          <a:bodyPr/>
          <a:lstStyle/>
          <a:p>
            <a:r>
              <a:rPr lang="de-DE" dirty="0"/>
              <a:t>Idee</a:t>
            </a:r>
          </a:p>
        </p:txBody>
      </p:sp>
      <p:pic>
        <p:nvPicPr>
          <p:cNvPr id="7" name="Grafik 6">
            <a:extLst>
              <a:ext uri="{FF2B5EF4-FFF2-40B4-BE49-F238E27FC236}">
                <a16:creationId xmlns:a16="http://schemas.microsoft.com/office/drawing/2014/main" id="{773519FE-26DF-4B72-808A-7D9E22E8E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123478"/>
            <a:ext cx="3747911" cy="2533588"/>
          </a:xfrm>
          <a:prstGeom prst="rect">
            <a:avLst/>
          </a:prstGeom>
        </p:spPr>
      </p:pic>
    </p:spTree>
    <p:extLst>
      <p:ext uri="{BB962C8B-B14F-4D97-AF65-F5344CB8AC3E}">
        <p14:creationId xmlns:p14="http://schemas.microsoft.com/office/powerpoint/2010/main" val="230950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9A63108-FAC2-4666-9DD5-69210B3791AB}"/>
              </a:ext>
            </a:extLst>
          </p:cNvPr>
          <p:cNvSpPr>
            <a:spLocks noGrp="1"/>
          </p:cNvSpPr>
          <p:nvPr>
            <p:ph idx="1"/>
          </p:nvPr>
        </p:nvSpPr>
        <p:spPr/>
        <p:txBody>
          <a:bodyPr>
            <a:normAutofit fontScale="92500" lnSpcReduction="20000"/>
          </a:bodyPr>
          <a:lstStyle/>
          <a:p>
            <a:r>
              <a:rPr lang="de-DE" dirty="0"/>
              <a:t>Marc </a:t>
            </a:r>
            <a:r>
              <a:rPr lang="de-DE" dirty="0" err="1"/>
              <a:t>Levoy</a:t>
            </a:r>
            <a:r>
              <a:rPr lang="de-DE" dirty="0"/>
              <a:t> und Ross Whitaker, 1989</a:t>
            </a:r>
          </a:p>
          <a:p>
            <a:pPr lvl="1"/>
            <a:r>
              <a:rPr lang="de-DE" dirty="0"/>
              <a:t>Wahrnehmungsorientiertes </a:t>
            </a:r>
            <a:br>
              <a:rPr lang="de-DE" dirty="0"/>
            </a:br>
            <a:r>
              <a:rPr lang="de-DE" dirty="0"/>
              <a:t>Echtzeit-Volumen-Rendering</a:t>
            </a:r>
          </a:p>
          <a:p>
            <a:pPr lvl="1"/>
            <a:r>
              <a:rPr lang="de-DE" dirty="0"/>
              <a:t>Pixel-Planes 5 </a:t>
            </a:r>
            <a:r>
              <a:rPr lang="de-DE" dirty="0" err="1"/>
              <a:t>rendering</a:t>
            </a:r>
            <a:r>
              <a:rPr lang="de-DE" dirty="0"/>
              <a:t> </a:t>
            </a:r>
            <a:r>
              <a:rPr lang="de-DE" dirty="0" err="1"/>
              <a:t>engine</a:t>
            </a:r>
            <a:endParaRPr lang="de-DE" dirty="0"/>
          </a:p>
          <a:p>
            <a:pPr lvl="1"/>
            <a:r>
              <a:rPr lang="de-DE" dirty="0"/>
              <a:t>Reduzierung in Bild- und Objektraum</a:t>
            </a:r>
          </a:p>
          <a:p>
            <a:pPr lvl="1"/>
            <a:r>
              <a:rPr lang="de-DE" dirty="0"/>
              <a:t>Faktor fünf</a:t>
            </a:r>
          </a:p>
          <a:p>
            <a:r>
              <a:rPr lang="de-DE" dirty="0"/>
              <a:t>Guenter et al., 2012</a:t>
            </a:r>
          </a:p>
          <a:p>
            <a:pPr lvl="1"/>
            <a:r>
              <a:rPr lang="de-DE" dirty="0"/>
              <a:t>Wahrnehmungsorientierte Rasterisierung</a:t>
            </a:r>
          </a:p>
          <a:p>
            <a:pPr lvl="1"/>
            <a:r>
              <a:rPr lang="de-DE" dirty="0"/>
              <a:t>GPU</a:t>
            </a:r>
          </a:p>
          <a:p>
            <a:pPr lvl="1"/>
            <a:r>
              <a:rPr lang="de-DE" dirty="0"/>
              <a:t>Zusammensetzung aus 3 Teilbildern </a:t>
            </a:r>
          </a:p>
          <a:p>
            <a:pPr lvl="2"/>
            <a:r>
              <a:rPr lang="de-DE" dirty="0"/>
              <a:t>unterschiedliche Auflösungen </a:t>
            </a:r>
            <a:br>
              <a:rPr lang="de-DE" dirty="0"/>
            </a:br>
            <a:r>
              <a:rPr lang="de-DE" dirty="0"/>
              <a:t>und geometrischen Detailgraden</a:t>
            </a:r>
          </a:p>
          <a:p>
            <a:pPr lvl="1"/>
            <a:r>
              <a:rPr lang="de-DE" dirty="0"/>
              <a:t>Faktor fünf bis sechs</a:t>
            </a:r>
          </a:p>
        </p:txBody>
      </p:sp>
      <p:sp>
        <p:nvSpPr>
          <p:cNvPr id="3" name="Foliennummernplatzhalter 2">
            <a:extLst>
              <a:ext uri="{FF2B5EF4-FFF2-40B4-BE49-F238E27FC236}">
                <a16:creationId xmlns:a16="http://schemas.microsoft.com/office/drawing/2014/main" id="{86170DCA-A5C4-4910-8EA8-9EDF6826DE9A}"/>
              </a:ext>
            </a:extLst>
          </p:cNvPr>
          <p:cNvSpPr>
            <a:spLocks noGrp="1"/>
          </p:cNvSpPr>
          <p:nvPr>
            <p:ph type="sldNum" sz="quarter" idx="12"/>
          </p:nvPr>
        </p:nvSpPr>
        <p:spPr/>
        <p:txBody>
          <a:bodyPr/>
          <a:lstStyle/>
          <a:p>
            <a:fld id="{29AD3987-26BA-49DC-BA24-72731371DC9F}" type="slidenum">
              <a:rPr lang="de-DE" smtClean="0"/>
              <a:t>4</a:t>
            </a:fld>
            <a:endParaRPr lang="de-DE" dirty="0"/>
          </a:p>
        </p:txBody>
      </p:sp>
      <p:sp>
        <p:nvSpPr>
          <p:cNvPr id="4" name="Titel 3">
            <a:extLst>
              <a:ext uri="{FF2B5EF4-FFF2-40B4-BE49-F238E27FC236}">
                <a16:creationId xmlns:a16="http://schemas.microsoft.com/office/drawing/2014/main" id="{71E495D1-3095-46E9-A3B6-C767C8F884C0}"/>
              </a:ext>
            </a:extLst>
          </p:cNvPr>
          <p:cNvSpPr>
            <a:spLocks noGrp="1"/>
          </p:cNvSpPr>
          <p:nvPr>
            <p:ph type="title"/>
          </p:nvPr>
        </p:nvSpPr>
        <p:spPr/>
        <p:txBody>
          <a:bodyPr/>
          <a:lstStyle/>
          <a:p>
            <a:r>
              <a:rPr lang="de-DE" dirty="0"/>
              <a:t>Verwandte Arbeiten</a:t>
            </a:r>
          </a:p>
        </p:txBody>
      </p:sp>
      <p:pic>
        <p:nvPicPr>
          <p:cNvPr id="7" name="Grafik 6">
            <a:extLst>
              <a:ext uri="{FF2B5EF4-FFF2-40B4-BE49-F238E27FC236}">
                <a16:creationId xmlns:a16="http://schemas.microsoft.com/office/drawing/2014/main" id="{11CB185C-D70C-4933-88EE-97E0A463F707}"/>
              </a:ext>
            </a:extLst>
          </p:cNvPr>
          <p:cNvPicPr>
            <a:picLocks noChangeAspect="1"/>
          </p:cNvPicPr>
          <p:nvPr/>
        </p:nvPicPr>
        <p:blipFill>
          <a:blip r:embed="rId3"/>
          <a:stretch>
            <a:fillRect/>
          </a:stretch>
        </p:blipFill>
        <p:spPr>
          <a:xfrm>
            <a:off x="5490052" y="234218"/>
            <a:ext cx="3061655" cy="2388248"/>
          </a:xfrm>
          <a:prstGeom prst="rect">
            <a:avLst/>
          </a:prstGeom>
        </p:spPr>
      </p:pic>
      <p:pic>
        <p:nvPicPr>
          <p:cNvPr id="9" name="Grafik 8">
            <a:extLst>
              <a:ext uri="{FF2B5EF4-FFF2-40B4-BE49-F238E27FC236}">
                <a16:creationId xmlns:a16="http://schemas.microsoft.com/office/drawing/2014/main" id="{37700C20-56BB-4FC8-B5F3-3717490FC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104" y="2549564"/>
            <a:ext cx="3043603" cy="2396704"/>
          </a:xfrm>
          <a:prstGeom prst="rect">
            <a:avLst/>
          </a:prstGeom>
        </p:spPr>
      </p:pic>
    </p:spTree>
    <p:extLst>
      <p:ext uri="{BB962C8B-B14F-4D97-AF65-F5344CB8AC3E}">
        <p14:creationId xmlns:p14="http://schemas.microsoft.com/office/powerpoint/2010/main" val="424508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F799DFB4-1438-4FEA-8A1F-BA7F4D089E82}"/>
              </a:ext>
            </a:extLst>
          </p:cNvPr>
          <p:cNvPicPr>
            <a:picLocks noChangeAspect="1"/>
          </p:cNvPicPr>
          <p:nvPr/>
        </p:nvPicPr>
        <p:blipFill rotWithShape="1">
          <a:blip r:embed="rId3">
            <a:extLst>
              <a:ext uri="{28A0092B-C50C-407E-A947-70E740481C1C}">
                <a14:useLocalDpi xmlns:a14="http://schemas.microsoft.com/office/drawing/2010/main" val="0"/>
              </a:ext>
            </a:extLst>
          </a:blip>
          <a:srcRect l="13634" t="8262" r="12766" b="8951"/>
          <a:stretch/>
        </p:blipFill>
        <p:spPr>
          <a:xfrm>
            <a:off x="5508104" y="2677897"/>
            <a:ext cx="3384376" cy="2141380"/>
          </a:xfrm>
          <a:prstGeom prst="rect">
            <a:avLst/>
          </a:prstGeom>
        </p:spPr>
      </p:pic>
      <p:pic>
        <p:nvPicPr>
          <p:cNvPr id="6" name="Grafik 5">
            <a:extLst>
              <a:ext uri="{FF2B5EF4-FFF2-40B4-BE49-F238E27FC236}">
                <a16:creationId xmlns:a16="http://schemas.microsoft.com/office/drawing/2014/main" id="{4469C369-49E9-461A-BAFF-8891E6308A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0531" y="36960"/>
            <a:ext cx="3741949" cy="2423109"/>
          </a:xfrm>
          <a:prstGeom prst="rect">
            <a:avLst/>
          </a:prstGeom>
        </p:spPr>
      </p:pic>
      <p:sp>
        <p:nvSpPr>
          <p:cNvPr id="2" name="Inhaltsplatzhalter 1">
            <a:extLst>
              <a:ext uri="{FF2B5EF4-FFF2-40B4-BE49-F238E27FC236}">
                <a16:creationId xmlns:a16="http://schemas.microsoft.com/office/drawing/2014/main" id="{03E2F95A-FF5F-4A94-AF44-F40BFD7C73DF}"/>
              </a:ext>
            </a:extLst>
          </p:cNvPr>
          <p:cNvSpPr>
            <a:spLocks noGrp="1"/>
          </p:cNvSpPr>
          <p:nvPr>
            <p:ph idx="1"/>
          </p:nvPr>
        </p:nvSpPr>
        <p:spPr/>
        <p:txBody>
          <a:bodyPr>
            <a:normAutofit fontScale="92500" lnSpcReduction="20000"/>
          </a:bodyPr>
          <a:lstStyle/>
          <a:p>
            <a:r>
              <a:rPr lang="de-DE" dirty="0"/>
              <a:t>Visuelle Reize über das gesamte</a:t>
            </a:r>
            <a:br>
              <a:rPr lang="de-DE" dirty="0"/>
            </a:br>
            <a:r>
              <a:rPr lang="de-DE" dirty="0"/>
              <a:t>Sehfeld</a:t>
            </a:r>
          </a:p>
          <a:p>
            <a:r>
              <a:rPr lang="de-DE" dirty="0"/>
              <a:t>Zwei Typen von </a:t>
            </a:r>
            <a:r>
              <a:rPr lang="de-DE" dirty="0" err="1"/>
              <a:t>Photorezeptoren</a:t>
            </a:r>
            <a:endParaRPr lang="de-DE" dirty="0"/>
          </a:p>
          <a:p>
            <a:pPr lvl="1"/>
            <a:r>
              <a:rPr lang="de-DE" dirty="0"/>
              <a:t>(L- / M- / S-) Zapfen</a:t>
            </a:r>
          </a:p>
          <a:p>
            <a:pPr lvl="1"/>
            <a:r>
              <a:rPr lang="de-DE" dirty="0"/>
              <a:t>Stäbchen</a:t>
            </a:r>
          </a:p>
          <a:p>
            <a:r>
              <a:rPr lang="de-DE" dirty="0"/>
              <a:t>Stark abnehmende Sehschärfe nach außen hin</a:t>
            </a:r>
          </a:p>
          <a:p>
            <a:r>
              <a:rPr lang="de-DE" dirty="0"/>
              <a:t>Wichtige Augenbewegungen</a:t>
            </a:r>
          </a:p>
          <a:p>
            <a:pPr lvl="1"/>
            <a:r>
              <a:rPr lang="de-DE" dirty="0"/>
              <a:t>Sakkade</a:t>
            </a:r>
          </a:p>
          <a:p>
            <a:pPr lvl="2"/>
            <a:r>
              <a:rPr lang="de-DE" dirty="0"/>
              <a:t>Schnelle Springen zwischen Objekten</a:t>
            </a:r>
          </a:p>
          <a:p>
            <a:pPr lvl="2"/>
            <a:r>
              <a:rPr lang="de-DE" dirty="0"/>
              <a:t>Ca. 2 bis 3 Sakkaden pro Sekunde</a:t>
            </a:r>
          </a:p>
          <a:p>
            <a:pPr lvl="1"/>
            <a:r>
              <a:rPr lang="de-DE" dirty="0"/>
              <a:t>Fixation</a:t>
            </a:r>
          </a:p>
          <a:p>
            <a:pPr lvl="2"/>
            <a:r>
              <a:rPr lang="de-DE" dirty="0"/>
              <a:t>Tritt zwischen Sakkaden auf, ca. 100 </a:t>
            </a:r>
            <a:r>
              <a:rPr lang="de-DE" dirty="0" err="1"/>
              <a:t>ms</a:t>
            </a:r>
            <a:r>
              <a:rPr lang="de-DE" dirty="0"/>
              <a:t> – 1.5 s</a:t>
            </a:r>
          </a:p>
          <a:p>
            <a:endParaRPr lang="de-DE" dirty="0"/>
          </a:p>
        </p:txBody>
      </p:sp>
      <p:sp>
        <p:nvSpPr>
          <p:cNvPr id="3" name="Foliennummernplatzhalter 2">
            <a:extLst>
              <a:ext uri="{FF2B5EF4-FFF2-40B4-BE49-F238E27FC236}">
                <a16:creationId xmlns:a16="http://schemas.microsoft.com/office/drawing/2014/main" id="{F60E4C9B-6954-4091-BC19-C372021C00B5}"/>
              </a:ext>
            </a:extLst>
          </p:cNvPr>
          <p:cNvSpPr>
            <a:spLocks noGrp="1"/>
          </p:cNvSpPr>
          <p:nvPr>
            <p:ph type="sldNum" sz="quarter" idx="12"/>
          </p:nvPr>
        </p:nvSpPr>
        <p:spPr/>
        <p:txBody>
          <a:bodyPr/>
          <a:lstStyle/>
          <a:p>
            <a:fld id="{29AD3987-26BA-49DC-BA24-72731371DC9F}" type="slidenum">
              <a:rPr lang="de-DE" smtClean="0"/>
              <a:t>5</a:t>
            </a:fld>
            <a:endParaRPr lang="de-DE" dirty="0"/>
          </a:p>
        </p:txBody>
      </p:sp>
      <p:sp>
        <p:nvSpPr>
          <p:cNvPr id="4" name="Titel 3">
            <a:extLst>
              <a:ext uri="{FF2B5EF4-FFF2-40B4-BE49-F238E27FC236}">
                <a16:creationId xmlns:a16="http://schemas.microsoft.com/office/drawing/2014/main" id="{AA74E259-D814-4B7E-B84C-89BAB4A9A3D9}"/>
              </a:ext>
            </a:extLst>
          </p:cNvPr>
          <p:cNvSpPr>
            <a:spLocks noGrp="1"/>
          </p:cNvSpPr>
          <p:nvPr>
            <p:ph type="title"/>
          </p:nvPr>
        </p:nvSpPr>
        <p:spPr/>
        <p:txBody>
          <a:bodyPr/>
          <a:lstStyle/>
          <a:p>
            <a:r>
              <a:rPr lang="de-DE" dirty="0"/>
              <a:t>Sehapparat</a:t>
            </a:r>
          </a:p>
        </p:txBody>
      </p:sp>
    </p:spTree>
    <p:extLst>
      <p:ext uri="{BB962C8B-B14F-4D97-AF65-F5344CB8AC3E}">
        <p14:creationId xmlns:p14="http://schemas.microsoft.com/office/powerpoint/2010/main" val="3126165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62841FF-ED95-410A-A44C-4CD3F18EDF65}"/>
              </a:ext>
            </a:extLst>
          </p:cNvPr>
          <p:cNvSpPr>
            <a:spLocks noGrp="1"/>
          </p:cNvSpPr>
          <p:nvPr>
            <p:ph idx="1"/>
          </p:nvPr>
        </p:nvSpPr>
        <p:spPr/>
        <p:txBody>
          <a:bodyPr/>
          <a:lstStyle/>
          <a:p>
            <a:r>
              <a:rPr lang="de-DE" dirty="0"/>
              <a:t>Informationen über Blickposition und –verlauf</a:t>
            </a:r>
          </a:p>
          <a:p>
            <a:r>
              <a:rPr lang="de-DE" dirty="0"/>
              <a:t>Augenposition in 3D und auf dem Bildschirm</a:t>
            </a:r>
          </a:p>
          <a:p>
            <a:r>
              <a:rPr lang="de-DE" dirty="0" err="1"/>
              <a:t>Tobii</a:t>
            </a:r>
            <a:r>
              <a:rPr lang="de-DE" dirty="0"/>
              <a:t> Pro </a:t>
            </a:r>
            <a:r>
              <a:rPr lang="de-DE" dirty="0" err="1"/>
              <a:t>Spectrum</a:t>
            </a:r>
            <a:r>
              <a:rPr lang="de-DE" dirty="0"/>
              <a:t> Eyetracker</a:t>
            </a:r>
          </a:p>
          <a:p>
            <a:pPr lvl="1"/>
            <a:r>
              <a:rPr lang="de-DE" dirty="0"/>
              <a:t>1200 Hz</a:t>
            </a:r>
          </a:p>
          <a:p>
            <a:endParaRPr lang="de-DE" dirty="0"/>
          </a:p>
        </p:txBody>
      </p:sp>
      <p:sp>
        <p:nvSpPr>
          <p:cNvPr id="3" name="Foliennummernplatzhalter 2">
            <a:extLst>
              <a:ext uri="{FF2B5EF4-FFF2-40B4-BE49-F238E27FC236}">
                <a16:creationId xmlns:a16="http://schemas.microsoft.com/office/drawing/2014/main" id="{603903D2-F9DC-4D39-B875-B0D05A83EBC9}"/>
              </a:ext>
            </a:extLst>
          </p:cNvPr>
          <p:cNvSpPr>
            <a:spLocks noGrp="1"/>
          </p:cNvSpPr>
          <p:nvPr>
            <p:ph type="sldNum" sz="quarter" idx="12"/>
          </p:nvPr>
        </p:nvSpPr>
        <p:spPr/>
        <p:txBody>
          <a:bodyPr/>
          <a:lstStyle/>
          <a:p>
            <a:fld id="{29AD3987-26BA-49DC-BA24-72731371DC9F}" type="slidenum">
              <a:rPr lang="de-DE" smtClean="0"/>
              <a:t>6</a:t>
            </a:fld>
            <a:endParaRPr lang="de-DE" dirty="0"/>
          </a:p>
        </p:txBody>
      </p:sp>
      <p:sp>
        <p:nvSpPr>
          <p:cNvPr id="4" name="Titel 3">
            <a:extLst>
              <a:ext uri="{FF2B5EF4-FFF2-40B4-BE49-F238E27FC236}">
                <a16:creationId xmlns:a16="http://schemas.microsoft.com/office/drawing/2014/main" id="{967B9506-C4D3-48E3-83E9-BC865F3F5D31}"/>
              </a:ext>
            </a:extLst>
          </p:cNvPr>
          <p:cNvSpPr>
            <a:spLocks noGrp="1"/>
          </p:cNvSpPr>
          <p:nvPr>
            <p:ph type="title"/>
          </p:nvPr>
        </p:nvSpPr>
        <p:spPr/>
        <p:txBody>
          <a:bodyPr/>
          <a:lstStyle/>
          <a:p>
            <a:r>
              <a:rPr lang="de-DE" dirty="0"/>
              <a:t>Eyetracking</a:t>
            </a:r>
          </a:p>
        </p:txBody>
      </p:sp>
      <p:pic>
        <p:nvPicPr>
          <p:cNvPr id="6" name="Grafik 5">
            <a:extLst>
              <a:ext uri="{FF2B5EF4-FFF2-40B4-BE49-F238E27FC236}">
                <a16:creationId xmlns:a16="http://schemas.microsoft.com/office/drawing/2014/main" id="{12E546CC-A99D-4E2B-BB8B-BC70ECA926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219" t="2551" r="36219" b="2551"/>
          <a:stretch/>
        </p:blipFill>
        <p:spPr>
          <a:xfrm>
            <a:off x="6402869" y="228114"/>
            <a:ext cx="1789656" cy="2054991"/>
          </a:xfrm>
          <a:prstGeom prst="rect">
            <a:avLst/>
          </a:prstGeom>
        </p:spPr>
      </p:pic>
      <p:pic>
        <p:nvPicPr>
          <p:cNvPr id="9" name="Grafik 8">
            <a:extLst>
              <a:ext uri="{FF2B5EF4-FFF2-40B4-BE49-F238E27FC236}">
                <a16:creationId xmlns:a16="http://schemas.microsoft.com/office/drawing/2014/main" id="{3643476E-66C6-4A2D-BAE6-00252FCFD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576" y="2897845"/>
            <a:ext cx="2879466" cy="1619699"/>
          </a:xfrm>
          <a:prstGeom prst="rect">
            <a:avLst/>
          </a:prstGeom>
        </p:spPr>
      </p:pic>
      <p:pic>
        <p:nvPicPr>
          <p:cNvPr id="11" name="Grafik 10">
            <a:extLst>
              <a:ext uri="{FF2B5EF4-FFF2-40B4-BE49-F238E27FC236}">
                <a16:creationId xmlns:a16="http://schemas.microsoft.com/office/drawing/2014/main" id="{BD30F8EE-801F-41F2-B1EA-BC20237AA6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39098" y="2388354"/>
            <a:ext cx="4053427" cy="2583695"/>
          </a:xfrm>
          <a:prstGeom prst="rect">
            <a:avLst/>
          </a:prstGeom>
        </p:spPr>
      </p:pic>
    </p:spTree>
    <p:extLst>
      <p:ext uri="{BB962C8B-B14F-4D97-AF65-F5344CB8AC3E}">
        <p14:creationId xmlns:p14="http://schemas.microsoft.com/office/powerpoint/2010/main" val="176376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08FDB43-4A79-4A31-B41C-894ACC0E1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302017"/>
            <a:ext cx="2448272" cy="1807554"/>
          </a:xfrm>
          <a:prstGeom prst="rect">
            <a:avLst/>
          </a:prstGeom>
        </p:spPr>
      </p:pic>
      <p:pic>
        <p:nvPicPr>
          <p:cNvPr id="6" name="Grafik 5">
            <a:extLst>
              <a:ext uri="{FF2B5EF4-FFF2-40B4-BE49-F238E27FC236}">
                <a16:creationId xmlns:a16="http://schemas.microsoft.com/office/drawing/2014/main" id="{C10856B3-6AF0-478D-945A-1B6EF23EA8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1924" y="2427734"/>
            <a:ext cx="3115906" cy="1347779"/>
          </a:xfrm>
          <a:prstGeom prst="rect">
            <a:avLst/>
          </a:prstGeom>
        </p:spPr>
      </p:pic>
      <p:sp>
        <p:nvSpPr>
          <p:cNvPr id="2" name="Inhaltsplatzhalter 1">
            <a:extLst>
              <a:ext uri="{FF2B5EF4-FFF2-40B4-BE49-F238E27FC236}">
                <a16:creationId xmlns:a16="http://schemas.microsoft.com/office/drawing/2014/main" id="{47164020-CF31-4443-BFA4-7E8994FA03FF}"/>
              </a:ext>
            </a:extLst>
          </p:cNvPr>
          <p:cNvSpPr>
            <a:spLocks noGrp="1"/>
          </p:cNvSpPr>
          <p:nvPr>
            <p:ph idx="1"/>
          </p:nvPr>
        </p:nvSpPr>
        <p:spPr>
          <a:xfrm>
            <a:off x="251520" y="1202574"/>
            <a:ext cx="8640960" cy="3400026"/>
          </a:xfrm>
        </p:spPr>
        <p:txBody>
          <a:bodyPr/>
          <a:lstStyle/>
          <a:p>
            <a:r>
              <a:rPr lang="de-DE" dirty="0"/>
              <a:t>Dreidimensionales Bild</a:t>
            </a:r>
          </a:p>
          <a:p>
            <a:r>
              <a:rPr lang="de-DE" dirty="0"/>
              <a:t>Bestehend aus </a:t>
            </a:r>
            <a:r>
              <a:rPr lang="de-DE" dirty="0" err="1"/>
              <a:t>Voxel</a:t>
            </a:r>
            <a:r>
              <a:rPr lang="de-DE" dirty="0"/>
              <a:t> (statt Texel in 2D)</a:t>
            </a:r>
          </a:p>
          <a:p>
            <a:pPr lvl="1"/>
            <a:r>
              <a:rPr lang="de-DE" dirty="0"/>
              <a:t>Position, Ausdehnung, Dichte</a:t>
            </a:r>
          </a:p>
          <a:p>
            <a:endParaRPr lang="de-DE" dirty="0"/>
          </a:p>
          <a:p>
            <a:endParaRPr lang="de-DE" dirty="0"/>
          </a:p>
          <a:p>
            <a:endParaRPr lang="de-DE" dirty="0"/>
          </a:p>
          <a:p>
            <a:endParaRPr lang="de-DE" dirty="0"/>
          </a:p>
          <a:p>
            <a:endParaRPr lang="de-DE" dirty="0"/>
          </a:p>
          <a:p>
            <a:r>
              <a:rPr lang="de-DE" dirty="0"/>
              <a:t>Transferfunktion bildet Dichtewerte auf Farbwerte ab</a:t>
            </a:r>
          </a:p>
        </p:txBody>
      </p:sp>
      <p:sp>
        <p:nvSpPr>
          <p:cNvPr id="3" name="Foliennummernplatzhalter 2">
            <a:extLst>
              <a:ext uri="{FF2B5EF4-FFF2-40B4-BE49-F238E27FC236}">
                <a16:creationId xmlns:a16="http://schemas.microsoft.com/office/drawing/2014/main" id="{E1A60B08-78DE-4BA8-AC5F-B538049B5A74}"/>
              </a:ext>
            </a:extLst>
          </p:cNvPr>
          <p:cNvSpPr>
            <a:spLocks noGrp="1"/>
          </p:cNvSpPr>
          <p:nvPr>
            <p:ph type="sldNum" sz="quarter" idx="12"/>
          </p:nvPr>
        </p:nvSpPr>
        <p:spPr/>
        <p:txBody>
          <a:bodyPr/>
          <a:lstStyle/>
          <a:p>
            <a:fld id="{29AD3987-26BA-49DC-BA24-72731371DC9F}" type="slidenum">
              <a:rPr lang="de-DE" smtClean="0"/>
              <a:t>7</a:t>
            </a:fld>
            <a:endParaRPr lang="de-DE" dirty="0"/>
          </a:p>
        </p:txBody>
      </p:sp>
      <p:sp>
        <p:nvSpPr>
          <p:cNvPr id="4" name="Titel 3">
            <a:extLst>
              <a:ext uri="{FF2B5EF4-FFF2-40B4-BE49-F238E27FC236}">
                <a16:creationId xmlns:a16="http://schemas.microsoft.com/office/drawing/2014/main" id="{AFCEDDE0-A366-4AC4-AF13-47343CE70889}"/>
              </a:ext>
            </a:extLst>
          </p:cNvPr>
          <p:cNvSpPr>
            <a:spLocks noGrp="1"/>
          </p:cNvSpPr>
          <p:nvPr>
            <p:ph type="title"/>
          </p:nvPr>
        </p:nvSpPr>
        <p:spPr/>
        <p:txBody>
          <a:bodyPr/>
          <a:lstStyle/>
          <a:p>
            <a:r>
              <a:rPr lang="de-DE" dirty="0"/>
              <a:t>Volumenrendering</a:t>
            </a:r>
          </a:p>
        </p:txBody>
      </p:sp>
    </p:spTree>
    <p:extLst>
      <p:ext uri="{BB962C8B-B14F-4D97-AF65-F5344CB8AC3E}">
        <p14:creationId xmlns:p14="http://schemas.microsoft.com/office/powerpoint/2010/main" val="77376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2287F96-52E6-4087-ADAD-DA48F5DD37E8}"/>
              </a:ext>
            </a:extLst>
          </p:cNvPr>
          <p:cNvSpPr>
            <a:spLocks noGrp="1"/>
          </p:cNvSpPr>
          <p:nvPr>
            <p:ph idx="1"/>
          </p:nvPr>
        </p:nvSpPr>
        <p:spPr/>
        <p:txBody>
          <a:bodyPr/>
          <a:lstStyle/>
          <a:p>
            <a:r>
              <a:rPr lang="de-DE" dirty="0"/>
              <a:t>Unterschiedliche Transferfunktionen machen unterschiedliche Informationen des Volumens sichtbar</a:t>
            </a:r>
          </a:p>
        </p:txBody>
      </p:sp>
      <p:sp>
        <p:nvSpPr>
          <p:cNvPr id="3" name="Foliennummernplatzhalter 2">
            <a:extLst>
              <a:ext uri="{FF2B5EF4-FFF2-40B4-BE49-F238E27FC236}">
                <a16:creationId xmlns:a16="http://schemas.microsoft.com/office/drawing/2014/main" id="{4CAF63B8-3ECE-493C-9B79-1A5292EEF70A}"/>
              </a:ext>
            </a:extLst>
          </p:cNvPr>
          <p:cNvSpPr>
            <a:spLocks noGrp="1"/>
          </p:cNvSpPr>
          <p:nvPr>
            <p:ph type="sldNum" sz="quarter" idx="12"/>
          </p:nvPr>
        </p:nvSpPr>
        <p:spPr/>
        <p:txBody>
          <a:bodyPr/>
          <a:lstStyle/>
          <a:p>
            <a:fld id="{29AD3987-26BA-49DC-BA24-72731371DC9F}" type="slidenum">
              <a:rPr lang="de-DE" smtClean="0"/>
              <a:t>8</a:t>
            </a:fld>
            <a:endParaRPr lang="de-DE" dirty="0"/>
          </a:p>
        </p:txBody>
      </p:sp>
      <p:sp>
        <p:nvSpPr>
          <p:cNvPr id="4" name="Titel 3">
            <a:extLst>
              <a:ext uri="{FF2B5EF4-FFF2-40B4-BE49-F238E27FC236}">
                <a16:creationId xmlns:a16="http://schemas.microsoft.com/office/drawing/2014/main" id="{9BB500FE-8952-45BE-A881-234A47F4B50E}"/>
              </a:ext>
            </a:extLst>
          </p:cNvPr>
          <p:cNvSpPr>
            <a:spLocks noGrp="1"/>
          </p:cNvSpPr>
          <p:nvPr>
            <p:ph type="title"/>
          </p:nvPr>
        </p:nvSpPr>
        <p:spPr/>
        <p:txBody>
          <a:bodyPr/>
          <a:lstStyle/>
          <a:p>
            <a:r>
              <a:rPr lang="de-DE" dirty="0"/>
              <a:t>Volumenrendering</a:t>
            </a:r>
          </a:p>
        </p:txBody>
      </p:sp>
      <p:pic>
        <p:nvPicPr>
          <p:cNvPr id="5" name="Grafik 4">
            <a:extLst>
              <a:ext uri="{FF2B5EF4-FFF2-40B4-BE49-F238E27FC236}">
                <a16:creationId xmlns:a16="http://schemas.microsoft.com/office/drawing/2014/main" id="{3F3082C0-CA5E-4F25-96B4-7EC98ECADB5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911" t="-4498" r="24708" b="2148"/>
          <a:stretch/>
        </p:blipFill>
        <p:spPr>
          <a:xfrm>
            <a:off x="971600" y="1793264"/>
            <a:ext cx="3240360" cy="3019834"/>
          </a:xfrm>
          <a:prstGeom prst="rect">
            <a:avLst/>
          </a:prstGeom>
        </p:spPr>
      </p:pic>
      <p:pic>
        <p:nvPicPr>
          <p:cNvPr id="6" name="Grafik 5">
            <a:extLst>
              <a:ext uri="{FF2B5EF4-FFF2-40B4-BE49-F238E27FC236}">
                <a16:creationId xmlns:a16="http://schemas.microsoft.com/office/drawing/2014/main" id="{615A0C70-4517-4417-9203-44398BDF654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6901" t="2673" r="19718"/>
          <a:stretch/>
        </p:blipFill>
        <p:spPr>
          <a:xfrm>
            <a:off x="5038369" y="1941410"/>
            <a:ext cx="3240360" cy="2871688"/>
          </a:xfrm>
          <a:prstGeom prst="rect">
            <a:avLst/>
          </a:prstGeom>
        </p:spPr>
      </p:pic>
    </p:spTree>
    <p:extLst>
      <p:ext uri="{BB962C8B-B14F-4D97-AF65-F5344CB8AC3E}">
        <p14:creationId xmlns:p14="http://schemas.microsoft.com/office/powerpoint/2010/main" val="327352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D692FB39-14F9-4236-A78F-AB5BBE32F9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8962" y="2475475"/>
            <a:ext cx="2493518" cy="2496574"/>
          </a:xfrm>
          <a:prstGeom prst="rect">
            <a:avLst/>
          </a:prstGeom>
        </p:spPr>
      </p:pic>
      <p:pic>
        <p:nvPicPr>
          <p:cNvPr id="6" name="Grafik 5">
            <a:extLst>
              <a:ext uri="{FF2B5EF4-FFF2-40B4-BE49-F238E27FC236}">
                <a16:creationId xmlns:a16="http://schemas.microsoft.com/office/drawing/2014/main" id="{E7653E6C-1A93-4A93-952E-D7DFFDF5ED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8104" y="123478"/>
            <a:ext cx="3534155" cy="2180002"/>
          </a:xfrm>
          <a:prstGeom prst="rect">
            <a:avLst/>
          </a:prstGeom>
        </p:spPr>
      </p:pic>
      <p:sp>
        <p:nvSpPr>
          <p:cNvPr id="2" name="Inhaltsplatzhalter 1">
            <a:extLst>
              <a:ext uri="{FF2B5EF4-FFF2-40B4-BE49-F238E27FC236}">
                <a16:creationId xmlns:a16="http://schemas.microsoft.com/office/drawing/2014/main" id="{F4836894-3CA2-4AF5-BD82-BDC9EE081C6B}"/>
              </a:ext>
            </a:extLst>
          </p:cNvPr>
          <p:cNvSpPr>
            <a:spLocks noGrp="1"/>
          </p:cNvSpPr>
          <p:nvPr>
            <p:ph idx="1"/>
          </p:nvPr>
        </p:nvSpPr>
        <p:spPr/>
        <p:txBody>
          <a:bodyPr/>
          <a:lstStyle/>
          <a:p>
            <a:r>
              <a:rPr lang="de-DE" dirty="0"/>
              <a:t>Unterteilung des Problems in (unabhängige) </a:t>
            </a:r>
            <a:br>
              <a:rPr lang="de-DE" dirty="0"/>
            </a:br>
            <a:r>
              <a:rPr lang="de-DE" dirty="0"/>
              <a:t>Teilprobleme</a:t>
            </a:r>
          </a:p>
          <a:p>
            <a:pPr lvl="1"/>
            <a:r>
              <a:rPr lang="de-DE" dirty="0"/>
              <a:t>Teilprobleme werden (parallel) von</a:t>
            </a:r>
            <a:br>
              <a:rPr lang="de-DE" dirty="0"/>
            </a:br>
            <a:r>
              <a:rPr lang="de-DE" dirty="0"/>
              <a:t> Work-Items berechnet</a:t>
            </a:r>
          </a:p>
          <a:p>
            <a:r>
              <a:rPr lang="de-DE" dirty="0"/>
              <a:t>Work-Groups und Work-Items sind Abstraktionen</a:t>
            </a:r>
          </a:p>
          <a:p>
            <a:r>
              <a:rPr lang="de-DE" dirty="0"/>
              <a:t>Auf der Hardware werden Thread-Blocks ausgeführt</a:t>
            </a:r>
          </a:p>
          <a:p>
            <a:pPr lvl="1"/>
            <a:r>
              <a:rPr lang="de-DE" dirty="0" err="1"/>
              <a:t>Lockstep</a:t>
            </a:r>
            <a:r>
              <a:rPr lang="de-DE" dirty="0"/>
              <a:t> Ausführung</a:t>
            </a:r>
          </a:p>
          <a:p>
            <a:r>
              <a:rPr lang="de-DE" dirty="0"/>
              <a:t>Thread-Blocks sollten möglichst konvergieren</a:t>
            </a:r>
          </a:p>
          <a:p>
            <a:pPr lvl="1"/>
            <a:endParaRPr lang="de-DE" dirty="0"/>
          </a:p>
        </p:txBody>
      </p:sp>
      <p:sp>
        <p:nvSpPr>
          <p:cNvPr id="3" name="Foliennummernplatzhalter 2">
            <a:extLst>
              <a:ext uri="{FF2B5EF4-FFF2-40B4-BE49-F238E27FC236}">
                <a16:creationId xmlns:a16="http://schemas.microsoft.com/office/drawing/2014/main" id="{5B709438-26A9-4385-BA8A-641816833063}"/>
              </a:ext>
            </a:extLst>
          </p:cNvPr>
          <p:cNvSpPr>
            <a:spLocks noGrp="1"/>
          </p:cNvSpPr>
          <p:nvPr>
            <p:ph type="sldNum" sz="quarter" idx="12"/>
          </p:nvPr>
        </p:nvSpPr>
        <p:spPr/>
        <p:txBody>
          <a:bodyPr/>
          <a:lstStyle/>
          <a:p>
            <a:fld id="{29AD3987-26BA-49DC-BA24-72731371DC9F}" type="slidenum">
              <a:rPr lang="de-DE" smtClean="0"/>
              <a:t>9</a:t>
            </a:fld>
            <a:endParaRPr lang="de-DE" dirty="0"/>
          </a:p>
        </p:txBody>
      </p:sp>
      <p:sp>
        <p:nvSpPr>
          <p:cNvPr id="4" name="Titel 3">
            <a:extLst>
              <a:ext uri="{FF2B5EF4-FFF2-40B4-BE49-F238E27FC236}">
                <a16:creationId xmlns:a16="http://schemas.microsoft.com/office/drawing/2014/main" id="{C5AC0E11-120C-432F-B238-E27B61B805EB}"/>
              </a:ext>
            </a:extLst>
          </p:cNvPr>
          <p:cNvSpPr>
            <a:spLocks noGrp="1"/>
          </p:cNvSpPr>
          <p:nvPr>
            <p:ph type="title"/>
          </p:nvPr>
        </p:nvSpPr>
        <p:spPr/>
        <p:txBody>
          <a:bodyPr/>
          <a:lstStyle/>
          <a:p>
            <a:r>
              <a:rPr lang="de-DE" dirty="0"/>
              <a:t>GPU Architektur</a:t>
            </a:r>
          </a:p>
        </p:txBody>
      </p:sp>
    </p:spTree>
    <p:extLst>
      <p:ext uri="{BB962C8B-B14F-4D97-AF65-F5344CB8AC3E}">
        <p14:creationId xmlns:p14="http://schemas.microsoft.com/office/powerpoint/2010/main" val="3368222175"/>
      </p:ext>
    </p:extLst>
  </p:cSld>
  <p:clrMapOvr>
    <a:masterClrMapping/>
  </p:clrMapOvr>
</p:sld>
</file>

<file path=ppt/theme/theme1.xml><?xml version="1.0" encoding="utf-8"?>
<a:theme xmlns:a="http://schemas.openxmlformats.org/drawingml/2006/main" name="praesentationsvorlage_blanco1">
  <a:themeElements>
    <a:clrScheme name="VISUS">
      <a:dk1>
        <a:sysClr val="windowText" lastClr="000000"/>
      </a:dk1>
      <a:lt1>
        <a:srgbClr val="FFFFFF"/>
      </a:lt1>
      <a:dk2>
        <a:srgbClr val="204178"/>
      </a:dk2>
      <a:lt2>
        <a:srgbClr val="BBCDD4"/>
      </a:lt2>
      <a:accent1>
        <a:srgbClr val="3163B8"/>
      </a:accent1>
      <a:accent2>
        <a:srgbClr val="F96E19"/>
      </a:accent2>
      <a:accent3>
        <a:srgbClr val="E32929"/>
      </a:accent3>
      <a:accent4>
        <a:srgbClr val="62DA26"/>
      </a:accent4>
      <a:accent5>
        <a:srgbClr val="8037B7"/>
      </a:accent5>
      <a:accent6>
        <a:srgbClr val="788388"/>
      </a:accent6>
      <a:hlink>
        <a:srgbClr val="0076BD"/>
      </a:hlink>
      <a:folHlink>
        <a:srgbClr val="00568A"/>
      </a:folHlink>
    </a:clrScheme>
    <a:fontScheme name="VISUS">
      <a:majorFont>
        <a:latin typeface="Segoe UI Light"/>
        <a:ea typeface=""/>
        <a:cs typeface=""/>
      </a:majorFont>
      <a:minorFont>
        <a:latin typeface="Segoe U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praesentationsvorlage_blanco1</Template>
  <TotalTime>0</TotalTime>
  <Words>1135</Words>
  <Application>Microsoft Office PowerPoint</Application>
  <PresentationFormat>Bildschirmpräsentation (16:9)</PresentationFormat>
  <Paragraphs>187</Paragraphs>
  <Slides>18</Slides>
  <Notes>13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18</vt:i4>
      </vt:variant>
    </vt:vector>
  </HeadingPairs>
  <TitlesOfParts>
    <vt:vector size="24" baseType="lpstr">
      <vt:lpstr>Arial</vt:lpstr>
      <vt:lpstr>Calibri</vt:lpstr>
      <vt:lpstr>Segoe UI</vt:lpstr>
      <vt:lpstr>Segoe UI Light</vt:lpstr>
      <vt:lpstr>Wingdings</vt:lpstr>
      <vt:lpstr>praesentationsvorlage_blanco1</vt:lpstr>
      <vt:lpstr>Wahrnehmungsorientiertes  Volumen-Rendering</vt:lpstr>
      <vt:lpstr>Motivation</vt:lpstr>
      <vt:lpstr>Idee</vt:lpstr>
      <vt:lpstr>Verwandte Arbeiten</vt:lpstr>
      <vt:lpstr>Sehapparat</vt:lpstr>
      <vt:lpstr>Eyetracking</vt:lpstr>
      <vt:lpstr>Volumenrendering</vt:lpstr>
      <vt:lpstr>Volumenrendering</vt:lpstr>
      <vt:lpstr>GPU Architektur</vt:lpstr>
      <vt:lpstr>Entwurf</vt:lpstr>
      <vt:lpstr>Methode 1</vt:lpstr>
      <vt:lpstr>Methode 1</vt:lpstr>
      <vt:lpstr>Methode 2</vt:lpstr>
      <vt:lpstr>Video h.264</vt:lpstr>
      <vt:lpstr>Performanzevaluierung</vt:lpstr>
      <vt:lpstr>PowerPoint-Präsentation</vt:lpstr>
      <vt:lpstr>Fazit &amp; Ausblick</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Tina Barthelmes</dc:creator>
  <cp:lastModifiedBy>Ruben Bauer</cp:lastModifiedBy>
  <cp:revision>85</cp:revision>
  <dcterms:created xsi:type="dcterms:W3CDTF">2013-01-17T10:32:59Z</dcterms:created>
  <dcterms:modified xsi:type="dcterms:W3CDTF">2018-11-09T09:21:44Z</dcterms:modified>
</cp:coreProperties>
</file>