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57" r:id="rId3"/>
    <p:sldId id="260" r:id="rId4"/>
    <p:sldId id="261" r:id="rId5"/>
    <p:sldId id="262" r:id="rId6"/>
    <p:sldId id="263" r:id="rId7"/>
    <p:sldId id="272" r:id="rId8"/>
    <p:sldId id="264" r:id="rId9"/>
    <p:sldId id="274" r:id="rId10"/>
    <p:sldId id="265" r:id="rId11"/>
    <p:sldId id="266" r:id="rId12"/>
    <p:sldId id="275" r:id="rId13"/>
    <p:sldId id="276" r:id="rId14"/>
    <p:sldId id="267" r:id="rId15"/>
    <p:sldId id="268" r:id="rId16"/>
    <p:sldId id="277" r:id="rId17"/>
    <p:sldId id="269" r:id="rId18"/>
    <p:sldId id="278" r:id="rId19"/>
    <p:sldId id="270" r:id="rId20"/>
    <p:sldId id="271" r:id="rId2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28" autoAdjust="0"/>
  </p:normalViewPr>
  <p:slideViewPr>
    <p:cSldViewPr>
      <p:cViewPr varScale="1">
        <p:scale>
          <a:sx n="107" d="100"/>
          <a:sy n="107" d="100"/>
        </p:scale>
        <p:origin x="108" y="3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08.11.2018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11</a:t>
            </a:fld>
            <a:endParaRPr lang="de-DE"/>
          </a:p>
        </p:txBody>
      </p:sp>
    </p:spTree>
    <p:extLst>
      <p:ext uri="{BB962C8B-B14F-4D97-AF65-F5344CB8AC3E}">
        <p14:creationId xmlns:p14="http://schemas.microsoft.com/office/powerpoint/2010/main" val="338581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12</a:t>
            </a:fld>
            <a:endParaRPr lang="de-DE"/>
          </a:p>
        </p:txBody>
      </p:sp>
    </p:spTree>
    <p:extLst>
      <p:ext uri="{BB962C8B-B14F-4D97-AF65-F5344CB8AC3E}">
        <p14:creationId xmlns:p14="http://schemas.microsoft.com/office/powerpoint/2010/main" val="230787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14</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15</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17</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Motivation:</a:t>
            </a:r>
          </a:p>
          <a:p>
            <a:r>
              <a:rPr lang="de-DE" dirty="0"/>
              <a:t>-- Probleme der technischen Entwicklungen der Pixelanzahl, Probleme des Volumenrenderings, Lösungsansatz untersuchen mit Hauptaspekt Performanz (Es gibt Datenbasierte Methoden wie EES und </a:t>
            </a:r>
            <a:r>
              <a:rPr lang="de-DE" dirty="0" err="1"/>
              <a:t>early</a:t>
            </a:r>
            <a:r>
              <a:rPr lang="de-DE" dirty="0"/>
              <a:t> </a:t>
            </a:r>
            <a:r>
              <a:rPr lang="de-DE" dirty="0" err="1"/>
              <a:t>ray</a:t>
            </a:r>
            <a:r>
              <a:rPr lang="de-DE" dirty="0"/>
              <a:t> </a:t>
            </a:r>
            <a:r>
              <a:rPr lang="de-DE" dirty="0" err="1"/>
              <a:t>termination</a:t>
            </a:r>
            <a:r>
              <a:rPr lang="de-DE" dirty="0"/>
              <a:t> aber diese sind schon stark </a:t>
            </a:r>
            <a:r>
              <a:rPr lang="de-DE" dirty="0" err="1"/>
              <a:t>ausgereitzt</a:t>
            </a:r>
            <a:r>
              <a:rPr lang="de-DE" dirty="0"/>
              <a:t>)</a:t>
            </a:r>
          </a:p>
          <a:p>
            <a:endParaRPr lang="de-DE" dirty="0"/>
          </a:p>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Sehapparat:</a:t>
            </a:r>
          </a:p>
          <a:p>
            <a:r>
              <a:rPr lang="de-DE" dirty="0"/>
              <a:t>-- Stark gekürzt die wichtigsten Eigenschaften des Sehapparates mit u.U. einem Beispielbild</a:t>
            </a:r>
          </a:p>
          <a:p>
            <a:endParaRPr lang="de-DE" dirty="0"/>
          </a:p>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a:p>
            <a:r>
              <a:rPr lang="de-DE" dirty="0"/>
              <a:t>Eyetracking:</a:t>
            </a:r>
          </a:p>
          <a:p>
            <a:r>
              <a:rPr lang="de-DE" dirty="0"/>
              <a:t>-- Was es ist, wie es funktioniert, welches Gerät habe ich verwendet?</a:t>
            </a:r>
          </a:p>
          <a:p>
            <a:endParaRPr lang="de-DE" dirty="0"/>
          </a:p>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Entwurf:</a:t>
            </a:r>
          </a:p>
          <a:p>
            <a:r>
              <a:rPr lang="de-DE" dirty="0"/>
              <a:t>-- Ausgangprojekt </a:t>
            </a:r>
            <a:r>
              <a:rPr lang="de-DE" dirty="0" err="1"/>
              <a:t>Raycaster</a:t>
            </a:r>
            <a:r>
              <a:rPr lang="de-DE" dirty="0"/>
              <a:t>, Simulieren der Blickposition, Reduzierung der Abtastrate im Objekt- und Bildbereich</a:t>
            </a:r>
          </a:p>
          <a:p>
            <a:endParaRPr lang="de-DE" dirty="0"/>
          </a:p>
          <a:p>
            <a:r>
              <a:rPr lang="de-DE" dirty="0"/>
              <a:t>Implementierung:</a:t>
            </a:r>
          </a:p>
          <a:p>
            <a:r>
              <a:rPr lang="de-DE" dirty="0"/>
              <a:t>-- Umsetzung des Entwurfs, Reduzierung der Abtastrate im Objektraum, Erster Ansatz zur Reduzierung der Abtastrate im Bildraum, Zweiter Ansatz zu Reduzierung der Abtastrate im Bildraum</a:t>
            </a:r>
          </a:p>
          <a:p>
            <a:endParaRPr lang="de-DE" dirty="0"/>
          </a:p>
          <a:p>
            <a:r>
              <a:rPr lang="de-DE" dirty="0"/>
              <a:t>Ergebnisse:</a:t>
            </a:r>
          </a:p>
          <a:p>
            <a:r>
              <a:rPr lang="de-DE" dirty="0"/>
              <a:t>-- Sammeln von Messwerten, Bilder/Videos, </a:t>
            </a:r>
            <a:r>
              <a:rPr lang="de-DE" dirty="0" err="1"/>
              <a:t>Performanzwerte</a:t>
            </a:r>
            <a:r>
              <a:rPr lang="de-DE" dirty="0"/>
              <a:t>, Vergleich, Diskussion</a:t>
            </a:r>
          </a:p>
          <a:p>
            <a:endParaRPr lang="de-DE" dirty="0"/>
          </a:p>
          <a:p>
            <a:r>
              <a:rPr lang="de-DE" dirty="0"/>
              <a:t>Fazit:</a:t>
            </a:r>
          </a:p>
          <a:p>
            <a:r>
              <a:rPr lang="de-DE" dirty="0"/>
              <a:t>-- Fazit, Ausblick</a:t>
            </a:r>
          </a:p>
          <a:p>
            <a:endParaRPr lang="de-DE" dirty="0"/>
          </a:p>
          <a:p>
            <a:r>
              <a:rPr lang="de-DE" dirty="0"/>
              <a:t>Quellen:</a:t>
            </a:r>
          </a:p>
          <a:p>
            <a:r>
              <a:rPr lang="de-DE" dirty="0"/>
              <a:t>-- </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14984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69239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2198411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Messen von Augenaktivitäten</a:t>
            </a:r>
          </a:p>
          <a:p>
            <a:r>
              <a:rPr lang="de-DE" dirty="0"/>
              <a:t>Informationen über Blickposition und –verlauf</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080212" y="333363"/>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3968" y="2500307"/>
            <a:ext cx="3585900" cy="2285689"/>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AA132576-CFEF-4A97-B41A-C44527DEF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426" y="2662925"/>
            <a:ext cx="4257148" cy="1939675"/>
          </a:xfrm>
          <a:prstGeom prst="rect">
            <a:avLst/>
          </a:prstGeom>
        </p:spPr>
      </p:pic>
    </p:spTree>
    <p:extLst>
      <p:ext uri="{BB962C8B-B14F-4D97-AF65-F5344CB8AC3E}">
        <p14:creationId xmlns:p14="http://schemas.microsoft.com/office/powerpoint/2010/main" val="304563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Teilprobleme</a:t>
            </a:r>
          </a:p>
          <a:p>
            <a:pPr lvl="1"/>
            <a:r>
              <a:rPr lang="de-DE" dirty="0"/>
              <a:t>Teilprobleme werden (parallel) von Work-Items berechnet</a:t>
            </a:r>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242" y="1942631"/>
            <a:ext cx="4653516" cy="2870467"/>
          </a:xfrm>
          <a:prstGeom prst="rect">
            <a:avLst/>
          </a:prstGeom>
        </p:spPr>
      </p:pic>
    </p:spTree>
    <p:extLst>
      <p:ext uri="{BB962C8B-B14F-4D97-AF65-F5344CB8AC3E}">
        <p14:creationId xmlns:p14="http://schemas.microsoft.com/office/powerpoint/2010/main" val="336822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C21BC88-F61B-4C6C-BB1E-EA62F451E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15376"/>
            <a:ext cx="2675643" cy="2678922"/>
          </a:xfrm>
          <a:prstGeom prst="rect">
            <a:avLst/>
          </a:prstGeom>
        </p:spPr>
      </p:pic>
      <p:sp>
        <p:nvSpPr>
          <p:cNvPr id="2" name="Inhaltsplatzhalter 1">
            <a:extLst>
              <a:ext uri="{FF2B5EF4-FFF2-40B4-BE49-F238E27FC236}">
                <a16:creationId xmlns:a16="http://schemas.microsoft.com/office/drawing/2014/main" id="{3D844259-2023-4D76-83F4-D37F8E85EDA0}"/>
              </a:ext>
            </a:extLst>
          </p:cNvPr>
          <p:cNvSpPr>
            <a:spLocks noGrp="1"/>
          </p:cNvSpPr>
          <p:nvPr>
            <p:ph idx="1"/>
          </p:nvPr>
        </p:nvSpPr>
        <p:spPr/>
        <p:txBody>
          <a:bodyPr/>
          <a:lstStyle/>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p:txBody>
      </p:sp>
      <p:sp>
        <p:nvSpPr>
          <p:cNvPr id="3" name="Foliennummernplatzhalter 2">
            <a:extLst>
              <a:ext uri="{FF2B5EF4-FFF2-40B4-BE49-F238E27FC236}">
                <a16:creationId xmlns:a16="http://schemas.microsoft.com/office/drawing/2014/main" id="{1F0E0CD3-69AF-4ED6-ACC3-214206D87F21}"/>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B273A717-8F24-4A08-8FA0-7205C61F1624}"/>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107193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9906C3-EB48-4504-B6CF-891967643E60}"/>
              </a:ext>
            </a:extLst>
          </p:cNvPr>
          <p:cNvSpPr>
            <a:spLocks noGrp="1"/>
          </p:cNvSpPr>
          <p:nvPr>
            <p:ph idx="1"/>
          </p:nvPr>
        </p:nvSpPr>
        <p:spPr/>
        <p:txBody>
          <a:bodyPr/>
          <a:lstStyle/>
          <a:p>
            <a:r>
              <a:rPr lang="de-DE" dirty="0"/>
              <a:t>Methode 1:</a:t>
            </a:r>
          </a:p>
        </p:txBody>
      </p:sp>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Implementierung</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762" y="1779662"/>
            <a:ext cx="3430052" cy="2571750"/>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5221" y="1779662"/>
            <a:ext cx="3430052" cy="2571750"/>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2D100E4-4706-46C7-B53D-6BBB4377D35B}"/>
              </a:ext>
            </a:extLst>
          </p:cNvPr>
          <p:cNvSpPr>
            <a:spLocks noGrp="1"/>
          </p:cNvSpPr>
          <p:nvPr>
            <p:ph idx="1"/>
          </p:nvPr>
        </p:nvSpPr>
        <p:spPr/>
        <p:txBody>
          <a:bodyPr/>
          <a:lstStyle/>
          <a:p>
            <a:r>
              <a:rPr lang="de-DE" dirty="0"/>
              <a:t>Methode 2:</a:t>
            </a:r>
          </a:p>
        </p:txBody>
      </p:sp>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Implementierung</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779662"/>
            <a:ext cx="3395712" cy="2540587"/>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779662"/>
            <a:ext cx="3395712" cy="2540587"/>
          </a:xfrm>
          <a:prstGeom prst="rect">
            <a:avLst/>
          </a:prstGeom>
        </p:spPr>
      </p:pic>
    </p:spTree>
    <p:extLst>
      <p:ext uri="{BB962C8B-B14F-4D97-AF65-F5344CB8AC3E}">
        <p14:creationId xmlns:p14="http://schemas.microsoft.com/office/powerpoint/2010/main" val="216105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17</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a:t>Ergebnisse</a:t>
            </a:r>
          </a:p>
        </p:txBody>
      </p:sp>
      <p:pic>
        <p:nvPicPr>
          <p:cNvPr id="6" name="Grafik 5">
            <a:extLst>
              <a:ext uri="{FF2B5EF4-FFF2-40B4-BE49-F238E27FC236}">
                <a16:creationId xmlns:a16="http://schemas.microsoft.com/office/drawing/2014/main" id="{08B59588-FD1D-474C-BF43-0EB096E60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64" y="992076"/>
            <a:ext cx="7651672" cy="3687035"/>
          </a:xfrm>
          <a:prstGeom prst="rect">
            <a:avLst/>
          </a:prstGeom>
        </p:spPr>
      </p:pic>
    </p:spTree>
    <p:extLst>
      <p:ext uri="{BB962C8B-B14F-4D97-AF65-F5344CB8AC3E}">
        <p14:creationId xmlns:p14="http://schemas.microsoft.com/office/powerpoint/2010/main" val="129366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DC71DB-4248-4307-BB8A-3BDF77728C55}"/>
              </a:ext>
            </a:extLst>
          </p:cNvPr>
          <p:cNvSpPr>
            <a:spLocks noGrp="1"/>
          </p:cNvSpPr>
          <p:nvPr>
            <p:ph type="sldNum" sz="quarter" idx="12"/>
          </p:nvPr>
        </p:nvSpPr>
        <p:spPr/>
        <p:txBody>
          <a:bodyPr/>
          <a:lstStyle/>
          <a:p>
            <a:fld id="{29AD3987-26BA-49DC-BA24-72731371DC9F}" type="slidenum">
              <a:rPr lang="de-DE" smtClean="0"/>
              <a:t>18</a:t>
            </a:fld>
            <a:endParaRPr lang="de-DE" dirty="0"/>
          </a:p>
        </p:txBody>
      </p:sp>
      <p:sp>
        <p:nvSpPr>
          <p:cNvPr id="4" name="Titel 3">
            <a:extLst>
              <a:ext uri="{FF2B5EF4-FFF2-40B4-BE49-F238E27FC236}">
                <a16:creationId xmlns:a16="http://schemas.microsoft.com/office/drawing/2014/main" id="{3A57D045-BC4D-47CC-B4AD-DEBF3CE554F8}"/>
              </a:ext>
            </a:extLst>
          </p:cNvPr>
          <p:cNvSpPr>
            <a:spLocks noGrp="1"/>
          </p:cNvSpPr>
          <p:nvPr>
            <p:ph type="title"/>
          </p:nvPr>
        </p:nvSpPr>
        <p:spPr/>
        <p:txBody>
          <a:bodyPr/>
          <a:lstStyle/>
          <a:p>
            <a:r>
              <a:rPr lang="de-DE" dirty="0"/>
              <a:t>Ergebnisse</a:t>
            </a:r>
          </a:p>
        </p:txBody>
      </p:sp>
      <p:pic>
        <p:nvPicPr>
          <p:cNvPr id="6" name="Grafik 5">
            <a:extLst>
              <a:ext uri="{FF2B5EF4-FFF2-40B4-BE49-F238E27FC236}">
                <a16:creationId xmlns:a16="http://schemas.microsoft.com/office/drawing/2014/main" id="{37345268-195B-4920-B4A8-7DEF60C1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20" y="1081020"/>
            <a:ext cx="7858159" cy="3616031"/>
          </a:xfrm>
          <a:prstGeom prst="rect">
            <a:avLst/>
          </a:prstGeom>
        </p:spPr>
      </p:pic>
    </p:spTree>
    <p:extLst>
      <p:ext uri="{BB962C8B-B14F-4D97-AF65-F5344CB8AC3E}">
        <p14:creationId xmlns:p14="http://schemas.microsoft.com/office/powerpoint/2010/main" val="327398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19</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a:t>
            </a:r>
          </a:p>
        </p:txBody>
      </p:sp>
    </p:spTree>
    <p:extLst>
      <p:ext uri="{BB962C8B-B14F-4D97-AF65-F5344CB8AC3E}">
        <p14:creationId xmlns:p14="http://schemas.microsoft.com/office/powerpoint/2010/main" val="381512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20</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25D2311-E958-426D-B2CB-E36DF3372EA3}"/>
              </a:ext>
            </a:extLst>
          </p:cNvPr>
          <p:cNvSpPr>
            <a:spLocks noGrp="1"/>
          </p:cNvSpPr>
          <p:nvPr>
            <p:ph idx="1"/>
          </p:nvPr>
        </p:nvSpPr>
        <p:spPr/>
        <p:txBody>
          <a:bodyPr>
            <a:normAutofit fontScale="92500" lnSpcReduction="20000"/>
          </a:bodyPr>
          <a:lstStyle/>
          <a:p>
            <a:r>
              <a:rPr lang="de-DE" dirty="0">
                <a:solidFill>
                  <a:schemeClr val="bg1">
                    <a:lumMod val="75000"/>
                  </a:schemeClr>
                </a:solidFill>
              </a:rPr>
              <a:t>Motivation</a:t>
            </a:r>
          </a:p>
          <a:p>
            <a:r>
              <a:rPr lang="de-DE" dirty="0"/>
              <a:t>Einleitung</a:t>
            </a:r>
          </a:p>
          <a:p>
            <a:r>
              <a:rPr lang="de-DE" dirty="0"/>
              <a:t>Grundlagen</a:t>
            </a:r>
          </a:p>
          <a:p>
            <a:pPr lvl="1"/>
            <a:r>
              <a:rPr lang="de-DE" dirty="0"/>
              <a:t>Verwandte Arbeiten</a:t>
            </a:r>
          </a:p>
          <a:p>
            <a:pPr lvl="1"/>
            <a:r>
              <a:rPr lang="de-DE" dirty="0"/>
              <a:t>Sehapparat</a:t>
            </a:r>
          </a:p>
          <a:p>
            <a:pPr lvl="1"/>
            <a:r>
              <a:rPr lang="de-DE" dirty="0"/>
              <a:t>Volumenrendering und Transferfunktion</a:t>
            </a:r>
          </a:p>
          <a:p>
            <a:pPr lvl="1"/>
            <a:r>
              <a:rPr lang="de-DE" dirty="0"/>
              <a:t>Eyetracking</a:t>
            </a:r>
          </a:p>
          <a:p>
            <a:pPr lvl="1"/>
            <a:r>
              <a:rPr lang="de-DE" dirty="0"/>
              <a:t>GPU Architektur</a:t>
            </a:r>
          </a:p>
          <a:p>
            <a:r>
              <a:rPr lang="de-DE" dirty="0"/>
              <a:t>Entwurf</a:t>
            </a:r>
          </a:p>
          <a:p>
            <a:r>
              <a:rPr lang="de-DE" dirty="0"/>
              <a:t>Implementierung</a:t>
            </a:r>
          </a:p>
          <a:p>
            <a:r>
              <a:rPr lang="de-DE" dirty="0"/>
              <a:t>Ergebnisse</a:t>
            </a:r>
          </a:p>
          <a:p>
            <a:r>
              <a:rPr lang="de-DE" dirty="0"/>
              <a:t>Fazit</a:t>
            </a:r>
          </a:p>
          <a:p>
            <a:endParaRPr lang="de-DE" dirty="0"/>
          </a:p>
        </p:txBody>
      </p:sp>
      <p:sp>
        <p:nvSpPr>
          <p:cNvPr id="3" name="Foliennummernplatzhalter 2">
            <a:extLst>
              <a:ext uri="{FF2B5EF4-FFF2-40B4-BE49-F238E27FC236}">
                <a16:creationId xmlns:a16="http://schemas.microsoft.com/office/drawing/2014/main" id="{6E2E4B39-F528-45F7-AEFD-68586BCB522E}"/>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C0C37577-423D-407C-A55E-04F0085A6083}"/>
              </a:ext>
            </a:extLst>
          </p:cNvPr>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20772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Einleitung</a:t>
            </a:r>
          </a:p>
        </p:txBody>
      </p:sp>
    </p:spTree>
    <p:extLst>
      <p:ext uri="{BB962C8B-B14F-4D97-AF65-F5344CB8AC3E}">
        <p14:creationId xmlns:p14="http://schemas.microsoft.com/office/powerpoint/2010/main" val="2309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lnSpcReduction="10000"/>
          </a:bodyPr>
          <a:lstStyle/>
          <a:p>
            <a:r>
              <a:rPr lang="de-DE" dirty="0"/>
              <a:t>Marc </a:t>
            </a:r>
            <a:r>
              <a:rPr lang="de-DE" dirty="0" err="1"/>
              <a:t>Levoy</a:t>
            </a:r>
            <a:r>
              <a:rPr lang="de-DE" dirty="0"/>
              <a:t> und Ross Whitaker</a:t>
            </a:r>
          </a:p>
          <a:p>
            <a:pPr lvl="1"/>
            <a:r>
              <a:rPr lang="de-DE" dirty="0"/>
              <a:t>Wahrnehmungsorientiertes 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der Abtastrate in Bild- und Objektraum</a:t>
            </a:r>
          </a:p>
          <a:p>
            <a:pPr lvl="1"/>
            <a:r>
              <a:rPr lang="de-DE" dirty="0"/>
              <a:t>Reduzierter Berechnungsaufwand vom Faktor fünf</a:t>
            </a:r>
          </a:p>
          <a:p>
            <a:r>
              <a:rPr lang="de-DE" dirty="0"/>
              <a:t>Guenter et. Al</a:t>
            </a:r>
          </a:p>
          <a:p>
            <a:pPr lvl="1"/>
            <a:r>
              <a:rPr lang="de-DE" dirty="0"/>
              <a:t>Wahrnehmungsorientierte Rasterisierung</a:t>
            </a:r>
          </a:p>
          <a:p>
            <a:pPr lvl="1"/>
            <a:r>
              <a:rPr lang="de-DE" dirty="0"/>
              <a:t>Zusammensetzung des Bildes aus drei Teilbilder unterschiedlicher Auflösungen</a:t>
            </a:r>
          </a:p>
          <a:p>
            <a:pPr lvl="1"/>
            <a:r>
              <a:rPr lang="de-DE" dirty="0"/>
              <a:t>Berechnung auf einer GPU</a:t>
            </a:r>
          </a:p>
          <a:p>
            <a:pPr lvl="1"/>
            <a:r>
              <a:rPr lang="de-DE" dirty="0"/>
              <a:t>Reduzierter Berechnungsaufwand vom 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Tree>
    <p:extLst>
      <p:ext uri="{BB962C8B-B14F-4D97-AF65-F5344CB8AC3E}">
        <p14:creationId xmlns:p14="http://schemas.microsoft.com/office/powerpoint/2010/main" val="42450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33" y="171451"/>
            <a:ext cx="4104456" cy="2657851"/>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865958EF-3179-4FCA-8B10-E64DB842E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493278"/>
            <a:ext cx="4571429" cy="2571429"/>
          </a:xfrm>
          <a:prstGeom prst="rect">
            <a:avLst/>
          </a:prstGeom>
        </p:spPr>
      </p:pic>
      <p:sp>
        <p:nvSpPr>
          <p:cNvPr id="2" name="Inhaltsplatzhalter 1">
            <a:extLst>
              <a:ext uri="{FF2B5EF4-FFF2-40B4-BE49-F238E27FC236}">
                <a16:creationId xmlns:a16="http://schemas.microsoft.com/office/drawing/2014/main" id="{601F37B6-425C-4752-A762-D0805FBE3952}"/>
              </a:ext>
            </a:extLst>
          </p:cNvPr>
          <p:cNvSpPr>
            <a:spLocks noGrp="1"/>
          </p:cNvSpPr>
          <p:nvPr>
            <p:ph idx="1"/>
          </p:nvPr>
        </p:nvSpPr>
        <p:spPr>
          <a:xfrm>
            <a:off x="251520" y="1202574"/>
            <a:ext cx="8640960" cy="3400026"/>
          </a:xfrm>
        </p:spPr>
        <p:txBody>
          <a:bodyPr/>
          <a:lstStyle/>
          <a:p>
            <a:r>
              <a:rPr lang="de-DE" dirty="0"/>
              <a:t>Wichtige Augenbewegungen</a:t>
            </a:r>
          </a:p>
          <a:p>
            <a:pPr lvl="1"/>
            <a:r>
              <a:rPr lang="de-DE" dirty="0"/>
              <a:t>Fixation</a:t>
            </a:r>
          </a:p>
          <a:p>
            <a:pPr lvl="1"/>
            <a:r>
              <a:rPr lang="de-DE" dirty="0"/>
              <a:t>Sakkade</a:t>
            </a:r>
          </a:p>
          <a:p>
            <a:r>
              <a:rPr lang="de-DE" dirty="0"/>
              <a:t>Fixation</a:t>
            </a:r>
          </a:p>
          <a:p>
            <a:pPr lvl="1"/>
            <a:r>
              <a:rPr lang="de-DE" dirty="0"/>
              <a:t>Tritt zwischen Sakkaden auf, dauert ca. 100 </a:t>
            </a:r>
            <a:r>
              <a:rPr lang="de-DE" dirty="0" err="1"/>
              <a:t>ms</a:t>
            </a:r>
            <a:r>
              <a:rPr lang="de-DE" dirty="0"/>
              <a:t> – 1.5 s</a:t>
            </a:r>
          </a:p>
          <a:p>
            <a:r>
              <a:rPr lang="de-DE" dirty="0"/>
              <a:t>Sakkade</a:t>
            </a:r>
          </a:p>
          <a:p>
            <a:pPr lvl="1"/>
            <a:r>
              <a:rPr lang="de-DE" dirty="0"/>
              <a:t>Schnelle Springen zwischen Objekten von Interesse (</a:t>
            </a:r>
            <a:r>
              <a:rPr lang="de-DE" dirty="0" err="1"/>
              <a:t>OvI</a:t>
            </a:r>
            <a:r>
              <a:rPr lang="de-DE" dirty="0"/>
              <a:t>)</a:t>
            </a:r>
          </a:p>
          <a:p>
            <a:pPr lvl="1"/>
            <a:r>
              <a:rPr lang="de-DE" dirty="0"/>
              <a:t>Ca. 2 bis 3 Sakkaden pro Sekunde</a:t>
            </a:r>
          </a:p>
        </p:txBody>
      </p:sp>
      <p:sp>
        <p:nvSpPr>
          <p:cNvPr id="3" name="Foliennummernplatzhalter 2">
            <a:extLst>
              <a:ext uri="{FF2B5EF4-FFF2-40B4-BE49-F238E27FC236}">
                <a16:creationId xmlns:a16="http://schemas.microsoft.com/office/drawing/2014/main" id="{5262D57D-AD8A-4A3C-8AD8-199751C9401F}"/>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98479CE4-904E-4549-9861-E9F407130B51}"/>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142865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Tree>
    <p:extLst>
      <p:ext uri="{BB962C8B-B14F-4D97-AF65-F5344CB8AC3E}">
        <p14:creationId xmlns:p14="http://schemas.microsoft.com/office/powerpoint/2010/main" val="3273524817"/>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1397</Words>
  <Application>Microsoft Office PowerPoint</Application>
  <PresentationFormat>Bildschirmpräsentation (16:9)</PresentationFormat>
  <Paragraphs>226</Paragraphs>
  <Slides>20</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Calibri</vt:lpstr>
      <vt:lpstr>Segoe UI</vt:lpstr>
      <vt:lpstr>Segoe UI Light</vt:lpstr>
      <vt:lpstr>Wingdings</vt:lpstr>
      <vt:lpstr>praesentationsvorlage_blanco1</vt:lpstr>
      <vt:lpstr>Wahrnehmungsorientiertes Volumen-Rendering</vt:lpstr>
      <vt:lpstr>Motivation</vt:lpstr>
      <vt:lpstr>Gliederung</vt:lpstr>
      <vt:lpstr>Einleitung</vt:lpstr>
      <vt:lpstr>Verwandte Arbeiten</vt:lpstr>
      <vt:lpstr>Sehapparat</vt:lpstr>
      <vt:lpstr>Sehapparat</vt:lpstr>
      <vt:lpstr>Volumenrendering</vt:lpstr>
      <vt:lpstr>Volumenrendering</vt:lpstr>
      <vt:lpstr>Eyetracking</vt:lpstr>
      <vt:lpstr>GPU Architektur</vt:lpstr>
      <vt:lpstr>GPU Architektur</vt:lpstr>
      <vt:lpstr>GPU Architektur</vt:lpstr>
      <vt:lpstr>Entwurf</vt:lpstr>
      <vt:lpstr>Implementierung</vt:lpstr>
      <vt:lpstr>Implementierung</vt:lpstr>
      <vt:lpstr>Ergebnisse</vt:lpstr>
      <vt:lpstr>Ergebnisse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66</cp:revision>
  <dcterms:created xsi:type="dcterms:W3CDTF">2013-01-17T10:32:59Z</dcterms:created>
  <dcterms:modified xsi:type="dcterms:W3CDTF">2018-11-08T14:24:00Z</dcterms:modified>
</cp:coreProperties>
</file>