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CBE"/>
    <a:srgbClr val="999999"/>
    <a:srgbClr val="1961AC"/>
    <a:srgbClr val="3163B8"/>
    <a:srgbClr val="A0A0A0"/>
    <a:srgbClr val="1A60AB"/>
    <a:srgbClr val="969696"/>
    <a:srgbClr val="7883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328" autoAdjust="0"/>
  </p:normalViewPr>
  <p:slideViewPr>
    <p:cSldViewPr>
      <p:cViewPr varScale="1">
        <p:scale>
          <a:sx n="54" d="100"/>
          <a:sy n="54" d="100"/>
        </p:scale>
        <p:origin x="132" y="48"/>
      </p:cViewPr>
      <p:guideLst>
        <p:guide orient="horz" pos="1620"/>
        <p:guide pos="2880"/>
      </p:guideLst>
    </p:cSldViewPr>
  </p:slideViewPr>
  <p:notesTextViewPr>
    <p:cViewPr>
      <p:scale>
        <a:sx n="1" d="1"/>
        <a:sy n="1" d="1"/>
      </p:scale>
      <p:origin x="0" y="-978"/>
    </p:cViewPr>
  </p:notesTextViewPr>
  <p:sorterViewPr>
    <p:cViewPr>
      <p:scale>
        <a:sx n="100" d="100"/>
        <a:sy n="100" d="100"/>
      </p:scale>
      <p:origin x="0" y="0"/>
    </p:cViewPr>
  </p:sorterViewPr>
  <p:notesViewPr>
    <p:cSldViewPr>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100699-F170-47EF-8601-8ACFF448602A}" type="datetimeFigureOut">
              <a:rPr lang="de-DE" smtClean="0"/>
              <a:t>07.11.2018</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F2A7C-E896-4C15-99D8-2B5BC94A4F36}" type="slidenum">
              <a:rPr lang="de-DE" smtClean="0"/>
              <a:t>‹Nr.›</a:t>
            </a:fld>
            <a:endParaRPr lang="de-DE"/>
          </a:p>
        </p:txBody>
      </p:sp>
    </p:spTree>
    <p:extLst>
      <p:ext uri="{BB962C8B-B14F-4D97-AF65-F5344CB8AC3E}">
        <p14:creationId xmlns:p14="http://schemas.microsoft.com/office/powerpoint/2010/main" val="8711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F4F2A7C-E896-4C15-99D8-2B5BC94A4F36}" type="slidenum">
              <a:rPr lang="de-DE" smtClean="0"/>
              <a:t>1</a:t>
            </a:fld>
            <a:endParaRPr lang="de-DE"/>
          </a:p>
        </p:txBody>
      </p:sp>
    </p:spTree>
    <p:extLst>
      <p:ext uri="{BB962C8B-B14F-4D97-AF65-F5344CB8AC3E}">
        <p14:creationId xmlns:p14="http://schemas.microsoft.com/office/powerpoint/2010/main" val="286258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Steigende Anforderungen durch höhere Pixeldichten, größere Bildschirme und Field-</a:t>
            </a:r>
            <a:r>
              <a:rPr lang="de-DE" dirty="0" err="1"/>
              <a:t>of</a:t>
            </a:r>
            <a:r>
              <a:rPr lang="de-DE" dirty="0"/>
              <a:t>-View und benötigte doppelte Bildberechnung für zum Beispiel stereoskopische VR-Brillen (HD -&gt; </a:t>
            </a:r>
            <a:r>
              <a:rPr lang="de-DE" dirty="0" err="1"/>
              <a:t>Full</a:t>
            </a:r>
            <a:r>
              <a:rPr lang="de-DE" dirty="0"/>
              <a:t>-HD -&gt; 4K) von HD zu 4K ca. 10x mehr Pixel.</a:t>
            </a:r>
          </a:p>
          <a:p>
            <a:r>
              <a:rPr lang="de-DE" dirty="0"/>
              <a:t>-&gt; Begrenzte Rechenkapazitäten. Die Anzahl der Pixel und die Anforderungen an die Hardware kann deutlich einfacher wachsen als die verfügbare Rechenleistung.</a:t>
            </a:r>
          </a:p>
          <a:p>
            <a:r>
              <a:rPr lang="de-DE" dirty="0"/>
              <a:t>(Grafikanwendungen können beliebig komplex gemacht werden.)</a:t>
            </a:r>
          </a:p>
          <a:p>
            <a:r>
              <a:rPr lang="de-DE" dirty="0"/>
              <a:t>Da betrifft vor allem auch Volumenrendering mit </a:t>
            </a:r>
            <a:r>
              <a:rPr lang="de-DE" dirty="0" err="1"/>
              <a:t>Raycasting</a:t>
            </a:r>
            <a:r>
              <a:rPr lang="de-DE" dirty="0"/>
              <a:t>, da der </a:t>
            </a:r>
            <a:r>
              <a:rPr lang="de-DE" dirty="0" err="1"/>
              <a:t>Raycast</a:t>
            </a:r>
            <a:r>
              <a:rPr lang="de-DE" dirty="0"/>
              <a:t> stark von der Anzahl der Pixel abhängt.</a:t>
            </a:r>
          </a:p>
          <a:p>
            <a:r>
              <a:rPr lang="de-DE" dirty="0"/>
              <a:t>Natürlich versucht man das ganze zu optimieren und den </a:t>
            </a:r>
            <a:r>
              <a:rPr lang="de-DE" dirty="0" err="1"/>
              <a:t>Raycast</a:t>
            </a:r>
            <a:r>
              <a:rPr lang="de-DE" dirty="0"/>
              <a:t> intelligent zu gestalten, zum Beispiel durch Empty-Space-</a:t>
            </a:r>
            <a:r>
              <a:rPr lang="de-DE" dirty="0" err="1"/>
              <a:t>Skipping</a:t>
            </a:r>
            <a:r>
              <a:rPr lang="de-DE" dirty="0"/>
              <a:t> (ESS) und Early-Ray-Termination (ERT), doch diese datenorientierte Ansätze sind schon stark ausgereizt.</a:t>
            </a:r>
          </a:p>
          <a:p>
            <a:endParaRPr lang="de-DE" dirty="0"/>
          </a:p>
          <a:p>
            <a:r>
              <a:rPr lang="de-DE" dirty="0"/>
              <a:t>Es müssen also auch andere Ansätze und Methoden in Betracht gezogen werden.</a:t>
            </a:r>
          </a:p>
          <a:p>
            <a:r>
              <a:rPr lang="de-DE" dirty="0"/>
              <a:t>Das visuelle Wahrnehmungssystem des Menschen hat einige Limitierungen, die gezielt ausgenutzt werden können, um den Berechnungsaufwand grafischer Anwendungen zu reduzieren. </a:t>
            </a:r>
          </a:p>
          <a:p>
            <a:r>
              <a:rPr lang="de-DE" dirty="0"/>
              <a:t>Dies motivierte das Ziel dieser Arbeit: wahrnehmungsorientierte Methoden für das Volumenrendering zu entwerfen, implementieren und hinsichtlich der gewonnenen Performanz und veränderten Bildqualität zu untersuchen.</a:t>
            </a:r>
          </a:p>
        </p:txBody>
      </p:sp>
      <p:sp>
        <p:nvSpPr>
          <p:cNvPr id="4" name="Foliennummernplatzhalter 3"/>
          <p:cNvSpPr>
            <a:spLocks noGrp="1"/>
          </p:cNvSpPr>
          <p:nvPr>
            <p:ph type="sldNum" sz="quarter" idx="5"/>
          </p:nvPr>
        </p:nvSpPr>
        <p:spPr/>
        <p:txBody>
          <a:bodyPr/>
          <a:lstStyle/>
          <a:p>
            <a:fld id="{6F4F2A7C-E896-4C15-99D8-2B5BC94A4F36}" type="slidenum">
              <a:rPr lang="de-DE" smtClean="0"/>
              <a:t>2</a:t>
            </a:fld>
            <a:endParaRPr lang="de-DE"/>
          </a:p>
        </p:txBody>
      </p:sp>
    </p:spTree>
    <p:extLst>
      <p:ext uri="{BB962C8B-B14F-4D97-AF65-F5344CB8AC3E}">
        <p14:creationId xmlns:p14="http://schemas.microsoft.com/office/powerpoint/2010/main" val="185362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Motivation:</a:t>
            </a:r>
          </a:p>
          <a:p>
            <a:r>
              <a:rPr lang="de-DE" dirty="0"/>
              <a:t>-- Probleme der technischen Entwicklungen der Pixelanzahl, Probleme des Volumenrenderings, Lösungsansatz untersuchen mit Hauptaspekt Performanz (Es gibt Datenbasierte Methoden wie EES und </a:t>
            </a:r>
            <a:r>
              <a:rPr lang="de-DE" dirty="0" err="1"/>
              <a:t>early</a:t>
            </a:r>
            <a:r>
              <a:rPr lang="de-DE" dirty="0"/>
              <a:t> </a:t>
            </a:r>
            <a:r>
              <a:rPr lang="de-DE" dirty="0" err="1"/>
              <a:t>ray</a:t>
            </a:r>
            <a:r>
              <a:rPr lang="de-DE" dirty="0"/>
              <a:t> </a:t>
            </a:r>
            <a:r>
              <a:rPr lang="de-DE" dirty="0" err="1"/>
              <a:t>termination</a:t>
            </a:r>
            <a:r>
              <a:rPr lang="de-DE" dirty="0"/>
              <a:t> aber diese sind schon stark </a:t>
            </a:r>
            <a:r>
              <a:rPr lang="de-DE" dirty="0" err="1"/>
              <a:t>ausgereitzt</a:t>
            </a:r>
            <a:r>
              <a:rPr lang="de-DE" dirty="0"/>
              <a:t>)</a:t>
            </a:r>
          </a:p>
          <a:p>
            <a:endParaRPr lang="de-DE" dirty="0"/>
          </a:p>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Verwandte Arbeiten:</a:t>
            </a:r>
          </a:p>
          <a:p>
            <a:r>
              <a:rPr lang="de-DE" dirty="0"/>
              <a:t>-- Wie haben es die anderen gemacht, was gab es schon, wie möchte ich mich abgrenzen bzw. wo ist der Unterschied in meiner Implementierung</a:t>
            </a:r>
          </a:p>
          <a:p>
            <a:endParaRPr lang="de-DE" dirty="0"/>
          </a:p>
          <a:p>
            <a:r>
              <a:rPr lang="de-DE" dirty="0"/>
              <a:t>Sehapparat:</a:t>
            </a:r>
          </a:p>
          <a:p>
            <a:r>
              <a:rPr lang="de-DE" dirty="0"/>
              <a:t>-- Stark gekürzt die wichtigsten Eigenschaften des Sehapparates mit u.U. einem Beispielbild</a:t>
            </a:r>
          </a:p>
          <a:p>
            <a:endParaRPr lang="de-DE" dirty="0"/>
          </a:p>
          <a:p>
            <a:r>
              <a:rPr lang="de-DE" dirty="0"/>
              <a:t>Volumenrendering und Transferfunktion:</a:t>
            </a:r>
          </a:p>
          <a:p>
            <a:r>
              <a:rPr lang="de-DE" dirty="0"/>
              <a:t>-- Kurz wie funktioniert das Ganze, 3D Volumen mit </a:t>
            </a:r>
            <a:r>
              <a:rPr lang="de-DE" dirty="0" err="1"/>
              <a:t>Voxel</a:t>
            </a:r>
            <a:r>
              <a:rPr lang="de-DE" dirty="0"/>
              <a:t>, Abtasten von Strahlen, Berechnen der Farbwerte</a:t>
            </a:r>
          </a:p>
          <a:p>
            <a:endParaRPr lang="de-DE" dirty="0"/>
          </a:p>
          <a:p>
            <a:r>
              <a:rPr lang="de-DE" dirty="0"/>
              <a:t>Eyetracking:</a:t>
            </a:r>
          </a:p>
          <a:p>
            <a:r>
              <a:rPr lang="de-DE" dirty="0"/>
              <a:t>-- Was es ist, wie es funktioniert, welches Gerät habe ich verwendet?</a:t>
            </a:r>
          </a:p>
          <a:p>
            <a:endParaRPr lang="de-DE" dirty="0"/>
          </a:p>
          <a:p>
            <a:r>
              <a:rPr lang="de-DE" dirty="0"/>
              <a:t>GPU Architektur:</a:t>
            </a:r>
          </a:p>
          <a:p>
            <a:r>
              <a:rPr lang="de-DE" dirty="0"/>
              <a:t>-- Warum beschäftige ich mich damit? </a:t>
            </a:r>
            <a:r>
              <a:rPr lang="de-DE" dirty="0" err="1"/>
              <a:t>OpenCL</a:t>
            </a:r>
            <a:r>
              <a:rPr lang="de-DE" dirty="0"/>
              <a:t>, Work-Items, Work-Groups, Ausführungsmodell (Threads, Thread-Blocks)</a:t>
            </a:r>
          </a:p>
          <a:p>
            <a:endParaRPr lang="de-DE" dirty="0"/>
          </a:p>
          <a:p>
            <a:r>
              <a:rPr lang="de-DE" dirty="0"/>
              <a:t>Entwurf:</a:t>
            </a:r>
          </a:p>
          <a:p>
            <a:r>
              <a:rPr lang="de-DE" dirty="0"/>
              <a:t>-- Ausgangprojekt </a:t>
            </a:r>
            <a:r>
              <a:rPr lang="de-DE" dirty="0" err="1"/>
              <a:t>Raycaster</a:t>
            </a:r>
            <a:r>
              <a:rPr lang="de-DE" dirty="0"/>
              <a:t>, Simulieren der Blickposition, Reduzierung der Abtastrate im Objekt- und Bildbereich</a:t>
            </a:r>
          </a:p>
          <a:p>
            <a:r>
              <a:rPr lang="de-DE" dirty="0"/>
              <a:t>Implementierung:</a:t>
            </a:r>
          </a:p>
          <a:p>
            <a:endParaRPr lang="de-DE" dirty="0"/>
          </a:p>
          <a:p>
            <a:r>
              <a:rPr lang="de-DE" dirty="0"/>
              <a:t>-- Umsetzung des Entwurfs, Reduzierung der Abtastrate im Objektraum, Erster Ansatz zur Reduzierung der Abtastrate im Bildraum, Zweiter Ansatz zu Reduzierung der Abtastrate im Bildraum</a:t>
            </a:r>
          </a:p>
          <a:p>
            <a:endParaRPr lang="de-DE" dirty="0"/>
          </a:p>
          <a:p>
            <a:r>
              <a:rPr lang="de-DE" dirty="0"/>
              <a:t>Ergebnisse:</a:t>
            </a:r>
          </a:p>
          <a:p>
            <a:r>
              <a:rPr lang="de-DE" dirty="0"/>
              <a:t>-- Sammeln von Messwerten, Bilder/Videos, </a:t>
            </a:r>
            <a:r>
              <a:rPr lang="de-DE" dirty="0" err="1"/>
              <a:t>Performanzwerte</a:t>
            </a:r>
            <a:r>
              <a:rPr lang="de-DE" dirty="0"/>
              <a:t>, Vergleich, Diskussion</a:t>
            </a:r>
          </a:p>
          <a:p>
            <a:endParaRPr lang="de-DE" dirty="0"/>
          </a:p>
          <a:p>
            <a:r>
              <a:rPr lang="de-DE" dirty="0"/>
              <a:t>Fazit:</a:t>
            </a:r>
          </a:p>
          <a:p>
            <a:r>
              <a:rPr lang="de-DE" dirty="0"/>
              <a:t>-- Fazit, Ausblick</a:t>
            </a:r>
          </a:p>
          <a:p>
            <a:endParaRPr lang="de-DE" dirty="0"/>
          </a:p>
          <a:p>
            <a:r>
              <a:rPr lang="de-DE" dirty="0"/>
              <a:t>Quellen:</a:t>
            </a:r>
          </a:p>
          <a:p>
            <a:r>
              <a:rPr lang="de-DE" dirty="0"/>
              <a:t>-- </a:t>
            </a:r>
          </a:p>
        </p:txBody>
      </p:sp>
      <p:sp>
        <p:nvSpPr>
          <p:cNvPr id="4" name="Foliennummernplatzhalter 3"/>
          <p:cNvSpPr>
            <a:spLocks noGrp="1"/>
          </p:cNvSpPr>
          <p:nvPr>
            <p:ph type="sldNum" sz="quarter" idx="5"/>
          </p:nvPr>
        </p:nvSpPr>
        <p:spPr/>
        <p:txBody>
          <a:bodyPr/>
          <a:lstStyle/>
          <a:p>
            <a:fld id="{6F4F2A7C-E896-4C15-99D8-2B5BC94A4F36}" type="slidenum">
              <a:rPr lang="de-DE" smtClean="0"/>
              <a:t>3</a:t>
            </a:fld>
            <a:endParaRPr lang="de-DE"/>
          </a:p>
        </p:txBody>
      </p:sp>
    </p:spTree>
    <p:extLst>
      <p:ext uri="{BB962C8B-B14F-4D97-AF65-F5344CB8AC3E}">
        <p14:creationId xmlns:p14="http://schemas.microsoft.com/office/powerpoint/2010/main" val="149847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Einleitung:</a:t>
            </a:r>
          </a:p>
          <a:p>
            <a:r>
              <a:rPr lang="de-DE" dirty="0"/>
              <a:t>-- Eigenschaften des MWS, Verwendung eines Eyetrackers, Reduzierung der Bildqualität im peripheren Bereich, Kurzfassung der Ergebnisse</a:t>
            </a:r>
          </a:p>
          <a:p>
            <a:endParaRPr lang="de-DE" dirty="0"/>
          </a:p>
          <a:p>
            <a:r>
              <a:rPr lang="de-DE" dirty="0"/>
              <a:t>Der Mensch sieht nur in einem kleinen zentralen Bereich des Sichtfeldes scharf. Dieser wird Fovea genannt. Mit zunehmenden Winkel zur Fovea nimmt die Sehschärfe stark ab, dieser Bereich ist der periphere Bereich.</a:t>
            </a:r>
          </a:p>
          <a:p>
            <a:r>
              <a:rPr lang="de-DE" dirty="0"/>
              <a:t>Diese Eigenschaft wird sich im wahrnehmungsorientierten Volumen-Rendering, entsprechend auch in dieser Arbeit, zu Nutze gemacht.</a:t>
            </a:r>
          </a:p>
          <a:p>
            <a:r>
              <a:rPr lang="de-DE" dirty="0"/>
              <a:t>Dafür wird mit Hilfe eines Eyetrackers die Blickposition des Betrachters auf dem Bildschirm erfasst und der </a:t>
            </a:r>
            <a:r>
              <a:rPr lang="de-DE" dirty="0" err="1"/>
              <a:t>Volumenrenderinganwendung</a:t>
            </a:r>
            <a:r>
              <a:rPr lang="de-DE" dirty="0"/>
              <a:t> zur Verfügung gestellt.</a:t>
            </a:r>
          </a:p>
          <a:p>
            <a:r>
              <a:rPr lang="de-DE" dirty="0"/>
              <a:t>Beim Volumenrendering werden Strahlen ausgehend von einer virtuellen Kamera ausgesendet und schrittweise abgetastet.</a:t>
            </a:r>
          </a:p>
          <a:p>
            <a:r>
              <a:rPr lang="de-DE" dirty="0"/>
              <a:t>Abhängig von der Blickposition wird versucht die Bildqualität im peripheren Bereich zu senken indem in diesem Bereich die Anzahl der Strahlen und die Abtastfrequenz von ihnen gesenkt wird. Aufgrund der Limitierungen des visuellen Wahrnehmungssystem soll dies möglich sein, ohne dass der Betrachter die Änderung störend wahrnimmt und für diesen trotzdem der Schein eines gleichmäßig hochaufgelösten Bildes erzeugt wird.</a:t>
            </a:r>
          </a:p>
          <a:p>
            <a:r>
              <a:rPr lang="de-DE" dirty="0"/>
              <a:t>Die Messwerte meiner Implementierungen werden zeigen, dass dies ganz gut funktioniert und sich die Berechnungsdauer circa halbiert beziehungsweise die Framerate ohne große Beeinträchtigungen der Bildqualität verdoppelt.</a:t>
            </a:r>
          </a:p>
        </p:txBody>
      </p:sp>
      <p:sp>
        <p:nvSpPr>
          <p:cNvPr id="4" name="Foliennummernplatzhalter 3"/>
          <p:cNvSpPr>
            <a:spLocks noGrp="1"/>
          </p:cNvSpPr>
          <p:nvPr>
            <p:ph type="sldNum" sz="quarter" idx="5"/>
          </p:nvPr>
        </p:nvSpPr>
        <p:spPr/>
        <p:txBody>
          <a:bodyPr/>
          <a:lstStyle/>
          <a:p>
            <a:fld id="{6F4F2A7C-E896-4C15-99D8-2B5BC94A4F36}" type="slidenum">
              <a:rPr lang="de-DE" smtClean="0"/>
              <a:t>4</a:t>
            </a:fld>
            <a:endParaRPr lang="de-DE"/>
          </a:p>
        </p:txBody>
      </p:sp>
    </p:spTree>
    <p:extLst>
      <p:ext uri="{BB962C8B-B14F-4D97-AF65-F5344CB8AC3E}">
        <p14:creationId xmlns:p14="http://schemas.microsoft.com/office/powerpoint/2010/main" val="3087141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51520" y="1851670"/>
            <a:ext cx="8640960" cy="1080120"/>
          </a:xfrm>
        </p:spPr>
        <p:txBody>
          <a:bodyPr anchor="b" anchorCtr="0"/>
          <a:lstStyle>
            <a:lvl1pPr>
              <a:defRPr>
                <a:solidFill>
                  <a:srgbClr val="137CBE"/>
                </a:solidFill>
              </a:defRPr>
            </a:lvl1pPr>
          </a:lstStyle>
          <a:p>
            <a:r>
              <a:rPr lang="de-DE" dirty="0"/>
              <a:t>Titelmasterformat durch Klicken bearbeiten</a:t>
            </a:r>
          </a:p>
        </p:txBody>
      </p:sp>
      <p:sp>
        <p:nvSpPr>
          <p:cNvPr id="3" name="Untertitel 2"/>
          <p:cNvSpPr>
            <a:spLocks noGrp="1"/>
          </p:cNvSpPr>
          <p:nvPr>
            <p:ph type="subTitle" idx="1"/>
          </p:nvPr>
        </p:nvSpPr>
        <p:spPr>
          <a:xfrm>
            <a:off x="251520" y="3147814"/>
            <a:ext cx="8640960" cy="843844"/>
          </a:xfrm>
        </p:spPr>
        <p:txBody>
          <a:bodyPr>
            <a:normAutofit/>
          </a:bodyPr>
          <a:lstStyle>
            <a:lvl1pPr marL="0" indent="0" algn="l">
              <a:buNone/>
              <a:defRPr sz="2000" b="0" i="0">
                <a:solidFill>
                  <a:schemeClr val="accent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4088" y="535047"/>
            <a:ext cx="3420283" cy="769650"/>
          </a:xfrm>
          <a:prstGeom prst="rect">
            <a:avLst/>
          </a:prstGeom>
        </p:spPr>
      </p:pic>
    </p:spTree>
    <p:extLst>
      <p:ext uri="{BB962C8B-B14F-4D97-AF65-F5344CB8AC3E}">
        <p14:creationId xmlns:p14="http://schemas.microsoft.com/office/powerpoint/2010/main" val="415584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202574"/>
            <a:ext cx="8640960" cy="3400026"/>
          </a:xfrm>
        </p:spPr>
        <p:txBody>
          <a:bodyPr/>
          <a:lstStyle>
            <a:lvl1pPr>
              <a:buClr>
                <a:srgbClr val="137CBE"/>
              </a:buClr>
              <a:defRPr/>
            </a:lvl1pPr>
            <a:lvl2pPr>
              <a:buClr>
                <a:srgbClr val="137CBE"/>
              </a:buClr>
              <a:defRPr/>
            </a:lvl2pPr>
            <a:lvl3pPr>
              <a:buClr>
                <a:srgbClr val="137CBE"/>
              </a:buClr>
              <a:defRPr/>
            </a:lvl3pPr>
            <a:lvl4pPr>
              <a:buClr>
                <a:srgbClr val="137CBE"/>
              </a:buClr>
              <a:defRPr/>
            </a:lvl4pPr>
            <a:lvl5pPr>
              <a:buClr>
                <a:srgbClr val="137CBE"/>
              </a:buCl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29AD3987-26BA-49DC-BA24-72731371DC9F}" type="slidenum">
              <a:rPr lang="de-DE" smtClean="0"/>
              <a:t>‹Nr.›</a:t>
            </a:fld>
            <a:endParaRPr lang="de-DE" dirty="0"/>
          </a:p>
        </p:txBody>
      </p:sp>
      <p:sp>
        <p:nvSpPr>
          <p:cNvPr id="8" name="Titel 7"/>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Tree>
    <p:extLst>
      <p:ext uri="{BB962C8B-B14F-4D97-AF65-F5344CB8AC3E}">
        <p14:creationId xmlns:p14="http://schemas.microsoft.com/office/powerpoint/2010/main" val="4013332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Inhaltsplatzhalter 2"/>
          <p:cNvSpPr>
            <a:spLocks noGrp="1"/>
          </p:cNvSpPr>
          <p:nvPr>
            <p:ph sz="half" idx="1"/>
          </p:nvPr>
        </p:nvSpPr>
        <p:spPr>
          <a:xfrm>
            <a:off x="2515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52020" y="1200151"/>
            <a:ext cx="4140460" cy="3394472"/>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21501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3" name="Textplatzhalter 2"/>
          <p:cNvSpPr>
            <a:spLocks noGrp="1"/>
          </p:cNvSpPr>
          <p:nvPr>
            <p:ph type="body" idx="1"/>
          </p:nvPr>
        </p:nvSpPr>
        <p:spPr>
          <a:xfrm>
            <a:off x="2515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515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752020" y="1151335"/>
            <a:ext cx="4140460" cy="47982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52020" y="1631156"/>
            <a:ext cx="4140460" cy="2963466"/>
          </a:xfrm>
        </p:spPr>
        <p:txBody>
          <a:bodyPr/>
          <a:lstStyle>
            <a:lvl1pPr>
              <a:buClr>
                <a:srgbClr val="137CBE"/>
              </a:buClr>
              <a:defRPr sz="2000"/>
            </a:lvl1pPr>
            <a:lvl2pPr>
              <a:buClr>
                <a:srgbClr val="137CBE"/>
              </a:buClr>
              <a:defRPr sz="1800"/>
            </a:lvl2pPr>
            <a:lvl3pPr>
              <a:buClr>
                <a:srgbClr val="137CBE"/>
              </a:buClr>
              <a:defRPr sz="1600"/>
            </a:lvl3pPr>
            <a:lvl4pPr>
              <a:buClr>
                <a:srgbClr val="137CBE"/>
              </a:buClr>
              <a:defRPr sz="1400"/>
            </a:lvl4pPr>
            <a:lvl5pPr>
              <a:buClr>
                <a:srgbClr val="137CBE"/>
              </a:buCl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oliennummernplatzhalter 8"/>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2319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137CBE"/>
                </a:solidFill>
              </a:defRPr>
            </a:lvl1pPr>
          </a:lstStyle>
          <a:p>
            <a:r>
              <a:rPr lang="de-DE" dirty="0"/>
              <a:t>Titelmasterformat durch Klicken bearbeiten</a:t>
            </a:r>
          </a:p>
        </p:txBody>
      </p:sp>
      <p:sp>
        <p:nvSpPr>
          <p:cNvPr id="5" name="Foliennummernplatzhalter 4"/>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8950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414760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0">
                <a:solidFill>
                  <a:srgbClr val="137CBE"/>
                </a:solidFill>
                <a:latin typeface="+mj-lt"/>
              </a:defRPr>
            </a:lvl1pPr>
          </a:lstStyle>
          <a:p>
            <a:r>
              <a:rPr lang="de-DE" dirty="0"/>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1792288" y="4025511"/>
            <a:ext cx="5486400" cy="603647"/>
          </a:xfrm>
        </p:spPr>
        <p:txBody>
          <a:bodyPr/>
          <a:lstStyle>
            <a:lvl1pPr marL="0" indent="0">
              <a:buNone/>
              <a:defRPr sz="14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7" name="Foliennummernplatzhalter 6"/>
          <p:cNvSpPr>
            <a:spLocks noGrp="1"/>
          </p:cNvSpPr>
          <p:nvPr>
            <p:ph type="sldNum" sz="quarter" idx="12"/>
          </p:nvPr>
        </p:nvSpPr>
        <p:spPr/>
        <p:txBody>
          <a:bodyPr/>
          <a:lstStyle/>
          <a:p>
            <a:fld id="{29AD3987-26BA-49DC-BA24-72731371DC9F}" type="slidenum">
              <a:rPr lang="de-DE" smtClean="0"/>
              <a:t>‹Nr.›</a:t>
            </a:fld>
            <a:endParaRPr lang="de-DE"/>
          </a:p>
        </p:txBody>
      </p:sp>
    </p:spTree>
    <p:extLst>
      <p:ext uri="{BB962C8B-B14F-4D97-AF65-F5344CB8AC3E}">
        <p14:creationId xmlns:p14="http://schemas.microsoft.com/office/powerpoint/2010/main" val="375825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1520" y="171451"/>
            <a:ext cx="8641006" cy="820625"/>
          </a:xfrm>
          <a:prstGeom prst="rect">
            <a:avLst/>
          </a:prstGeom>
        </p:spPr>
        <p:txBody>
          <a:bodyPr vert="horz" lIns="91440" tIns="45720" rIns="91440" bIns="45720" rtlCol="0" anchor="ctr" anchorCtr="0">
            <a:noAutofit/>
          </a:bodyPr>
          <a:lstStyle/>
          <a:p>
            <a:r>
              <a:rPr lang="de-DE" noProof="0" dirty="0"/>
              <a:t>Titelmasterformat durch Klicken bearbeiten</a:t>
            </a:r>
            <a:endParaRPr lang="en-US" noProof="0" dirty="0"/>
          </a:p>
        </p:txBody>
      </p:sp>
      <p:sp>
        <p:nvSpPr>
          <p:cNvPr id="3" name="Textplatzhalter 2"/>
          <p:cNvSpPr>
            <a:spLocks noGrp="1"/>
          </p:cNvSpPr>
          <p:nvPr>
            <p:ph type="body" idx="1"/>
          </p:nvPr>
        </p:nvSpPr>
        <p:spPr>
          <a:xfrm>
            <a:off x="251520" y="1194599"/>
            <a:ext cx="8640960" cy="340002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6183180" y="4785996"/>
            <a:ext cx="2709301" cy="320544"/>
          </a:xfrm>
          <a:prstGeom prst="rect">
            <a:avLst/>
          </a:prstGeom>
        </p:spPr>
        <p:txBody>
          <a:bodyPr vert="horz" lIns="91440" tIns="45720" rIns="91440" bIns="45720" rtlCol="0" anchor="ctr"/>
          <a:lstStyle>
            <a:lvl1pPr algn="r">
              <a:defRPr sz="2000" i="0">
                <a:solidFill>
                  <a:srgbClr val="788388"/>
                </a:solidFill>
                <a:latin typeface="+mj-lt"/>
              </a:defRPr>
            </a:lvl1pPr>
          </a:lstStyle>
          <a:p>
            <a:fld id="{29AD3987-26BA-49DC-BA24-72731371DC9F}" type="slidenum">
              <a:rPr lang="de-DE" smtClean="0"/>
              <a:pPr/>
              <a:t>‹Nr.›</a:t>
            </a:fld>
            <a:endParaRPr lang="de-DE" dirty="0"/>
          </a:p>
        </p:txBody>
      </p:sp>
      <p:pic>
        <p:nvPicPr>
          <p:cNvPr id="7" name="Grafik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0734" y="4825264"/>
            <a:ext cx="1546337" cy="222673"/>
          </a:xfrm>
          <a:prstGeom prst="rect">
            <a:avLst/>
          </a:prstGeom>
        </p:spPr>
      </p:pic>
    </p:spTree>
    <p:extLst>
      <p:ext uri="{BB962C8B-B14F-4D97-AF65-F5344CB8AC3E}">
        <p14:creationId xmlns:p14="http://schemas.microsoft.com/office/powerpoint/2010/main" val="2048620110"/>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5" r:id="rId6"/>
    <p:sldLayoutId id="2147483657" r:id="rId7"/>
  </p:sldLayoutIdLst>
  <p:hf hdr="0" dt="0"/>
  <p:txStyles>
    <p:titleStyle>
      <a:lvl1pPr algn="l" defTabSz="914400" rtl="0" eaLnBrk="1" latinLnBrk="0" hangingPunct="1">
        <a:spcBef>
          <a:spcPct val="0"/>
        </a:spcBef>
        <a:buNone/>
        <a:defRPr lang="de-DE" sz="3600" kern="1200" dirty="0">
          <a:solidFill>
            <a:srgbClr val="137CBE"/>
          </a:solidFill>
          <a:latin typeface="+mj-lt"/>
          <a:ea typeface="+mj-ea"/>
          <a:cs typeface="+mj-cs"/>
        </a:defRPr>
      </a:lvl1pPr>
    </p:titleStyle>
    <p:bodyStyle>
      <a:lvl1pPr marL="342900" indent="-342900" algn="l" defTabSz="914400" rtl="0" eaLnBrk="1" latinLnBrk="0" hangingPunct="1">
        <a:spcBef>
          <a:spcPct val="20000"/>
        </a:spcBef>
        <a:buClr>
          <a:srgbClr val="137CBE"/>
        </a:buClr>
        <a:buFont typeface="Wingdings" pitchFamily="2" charset="2"/>
        <a:buChar char="§"/>
        <a:defRPr sz="2000" kern="1200">
          <a:solidFill>
            <a:schemeClr val="tx1"/>
          </a:solidFill>
          <a:latin typeface="+mn-lt"/>
          <a:ea typeface="Segoe UI" pitchFamily="34" charset="0"/>
          <a:cs typeface="Segoe UI" pitchFamily="34" charset="0"/>
        </a:defRPr>
      </a:lvl1pPr>
      <a:lvl2pPr marL="742950" indent="-285750" algn="l" defTabSz="914400" rtl="0" eaLnBrk="1" latinLnBrk="0" hangingPunct="1">
        <a:spcBef>
          <a:spcPct val="20000"/>
        </a:spcBef>
        <a:buClr>
          <a:srgbClr val="137CBE"/>
        </a:buClr>
        <a:buFont typeface="Wingdings" pitchFamily="2" charset="2"/>
        <a:buChar char="§"/>
        <a:defRPr sz="1800" kern="1200">
          <a:solidFill>
            <a:schemeClr val="tx1"/>
          </a:solidFill>
          <a:latin typeface="+mn-lt"/>
          <a:ea typeface="Segoe UI" pitchFamily="34" charset="0"/>
          <a:cs typeface="Segoe UI" pitchFamily="34" charset="0"/>
        </a:defRPr>
      </a:lvl2pPr>
      <a:lvl3pPr marL="1143000" indent="-228600" algn="l" defTabSz="914400" rtl="0" eaLnBrk="1" latinLnBrk="0" hangingPunct="1">
        <a:spcBef>
          <a:spcPct val="20000"/>
        </a:spcBef>
        <a:buClr>
          <a:srgbClr val="137CBE"/>
        </a:buClr>
        <a:buFont typeface="Wingdings" pitchFamily="2" charset="2"/>
        <a:buChar char="§"/>
        <a:defRPr sz="1600" kern="1200">
          <a:solidFill>
            <a:schemeClr val="tx1"/>
          </a:solidFill>
          <a:latin typeface="+mn-lt"/>
          <a:ea typeface="Segoe UI" pitchFamily="34" charset="0"/>
          <a:cs typeface="Segoe UI" pitchFamily="34" charset="0"/>
        </a:defRPr>
      </a:lvl3pPr>
      <a:lvl4pPr marL="16002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4pPr>
      <a:lvl5pPr marL="2057400" indent="-228600" algn="l" defTabSz="914400" rtl="0" eaLnBrk="1" latinLnBrk="0" hangingPunct="1">
        <a:spcBef>
          <a:spcPct val="20000"/>
        </a:spcBef>
        <a:buClr>
          <a:srgbClr val="137CBE"/>
        </a:buClr>
        <a:buFont typeface="Wingdings" pitchFamily="2" charset="2"/>
        <a:buChar char="§"/>
        <a:defRPr sz="1400" kern="1200">
          <a:solidFill>
            <a:schemeClr val="tx1"/>
          </a:solidFill>
          <a:latin typeface="+mn-lt"/>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Wahrnehmungsorientiertes</a:t>
            </a:r>
            <a:r>
              <a:rPr lang="en-US" dirty="0"/>
              <a:t> </a:t>
            </a:r>
            <a:r>
              <a:rPr lang="en-US" dirty="0" err="1"/>
              <a:t>Volumen</a:t>
            </a:r>
            <a:r>
              <a:rPr lang="en-US" dirty="0"/>
              <a:t>-Rendering</a:t>
            </a:r>
          </a:p>
        </p:txBody>
      </p:sp>
      <p:sp>
        <p:nvSpPr>
          <p:cNvPr id="3" name="Subtitle 2"/>
          <p:cNvSpPr>
            <a:spLocks noGrp="1"/>
          </p:cNvSpPr>
          <p:nvPr>
            <p:ph type="subTitle" idx="1"/>
          </p:nvPr>
        </p:nvSpPr>
        <p:spPr>
          <a:xfrm>
            <a:off x="251520" y="3003798"/>
            <a:ext cx="8640960" cy="486054"/>
          </a:xfrm>
        </p:spPr>
        <p:txBody>
          <a:bodyPr>
            <a:normAutofit/>
          </a:bodyPr>
          <a:lstStyle/>
          <a:p>
            <a:r>
              <a:rPr lang="en-US" sz="1800" u="sng" dirty="0">
                <a:latin typeface="+mn-lt"/>
              </a:rPr>
              <a:t>Ruben Bauer</a:t>
            </a:r>
            <a:endParaRPr lang="en-US" sz="1800" dirty="0">
              <a:latin typeface="+mn-lt"/>
            </a:endParaRPr>
          </a:p>
          <a:p>
            <a:endParaRPr lang="en-US" dirty="0">
              <a:latin typeface="+mn-lt"/>
            </a:endParaRPr>
          </a:p>
        </p:txBody>
      </p:sp>
      <p:sp>
        <p:nvSpPr>
          <p:cNvPr id="7" name="Rechteck 6"/>
          <p:cNvSpPr/>
          <p:nvPr/>
        </p:nvSpPr>
        <p:spPr>
          <a:xfrm>
            <a:off x="256284" y="3860924"/>
            <a:ext cx="8352928" cy="369332"/>
          </a:xfrm>
          <a:prstGeom prst="rect">
            <a:avLst/>
          </a:prstGeom>
        </p:spPr>
        <p:txBody>
          <a:bodyPr wrap="square">
            <a:spAutoFit/>
          </a:bodyPr>
          <a:lstStyle/>
          <a:p>
            <a:r>
              <a:rPr lang="en-US" dirty="0" err="1">
                <a:solidFill>
                  <a:schemeClr val="tx1">
                    <a:lumMod val="50000"/>
                    <a:lumOff val="50000"/>
                  </a:schemeClr>
                </a:solidFill>
              </a:rPr>
              <a:t>Bachelorarbeitvortrag</a:t>
            </a:r>
            <a:r>
              <a:rPr lang="en-US" dirty="0">
                <a:solidFill>
                  <a:schemeClr val="tx1">
                    <a:lumMod val="50000"/>
                    <a:lumOff val="50000"/>
                  </a:schemeClr>
                </a:solidFill>
              </a:rPr>
              <a:t>  |  09.11.2018</a:t>
            </a:r>
            <a:endParaRPr lang="en-US" sz="1600" dirty="0">
              <a:solidFill>
                <a:schemeClr val="tx1">
                  <a:lumMod val="50000"/>
                  <a:lumOff val="50000"/>
                </a:schemeClr>
              </a:solidFill>
            </a:endParaRPr>
          </a:p>
        </p:txBody>
      </p:sp>
      <p:cxnSp>
        <p:nvCxnSpPr>
          <p:cNvPr id="8" name="Gerade Verbindung 7"/>
          <p:cNvCxnSpPr/>
          <p:nvPr/>
        </p:nvCxnSpPr>
        <p:spPr>
          <a:xfrm>
            <a:off x="323528" y="3597863"/>
            <a:ext cx="8424936" cy="0"/>
          </a:xfrm>
          <a:prstGeom prst="line">
            <a:avLst/>
          </a:prstGeom>
          <a:ln w="1651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6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196B620-9307-4A32-8E0F-A79CD82C614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1704736-F46B-49C0-9EFA-AA28A087FC33}"/>
              </a:ext>
            </a:extLst>
          </p:cNvPr>
          <p:cNvSpPr>
            <a:spLocks noGrp="1"/>
          </p:cNvSpPr>
          <p:nvPr>
            <p:ph type="sldNum" sz="quarter" idx="12"/>
          </p:nvPr>
        </p:nvSpPr>
        <p:spPr/>
        <p:txBody>
          <a:bodyPr/>
          <a:lstStyle/>
          <a:p>
            <a:fld id="{29AD3987-26BA-49DC-BA24-72731371DC9F}" type="slidenum">
              <a:rPr lang="de-DE" smtClean="0"/>
              <a:t>10</a:t>
            </a:fld>
            <a:endParaRPr lang="de-DE" dirty="0"/>
          </a:p>
        </p:txBody>
      </p:sp>
      <p:sp>
        <p:nvSpPr>
          <p:cNvPr id="4" name="Titel 3">
            <a:extLst>
              <a:ext uri="{FF2B5EF4-FFF2-40B4-BE49-F238E27FC236}">
                <a16:creationId xmlns:a16="http://schemas.microsoft.com/office/drawing/2014/main" id="{76FB193F-48F1-49DB-BECE-D330734D424E}"/>
              </a:ext>
            </a:extLst>
          </p:cNvPr>
          <p:cNvSpPr>
            <a:spLocks noGrp="1"/>
          </p:cNvSpPr>
          <p:nvPr>
            <p:ph type="title"/>
          </p:nvPr>
        </p:nvSpPr>
        <p:spPr/>
        <p:txBody>
          <a:bodyPr/>
          <a:lstStyle/>
          <a:p>
            <a:r>
              <a:rPr lang="de-DE" dirty="0"/>
              <a:t>Entwurf</a:t>
            </a:r>
          </a:p>
        </p:txBody>
      </p:sp>
    </p:spTree>
    <p:extLst>
      <p:ext uri="{BB962C8B-B14F-4D97-AF65-F5344CB8AC3E}">
        <p14:creationId xmlns:p14="http://schemas.microsoft.com/office/powerpoint/2010/main" val="27647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9906C3-EB48-4504-B6CF-891967643E60}"/>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FC907AE8-75FA-4153-8576-FAD37DFF097F}"/>
              </a:ext>
            </a:extLst>
          </p:cNvPr>
          <p:cNvSpPr>
            <a:spLocks noGrp="1"/>
          </p:cNvSpPr>
          <p:nvPr>
            <p:ph type="sldNum" sz="quarter" idx="12"/>
          </p:nvPr>
        </p:nvSpPr>
        <p:spPr/>
        <p:txBody>
          <a:bodyPr/>
          <a:lstStyle/>
          <a:p>
            <a:fld id="{29AD3987-26BA-49DC-BA24-72731371DC9F}" type="slidenum">
              <a:rPr lang="de-DE" smtClean="0"/>
              <a:t>11</a:t>
            </a:fld>
            <a:endParaRPr lang="de-DE" dirty="0"/>
          </a:p>
        </p:txBody>
      </p:sp>
      <p:sp>
        <p:nvSpPr>
          <p:cNvPr id="4" name="Titel 3">
            <a:extLst>
              <a:ext uri="{FF2B5EF4-FFF2-40B4-BE49-F238E27FC236}">
                <a16:creationId xmlns:a16="http://schemas.microsoft.com/office/drawing/2014/main" id="{8FB73CFF-2580-4E40-ACFF-1D3CE9431CEA}"/>
              </a:ext>
            </a:extLst>
          </p:cNvPr>
          <p:cNvSpPr>
            <a:spLocks noGrp="1"/>
          </p:cNvSpPr>
          <p:nvPr>
            <p:ph type="title"/>
          </p:nvPr>
        </p:nvSpPr>
        <p:spPr/>
        <p:txBody>
          <a:bodyPr/>
          <a:lstStyle/>
          <a:p>
            <a:r>
              <a:rPr lang="de-DE" dirty="0"/>
              <a:t>Implementierung</a:t>
            </a:r>
          </a:p>
        </p:txBody>
      </p:sp>
    </p:spTree>
    <p:extLst>
      <p:ext uri="{BB962C8B-B14F-4D97-AF65-F5344CB8AC3E}">
        <p14:creationId xmlns:p14="http://schemas.microsoft.com/office/powerpoint/2010/main" val="374174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56811E-A147-472F-A750-95CA0DFB70F1}"/>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075C3468-4FAE-4482-A6B1-80A1C1D916C8}"/>
              </a:ext>
            </a:extLst>
          </p:cNvPr>
          <p:cNvSpPr>
            <a:spLocks noGrp="1"/>
          </p:cNvSpPr>
          <p:nvPr>
            <p:ph type="sldNum" sz="quarter" idx="12"/>
          </p:nvPr>
        </p:nvSpPr>
        <p:spPr/>
        <p:txBody>
          <a:bodyPr/>
          <a:lstStyle/>
          <a:p>
            <a:fld id="{29AD3987-26BA-49DC-BA24-72731371DC9F}" type="slidenum">
              <a:rPr lang="de-DE" smtClean="0"/>
              <a:t>12</a:t>
            </a:fld>
            <a:endParaRPr lang="de-DE" dirty="0"/>
          </a:p>
        </p:txBody>
      </p:sp>
      <p:sp>
        <p:nvSpPr>
          <p:cNvPr id="4" name="Titel 3">
            <a:extLst>
              <a:ext uri="{FF2B5EF4-FFF2-40B4-BE49-F238E27FC236}">
                <a16:creationId xmlns:a16="http://schemas.microsoft.com/office/drawing/2014/main" id="{667732E9-823B-48E1-94F0-E4B095B29007}"/>
              </a:ext>
            </a:extLst>
          </p:cNvPr>
          <p:cNvSpPr>
            <a:spLocks noGrp="1"/>
          </p:cNvSpPr>
          <p:nvPr>
            <p:ph type="title"/>
          </p:nvPr>
        </p:nvSpPr>
        <p:spPr/>
        <p:txBody>
          <a:bodyPr/>
          <a:lstStyle/>
          <a:p>
            <a:r>
              <a:rPr lang="de-DE" dirty="0"/>
              <a:t>Ergebnisse</a:t>
            </a:r>
          </a:p>
        </p:txBody>
      </p:sp>
    </p:spTree>
    <p:extLst>
      <p:ext uri="{BB962C8B-B14F-4D97-AF65-F5344CB8AC3E}">
        <p14:creationId xmlns:p14="http://schemas.microsoft.com/office/powerpoint/2010/main" val="129366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A8FDFA-9158-4F5B-B217-58F4813EA1D4}"/>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3A92B2AE-FD91-476E-A0BA-A33507D415F7}"/>
              </a:ext>
            </a:extLst>
          </p:cNvPr>
          <p:cNvSpPr>
            <a:spLocks noGrp="1"/>
          </p:cNvSpPr>
          <p:nvPr>
            <p:ph type="sldNum" sz="quarter" idx="12"/>
          </p:nvPr>
        </p:nvSpPr>
        <p:spPr/>
        <p:txBody>
          <a:bodyPr/>
          <a:lstStyle/>
          <a:p>
            <a:fld id="{29AD3987-26BA-49DC-BA24-72731371DC9F}" type="slidenum">
              <a:rPr lang="de-DE" smtClean="0"/>
              <a:t>13</a:t>
            </a:fld>
            <a:endParaRPr lang="de-DE" dirty="0"/>
          </a:p>
        </p:txBody>
      </p:sp>
      <p:sp>
        <p:nvSpPr>
          <p:cNvPr id="4" name="Titel 3">
            <a:extLst>
              <a:ext uri="{FF2B5EF4-FFF2-40B4-BE49-F238E27FC236}">
                <a16:creationId xmlns:a16="http://schemas.microsoft.com/office/drawing/2014/main" id="{1CEDDF61-A407-4902-8BFD-CC56DD364054}"/>
              </a:ext>
            </a:extLst>
          </p:cNvPr>
          <p:cNvSpPr>
            <a:spLocks noGrp="1"/>
          </p:cNvSpPr>
          <p:nvPr>
            <p:ph type="title"/>
          </p:nvPr>
        </p:nvSpPr>
        <p:spPr/>
        <p:txBody>
          <a:bodyPr/>
          <a:lstStyle/>
          <a:p>
            <a:r>
              <a:rPr lang="de-DE" dirty="0"/>
              <a:t>Fazit</a:t>
            </a:r>
          </a:p>
        </p:txBody>
      </p:sp>
    </p:spTree>
    <p:extLst>
      <p:ext uri="{BB962C8B-B14F-4D97-AF65-F5344CB8AC3E}">
        <p14:creationId xmlns:p14="http://schemas.microsoft.com/office/powerpoint/2010/main" val="381512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02BA65F-1EFC-48C1-9C31-D228E1A6EE9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E12B332-6480-47FC-9A50-7AAC660ABDFE}"/>
              </a:ext>
            </a:extLst>
          </p:cNvPr>
          <p:cNvSpPr>
            <a:spLocks noGrp="1"/>
          </p:cNvSpPr>
          <p:nvPr>
            <p:ph type="sldNum" sz="quarter" idx="12"/>
          </p:nvPr>
        </p:nvSpPr>
        <p:spPr/>
        <p:txBody>
          <a:bodyPr/>
          <a:lstStyle/>
          <a:p>
            <a:fld id="{29AD3987-26BA-49DC-BA24-72731371DC9F}" type="slidenum">
              <a:rPr lang="de-DE" smtClean="0"/>
              <a:t>14</a:t>
            </a:fld>
            <a:endParaRPr lang="de-DE" dirty="0"/>
          </a:p>
        </p:txBody>
      </p:sp>
      <p:sp>
        <p:nvSpPr>
          <p:cNvPr id="4" name="Titel 3">
            <a:extLst>
              <a:ext uri="{FF2B5EF4-FFF2-40B4-BE49-F238E27FC236}">
                <a16:creationId xmlns:a16="http://schemas.microsoft.com/office/drawing/2014/main" id="{2F91CB94-F68A-4FA8-99D3-7863D572BF1F}"/>
              </a:ext>
            </a:extLst>
          </p:cNvPr>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114500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Problem: </a:t>
            </a:r>
          </a:p>
          <a:p>
            <a:r>
              <a:rPr lang="en-US" dirty="0" err="1"/>
              <a:t>Steigende</a:t>
            </a:r>
            <a:r>
              <a:rPr lang="en-US" dirty="0"/>
              <a:t> </a:t>
            </a:r>
            <a:r>
              <a:rPr lang="en-US" dirty="0" err="1"/>
              <a:t>Anforderungen</a:t>
            </a:r>
            <a:endParaRPr lang="en-US" dirty="0"/>
          </a:p>
          <a:p>
            <a:pPr lvl="1"/>
            <a:r>
              <a:rPr lang="en-US" dirty="0" err="1"/>
              <a:t>Pixeldichte</a:t>
            </a:r>
            <a:r>
              <a:rPr lang="en-US" dirty="0"/>
              <a:t>, </a:t>
            </a:r>
            <a:r>
              <a:rPr lang="en-US" dirty="0" err="1"/>
              <a:t>Größe</a:t>
            </a:r>
            <a:r>
              <a:rPr lang="en-US" dirty="0"/>
              <a:t>, Field-of-View, </a:t>
            </a:r>
            <a:r>
              <a:rPr lang="en-US" dirty="0" err="1"/>
              <a:t>Stereoskopische</a:t>
            </a:r>
            <a:r>
              <a:rPr lang="en-US" dirty="0"/>
              <a:t> </a:t>
            </a:r>
            <a:r>
              <a:rPr lang="en-US" dirty="0" err="1"/>
              <a:t>Bildberechnung</a:t>
            </a:r>
            <a:endParaRPr lang="en-US" dirty="0"/>
          </a:p>
          <a:p>
            <a:r>
              <a:rPr lang="en-US" dirty="0" err="1"/>
              <a:t>Volumenrendering</a:t>
            </a:r>
            <a:endParaRPr lang="en-US" dirty="0"/>
          </a:p>
          <a:p>
            <a:pPr lvl="1"/>
            <a:r>
              <a:rPr lang="en-US" dirty="0" err="1"/>
              <a:t>Datenorierte</a:t>
            </a:r>
            <a:r>
              <a:rPr lang="en-US" dirty="0"/>
              <a:t> </a:t>
            </a:r>
            <a:r>
              <a:rPr lang="en-US" dirty="0" err="1"/>
              <a:t>Ansätze</a:t>
            </a:r>
            <a:r>
              <a:rPr lang="en-US" dirty="0"/>
              <a:t> stark </a:t>
            </a:r>
            <a:r>
              <a:rPr lang="en-US" dirty="0" err="1"/>
              <a:t>ausgereizt</a:t>
            </a:r>
            <a:endParaRPr lang="en-US" dirty="0"/>
          </a:p>
          <a:p>
            <a:pPr marL="0" indent="0">
              <a:buNone/>
            </a:pPr>
            <a:endParaRPr lang="en-US" dirty="0"/>
          </a:p>
          <a:p>
            <a:pPr marL="0" indent="0">
              <a:buNone/>
            </a:pPr>
            <a:r>
              <a:rPr lang="en-US" dirty="0" err="1"/>
              <a:t>Lösungsansatz</a:t>
            </a:r>
            <a:r>
              <a:rPr lang="en-US" dirty="0"/>
              <a:t>:</a:t>
            </a:r>
          </a:p>
          <a:p>
            <a:r>
              <a:rPr lang="en-US" dirty="0" err="1"/>
              <a:t>Nutzen</a:t>
            </a:r>
            <a:r>
              <a:rPr lang="en-US" dirty="0"/>
              <a:t> </a:t>
            </a:r>
            <a:r>
              <a:rPr lang="en-US" dirty="0" err="1"/>
              <a:t>wahrnehmungsorientierter</a:t>
            </a:r>
            <a:r>
              <a:rPr lang="en-US" dirty="0"/>
              <a:t> </a:t>
            </a:r>
            <a:r>
              <a:rPr lang="en-US" dirty="0" err="1"/>
              <a:t>Methoden</a:t>
            </a:r>
            <a:r>
              <a:rPr lang="en-US" dirty="0"/>
              <a:t> im </a:t>
            </a:r>
            <a:r>
              <a:rPr lang="en-US" dirty="0" err="1"/>
              <a:t>Volumenrendering</a:t>
            </a:r>
            <a:endParaRPr lang="en-US" dirty="0"/>
          </a:p>
          <a:p>
            <a:endParaRPr lang="en-US" dirty="0"/>
          </a:p>
        </p:txBody>
      </p:sp>
      <p:sp>
        <p:nvSpPr>
          <p:cNvPr id="3" name="Slide Number Placeholder 2"/>
          <p:cNvSpPr>
            <a:spLocks noGrp="1"/>
          </p:cNvSpPr>
          <p:nvPr>
            <p:ph type="sldNum" sz="quarter" idx="12"/>
          </p:nvPr>
        </p:nvSpPr>
        <p:spPr/>
        <p:txBody>
          <a:bodyPr/>
          <a:lstStyle/>
          <a:p>
            <a:fld id="{29AD3987-26BA-49DC-BA24-72731371DC9F}" type="slidenum">
              <a:rPr lang="de-DE" smtClean="0"/>
              <a:t>2</a:t>
            </a:fld>
            <a:endParaRPr lang="de-DE" dirty="0"/>
          </a:p>
        </p:txBody>
      </p:sp>
      <p:sp>
        <p:nvSpPr>
          <p:cNvPr id="4" name="Title 3"/>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0150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25D2311-E958-426D-B2CB-E36DF3372EA3}"/>
              </a:ext>
            </a:extLst>
          </p:cNvPr>
          <p:cNvSpPr>
            <a:spLocks noGrp="1"/>
          </p:cNvSpPr>
          <p:nvPr>
            <p:ph idx="1"/>
          </p:nvPr>
        </p:nvSpPr>
        <p:spPr/>
        <p:txBody>
          <a:bodyPr>
            <a:normAutofit fontScale="92500" lnSpcReduction="20000"/>
          </a:bodyPr>
          <a:lstStyle/>
          <a:p>
            <a:r>
              <a:rPr lang="de-DE" dirty="0">
                <a:solidFill>
                  <a:schemeClr val="bg1">
                    <a:lumMod val="75000"/>
                  </a:schemeClr>
                </a:solidFill>
              </a:rPr>
              <a:t>Motivation</a:t>
            </a:r>
          </a:p>
          <a:p>
            <a:r>
              <a:rPr lang="de-DE" dirty="0"/>
              <a:t>Einleitung</a:t>
            </a:r>
          </a:p>
          <a:p>
            <a:r>
              <a:rPr lang="de-DE" dirty="0"/>
              <a:t>Grundlagen</a:t>
            </a:r>
          </a:p>
          <a:p>
            <a:pPr lvl="1"/>
            <a:r>
              <a:rPr lang="de-DE" dirty="0"/>
              <a:t>Verwandte Arbeiten</a:t>
            </a:r>
          </a:p>
          <a:p>
            <a:pPr lvl="1"/>
            <a:r>
              <a:rPr lang="de-DE" dirty="0"/>
              <a:t>Sehapparat</a:t>
            </a:r>
          </a:p>
          <a:p>
            <a:pPr lvl="1"/>
            <a:r>
              <a:rPr lang="de-DE" dirty="0"/>
              <a:t>Volumenrendering und Transferfunktion</a:t>
            </a:r>
          </a:p>
          <a:p>
            <a:pPr lvl="1"/>
            <a:r>
              <a:rPr lang="de-DE" dirty="0"/>
              <a:t>Eyetracking</a:t>
            </a:r>
          </a:p>
          <a:p>
            <a:pPr lvl="1"/>
            <a:r>
              <a:rPr lang="de-DE" dirty="0"/>
              <a:t>GPU Architektur</a:t>
            </a:r>
          </a:p>
          <a:p>
            <a:r>
              <a:rPr lang="de-DE" dirty="0"/>
              <a:t>Entwurf</a:t>
            </a:r>
          </a:p>
          <a:p>
            <a:r>
              <a:rPr lang="de-DE" dirty="0"/>
              <a:t>Implementierung</a:t>
            </a:r>
          </a:p>
          <a:p>
            <a:r>
              <a:rPr lang="de-DE" dirty="0"/>
              <a:t>Ergebnisse</a:t>
            </a:r>
          </a:p>
          <a:p>
            <a:r>
              <a:rPr lang="de-DE" dirty="0"/>
              <a:t>Fazit</a:t>
            </a:r>
          </a:p>
          <a:p>
            <a:endParaRPr lang="de-DE" dirty="0"/>
          </a:p>
        </p:txBody>
      </p:sp>
      <p:sp>
        <p:nvSpPr>
          <p:cNvPr id="3" name="Foliennummernplatzhalter 2">
            <a:extLst>
              <a:ext uri="{FF2B5EF4-FFF2-40B4-BE49-F238E27FC236}">
                <a16:creationId xmlns:a16="http://schemas.microsoft.com/office/drawing/2014/main" id="{6E2E4B39-F528-45F7-AEFD-68586BCB522E}"/>
              </a:ext>
            </a:extLst>
          </p:cNvPr>
          <p:cNvSpPr>
            <a:spLocks noGrp="1"/>
          </p:cNvSpPr>
          <p:nvPr>
            <p:ph type="sldNum" sz="quarter" idx="12"/>
          </p:nvPr>
        </p:nvSpPr>
        <p:spPr/>
        <p:txBody>
          <a:bodyPr/>
          <a:lstStyle/>
          <a:p>
            <a:fld id="{29AD3987-26BA-49DC-BA24-72731371DC9F}" type="slidenum">
              <a:rPr lang="de-DE" smtClean="0"/>
              <a:t>3</a:t>
            </a:fld>
            <a:endParaRPr lang="de-DE" dirty="0"/>
          </a:p>
        </p:txBody>
      </p:sp>
      <p:sp>
        <p:nvSpPr>
          <p:cNvPr id="4" name="Titel 3">
            <a:extLst>
              <a:ext uri="{FF2B5EF4-FFF2-40B4-BE49-F238E27FC236}">
                <a16:creationId xmlns:a16="http://schemas.microsoft.com/office/drawing/2014/main" id="{C0C37577-423D-407C-A55E-04F0085A6083}"/>
              </a:ext>
            </a:extLst>
          </p:cNvPr>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20772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B6B3D34-50BA-4BB6-8FEC-9E58C9FB4B26}"/>
              </a:ext>
            </a:extLst>
          </p:cNvPr>
          <p:cNvSpPr>
            <a:spLocks noGrp="1"/>
          </p:cNvSpPr>
          <p:nvPr>
            <p:ph idx="1"/>
          </p:nvPr>
        </p:nvSpPr>
        <p:spPr/>
        <p:txBody>
          <a:bodyPr/>
          <a:lstStyle/>
          <a:p>
            <a:r>
              <a:rPr lang="de-DE" dirty="0" err="1"/>
              <a:t>Foveales</a:t>
            </a:r>
            <a:r>
              <a:rPr lang="de-DE" dirty="0"/>
              <a:t>- und peripheres Sehen</a:t>
            </a:r>
          </a:p>
          <a:p>
            <a:r>
              <a:rPr lang="de-DE" dirty="0"/>
              <a:t>Erfassen der Blickposition</a:t>
            </a:r>
          </a:p>
          <a:p>
            <a:pPr lvl="1"/>
            <a:r>
              <a:rPr lang="de-DE" dirty="0"/>
              <a:t>Eyetracker</a:t>
            </a:r>
          </a:p>
          <a:p>
            <a:r>
              <a:rPr lang="de-DE" dirty="0"/>
              <a:t>Volumenrendering</a:t>
            </a:r>
          </a:p>
          <a:p>
            <a:r>
              <a:rPr lang="de-DE" dirty="0"/>
              <a:t>Senken der Bildqualität im peripheren Bereich</a:t>
            </a:r>
          </a:p>
          <a:p>
            <a:pPr lvl="1"/>
            <a:r>
              <a:rPr lang="de-DE" dirty="0"/>
              <a:t>Bildraum</a:t>
            </a:r>
          </a:p>
          <a:p>
            <a:pPr lvl="1"/>
            <a:r>
              <a:rPr lang="de-DE" dirty="0"/>
              <a:t>Objektraum</a:t>
            </a:r>
          </a:p>
          <a:p>
            <a:r>
              <a:rPr lang="de-DE" dirty="0"/>
              <a:t>Halbierte Berechnungsdauer</a:t>
            </a:r>
          </a:p>
        </p:txBody>
      </p:sp>
      <p:sp>
        <p:nvSpPr>
          <p:cNvPr id="3" name="Foliennummernplatzhalter 2">
            <a:extLst>
              <a:ext uri="{FF2B5EF4-FFF2-40B4-BE49-F238E27FC236}">
                <a16:creationId xmlns:a16="http://schemas.microsoft.com/office/drawing/2014/main" id="{7B881CCC-5A80-421F-BED5-6D0F02A89A55}"/>
              </a:ext>
            </a:extLst>
          </p:cNvPr>
          <p:cNvSpPr>
            <a:spLocks noGrp="1"/>
          </p:cNvSpPr>
          <p:nvPr>
            <p:ph type="sldNum" sz="quarter" idx="12"/>
          </p:nvPr>
        </p:nvSpPr>
        <p:spPr/>
        <p:txBody>
          <a:bodyPr/>
          <a:lstStyle/>
          <a:p>
            <a:fld id="{29AD3987-26BA-49DC-BA24-72731371DC9F}" type="slidenum">
              <a:rPr lang="de-DE" smtClean="0"/>
              <a:t>4</a:t>
            </a:fld>
            <a:endParaRPr lang="de-DE" dirty="0"/>
          </a:p>
        </p:txBody>
      </p:sp>
      <p:sp>
        <p:nvSpPr>
          <p:cNvPr id="4" name="Titel 3">
            <a:extLst>
              <a:ext uri="{FF2B5EF4-FFF2-40B4-BE49-F238E27FC236}">
                <a16:creationId xmlns:a16="http://schemas.microsoft.com/office/drawing/2014/main" id="{82801AF4-5AB0-483C-919A-E6E46D4882F9}"/>
              </a:ext>
            </a:extLst>
          </p:cNvPr>
          <p:cNvSpPr>
            <a:spLocks noGrp="1"/>
          </p:cNvSpPr>
          <p:nvPr>
            <p:ph type="title"/>
          </p:nvPr>
        </p:nvSpPr>
        <p:spPr/>
        <p:txBody>
          <a:bodyPr/>
          <a:lstStyle/>
          <a:p>
            <a:r>
              <a:rPr lang="de-DE" dirty="0"/>
              <a:t>Einleitung</a:t>
            </a:r>
          </a:p>
        </p:txBody>
      </p:sp>
    </p:spTree>
    <p:extLst>
      <p:ext uri="{BB962C8B-B14F-4D97-AF65-F5344CB8AC3E}">
        <p14:creationId xmlns:p14="http://schemas.microsoft.com/office/powerpoint/2010/main" val="2309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9A63108-FAC2-4666-9DD5-69210B3791AB}"/>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86170DCA-A5C4-4910-8EA8-9EDF6826DE9A}"/>
              </a:ext>
            </a:extLst>
          </p:cNvPr>
          <p:cNvSpPr>
            <a:spLocks noGrp="1"/>
          </p:cNvSpPr>
          <p:nvPr>
            <p:ph type="sldNum" sz="quarter" idx="12"/>
          </p:nvPr>
        </p:nvSpPr>
        <p:spPr/>
        <p:txBody>
          <a:bodyPr/>
          <a:lstStyle/>
          <a:p>
            <a:fld id="{29AD3987-26BA-49DC-BA24-72731371DC9F}" type="slidenum">
              <a:rPr lang="de-DE" smtClean="0"/>
              <a:t>5</a:t>
            </a:fld>
            <a:endParaRPr lang="de-DE" dirty="0"/>
          </a:p>
        </p:txBody>
      </p:sp>
      <p:sp>
        <p:nvSpPr>
          <p:cNvPr id="4" name="Titel 3">
            <a:extLst>
              <a:ext uri="{FF2B5EF4-FFF2-40B4-BE49-F238E27FC236}">
                <a16:creationId xmlns:a16="http://schemas.microsoft.com/office/drawing/2014/main" id="{71E495D1-3095-46E9-A3B6-C767C8F884C0}"/>
              </a:ext>
            </a:extLst>
          </p:cNvPr>
          <p:cNvSpPr>
            <a:spLocks noGrp="1"/>
          </p:cNvSpPr>
          <p:nvPr>
            <p:ph type="title"/>
          </p:nvPr>
        </p:nvSpPr>
        <p:spPr/>
        <p:txBody>
          <a:bodyPr/>
          <a:lstStyle/>
          <a:p>
            <a:r>
              <a:rPr lang="de-DE" dirty="0"/>
              <a:t>Verwandte Arbeiten</a:t>
            </a:r>
          </a:p>
        </p:txBody>
      </p:sp>
    </p:spTree>
    <p:extLst>
      <p:ext uri="{BB962C8B-B14F-4D97-AF65-F5344CB8AC3E}">
        <p14:creationId xmlns:p14="http://schemas.microsoft.com/office/powerpoint/2010/main" val="424508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3E2F95A-FF5F-4A94-AF44-F40BFD7C73DF}"/>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F60E4C9B-6954-4091-BC19-C372021C00B5}"/>
              </a:ext>
            </a:extLst>
          </p:cNvPr>
          <p:cNvSpPr>
            <a:spLocks noGrp="1"/>
          </p:cNvSpPr>
          <p:nvPr>
            <p:ph type="sldNum" sz="quarter" idx="12"/>
          </p:nvPr>
        </p:nvSpPr>
        <p:spPr/>
        <p:txBody>
          <a:bodyPr/>
          <a:lstStyle/>
          <a:p>
            <a:fld id="{29AD3987-26BA-49DC-BA24-72731371DC9F}" type="slidenum">
              <a:rPr lang="de-DE" smtClean="0"/>
              <a:t>6</a:t>
            </a:fld>
            <a:endParaRPr lang="de-DE" dirty="0"/>
          </a:p>
        </p:txBody>
      </p:sp>
      <p:sp>
        <p:nvSpPr>
          <p:cNvPr id="4" name="Titel 3">
            <a:extLst>
              <a:ext uri="{FF2B5EF4-FFF2-40B4-BE49-F238E27FC236}">
                <a16:creationId xmlns:a16="http://schemas.microsoft.com/office/drawing/2014/main" id="{AA74E259-D814-4B7E-B84C-89BAB4A9A3D9}"/>
              </a:ext>
            </a:extLst>
          </p:cNvPr>
          <p:cNvSpPr>
            <a:spLocks noGrp="1"/>
          </p:cNvSpPr>
          <p:nvPr>
            <p:ph type="title"/>
          </p:nvPr>
        </p:nvSpPr>
        <p:spPr/>
        <p:txBody>
          <a:bodyPr/>
          <a:lstStyle/>
          <a:p>
            <a:r>
              <a:rPr lang="de-DE" dirty="0"/>
              <a:t>Sehapparat</a:t>
            </a:r>
          </a:p>
        </p:txBody>
      </p:sp>
    </p:spTree>
    <p:extLst>
      <p:ext uri="{BB962C8B-B14F-4D97-AF65-F5344CB8AC3E}">
        <p14:creationId xmlns:p14="http://schemas.microsoft.com/office/powerpoint/2010/main" val="312616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7164020-CF31-4443-BFA4-7E8994FA03FF}"/>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E1A60B08-78DE-4BA8-AC5F-B538049B5A74}"/>
              </a:ext>
            </a:extLst>
          </p:cNvPr>
          <p:cNvSpPr>
            <a:spLocks noGrp="1"/>
          </p:cNvSpPr>
          <p:nvPr>
            <p:ph type="sldNum" sz="quarter" idx="12"/>
          </p:nvPr>
        </p:nvSpPr>
        <p:spPr/>
        <p:txBody>
          <a:bodyPr/>
          <a:lstStyle/>
          <a:p>
            <a:fld id="{29AD3987-26BA-49DC-BA24-72731371DC9F}" type="slidenum">
              <a:rPr lang="de-DE" smtClean="0"/>
              <a:t>7</a:t>
            </a:fld>
            <a:endParaRPr lang="de-DE" dirty="0"/>
          </a:p>
        </p:txBody>
      </p:sp>
      <p:sp>
        <p:nvSpPr>
          <p:cNvPr id="4" name="Titel 3">
            <a:extLst>
              <a:ext uri="{FF2B5EF4-FFF2-40B4-BE49-F238E27FC236}">
                <a16:creationId xmlns:a16="http://schemas.microsoft.com/office/drawing/2014/main" id="{AFCEDDE0-A366-4AC4-AF13-47343CE70889}"/>
              </a:ext>
            </a:extLst>
          </p:cNvPr>
          <p:cNvSpPr>
            <a:spLocks noGrp="1"/>
          </p:cNvSpPr>
          <p:nvPr>
            <p:ph type="title"/>
          </p:nvPr>
        </p:nvSpPr>
        <p:spPr/>
        <p:txBody>
          <a:bodyPr/>
          <a:lstStyle/>
          <a:p>
            <a:r>
              <a:rPr lang="de-DE" dirty="0"/>
              <a:t>Volumenrendering</a:t>
            </a:r>
          </a:p>
        </p:txBody>
      </p:sp>
    </p:spTree>
    <p:extLst>
      <p:ext uri="{BB962C8B-B14F-4D97-AF65-F5344CB8AC3E}">
        <p14:creationId xmlns:p14="http://schemas.microsoft.com/office/powerpoint/2010/main" val="7737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62841FF-ED95-410A-A44C-4CD3F18EDF65}"/>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603903D2-F9DC-4D39-B875-B0D05A83EBC9}"/>
              </a:ext>
            </a:extLst>
          </p:cNvPr>
          <p:cNvSpPr>
            <a:spLocks noGrp="1"/>
          </p:cNvSpPr>
          <p:nvPr>
            <p:ph type="sldNum" sz="quarter" idx="12"/>
          </p:nvPr>
        </p:nvSpPr>
        <p:spPr/>
        <p:txBody>
          <a:bodyPr/>
          <a:lstStyle/>
          <a:p>
            <a:fld id="{29AD3987-26BA-49DC-BA24-72731371DC9F}" type="slidenum">
              <a:rPr lang="de-DE" smtClean="0"/>
              <a:t>8</a:t>
            </a:fld>
            <a:endParaRPr lang="de-DE" dirty="0"/>
          </a:p>
        </p:txBody>
      </p:sp>
      <p:sp>
        <p:nvSpPr>
          <p:cNvPr id="4" name="Titel 3">
            <a:extLst>
              <a:ext uri="{FF2B5EF4-FFF2-40B4-BE49-F238E27FC236}">
                <a16:creationId xmlns:a16="http://schemas.microsoft.com/office/drawing/2014/main" id="{967B9506-C4D3-48E3-83E9-BC865F3F5D31}"/>
              </a:ext>
            </a:extLst>
          </p:cNvPr>
          <p:cNvSpPr>
            <a:spLocks noGrp="1"/>
          </p:cNvSpPr>
          <p:nvPr>
            <p:ph type="title"/>
          </p:nvPr>
        </p:nvSpPr>
        <p:spPr/>
        <p:txBody>
          <a:bodyPr/>
          <a:lstStyle/>
          <a:p>
            <a:r>
              <a:rPr lang="de-DE" dirty="0"/>
              <a:t>Eyetracking</a:t>
            </a:r>
          </a:p>
        </p:txBody>
      </p:sp>
    </p:spTree>
    <p:extLst>
      <p:ext uri="{BB962C8B-B14F-4D97-AF65-F5344CB8AC3E}">
        <p14:creationId xmlns:p14="http://schemas.microsoft.com/office/powerpoint/2010/main" val="176376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BFC54A6-CF1E-4705-BBE0-0F5AF5BE1FA3}"/>
              </a:ext>
            </a:extLst>
          </p:cNvPr>
          <p:cNvSpPr>
            <a:spLocks noGrp="1"/>
          </p:cNvSpPr>
          <p:nvPr>
            <p:ph idx="1"/>
          </p:nvPr>
        </p:nvSpPr>
        <p:spPr/>
        <p:txBody>
          <a:bodyPr/>
          <a:lstStyle/>
          <a:p>
            <a:endParaRPr lang="de-DE"/>
          </a:p>
        </p:txBody>
      </p:sp>
      <p:sp>
        <p:nvSpPr>
          <p:cNvPr id="3" name="Foliennummernplatzhalter 2">
            <a:extLst>
              <a:ext uri="{FF2B5EF4-FFF2-40B4-BE49-F238E27FC236}">
                <a16:creationId xmlns:a16="http://schemas.microsoft.com/office/drawing/2014/main" id="{C68930AE-E0C2-4512-88F5-C8FB2408B8A7}"/>
              </a:ext>
            </a:extLst>
          </p:cNvPr>
          <p:cNvSpPr>
            <a:spLocks noGrp="1"/>
          </p:cNvSpPr>
          <p:nvPr>
            <p:ph type="sldNum" sz="quarter" idx="12"/>
          </p:nvPr>
        </p:nvSpPr>
        <p:spPr/>
        <p:txBody>
          <a:bodyPr/>
          <a:lstStyle/>
          <a:p>
            <a:fld id="{29AD3987-26BA-49DC-BA24-72731371DC9F}" type="slidenum">
              <a:rPr lang="de-DE" smtClean="0"/>
              <a:t>9</a:t>
            </a:fld>
            <a:endParaRPr lang="de-DE" dirty="0"/>
          </a:p>
        </p:txBody>
      </p:sp>
      <p:sp>
        <p:nvSpPr>
          <p:cNvPr id="4" name="Titel 3">
            <a:extLst>
              <a:ext uri="{FF2B5EF4-FFF2-40B4-BE49-F238E27FC236}">
                <a16:creationId xmlns:a16="http://schemas.microsoft.com/office/drawing/2014/main" id="{8E1DF498-9417-4C18-AE3C-AD5C3FECA02A}"/>
              </a:ext>
            </a:extLst>
          </p:cNvPr>
          <p:cNvSpPr>
            <a:spLocks noGrp="1"/>
          </p:cNvSpPr>
          <p:nvPr>
            <p:ph type="title"/>
          </p:nvPr>
        </p:nvSpPr>
        <p:spPr/>
        <p:txBody>
          <a:bodyPr/>
          <a:lstStyle/>
          <a:p>
            <a:r>
              <a:rPr lang="de-DE" dirty="0"/>
              <a:t>GPU Architektur</a:t>
            </a:r>
          </a:p>
        </p:txBody>
      </p:sp>
    </p:spTree>
    <p:extLst>
      <p:ext uri="{BB962C8B-B14F-4D97-AF65-F5344CB8AC3E}">
        <p14:creationId xmlns:p14="http://schemas.microsoft.com/office/powerpoint/2010/main" val="3045631903"/>
      </p:ext>
    </p:extLst>
  </p:cSld>
  <p:clrMapOvr>
    <a:masterClrMapping/>
  </p:clrMapOvr>
</p:sld>
</file>

<file path=ppt/theme/theme1.xml><?xml version="1.0" encoding="utf-8"?>
<a:theme xmlns:a="http://schemas.openxmlformats.org/drawingml/2006/main" name="praesentationsvorlage_blanco1">
  <a:themeElements>
    <a:clrScheme name="VISUS">
      <a:dk1>
        <a:sysClr val="windowText" lastClr="000000"/>
      </a:dk1>
      <a:lt1>
        <a:srgbClr val="FFFFFF"/>
      </a:lt1>
      <a:dk2>
        <a:srgbClr val="204178"/>
      </a:dk2>
      <a:lt2>
        <a:srgbClr val="BBCDD4"/>
      </a:lt2>
      <a:accent1>
        <a:srgbClr val="3163B8"/>
      </a:accent1>
      <a:accent2>
        <a:srgbClr val="F96E19"/>
      </a:accent2>
      <a:accent3>
        <a:srgbClr val="E32929"/>
      </a:accent3>
      <a:accent4>
        <a:srgbClr val="62DA26"/>
      </a:accent4>
      <a:accent5>
        <a:srgbClr val="8037B7"/>
      </a:accent5>
      <a:accent6>
        <a:srgbClr val="788388"/>
      </a:accent6>
      <a:hlink>
        <a:srgbClr val="0076BD"/>
      </a:hlink>
      <a:folHlink>
        <a:srgbClr val="00568A"/>
      </a:folHlink>
    </a:clrScheme>
    <a:fontScheme name="VISUS">
      <a:majorFont>
        <a:latin typeface="Segoe UI Light"/>
        <a:ea typeface=""/>
        <a:cs typeface=""/>
      </a:majorFont>
      <a:minorFont>
        <a:latin typeface="Segoe U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praesentationsvorlage_blanco1</Template>
  <TotalTime>0</TotalTime>
  <Words>721</Words>
  <Application>Microsoft Office PowerPoint</Application>
  <PresentationFormat>Bildschirmpräsentation (16:9)</PresentationFormat>
  <Paragraphs>114</Paragraphs>
  <Slides>14</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Arial</vt:lpstr>
      <vt:lpstr>Calibri</vt:lpstr>
      <vt:lpstr>Segoe UI</vt:lpstr>
      <vt:lpstr>Segoe UI Light</vt:lpstr>
      <vt:lpstr>Wingdings</vt:lpstr>
      <vt:lpstr>praesentationsvorlage_blanco1</vt:lpstr>
      <vt:lpstr>Wahrnehmungsorientiertes Volumen-Rendering</vt:lpstr>
      <vt:lpstr>Motivation</vt:lpstr>
      <vt:lpstr>Gliederung</vt:lpstr>
      <vt:lpstr>Einleitung</vt:lpstr>
      <vt:lpstr>Verwandte Arbeiten</vt:lpstr>
      <vt:lpstr>Sehapparat</vt:lpstr>
      <vt:lpstr>Volumenrendering</vt:lpstr>
      <vt:lpstr>Eyetracking</vt:lpstr>
      <vt:lpstr>GPU Architektur</vt:lpstr>
      <vt:lpstr>Entwurf</vt:lpstr>
      <vt:lpstr>Implementierung</vt:lpstr>
      <vt:lpstr>Ergebnisse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Tina Barthelmes</dc:creator>
  <cp:lastModifiedBy>Ruben Bauer</cp:lastModifiedBy>
  <cp:revision>49</cp:revision>
  <dcterms:created xsi:type="dcterms:W3CDTF">2013-01-17T10:32:59Z</dcterms:created>
  <dcterms:modified xsi:type="dcterms:W3CDTF">2018-11-07T19:04:37Z</dcterms:modified>
</cp:coreProperties>
</file>