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CBE"/>
    <a:srgbClr val="999999"/>
    <a:srgbClr val="1961AC"/>
    <a:srgbClr val="3163B8"/>
    <a:srgbClr val="A0A0A0"/>
    <a:srgbClr val="1A60AB"/>
    <a:srgbClr val="969696"/>
    <a:srgbClr val="788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328" autoAdjust="0"/>
  </p:normalViewPr>
  <p:slideViewPr>
    <p:cSldViewPr>
      <p:cViewPr varScale="1">
        <p:scale>
          <a:sx n="54" d="100"/>
          <a:sy n="54" d="100"/>
        </p:scale>
        <p:origin x="186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72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00699-F170-47EF-8601-8ACFF448602A}" type="datetimeFigureOut">
              <a:rPr lang="de-DE" smtClean="0"/>
              <a:t>07.11.2018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F2A7C-E896-4C15-99D8-2B5BC94A4F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1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58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Steigende Anforderungen durch höhere Pixeldichten, größere Bildschirme und Field-</a:t>
            </a:r>
            <a:r>
              <a:rPr lang="de-DE" dirty="0" err="1"/>
              <a:t>of</a:t>
            </a:r>
            <a:r>
              <a:rPr lang="de-DE" dirty="0"/>
              <a:t>-View und benötigte doppelte Bildberechnung für zum Beispiel stereoskopische VR-Brillen (HD -&gt; </a:t>
            </a:r>
            <a:r>
              <a:rPr lang="de-DE" dirty="0" err="1"/>
              <a:t>Full</a:t>
            </a:r>
            <a:r>
              <a:rPr lang="de-DE" dirty="0"/>
              <a:t>-HD -&gt; 4K) von HD zu 4K ca. 10x mehr Pixel.</a:t>
            </a:r>
          </a:p>
          <a:p>
            <a:r>
              <a:rPr lang="de-DE" dirty="0"/>
              <a:t>-&gt; Begrenzte Rechenkapazitäten. Die Anzahl der Pixel und die Anforderungen an die Hardware kann deutlich einfacher wachsen als die verfügbare Rechenleistung.</a:t>
            </a:r>
          </a:p>
          <a:p>
            <a:r>
              <a:rPr lang="de-DE" dirty="0"/>
              <a:t>(Grafikanwendungen können beliebig komplex gemacht werden.)</a:t>
            </a:r>
          </a:p>
          <a:p>
            <a:r>
              <a:rPr lang="de-DE" dirty="0"/>
              <a:t>Da betrifft vor allem auch Volumenrendering mit </a:t>
            </a:r>
            <a:r>
              <a:rPr lang="de-DE" dirty="0" err="1"/>
              <a:t>Raycasting</a:t>
            </a:r>
            <a:r>
              <a:rPr lang="de-DE" dirty="0"/>
              <a:t>, da der </a:t>
            </a:r>
            <a:r>
              <a:rPr lang="de-DE" dirty="0" err="1"/>
              <a:t>Raycast</a:t>
            </a:r>
            <a:r>
              <a:rPr lang="de-DE" dirty="0"/>
              <a:t> stark von der Anzahl der Pixel abhängt.</a:t>
            </a:r>
          </a:p>
          <a:p>
            <a:r>
              <a:rPr lang="de-DE" dirty="0"/>
              <a:t>Natürlich versucht man das ganze zu optimieren und den </a:t>
            </a:r>
            <a:r>
              <a:rPr lang="de-DE" dirty="0" err="1"/>
              <a:t>Raycast</a:t>
            </a:r>
            <a:r>
              <a:rPr lang="de-DE" dirty="0"/>
              <a:t> intelligent zu gestalten, zum Beispiel durch Empty-Space-</a:t>
            </a:r>
            <a:r>
              <a:rPr lang="de-DE" dirty="0" err="1"/>
              <a:t>Skipping</a:t>
            </a:r>
            <a:r>
              <a:rPr lang="de-DE" dirty="0"/>
              <a:t> (ESS) und Early-Ray-Termination (ERT), doch diese datenorientierte Ansätze sind schon stark ausgereizt.</a:t>
            </a:r>
          </a:p>
          <a:p>
            <a:endParaRPr lang="de-DE" dirty="0"/>
          </a:p>
          <a:p>
            <a:r>
              <a:rPr lang="de-DE" dirty="0"/>
              <a:t>Es müssen also auch andere Ansätze und Methoden in Betracht gezogen werden.</a:t>
            </a:r>
          </a:p>
          <a:p>
            <a:r>
              <a:rPr lang="de-DE" dirty="0"/>
              <a:t>Das visuelle Wahrnehmungssystem des Menschen hat einige Limitierungen, die gezielt ausgenutzt werden können, um den Berechnungsaufwand grafischer Anwendungen zu reduzieren. </a:t>
            </a:r>
          </a:p>
          <a:p>
            <a:r>
              <a:rPr lang="de-DE" dirty="0"/>
              <a:t>Dies motivierte das Ziel dieser Arbeit: wahrnehmungsorientierte Methoden für das Volumenrendering zu entwerfen, implementieren und hinsichtlich der gewonnenen Performanz und veränderten Bildqualität zu untersuchen.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623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Motivation:</a:t>
            </a:r>
          </a:p>
          <a:p>
            <a:r>
              <a:rPr lang="de-DE" dirty="0"/>
              <a:t>-- Probleme der technischen Entwicklungen der Pixelanzahl, Probleme des Volumenrenderings, Lösungsansatz untersuchen mit Hauptaspekt Performanz (Es gibt Datenbasierte Methoden wie EES und 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termination</a:t>
            </a:r>
            <a:r>
              <a:rPr lang="de-DE" dirty="0"/>
              <a:t> aber diese sind schon stark </a:t>
            </a:r>
            <a:r>
              <a:rPr lang="de-DE" dirty="0" err="1"/>
              <a:t>ausgereitzt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Einleitung:</a:t>
            </a:r>
          </a:p>
          <a:p>
            <a:r>
              <a:rPr lang="de-DE" dirty="0"/>
              <a:t>-- Eigenschaften des MWS, Verwendung eines Eyetrackers, Reduzierung der Bildqualität im peripheren Bereich, Kurzfassung der Ergebnisse</a:t>
            </a:r>
          </a:p>
          <a:p>
            <a:endParaRPr lang="de-DE" dirty="0"/>
          </a:p>
          <a:p>
            <a:r>
              <a:rPr lang="de-DE" dirty="0"/>
              <a:t>Verwandte Arbeiten:</a:t>
            </a:r>
          </a:p>
          <a:p>
            <a:r>
              <a:rPr lang="de-DE" dirty="0"/>
              <a:t>-- Wie haben es die anderen gemacht, was gab es schon, wie möchte ich mich abgrenzen bzw. wo ist der Unterschied in meiner Implementierung</a:t>
            </a:r>
          </a:p>
          <a:p>
            <a:endParaRPr lang="de-DE" dirty="0"/>
          </a:p>
          <a:p>
            <a:r>
              <a:rPr lang="de-DE" dirty="0"/>
              <a:t>Sehapparat:</a:t>
            </a:r>
          </a:p>
          <a:p>
            <a:r>
              <a:rPr lang="de-DE" dirty="0"/>
              <a:t>-- Stark gekürzt die wichtigsten Eigenschaften des Sehapparates mit u.U. einem Beispielbild</a:t>
            </a:r>
          </a:p>
          <a:p>
            <a:endParaRPr lang="de-DE" dirty="0"/>
          </a:p>
          <a:p>
            <a:r>
              <a:rPr lang="de-DE" dirty="0"/>
              <a:t>Volumenrendering und Transferfunktion:</a:t>
            </a:r>
          </a:p>
          <a:p>
            <a:r>
              <a:rPr lang="de-DE" dirty="0"/>
              <a:t>-- Kurz wie funktioniert das Ganze, 3D Volumen mit </a:t>
            </a:r>
            <a:r>
              <a:rPr lang="de-DE" dirty="0" err="1"/>
              <a:t>Voxel</a:t>
            </a:r>
            <a:r>
              <a:rPr lang="de-DE" dirty="0"/>
              <a:t>, Abtasten von Strahlen, Berechnen der Farbwerte</a:t>
            </a:r>
          </a:p>
          <a:p>
            <a:endParaRPr lang="de-DE" dirty="0"/>
          </a:p>
          <a:p>
            <a:r>
              <a:rPr lang="de-DE" dirty="0"/>
              <a:t>Eyetracking:</a:t>
            </a:r>
          </a:p>
          <a:p>
            <a:r>
              <a:rPr lang="de-DE" dirty="0"/>
              <a:t>-- Was es ist, wie es funktioniert, welches Gerät habe ich verwendet?</a:t>
            </a:r>
          </a:p>
          <a:p>
            <a:endParaRPr lang="de-DE" dirty="0"/>
          </a:p>
          <a:p>
            <a:r>
              <a:rPr lang="de-DE" dirty="0"/>
              <a:t>GPU Architektur:</a:t>
            </a:r>
          </a:p>
          <a:p>
            <a:r>
              <a:rPr lang="de-DE" dirty="0"/>
              <a:t>-- Warum beschäftige ich mich damit? </a:t>
            </a:r>
            <a:r>
              <a:rPr lang="de-DE" dirty="0" err="1"/>
              <a:t>OpenCL</a:t>
            </a:r>
            <a:r>
              <a:rPr lang="de-DE" dirty="0"/>
              <a:t>, Work-Items, Work-Groups, Ausführungsmodell (Threads, Thread-Blocks)</a:t>
            </a:r>
          </a:p>
          <a:p>
            <a:endParaRPr lang="de-DE" dirty="0"/>
          </a:p>
          <a:p>
            <a:r>
              <a:rPr lang="de-DE" dirty="0"/>
              <a:t>Entwurf:</a:t>
            </a:r>
          </a:p>
          <a:p>
            <a:r>
              <a:rPr lang="de-DE" dirty="0"/>
              <a:t>-- Ausgangprojekt </a:t>
            </a:r>
            <a:r>
              <a:rPr lang="de-DE" dirty="0" err="1"/>
              <a:t>Raycaster</a:t>
            </a:r>
            <a:r>
              <a:rPr lang="de-DE" dirty="0"/>
              <a:t>, Simulieren der Blickposition, Reduzierung der Abtastrate im Objekt- und Bildbereich</a:t>
            </a:r>
          </a:p>
          <a:p>
            <a:r>
              <a:rPr lang="de-DE" dirty="0"/>
              <a:t>Implementierung:</a:t>
            </a:r>
          </a:p>
          <a:p>
            <a:endParaRPr lang="de-DE" dirty="0"/>
          </a:p>
          <a:p>
            <a:r>
              <a:rPr lang="de-DE" dirty="0"/>
              <a:t>-- Umsetzung des Entwurfs, Reduzierung der Abtastrate im Objektraum, Erster Ansatz zur Reduzierung der Abtastrate im Bildraum, Zweiter Ansatz zu Reduzierung der Abtastrate im Bildraum</a:t>
            </a:r>
          </a:p>
          <a:p>
            <a:endParaRPr lang="de-DE" dirty="0"/>
          </a:p>
          <a:p>
            <a:r>
              <a:rPr lang="de-DE" dirty="0"/>
              <a:t>Ergebnisse:</a:t>
            </a:r>
          </a:p>
          <a:p>
            <a:r>
              <a:rPr lang="de-DE" dirty="0"/>
              <a:t>-- Sammeln von Messwerten, Bilder/Videos, </a:t>
            </a:r>
            <a:r>
              <a:rPr lang="de-DE" dirty="0" err="1"/>
              <a:t>Performanzwerte</a:t>
            </a:r>
            <a:r>
              <a:rPr lang="de-DE" dirty="0"/>
              <a:t>, Vergleich, Diskussion</a:t>
            </a:r>
          </a:p>
          <a:p>
            <a:endParaRPr lang="de-DE" dirty="0"/>
          </a:p>
          <a:p>
            <a:r>
              <a:rPr lang="de-DE" dirty="0"/>
              <a:t>Fazit:</a:t>
            </a:r>
          </a:p>
          <a:p>
            <a:r>
              <a:rPr lang="de-DE" dirty="0"/>
              <a:t>-- Fazit, Ausblick</a:t>
            </a:r>
          </a:p>
          <a:p>
            <a:endParaRPr lang="de-DE" dirty="0"/>
          </a:p>
          <a:p>
            <a:r>
              <a:rPr lang="de-DE" dirty="0"/>
              <a:t>Quellen:</a:t>
            </a:r>
          </a:p>
          <a:p>
            <a:r>
              <a:rPr lang="de-DE" dirty="0"/>
              <a:t>--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4F2A7C-E896-4C15-99D8-2B5BC94A4F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47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1851670"/>
            <a:ext cx="8640960" cy="1080120"/>
          </a:xfrm>
        </p:spPr>
        <p:txBody>
          <a:bodyPr anchor="b" anchorCtr="0"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1520" y="3147814"/>
            <a:ext cx="8640960" cy="843844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accent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35047"/>
            <a:ext cx="3420283" cy="76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7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202574"/>
            <a:ext cx="8640960" cy="3400026"/>
          </a:xfrm>
        </p:spPr>
        <p:txBody>
          <a:bodyPr/>
          <a:lstStyle>
            <a:lvl1pPr>
              <a:buClr>
                <a:srgbClr val="137CBE"/>
              </a:buClr>
              <a:defRPr/>
            </a:lvl1pPr>
            <a:lvl2pPr>
              <a:buClr>
                <a:srgbClr val="137CBE"/>
              </a:buClr>
              <a:defRPr/>
            </a:lvl2pPr>
            <a:lvl3pPr>
              <a:buClr>
                <a:srgbClr val="137CBE"/>
              </a:buClr>
              <a:defRPr/>
            </a:lvl3pPr>
            <a:lvl4pPr>
              <a:buClr>
                <a:srgbClr val="137CBE"/>
              </a:buClr>
              <a:defRPr/>
            </a:lvl4pPr>
            <a:lvl5pPr>
              <a:buClr>
                <a:srgbClr val="137CBE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333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020" y="1200151"/>
            <a:ext cx="4140460" cy="3394472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1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020" y="1151335"/>
            <a:ext cx="4140460" cy="47982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020" y="1631156"/>
            <a:ext cx="4140460" cy="2963466"/>
          </a:xfrm>
        </p:spPr>
        <p:txBody>
          <a:bodyPr/>
          <a:lstStyle>
            <a:lvl1pPr>
              <a:buClr>
                <a:srgbClr val="137CBE"/>
              </a:buClr>
              <a:defRPr sz="2000"/>
            </a:lvl1pPr>
            <a:lvl2pPr>
              <a:buClr>
                <a:srgbClr val="137CBE"/>
              </a:buClr>
              <a:defRPr sz="1800"/>
            </a:lvl2pPr>
            <a:lvl3pPr>
              <a:buClr>
                <a:srgbClr val="137CBE"/>
              </a:buClr>
              <a:defRPr sz="1600"/>
            </a:lvl3pPr>
            <a:lvl4pPr>
              <a:buClr>
                <a:srgbClr val="137CBE"/>
              </a:buClr>
              <a:defRPr sz="1400"/>
            </a:lvl4pPr>
            <a:lvl5pPr>
              <a:buClr>
                <a:srgbClr val="137CBE"/>
              </a:buCl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9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37CBE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0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0">
                <a:solidFill>
                  <a:srgbClr val="137CBE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25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0" y="171451"/>
            <a:ext cx="8641006" cy="82062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noProof="0" dirty="0"/>
              <a:t>Titelmasterformat durch Klicken 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1520" y="1194599"/>
            <a:ext cx="8640960" cy="340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183180" y="4785996"/>
            <a:ext cx="2709301" cy="320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i="0">
                <a:solidFill>
                  <a:srgbClr val="788388"/>
                </a:solidFill>
                <a:latin typeface="+mj-lt"/>
              </a:defRPr>
            </a:lvl1pPr>
          </a:lstStyle>
          <a:p>
            <a:fld id="{29AD3987-26BA-49DC-BA24-72731371DC9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34" y="4825264"/>
            <a:ext cx="1546337" cy="2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2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de-DE" sz="3600" kern="1200" dirty="0">
          <a:solidFill>
            <a:srgbClr val="137CB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137CBE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Wahrnehmungsorientiertes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-Rendering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003798"/>
            <a:ext cx="8640960" cy="486054"/>
          </a:xfrm>
        </p:spPr>
        <p:txBody>
          <a:bodyPr>
            <a:normAutofit/>
          </a:bodyPr>
          <a:lstStyle/>
          <a:p>
            <a:r>
              <a:rPr lang="en-US" sz="1800" u="sng" dirty="0">
                <a:latin typeface="+mn-lt"/>
              </a:rPr>
              <a:t>Ruben Bauer</a:t>
            </a:r>
            <a:endParaRPr lang="en-US" sz="18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6284" y="386092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Bachelorarbeitvortrag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|  09.11.2018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Gerade Verbindung 7"/>
          <p:cNvCxnSpPr/>
          <p:nvPr/>
        </p:nvCxnSpPr>
        <p:spPr>
          <a:xfrm>
            <a:off x="323528" y="3597863"/>
            <a:ext cx="8424936" cy="0"/>
          </a:xfrm>
          <a:prstGeom prst="line">
            <a:avLst/>
          </a:prstGeom>
          <a:ln w="1651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6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196B620-9307-4A32-8E0F-A79CD82C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1704736-F46B-49C0-9EFA-AA28A087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FB193F-48F1-49DB-BECE-D330734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276474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09906C3-EB48-4504-B6CF-89196764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907AE8-75FA-4153-8576-FAD37DFF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FB73CFF-2580-4E40-ACFF-1D3CE943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</a:t>
            </a:r>
          </a:p>
        </p:txBody>
      </p:sp>
    </p:spTree>
    <p:extLst>
      <p:ext uri="{BB962C8B-B14F-4D97-AF65-F5344CB8AC3E}">
        <p14:creationId xmlns:p14="http://schemas.microsoft.com/office/powerpoint/2010/main" val="374174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56811E-A147-472F-A750-95CA0DFB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5C3468-4FAE-4482-A6B1-80A1C1D9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12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67732E9-823B-48E1-94F0-E4B095B2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129366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5A8FDFA-9158-4F5B-B217-58F4813E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92B2AE-FD91-476E-A0BA-A33507D4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EDDF61-A407-4902-8BFD-CC56DD36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81512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02BA65F-1EFC-48C1-9C31-D228E1A6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E12B332-6480-47FC-9A50-7AAC660A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F91CB94-F68A-4FA8-99D3-7863D572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114500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</a:t>
            </a:r>
          </a:p>
          <a:p>
            <a:r>
              <a:rPr lang="en-US" dirty="0" err="1"/>
              <a:t>Steigende</a:t>
            </a:r>
            <a:r>
              <a:rPr lang="en-US" dirty="0"/>
              <a:t> </a:t>
            </a:r>
            <a:r>
              <a:rPr lang="en-US" dirty="0" err="1"/>
              <a:t>Anforderungen</a:t>
            </a:r>
            <a:endParaRPr lang="en-US" dirty="0"/>
          </a:p>
          <a:p>
            <a:pPr lvl="1"/>
            <a:r>
              <a:rPr lang="en-US" dirty="0" err="1"/>
              <a:t>Pixeldichte</a:t>
            </a:r>
            <a:r>
              <a:rPr lang="en-US" dirty="0"/>
              <a:t>, </a:t>
            </a:r>
            <a:r>
              <a:rPr lang="en-US" dirty="0" err="1"/>
              <a:t>Größe</a:t>
            </a:r>
            <a:r>
              <a:rPr lang="en-US" dirty="0"/>
              <a:t>, Field-of-View, </a:t>
            </a:r>
            <a:r>
              <a:rPr lang="en-US" dirty="0" err="1"/>
              <a:t>Stereoskopische</a:t>
            </a:r>
            <a:r>
              <a:rPr lang="en-US" dirty="0"/>
              <a:t> </a:t>
            </a:r>
            <a:r>
              <a:rPr lang="en-US" dirty="0" err="1"/>
              <a:t>Bildberechnung</a:t>
            </a:r>
            <a:endParaRPr lang="en-US" dirty="0"/>
          </a:p>
          <a:p>
            <a:r>
              <a:rPr lang="en-US" dirty="0" err="1"/>
              <a:t>Volumenrendering</a:t>
            </a:r>
            <a:endParaRPr lang="en-US" dirty="0"/>
          </a:p>
          <a:p>
            <a:pPr lvl="1"/>
            <a:r>
              <a:rPr lang="en-US" dirty="0" err="1"/>
              <a:t>Datenorierte</a:t>
            </a:r>
            <a:r>
              <a:rPr lang="en-US" dirty="0"/>
              <a:t> </a:t>
            </a:r>
            <a:r>
              <a:rPr lang="en-US" dirty="0" err="1"/>
              <a:t>Ansätze</a:t>
            </a:r>
            <a:r>
              <a:rPr lang="en-US" dirty="0"/>
              <a:t> stark </a:t>
            </a:r>
            <a:r>
              <a:rPr lang="en-US" dirty="0" err="1"/>
              <a:t>ausgereizt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Lösungsansatz</a:t>
            </a:r>
            <a:r>
              <a:rPr lang="en-US" dirty="0"/>
              <a:t>:</a:t>
            </a:r>
          </a:p>
          <a:p>
            <a:r>
              <a:rPr lang="en-US" dirty="0" err="1"/>
              <a:t>Nutzen</a:t>
            </a:r>
            <a:r>
              <a:rPr lang="en-US" dirty="0"/>
              <a:t> </a:t>
            </a:r>
            <a:r>
              <a:rPr lang="en-US" dirty="0" err="1"/>
              <a:t>wahrnehmungsorientierter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im </a:t>
            </a:r>
            <a:r>
              <a:rPr lang="en-US" dirty="0" err="1"/>
              <a:t>Volumenrendering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8015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5D2311-E958-426D-B2CB-E36DF3372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r>
              <a:rPr lang="de-DE" dirty="0"/>
              <a:t>Einleitung</a:t>
            </a:r>
          </a:p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Verwandte Arbeiten</a:t>
            </a:r>
          </a:p>
          <a:p>
            <a:pPr lvl="1"/>
            <a:r>
              <a:rPr lang="de-DE" dirty="0"/>
              <a:t>Sehapparat</a:t>
            </a:r>
          </a:p>
          <a:p>
            <a:pPr lvl="1"/>
            <a:r>
              <a:rPr lang="de-DE" dirty="0"/>
              <a:t>Volumenrendering und Transferfunktion</a:t>
            </a:r>
          </a:p>
          <a:p>
            <a:pPr lvl="1"/>
            <a:r>
              <a:rPr lang="de-DE" dirty="0"/>
              <a:t>Eyetracking</a:t>
            </a:r>
          </a:p>
          <a:p>
            <a:pPr lvl="1"/>
            <a:r>
              <a:rPr lang="de-DE" dirty="0"/>
              <a:t>GPU Architektur</a:t>
            </a:r>
          </a:p>
          <a:p>
            <a:r>
              <a:rPr lang="de-DE" dirty="0"/>
              <a:t>Entwurf</a:t>
            </a:r>
          </a:p>
          <a:p>
            <a:r>
              <a:rPr lang="de-DE" dirty="0"/>
              <a:t>Implementierung</a:t>
            </a:r>
          </a:p>
          <a:p>
            <a:r>
              <a:rPr lang="de-DE" dirty="0"/>
              <a:t>Ergebnisse</a:t>
            </a:r>
          </a:p>
          <a:p>
            <a:r>
              <a:rPr lang="de-DE" dirty="0"/>
              <a:t>Fazit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2E4B39-F528-45F7-AEFD-68586BC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3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0C37577-423D-407C-A55E-04F0085A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207727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B6B3D34-50BA-4BB6-8FEC-9E58C9FB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B881CCC-5A80-421F-BED5-6D0F02A8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2801AF4-5AB0-483C-919A-E6E46D48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23095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A63108-FAC2-4666-9DD5-69210B37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6170DCA-A5C4-4910-8EA8-9EDF6826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1E495D1-3095-46E9-A3B6-C767C8F8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Verwandte Arbeiten</a:t>
            </a:r>
          </a:p>
        </p:txBody>
      </p:sp>
    </p:spTree>
    <p:extLst>
      <p:ext uri="{BB962C8B-B14F-4D97-AF65-F5344CB8AC3E}">
        <p14:creationId xmlns:p14="http://schemas.microsoft.com/office/powerpoint/2010/main" val="424508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E2F95A-FF5F-4A94-AF44-F40BFD7C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60E4C9B-6954-4091-BC19-C372021C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74E259-D814-4B7E-B84C-89BAB4A9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Sehapparat</a:t>
            </a:r>
          </a:p>
        </p:txBody>
      </p:sp>
    </p:spTree>
    <p:extLst>
      <p:ext uri="{BB962C8B-B14F-4D97-AF65-F5344CB8AC3E}">
        <p14:creationId xmlns:p14="http://schemas.microsoft.com/office/powerpoint/2010/main" val="312616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7164020-CF31-4443-BFA4-7E8994FA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1A60B08-78DE-4BA8-AC5F-B538049B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FCEDDE0-A366-4AC4-AF13-47343CE7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Volumenrendering</a:t>
            </a:r>
          </a:p>
        </p:txBody>
      </p:sp>
    </p:spTree>
    <p:extLst>
      <p:ext uri="{BB962C8B-B14F-4D97-AF65-F5344CB8AC3E}">
        <p14:creationId xmlns:p14="http://schemas.microsoft.com/office/powerpoint/2010/main" val="7737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62841FF-ED95-410A-A44C-4CD3F18E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3903D2-F9DC-4D39-B875-B0D05A83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67B9506-C4D3-48E3-83E9-BC865F3F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Eyetracking</a:t>
            </a:r>
          </a:p>
        </p:txBody>
      </p:sp>
    </p:spTree>
    <p:extLst>
      <p:ext uri="{BB962C8B-B14F-4D97-AF65-F5344CB8AC3E}">
        <p14:creationId xmlns:p14="http://schemas.microsoft.com/office/powerpoint/2010/main" val="176376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BFC54A6-CF1E-4705-BBE0-0F5AF5BE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8930AE-E0C2-4512-88F5-C8FB2408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D3987-26BA-49DC-BA24-72731371DC9F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E1DF498-9417-4C18-AE3C-AD5C3FEC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GPU Architektur</a:t>
            </a:r>
          </a:p>
        </p:txBody>
      </p:sp>
    </p:spTree>
    <p:extLst>
      <p:ext uri="{BB962C8B-B14F-4D97-AF65-F5344CB8AC3E}">
        <p14:creationId xmlns:p14="http://schemas.microsoft.com/office/powerpoint/2010/main" val="3045631903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_blanco1">
  <a:themeElements>
    <a:clrScheme name="VISUS">
      <a:dk1>
        <a:sysClr val="windowText" lastClr="000000"/>
      </a:dk1>
      <a:lt1>
        <a:srgbClr val="FFFFFF"/>
      </a:lt1>
      <a:dk2>
        <a:srgbClr val="204178"/>
      </a:dk2>
      <a:lt2>
        <a:srgbClr val="BBCDD4"/>
      </a:lt2>
      <a:accent1>
        <a:srgbClr val="3163B8"/>
      </a:accent1>
      <a:accent2>
        <a:srgbClr val="F96E19"/>
      </a:accent2>
      <a:accent3>
        <a:srgbClr val="E32929"/>
      </a:accent3>
      <a:accent4>
        <a:srgbClr val="62DA26"/>
      </a:accent4>
      <a:accent5>
        <a:srgbClr val="8037B7"/>
      </a:accent5>
      <a:accent6>
        <a:srgbClr val="788388"/>
      </a:accent6>
      <a:hlink>
        <a:srgbClr val="0076BD"/>
      </a:hlink>
      <a:folHlink>
        <a:srgbClr val="00568A"/>
      </a:folHlink>
    </a:clrScheme>
    <a:fontScheme name="VISU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praesentationsvorlage_blanco1</Template>
  <TotalTime>0</TotalTime>
  <Words>502</Words>
  <Application>Microsoft Office PowerPoint</Application>
  <PresentationFormat>Bildschirmpräsentation (16:9)</PresentationFormat>
  <Paragraphs>96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Wingdings</vt:lpstr>
      <vt:lpstr>praesentationsvorlage_blanco1</vt:lpstr>
      <vt:lpstr>Wahrnehmungsorientiertes Volumen-Rendering</vt:lpstr>
      <vt:lpstr>Motivation</vt:lpstr>
      <vt:lpstr>Gliederung</vt:lpstr>
      <vt:lpstr>Einleitung</vt:lpstr>
      <vt:lpstr>Verwandte Arbeiten</vt:lpstr>
      <vt:lpstr>Sehapparat</vt:lpstr>
      <vt:lpstr>Volumenrendering</vt:lpstr>
      <vt:lpstr>Eyetracking</vt:lpstr>
      <vt:lpstr>GPU Architektur</vt:lpstr>
      <vt:lpstr>Entwurf</vt:lpstr>
      <vt:lpstr>Implementierung</vt:lpstr>
      <vt:lpstr>Ergebnisse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Tina Barthelmes</dc:creator>
  <cp:lastModifiedBy>Ruben Bauer</cp:lastModifiedBy>
  <cp:revision>42</cp:revision>
  <dcterms:created xsi:type="dcterms:W3CDTF">2013-01-17T10:32:59Z</dcterms:created>
  <dcterms:modified xsi:type="dcterms:W3CDTF">2018-11-07T16:17:45Z</dcterms:modified>
</cp:coreProperties>
</file>