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9" r:id="rId4"/>
    <p:sldId id="272" r:id="rId5"/>
    <p:sldId id="273" r:id="rId6"/>
    <p:sldId id="274" r:id="rId7"/>
    <p:sldId id="275" r:id="rId8"/>
    <p:sldId id="276" r:id="rId9"/>
    <p:sldId id="281" r:id="rId10"/>
  </p:sldIdLst>
  <p:sldSz cx="9721850" cy="6840538"/>
  <p:notesSz cx="7086600" cy="102235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Stegmaier" initials="CS" lastIdx="1" clrIdx="0">
    <p:extLst>
      <p:ext uri="{19B8F6BF-5375-455C-9EA6-DF929625EA0E}">
        <p15:presenceInfo xmlns:p15="http://schemas.microsoft.com/office/powerpoint/2012/main" userId="f228cc098b58e2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DE1"/>
    <a:srgbClr val="1FD3F7"/>
    <a:srgbClr val="28BFEE"/>
    <a:srgbClr val="27A8EF"/>
    <a:srgbClr val="5F5F5F"/>
    <a:srgbClr val="4D4D4D"/>
    <a:srgbClr val="333333"/>
    <a:srgbClr val="373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9" autoAdjust="0"/>
    <p:restoredTop sz="94622" autoAdjust="0"/>
  </p:normalViewPr>
  <p:slideViewPr>
    <p:cSldViewPr snapToGrid="0">
      <p:cViewPr>
        <p:scale>
          <a:sx n="75" d="100"/>
          <a:sy n="75" d="100"/>
        </p:scale>
        <p:origin x="103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3BB1DBF-CADC-4891-911B-3CCF95E71E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400FE81-A210-4127-B71F-A504383867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39BF89F-0B10-4637-A4A5-DFE8E9DB18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7A90A93-C2B0-4845-ABAF-56A4020325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F84E8309-01CF-470A-A3B3-0175E53ECB65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0921698-767E-4611-817D-636BA09DD7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39A690C-883B-4AAB-96B4-A4DDCA100A7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43BB4CA-8BE5-488F-A5BE-9FD3B2A021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9150" y="766763"/>
            <a:ext cx="544830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01DBBEC-F1E4-496F-875A-A92C57D858C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73075" y="4856163"/>
            <a:ext cx="6219825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1510458F-E68B-4B1A-B7AE-AC463E1FB3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34CB246-7742-416C-9A98-CA5F9EBCCF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2D90D9D6-F7E6-48CA-B9AF-324CB598BF44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1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7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2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0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3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000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4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65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5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2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6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8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7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60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8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73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F74857E-C4D9-4F36-A05C-D9021FD53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8DD7CC-26B0-49BB-9122-7ED3118D20E3}" type="slidenum">
              <a:rPr lang="de-DE" altLang="de-DE" sz="1300"/>
              <a:pPr eaLnBrk="1" hangingPunct="1"/>
              <a:t>9</a:t>
            </a:fld>
            <a:endParaRPr lang="de-DE" altLang="de-DE" sz="13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E4EFB20F-3D4D-48C4-B64C-CBB3FCCF1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A7B72D4-C561-47A5-8E4A-217B9C4B0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4856163"/>
            <a:ext cx="6219825" cy="280987"/>
          </a:xfrm>
          <a:noFill/>
        </p:spPr>
        <p:txBody>
          <a:bodyPr/>
          <a:lstStyle/>
          <a:p>
            <a:pPr eaLnBrk="1" hangingPunct="1"/>
            <a:r>
              <a:rPr lang="de-DE" altLang="de-DE" dirty="0">
                <a:latin typeface="Arial" panose="020B0604020202020204" pitchFamily="34" charset="0"/>
              </a:rPr>
              <a:t>Referenzen für Bilder?</a:t>
            </a:r>
          </a:p>
        </p:txBody>
      </p:sp>
    </p:spTree>
    <p:extLst>
      <p:ext uri="{BB962C8B-B14F-4D97-AF65-F5344CB8AC3E}">
        <p14:creationId xmlns:p14="http://schemas.microsoft.com/office/powerpoint/2010/main" val="241408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8663" y="2125663"/>
            <a:ext cx="8264525" cy="14652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58913" y="3876675"/>
            <a:ext cx="6804025" cy="17478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69849FEA-E21D-45E2-AFEC-06754DB88B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E9BA-72BE-45E9-916B-DE86CFCF712C}" type="datetime1">
              <a:rPr lang="de-DE" smtClean="0"/>
              <a:t>05.04.2019</a:t>
            </a:fld>
            <a:endParaRPr lang="de-DE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DE51C69D-AADB-42F1-BB7B-6B673F010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150534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398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5775" y="1595438"/>
            <a:ext cx="8750300" cy="4514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36772CAE-F77A-4FC4-95FE-CB92429499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17E13-04FE-47CE-9FEB-4D09C88DBA7B}" type="datetime1">
              <a:rPr lang="de-DE" smtClean="0"/>
              <a:t>05.04.2019</a:t>
            </a:fld>
            <a:endParaRPr lang="de-DE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9D33C65E-79BF-494C-B0AA-562311A4B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240175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048500" y="274638"/>
            <a:ext cx="2187575" cy="5835650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410325" cy="5835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55D84473-549C-4D0C-BA63-6FF8C8519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FA6DE-B0CA-4545-B1E8-781BA41914CE}" type="datetime1">
              <a:rPr lang="de-DE" smtClean="0"/>
              <a:t>05.04.2019</a:t>
            </a:fld>
            <a:endParaRPr lang="de-DE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3DED35D0-21E1-4DB5-B9BA-72EBEE78E4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40726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398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775" y="1595438"/>
            <a:ext cx="8750300" cy="4514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686554AB-9CBF-472C-AA8E-67CB158923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43523-F33C-491B-8D85-47808144F875}" type="datetime1">
              <a:rPr lang="de-DE" smtClean="0"/>
              <a:t>05.04.2019</a:t>
            </a:fld>
            <a:endParaRPr lang="de-DE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ACFC87A7-A7C8-4D8E-9581-F0D3EE0CA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397993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8350" y="4395788"/>
            <a:ext cx="8262938" cy="135890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8350" y="2898775"/>
            <a:ext cx="8262938" cy="1497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2">
            <a:extLst>
              <a:ext uri="{FF2B5EF4-FFF2-40B4-BE49-F238E27FC236}">
                <a16:creationId xmlns:a16="http://schemas.microsoft.com/office/drawing/2014/main" id="{CBA45909-32DB-4346-9AA9-984C1B078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ECC67-7EA2-4DBC-B20C-8EBB842040D8}" type="datetime1">
              <a:rPr lang="de-DE" smtClean="0"/>
              <a:t>05.04.2019</a:t>
            </a:fld>
            <a:endParaRPr lang="de-DE"/>
          </a:p>
        </p:txBody>
      </p:sp>
      <p:sp>
        <p:nvSpPr>
          <p:cNvPr id="5" name="Rectangle 53">
            <a:extLst>
              <a:ext uri="{FF2B5EF4-FFF2-40B4-BE49-F238E27FC236}">
                <a16:creationId xmlns:a16="http://schemas.microsoft.com/office/drawing/2014/main" id="{988E55ED-97B3-4148-A8C9-234192F3F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388370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398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85775" y="1595438"/>
            <a:ext cx="4298950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37125" y="1595438"/>
            <a:ext cx="4298950" cy="45148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A08B6874-6B8C-40B9-BB72-D89492F8FB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B3B93-5C83-4C1E-B4D9-F4D37D557676}" type="datetime1">
              <a:rPr lang="de-DE" smtClean="0"/>
              <a:t>05.04.2019</a:t>
            </a:fld>
            <a:endParaRPr lang="de-DE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2B1B0424-EF26-425B-9ADC-74DBF6C37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123098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39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5775" y="1531938"/>
            <a:ext cx="4295775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5775" y="2170113"/>
            <a:ext cx="4295775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938713" y="1531938"/>
            <a:ext cx="4297362" cy="638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938713" y="2170113"/>
            <a:ext cx="4297362" cy="39401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2">
            <a:extLst>
              <a:ext uri="{FF2B5EF4-FFF2-40B4-BE49-F238E27FC236}">
                <a16:creationId xmlns:a16="http://schemas.microsoft.com/office/drawing/2014/main" id="{0BFBF8D0-4187-4CE7-BF99-5551CC19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6AEB0-DF3E-4165-98A9-26981BD0F57C}" type="datetime1">
              <a:rPr lang="de-DE" smtClean="0"/>
              <a:t>05.04.2019</a:t>
            </a:fld>
            <a:endParaRPr lang="de-DE"/>
          </a:p>
        </p:txBody>
      </p:sp>
      <p:sp>
        <p:nvSpPr>
          <p:cNvPr id="8" name="Rectangle 53">
            <a:extLst>
              <a:ext uri="{FF2B5EF4-FFF2-40B4-BE49-F238E27FC236}">
                <a16:creationId xmlns:a16="http://schemas.microsoft.com/office/drawing/2014/main" id="{C2B7090C-FF8D-4484-A641-C33AB4AC8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163718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398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2">
            <a:extLst>
              <a:ext uri="{FF2B5EF4-FFF2-40B4-BE49-F238E27FC236}">
                <a16:creationId xmlns:a16="http://schemas.microsoft.com/office/drawing/2014/main" id="{6CC03BA4-010B-4CBC-B4D2-8004F3107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50D41-9BB2-4C7F-8C76-D0E3F71B224D}" type="datetime1">
              <a:rPr lang="de-DE" smtClean="0"/>
              <a:t>05.04.2019</a:t>
            </a:fld>
            <a:endParaRPr lang="de-DE"/>
          </a:p>
        </p:txBody>
      </p:sp>
      <p:sp>
        <p:nvSpPr>
          <p:cNvPr id="4" name="Rectangle 53">
            <a:extLst>
              <a:ext uri="{FF2B5EF4-FFF2-40B4-BE49-F238E27FC236}">
                <a16:creationId xmlns:a16="http://schemas.microsoft.com/office/drawing/2014/main" id="{E3539CEE-E38F-4E58-96F8-35AD8DCECE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25277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>
            <a:extLst>
              <a:ext uri="{FF2B5EF4-FFF2-40B4-BE49-F238E27FC236}">
                <a16:creationId xmlns:a16="http://schemas.microsoft.com/office/drawing/2014/main" id="{6BB053EC-2E5B-4373-AFD0-7FBDE2342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CDC9C-E819-4B57-84DE-82FB164829A8}" type="datetime1">
              <a:rPr lang="de-DE" smtClean="0"/>
              <a:t>05.04.2019</a:t>
            </a:fld>
            <a:endParaRPr lang="de-DE"/>
          </a:p>
        </p:txBody>
      </p:sp>
      <p:sp>
        <p:nvSpPr>
          <p:cNvPr id="3" name="Rectangle 53">
            <a:extLst>
              <a:ext uri="{FF2B5EF4-FFF2-40B4-BE49-F238E27FC236}">
                <a16:creationId xmlns:a16="http://schemas.microsoft.com/office/drawing/2014/main" id="{631008A2-D81F-4A0A-A0FF-3000F715C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20121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5775" y="273050"/>
            <a:ext cx="3198813" cy="11588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00475" y="273050"/>
            <a:ext cx="5435600" cy="583723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85775" y="1431925"/>
            <a:ext cx="3198813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7E10B478-9511-43FC-8D94-B5A612A63E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2DCCF-A55C-41D2-9197-04246F005693}" type="datetime1">
              <a:rPr lang="de-DE" smtClean="0"/>
              <a:t>05.04.2019</a:t>
            </a:fld>
            <a:endParaRPr lang="de-DE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04321AA5-23A7-4574-A5ED-EEFAA468F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240626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05000" y="4787900"/>
            <a:ext cx="5834063" cy="5651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05000" y="611188"/>
            <a:ext cx="5834063" cy="410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05000" y="5353050"/>
            <a:ext cx="5834063" cy="803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2">
            <a:extLst>
              <a:ext uri="{FF2B5EF4-FFF2-40B4-BE49-F238E27FC236}">
                <a16:creationId xmlns:a16="http://schemas.microsoft.com/office/drawing/2014/main" id="{EC9D15F6-C8AB-4690-8374-1F347395E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46BCA-2A4A-4803-B13C-284A74017639}" type="datetime1">
              <a:rPr lang="de-DE" smtClean="0"/>
              <a:t>05.04.2019</a:t>
            </a:fld>
            <a:endParaRPr lang="de-DE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A888640B-44FA-4FD1-A516-A44DD3F69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</p:spTree>
    <p:extLst>
      <p:ext uri="{BB962C8B-B14F-4D97-AF65-F5344CB8AC3E}">
        <p14:creationId xmlns:p14="http://schemas.microsoft.com/office/powerpoint/2010/main" val="36525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2" descr="Folie_US10_R3">
            <a:extLst>
              <a:ext uri="{FF2B5EF4-FFF2-40B4-BE49-F238E27FC236}">
                <a16:creationId xmlns:a16="http://schemas.microsoft.com/office/drawing/2014/main" id="{C0E65500-3778-4546-BE6C-024AA746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0"/>
            <a:ext cx="271463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8" descr="pixel_trans">
            <a:extLst>
              <a:ext uri="{FF2B5EF4-FFF2-40B4-BE49-F238E27FC236}">
                <a16:creationId xmlns:a16="http://schemas.microsoft.com/office/drawing/2014/main" id="{2E3952C2-EDB4-4B7E-9367-0312E16E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238500"/>
            <a:ext cx="11112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6" name="Rectangle 52">
            <a:extLst>
              <a:ext uri="{FF2B5EF4-FFF2-40B4-BE49-F238E27FC236}">
                <a16:creationId xmlns:a16="http://schemas.microsoft.com/office/drawing/2014/main" id="{B09B1C7E-BBDB-4570-885F-9EF86766DE0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90575" y="6478588"/>
            <a:ext cx="384651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0" rIns="90334" bIns="45167" numCol="1" anchor="t" anchorCtr="0" compatLnSpc="1">
            <a:prstTxWarp prst="textNoShape">
              <a:avLst/>
            </a:prstTxWarp>
          </a:bodyPr>
          <a:lstStyle>
            <a:lvl1pPr defTabSz="903288"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684DC14D-EAAB-4399-971E-A1DBA5170C40}" type="datetime1">
              <a:rPr lang="de-DE" smtClean="0"/>
              <a:t>05.04.2019</a:t>
            </a:fld>
            <a:endParaRPr lang="de-DE"/>
          </a:p>
        </p:txBody>
      </p:sp>
      <p:sp>
        <p:nvSpPr>
          <p:cNvPr id="1077" name="Rectangle 53">
            <a:extLst>
              <a:ext uri="{FF2B5EF4-FFF2-40B4-BE49-F238E27FC236}">
                <a16:creationId xmlns:a16="http://schemas.microsoft.com/office/drawing/2014/main" id="{229C3B7C-410F-4689-8383-1B9B64F3B7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65700" y="6478588"/>
            <a:ext cx="39592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5167" numCol="1" anchor="t" anchorCtr="0" compatLnSpc="1">
            <a:prstTxWarp prst="textNoShape">
              <a:avLst/>
            </a:prstTxWarp>
          </a:bodyPr>
          <a:lstStyle>
            <a:lvl1pPr algn="r" defTabSz="903288">
              <a:defRPr sz="1400" smtClean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Referent</a:t>
            </a:r>
          </a:p>
        </p:txBody>
      </p:sp>
      <p:pic>
        <p:nvPicPr>
          <p:cNvPr id="1030" name="Picture 70" descr="Folie_US10_R1nat">
            <a:extLst>
              <a:ext uri="{FF2B5EF4-FFF2-40B4-BE49-F238E27FC236}">
                <a16:creationId xmlns:a16="http://schemas.microsoft.com/office/drawing/2014/main" id="{F43F318F-2D20-4488-B20C-C06F92420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0"/>
            <a:ext cx="89090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1" descr="Folie_US10_R2">
            <a:extLst>
              <a:ext uri="{FF2B5EF4-FFF2-40B4-BE49-F238E27FC236}">
                <a16:creationId xmlns:a16="http://schemas.microsoft.com/office/drawing/2014/main" id="{0B2A1D92-296A-4108-8C7B-FB9EA27CB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121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7" name="Text Box 63">
            <a:extLst>
              <a:ext uri="{FF2B5EF4-FFF2-40B4-BE49-F238E27FC236}">
                <a16:creationId xmlns:a16="http://schemas.microsoft.com/office/drawing/2014/main" id="{F3422A8E-26F2-4521-878E-FC602495059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563019" y="3559969"/>
            <a:ext cx="5362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334" tIns="45167" rIns="90334" bIns="45167">
            <a:spAutoFit/>
          </a:bodyPr>
          <a:lstStyle>
            <a:lvl1pPr defTabSz="9032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2438" defTabSz="9032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03288" defTabSz="9032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55725" defTabSz="9032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06575" defTabSz="9032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63775" defTabSz="9032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20975" defTabSz="9032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178175" defTabSz="9032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35375" defTabSz="903288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de-DE" sz="1800" b="1" dirty="0">
                <a:solidFill>
                  <a:schemeClr val="bg1"/>
                </a:solidFill>
                <a:latin typeface="Arial" charset="0"/>
              </a:rPr>
              <a:t>www.vis.uni-stuttgart.de</a:t>
            </a:r>
          </a:p>
        </p:txBody>
      </p:sp>
      <p:pic>
        <p:nvPicPr>
          <p:cNvPr id="1033" name="Picture 73" descr="C:\Users\haagfn.VISUS\Documents\Organisation\VISLogo\VISLogoWhite.png">
            <a:extLst>
              <a:ext uri="{FF2B5EF4-FFF2-40B4-BE49-F238E27FC236}">
                <a16:creationId xmlns:a16="http://schemas.microsoft.com/office/drawing/2014/main" id="{65ED7656-8AB6-4531-B7AB-60A4F531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8" y="42863"/>
            <a:ext cx="8112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+mj-lt"/>
          <a:ea typeface="+mj-ea"/>
          <a:cs typeface="+mj-cs"/>
        </a:defRPr>
      </a:lvl1pPr>
      <a:lvl2pPr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2pPr>
      <a:lvl3pPr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3pPr>
      <a:lvl4pPr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4pPr>
      <a:lvl5pPr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5pPr>
      <a:lvl6pPr marL="457200"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6pPr>
      <a:lvl7pPr marL="914400"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7pPr>
      <a:lvl8pPr marL="1371600"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8pPr>
      <a:lvl9pPr marL="1828800" algn="l" defTabSz="903288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37375A"/>
          </a:solidFill>
          <a:latin typeface="Arial" charset="0"/>
        </a:defRPr>
      </a:lvl9pPr>
    </p:titleStyle>
    <p:bodyStyle>
      <a:lvl1pPr marL="338138" indent="-338138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anose="05000000000000000000" pitchFamily="2" charset="2"/>
        <a:buChar char="Ø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0988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28713" indent="-225425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–"/>
        <a:defRPr sz="2000">
          <a:solidFill>
            <a:schemeClr val="tx1"/>
          </a:solidFill>
          <a:latin typeface="+mn-lt"/>
        </a:defRPr>
      </a:lvl3pPr>
      <a:lvl4pPr marL="1543050" indent="-225425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–"/>
        <a:defRPr sz="2000">
          <a:solidFill>
            <a:schemeClr val="tx1"/>
          </a:solidFill>
          <a:latin typeface="+mn-lt"/>
        </a:defRPr>
      </a:lvl4pPr>
      <a:lvl5pPr marL="1957388" indent="-225425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–"/>
        <a:defRPr sz="2000">
          <a:solidFill>
            <a:schemeClr val="tx1"/>
          </a:solidFill>
          <a:latin typeface="+mn-lt"/>
        </a:defRPr>
      </a:lvl5pPr>
      <a:lvl6pPr marL="2414588" indent="-225425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–"/>
        <a:defRPr sz="2000">
          <a:solidFill>
            <a:schemeClr val="tx1"/>
          </a:solidFill>
          <a:latin typeface="+mn-lt"/>
        </a:defRPr>
      </a:lvl6pPr>
      <a:lvl7pPr marL="2871788" indent="-225425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–"/>
        <a:defRPr sz="2000">
          <a:solidFill>
            <a:schemeClr val="tx1"/>
          </a:solidFill>
          <a:latin typeface="+mn-lt"/>
        </a:defRPr>
      </a:lvl7pPr>
      <a:lvl8pPr marL="3328988" indent="-225425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–"/>
        <a:defRPr sz="2000">
          <a:solidFill>
            <a:schemeClr val="tx1"/>
          </a:solidFill>
          <a:latin typeface="+mn-lt"/>
        </a:defRPr>
      </a:lvl8pPr>
      <a:lvl9pPr marL="3786188" indent="-225425" algn="l" defTabSz="903288" rtl="0" eaLnBrk="1" fontAlgn="base" hangingPunct="1">
        <a:spcBef>
          <a:spcPct val="20000"/>
        </a:spcBef>
        <a:spcAft>
          <a:spcPct val="0"/>
        </a:spcAft>
        <a:buClr>
          <a:srgbClr val="5F5F5F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software-occlusion-cull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3634A2-FD35-43D0-9A50-3DABF985AD4D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Ergebnisse: SOC-Framework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C4CAC8D5-0FA9-4965-80B4-4C52B87DED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90575" y="1798638"/>
            <a:ext cx="8132763" cy="4246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1800" dirty="0">
                <a:solidFill>
                  <a:srgbClr val="808080"/>
                </a:solidFill>
              </a:rPr>
              <a:t>Zur Messung aller Ergebnisse dient das Intel SOC-Framework</a:t>
            </a:r>
          </a:p>
          <a:p>
            <a:pPr eaLnBrk="1" hangingPunct="1"/>
            <a:endParaRPr lang="de-DE" altLang="de-DE" sz="1800" dirty="0">
              <a:solidFill>
                <a:srgbClr val="808080"/>
              </a:solidFill>
            </a:endParaRPr>
          </a:p>
          <a:p>
            <a:pPr eaLnBrk="1" hangingPunct="1"/>
            <a:r>
              <a:rPr lang="de-DE" altLang="de-DE" sz="1800" dirty="0">
                <a:solidFill>
                  <a:srgbClr val="808080"/>
                </a:solidFill>
              </a:rPr>
              <a:t>Testszene:</a:t>
            </a:r>
          </a:p>
          <a:p>
            <a:pPr lvl="1"/>
            <a:r>
              <a:rPr lang="de-DE" altLang="de-DE" sz="1600" dirty="0">
                <a:solidFill>
                  <a:srgbClr val="808080"/>
                </a:solidFill>
              </a:rPr>
              <a:t>115 </a:t>
            </a:r>
            <a:r>
              <a:rPr lang="de-DE" altLang="de-DE" sz="1600" dirty="0" err="1">
                <a:solidFill>
                  <a:srgbClr val="808080"/>
                </a:solidFill>
              </a:rPr>
              <a:t>Occluder</a:t>
            </a:r>
            <a:r>
              <a:rPr lang="de-DE" altLang="de-DE" sz="1600" dirty="0">
                <a:solidFill>
                  <a:srgbClr val="808080"/>
                </a:solidFill>
              </a:rPr>
              <a:t> 	=&gt; ~48.700 Dreiecke</a:t>
            </a:r>
          </a:p>
          <a:p>
            <a:pPr lvl="1"/>
            <a:r>
              <a:rPr lang="de-DE" altLang="de-DE" sz="1600" dirty="0">
                <a:solidFill>
                  <a:srgbClr val="808080"/>
                </a:solidFill>
              </a:rPr>
              <a:t>27.025 </a:t>
            </a:r>
            <a:r>
              <a:rPr lang="de-DE" altLang="de-DE" sz="1600" dirty="0" err="1">
                <a:solidFill>
                  <a:srgbClr val="808080"/>
                </a:solidFill>
              </a:rPr>
              <a:t>Occludees</a:t>
            </a:r>
            <a:r>
              <a:rPr lang="de-DE" altLang="de-DE" sz="1600" dirty="0">
                <a:solidFill>
                  <a:srgbClr val="808080"/>
                </a:solidFill>
              </a:rPr>
              <a:t> 	=&gt; ~1.923.000 Dreiecke</a:t>
            </a:r>
          </a:p>
          <a:p>
            <a:pPr eaLnBrk="1" hangingPunct="1"/>
            <a:endParaRPr lang="de-DE" altLang="de-DE" sz="1800" dirty="0">
              <a:solidFill>
                <a:srgbClr val="808080"/>
              </a:solidFill>
            </a:endParaRPr>
          </a:p>
          <a:p>
            <a:pPr eaLnBrk="1" hangingPunct="1"/>
            <a:r>
              <a:rPr lang="de-DE" altLang="de-DE" sz="1800" dirty="0">
                <a:solidFill>
                  <a:srgbClr val="808080"/>
                </a:solidFill>
              </a:rPr>
              <a:t>Tiefenpuffer Auflösung: 1920x1080</a:t>
            </a:r>
          </a:p>
          <a:p>
            <a:pPr eaLnBrk="1" hangingPunct="1"/>
            <a:endParaRPr lang="de-DE" altLang="de-DE" sz="1800" dirty="0">
              <a:solidFill>
                <a:srgbClr val="808080"/>
              </a:solidFill>
            </a:endParaRPr>
          </a:p>
          <a:p>
            <a:pPr eaLnBrk="1" hangingPunct="1"/>
            <a:r>
              <a:rPr lang="de-DE" altLang="de-DE" sz="1800" dirty="0">
                <a:solidFill>
                  <a:srgbClr val="808080"/>
                </a:solidFill>
              </a:rPr>
              <a:t>Kamerafahrt über 100 Frames</a:t>
            </a:r>
          </a:p>
        </p:txBody>
      </p:sp>
    </p:spTree>
    <p:extLst>
      <p:ext uri="{BB962C8B-B14F-4D97-AF65-F5344CB8AC3E}">
        <p14:creationId xmlns:p14="http://schemas.microsoft.com/office/powerpoint/2010/main" val="264479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6A91F64-75E0-4FAF-8935-1D4C91FE2745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Ergebnisse: Kamerafahrt</a:t>
            </a:r>
          </a:p>
        </p:txBody>
      </p:sp>
    </p:spTree>
    <p:extLst>
      <p:ext uri="{BB962C8B-B14F-4D97-AF65-F5344CB8AC3E}">
        <p14:creationId xmlns:p14="http://schemas.microsoft.com/office/powerpoint/2010/main" val="21296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2FE64B-F40F-415F-9005-C49F35F065D3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Ergebnisse: Qualität + unterschiedliche TB Auflösung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8A91BA-4B66-49BA-8CC6-10CF5FF24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1602000"/>
            <a:ext cx="4680000" cy="28844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06185E3-AE4E-466D-B101-EE3E0BA15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0" y="1602000"/>
            <a:ext cx="4680000" cy="288447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EA3908A-A03C-4A07-A30D-20D62235C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700" y="4479440"/>
            <a:ext cx="7920000" cy="16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3F6D72-545B-4D68-B147-1EED424FA64E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Ergebnisse: Qualität MOC vs. OOC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BA1C6D-7570-4FAC-A928-6FF9F95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00" y="1602000"/>
            <a:ext cx="4680000" cy="28844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F51015A-C3DB-4DB0-9E30-196005874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0" y="1602000"/>
            <a:ext cx="4680000" cy="28844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FF0BAB5-06AD-41B6-A708-8A4E56A31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286" y="4494195"/>
            <a:ext cx="6796979" cy="16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3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C927D8-A845-4181-BF7C-3889FBEB5A3B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Ergebnisse: Performance + unterschiedliche TB Auflösung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741DB0-ACC8-41FB-9DF5-ACBD33334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400" y="1602000"/>
            <a:ext cx="4680000" cy="28844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7AB64BC-87B0-441F-B1E4-686D93667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0" y="1602000"/>
            <a:ext cx="4680000" cy="28844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004FEB2-7275-4EC8-98D6-FAADD0E31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00" y="4486470"/>
            <a:ext cx="8280000" cy="13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8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EF26FD-C880-4545-8DBB-B1532EA33D68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Ergebnisse: Performance OOC vs. GPU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4B05E0-2223-442F-BB72-ED738C4D9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088" y="1602000"/>
            <a:ext cx="4680000" cy="28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5EDAB9-8AF5-4CB4-8DC9-ADFBF4E26E36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Fazit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C4CAC8D5-0FA9-4965-80B4-4C52B87DED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90575" y="1798638"/>
            <a:ext cx="8132763" cy="4246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1800" dirty="0">
                <a:solidFill>
                  <a:srgbClr val="808080"/>
                </a:solidFill>
              </a:rPr>
              <a:t>Mesa 3D ermöglicht eine zur GPU parallele OC Methode auf der CPU</a:t>
            </a:r>
          </a:p>
          <a:p>
            <a:pPr eaLnBrk="1" hangingPunct="1"/>
            <a:endParaRPr lang="de-DE" altLang="de-DE" sz="1800" dirty="0">
              <a:solidFill>
                <a:srgbClr val="808080"/>
              </a:solidFill>
            </a:endParaRPr>
          </a:p>
          <a:p>
            <a:pPr eaLnBrk="1" hangingPunct="1"/>
            <a:r>
              <a:rPr lang="de-DE" altLang="de-DE" sz="1800" dirty="0">
                <a:solidFill>
                  <a:srgbClr val="808080"/>
                </a:solidFill>
              </a:rPr>
              <a:t>Qualität von OOC ist gut</a:t>
            </a:r>
          </a:p>
          <a:p>
            <a:pPr eaLnBrk="1" hangingPunct="1"/>
            <a:endParaRPr lang="de-DE" altLang="de-DE" sz="1800" dirty="0">
              <a:solidFill>
                <a:srgbClr val="808080"/>
              </a:solidFill>
            </a:endParaRPr>
          </a:p>
          <a:p>
            <a:pPr eaLnBrk="1" hangingPunct="1"/>
            <a:r>
              <a:rPr lang="de-DE" altLang="de-DE" sz="1800" dirty="0">
                <a:solidFill>
                  <a:srgbClr val="808080"/>
                </a:solidFill>
              </a:rPr>
              <a:t>Performance ist sehr schlecht</a:t>
            </a:r>
          </a:p>
          <a:p>
            <a:pPr lvl="1"/>
            <a:r>
              <a:rPr lang="de-DE" altLang="de-DE" sz="1600" dirty="0">
                <a:solidFill>
                  <a:srgbClr val="808080"/>
                </a:solidFill>
              </a:rPr>
              <a:t>Hauptgrund: </a:t>
            </a:r>
            <a:r>
              <a:rPr lang="de-DE" altLang="de-DE" sz="1600" dirty="0" err="1">
                <a:solidFill>
                  <a:srgbClr val="808080"/>
                </a:solidFill>
              </a:rPr>
              <a:t>Occlusion</a:t>
            </a:r>
            <a:r>
              <a:rPr lang="de-DE" altLang="de-DE" sz="1600" dirty="0">
                <a:solidFill>
                  <a:srgbClr val="808080"/>
                </a:solidFill>
              </a:rPr>
              <a:t> </a:t>
            </a:r>
            <a:r>
              <a:rPr lang="de-DE" altLang="de-DE" sz="1600" dirty="0" err="1">
                <a:solidFill>
                  <a:srgbClr val="808080"/>
                </a:solidFill>
              </a:rPr>
              <a:t>Queries</a:t>
            </a:r>
            <a:endParaRPr lang="de-DE" altLang="de-DE" sz="16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3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93C4C9-6490-457B-853F-CF65AD09A9F7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Future Work: </a:t>
            </a:r>
            <a:r>
              <a:rPr lang="de-DE" altLang="de-DE" sz="2200" dirty="0" err="1">
                <a:solidFill>
                  <a:srgbClr val="1F3A45"/>
                </a:solidFill>
                <a:ea typeface="ＭＳ Ｐゴシック" panose="020B0600070205080204" pitchFamily="34" charset="-128"/>
              </a:rPr>
              <a:t>Occludee</a:t>
            </a:r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 Pakete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C4CAC8D5-0FA9-4965-80B4-4C52B87DED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90575" y="1798638"/>
            <a:ext cx="8132763" cy="4246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altLang="de-DE" sz="1800" dirty="0">
                <a:solidFill>
                  <a:srgbClr val="808080"/>
                </a:solidFill>
              </a:rPr>
              <a:t>Bisher: Je Objekt eine </a:t>
            </a:r>
            <a:r>
              <a:rPr lang="de-DE" altLang="de-DE" sz="1800" dirty="0" err="1">
                <a:solidFill>
                  <a:srgbClr val="808080"/>
                </a:solidFill>
              </a:rPr>
              <a:t>Occlusion</a:t>
            </a:r>
            <a:r>
              <a:rPr lang="de-DE" altLang="de-DE" sz="1800" dirty="0">
                <a:solidFill>
                  <a:srgbClr val="808080"/>
                </a:solidFill>
              </a:rPr>
              <a:t> Query</a:t>
            </a:r>
          </a:p>
          <a:p>
            <a:pPr lvl="1"/>
            <a:r>
              <a:rPr lang="de-DE" altLang="de-DE" sz="1600" dirty="0">
                <a:solidFill>
                  <a:srgbClr val="808080"/>
                </a:solidFill>
              </a:rPr>
              <a:t>schlechte Performance</a:t>
            </a:r>
          </a:p>
          <a:p>
            <a:r>
              <a:rPr lang="de-DE" altLang="de-DE" sz="1800" dirty="0">
                <a:solidFill>
                  <a:srgbClr val="808080"/>
                </a:solidFill>
              </a:rPr>
              <a:t>Ansatz: Eine </a:t>
            </a:r>
            <a:r>
              <a:rPr lang="de-DE" altLang="de-DE" sz="1800" dirty="0" err="1">
                <a:solidFill>
                  <a:srgbClr val="808080"/>
                </a:solidFill>
              </a:rPr>
              <a:t>Occlusion</a:t>
            </a:r>
            <a:r>
              <a:rPr lang="de-DE" altLang="de-DE" sz="1800" dirty="0">
                <a:solidFill>
                  <a:srgbClr val="808080"/>
                </a:solidFill>
              </a:rPr>
              <a:t> Query für mehrere Objekte</a:t>
            </a:r>
          </a:p>
          <a:p>
            <a:pPr lvl="1"/>
            <a:r>
              <a:rPr lang="de-DE" altLang="de-DE" sz="1600" dirty="0">
                <a:solidFill>
                  <a:srgbClr val="808080"/>
                </a:solidFill>
              </a:rPr>
              <a:t>Anzahl der </a:t>
            </a:r>
            <a:r>
              <a:rPr lang="de-DE" altLang="de-DE" sz="1600" dirty="0" err="1">
                <a:solidFill>
                  <a:srgbClr val="808080"/>
                </a:solidFill>
              </a:rPr>
              <a:t>Queries</a:t>
            </a:r>
            <a:r>
              <a:rPr lang="de-DE" altLang="de-DE" sz="1600" dirty="0">
                <a:solidFill>
                  <a:srgbClr val="808080"/>
                </a:solidFill>
              </a:rPr>
              <a:t> wird verringert</a:t>
            </a:r>
          </a:p>
          <a:p>
            <a:endParaRPr lang="de-DE" altLang="de-DE" sz="1800" dirty="0">
              <a:solidFill>
                <a:srgbClr val="808080"/>
              </a:solidFill>
            </a:endParaRPr>
          </a:p>
          <a:p>
            <a:pPr marL="0" indent="0">
              <a:buNone/>
            </a:pPr>
            <a:r>
              <a:rPr lang="de-DE" altLang="de-DE" sz="1800" dirty="0">
                <a:solidFill>
                  <a:srgbClr val="808080"/>
                </a:solidFill>
              </a:rPr>
              <a:t>1) </a:t>
            </a:r>
            <a:r>
              <a:rPr lang="de-DE" altLang="de-DE" sz="1800" dirty="0" err="1">
                <a:solidFill>
                  <a:srgbClr val="808080"/>
                </a:solidFill>
              </a:rPr>
              <a:t>Occludees</a:t>
            </a:r>
            <a:r>
              <a:rPr lang="de-DE" altLang="de-DE" sz="1800" dirty="0">
                <a:solidFill>
                  <a:srgbClr val="808080"/>
                </a:solidFill>
              </a:rPr>
              <a:t> zusammenfassen</a:t>
            </a:r>
          </a:p>
          <a:p>
            <a:pPr marL="0" indent="0">
              <a:buNone/>
            </a:pPr>
            <a:r>
              <a:rPr lang="de-DE" altLang="de-DE" sz="1800" dirty="0">
                <a:solidFill>
                  <a:srgbClr val="808080"/>
                </a:solidFill>
              </a:rPr>
              <a:t>2) Ist ein </a:t>
            </a:r>
            <a:r>
              <a:rPr lang="de-DE" altLang="de-DE" sz="1800" dirty="0" err="1">
                <a:solidFill>
                  <a:srgbClr val="808080"/>
                </a:solidFill>
              </a:rPr>
              <a:t>Occludee</a:t>
            </a:r>
            <a:r>
              <a:rPr lang="de-DE" altLang="de-DE" sz="1800" dirty="0">
                <a:solidFill>
                  <a:srgbClr val="808080"/>
                </a:solidFill>
              </a:rPr>
              <a:t> sichtbar wird das ganze Paket gerendert</a:t>
            </a:r>
          </a:p>
          <a:p>
            <a:endParaRPr lang="de-DE" altLang="de-DE" sz="1800" dirty="0">
              <a:solidFill>
                <a:srgbClr val="808080"/>
              </a:solidFill>
            </a:endParaRPr>
          </a:p>
          <a:p>
            <a:r>
              <a:rPr lang="de-DE" altLang="de-DE" sz="1800" dirty="0">
                <a:solidFill>
                  <a:srgbClr val="808080"/>
                </a:solidFill>
              </a:rPr>
              <a:t>Für gute Ergebnisse müssen die Pakete sinnvoll gewählt werden</a:t>
            </a:r>
          </a:p>
          <a:p>
            <a:r>
              <a:rPr lang="de-DE" altLang="de-DE" sz="1800" dirty="0">
                <a:solidFill>
                  <a:srgbClr val="808080"/>
                </a:solidFill>
              </a:rPr>
              <a:t>Sinnvoll = nah beieinander</a:t>
            </a:r>
          </a:p>
        </p:txBody>
      </p:sp>
    </p:spTree>
    <p:extLst>
      <p:ext uri="{BB962C8B-B14F-4D97-AF65-F5344CB8AC3E}">
        <p14:creationId xmlns:p14="http://schemas.microsoft.com/office/powerpoint/2010/main" val="4241468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umsplatzhalter 3">
            <a:extLst>
              <a:ext uri="{FF2B5EF4-FFF2-40B4-BE49-F238E27FC236}">
                <a16:creationId xmlns:a16="http://schemas.microsoft.com/office/drawing/2014/main" id="{711B90D9-EEDB-4BDF-8E6F-02DBBA2F05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93C4C9-6490-457B-853F-CF65AD09A9F7}" type="datetime1">
              <a:rPr lang="de-DE" altLang="de-DE" sz="1400" smtClean="0">
                <a:solidFill>
                  <a:schemeClr val="bg2"/>
                </a:solidFill>
              </a:rPr>
              <a:t>05.04.2019</a:t>
            </a:fld>
            <a:endParaRPr lang="de-DE" altLang="de-DE" sz="1400" dirty="0">
              <a:solidFill>
                <a:schemeClr val="bg2"/>
              </a:solidFill>
            </a:endParaRPr>
          </a:p>
        </p:txBody>
      </p:sp>
      <p:sp>
        <p:nvSpPr>
          <p:cNvPr id="2052" name="Rectangle 11">
            <a:extLst>
              <a:ext uri="{FF2B5EF4-FFF2-40B4-BE49-F238E27FC236}">
                <a16:creationId xmlns:a16="http://schemas.microsoft.com/office/drawing/2014/main" id="{36A7DB56-9DDE-444E-8055-150461A8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90575" y="1042988"/>
            <a:ext cx="8132763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DE" altLang="de-DE" sz="2200" dirty="0">
                <a:solidFill>
                  <a:srgbClr val="1F3A45"/>
                </a:solidFill>
                <a:ea typeface="ＭＳ Ｐゴシック" panose="020B0600070205080204" pitchFamily="34" charset="-128"/>
              </a:rPr>
              <a:t>Literatur</a:t>
            </a: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C4CAC8D5-0FA9-4965-80B4-4C52B87DED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90575" y="1798638"/>
            <a:ext cx="8132763" cy="4246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[1] J. Bittner, M. Wimmer, H. </a:t>
            </a:r>
            <a:r>
              <a:rPr lang="de-DE" sz="1200" dirty="0" err="1"/>
              <a:t>Piringer</a:t>
            </a:r>
            <a:r>
              <a:rPr lang="de-DE" sz="1200" dirty="0"/>
              <a:t>, and W. </a:t>
            </a:r>
            <a:r>
              <a:rPr lang="de-DE" sz="1200" dirty="0" err="1"/>
              <a:t>Purgathofer</a:t>
            </a:r>
            <a:r>
              <a:rPr lang="de-DE" sz="1200" dirty="0"/>
              <a:t>. </a:t>
            </a:r>
            <a:r>
              <a:rPr lang="de-DE" sz="1200" dirty="0" err="1"/>
              <a:t>Coherent</a:t>
            </a:r>
            <a:r>
              <a:rPr lang="de-DE" sz="1200" dirty="0"/>
              <a:t> </a:t>
            </a:r>
            <a:r>
              <a:rPr lang="de-DE" sz="1200" dirty="0" err="1"/>
              <a:t>hierarchical</a:t>
            </a:r>
            <a:r>
              <a:rPr lang="de-DE" sz="1200" dirty="0"/>
              <a:t> </a:t>
            </a:r>
            <a:r>
              <a:rPr lang="en-US" sz="1200" dirty="0"/>
              <a:t>culling: Hardware occlusion queries made useful. In Computer </a:t>
            </a:r>
            <a:r>
              <a:rPr lang="de-DE" sz="1200" dirty="0"/>
              <a:t>Graphics Forum, </a:t>
            </a:r>
            <a:r>
              <a:rPr lang="de-DE" sz="1200" dirty="0" err="1"/>
              <a:t>volume</a:t>
            </a:r>
            <a:r>
              <a:rPr lang="de-DE" sz="1200" dirty="0"/>
              <a:t> 23, </a:t>
            </a:r>
            <a:r>
              <a:rPr lang="de-DE" sz="1200" dirty="0" err="1"/>
              <a:t>pages</a:t>
            </a:r>
            <a:r>
              <a:rPr lang="de-DE" sz="1200" dirty="0"/>
              <a:t> 615–624. Wiley Online Library, 2004.</a:t>
            </a:r>
          </a:p>
          <a:p>
            <a:endParaRPr lang="de-DE" altLang="de-DE" sz="1200" dirty="0">
              <a:solidFill>
                <a:srgbClr val="808080"/>
              </a:solidFill>
            </a:endParaRPr>
          </a:p>
          <a:p>
            <a:r>
              <a:rPr lang="de-DE" sz="1200" dirty="0"/>
              <a:t>[2] C. </a:t>
            </a:r>
            <a:r>
              <a:rPr lang="de-DE" sz="1200" dirty="0" err="1"/>
              <a:t>Chandrasekaran</a:t>
            </a:r>
            <a:r>
              <a:rPr lang="de-DE" sz="1200" dirty="0"/>
              <a:t>, D. </a:t>
            </a:r>
            <a:r>
              <a:rPr lang="de-DE" sz="1200" dirty="0" err="1"/>
              <a:t>Mcnabb</a:t>
            </a:r>
            <a:r>
              <a:rPr lang="de-DE" sz="1200" dirty="0"/>
              <a:t>, K. Kiefer, M. </a:t>
            </a:r>
            <a:r>
              <a:rPr lang="de-DE" sz="1200" dirty="0" err="1"/>
              <a:t>Fauconneau</a:t>
            </a:r>
            <a:r>
              <a:rPr lang="de-DE" sz="1200" dirty="0"/>
              <a:t>, and F. Giesen. Software </a:t>
            </a:r>
            <a:r>
              <a:rPr lang="de-DE" sz="1200" dirty="0" err="1"/>
              <a:t>occlusion</a:t>
            </a:r>
            <a:r>
              <a:rPr lang="de-DE" sz="1200" dirty="0"/>
              <a:t> </a:t>
            </a:r>
            <a:r>
              <a:rPr lang="de-DE" sz="1200" dirty="0" err="1"/>
              <a:t>culling</a:t>
            </a:r>
            <a:r>
              <a:rPr lang="de-DE" sz="1200" dirty="0"/>
              <a:t>. </a:t>
            </a:r>
            <a:r>
              <a:rPr lang="de-DE" sz="1200" dirty="0">
                <a:hlinkClick r:id="rId3"/>
              </a:rPr>
              <a:t>https://software.intel.com/en-us/articles/software-occlusion-culling</a:t>
            </a:r>
            <a:r>
              <a:rPr lang="de-DE" sz="1200" dirty="0"/>
              <a:t>, 2013-2016.</a:t>
            </a:r>
          </a:p>
          <a:p>
            <a:endParaRPr lang="de-DE" altLang="de-DE" sz="1200" dirty="0">
              <a:solidFill>
                <a:srgbClr val="808080"/>
              </a:solidFill>
            </a:endParaRPr>
          </a:p>
          <a:p>
            <a:r>
              <a:rPr lang="de-DE" sz="1200" dirty="0"/>
              <a:t>[3] </a:t>
            </a:r>
            <a:r>
              <a:rPr lang="en-US" sz="1200" dirty="0"/>
              <a:t>D. Cohen-Or, Y. L. </a:t>
            </a:r>
            <a:r>
              <a:rPr lang="en-US" sz="1200" dirty="0" err="1"/>
              <a:t>Chrysanthou</a:t>
            </a:r>
            <a:r>
              <a:rPr lang="en-US" sz="1200" dirty="0"/>
              <a:t>, C. T. Silva, and F. Durand. A survey of visibility for walkthrough applications. IEEE Transactions on Visualization and Computer Graphics, 9(3):412–431, 2003.</a:t>
            </a:r>
          </a:p>
          <a:p>
            <a:endParaRPr lang="en-US" altLang="de-DE" sz="1200" dirty="0">
              <a:solidFill>
                <a:srgbClr val="808080"/>
              </a:solidFill>
            </a:endParaRPr>
          </a:p>
          <a:p>
            <a:r>
              <a:rPr lang="de-DE" sz="1200" dirty="0"/>
              <a:t>[4] </a:t>
            </a:r>
            <a:r>
              <a:rPr lang="en-US" sz="1200" dirty="0"/>
              <a:t>N. Greene, M. </a:t>
            </a:r>
            <a:r>
              <a:rPr lang="en-US" sz="1200" dirty="0" err="1"/>
              <a:t>Kass</a:t>
            </a:r>
            <a:r>
              <a:rPr lang="en-US" sz="1200" dirty="0"/>
              <a:t>, and G. Miller. Hierarchical </a:t>
            </a:r>
            <a:r>
              <a:rPr lang="en-US" sz="1200" dirty="0" err="1"/>
              <a:t>z-buffer</a:t>
            </a:r>
            <a:r>
              <a:rPr lang="en-US" sz="1200" dirty="0"/>
              <a:t> visibility. In Proceedings of the 20th annual conference on Computer graphics and interactive </a:t>
            </a:r>
            <a:r>
              <a:rPr lang="fr-FR" sz="1200" dirty="0"/>
              <a:t>techniques, pages 231–238. ACM, 1993.</a:t>
            </a:r>
          </a:p>
          <a:p>
            <a:endParaRPr lang="fr-FR" altLang="de-DE" sz="1200" dirty="0">
              <a:solidFill>
                <a:srgbClr val="808080"/>
              </a:solidFill>
            </a:endParaRPr>
          </a:p>
          <a:p>
            <a:r>
              <a:rPr lang="de-DE" sz="1200" dirty="0"/>
              <a:t>[5] J. </a:t>
            </a:r>
            <a:r>
              <a:rPr lang="de-DE" sz="1200" dirty="0" err="1"/>
              <a:t>Hasselgren</a:t>
            </a:r>
            <a:r>
              <a:rPr lang="de-DE" sz="1200" dirty="0"/>
              <a:t>, M. Andersson, and T. </a:t>
            </a:r>
            <a:r>
              <a:rPr lang="de-DE" sz="1200" dirty="0" err="1"/>
              <a:t>Akenine</a:t>
            </a:r>
            <a:r>
              <a:rPr lang="de-DE" sz="1200" dirty="0"/>
              <a:t>-Möller. </a:t>
            </a:r>
            <a:r>
              <a:rPr lang="de-DE" sz="1200" dirty="0" err="1"/>
              <a:t>Masked</a:t>
            </a:r>
            <a:r>
              <a:rPr lang="de-DE" sz="1200" dirty="0"/>
              <a:t> Software </a:t>
            </a:r>
            <a:r>
              <a:rPr lang="en-US" sz="1200" dirty="0"/>
              <a:t>Occlusion Culling. In U. </a:t>
            </a:r>
            <a:r>
              <a:rPr lang="en-US" sz="1200" dirty="0" err="1"/>
              <a:t>Assarsson</a:t>
            </a:r>
            <a:r>
              <a:rPr lang="en-US" sz="1200" dirty="0"/>
              <a:t> and W. Hunt, editors, </a:t>
            </a:r>
            <a:r>
              <a:rPr lang="en-US" sz="1200" dirty="0" err="1"/>
              <a:t>Eurographics</a:t>
            </a:r>
            <a:r>
              <a:rPr lang="en-US" sz="1200" dirty="0"/>
              <a:t>/ACM SIGGRAPH Symposium on High Performance Graphics. The </a:t>
            </a:r>
            <a:r>
              <a:rPr lang="en-US" sz="1200" dirty="0" err="1"/>
              <a:t>Eurographics</a:t>
            </a:r>
            <a:r>
              <a:rPr lang="en-US" sz="1200" dirty="0"/>
              <a:t> </a:t>
            </a:r>
            <a:r>
              <a:rPr lang="de-DE" sz="1200" dirty="0" err="1"/>
              <a:t>Association</a:t>
            </a:r>
            <a:r>
              <a:rPr lang="de-DE" sz="1200" dirty="0"/>
              <a:t>, 2016.</a:t>
            </a:r>
            <a:endParaRPr lang="de-DE" altLang="de-DE" sz="12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7220"/>
      </p:ext>
    </p:extLst>
  </p:cSld>
  <p:clrMapOvr>
    <a:masterClrMapping/>
  </p:clrMapOvr>
</p:sld>
</file>

<file path=ppt/theme/theme1.xml><?xml version="1.0" encoding="utf-8"?>
<a:theme xmlns:a="http://schemas.openxmlformats.org/drawingml/2006/main" name="Ppt-Vorlage-NATIONAL-">
  <a:themeElements>
    <a:clrScheme name="Ppt-Vorlage-NATIONAL-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pt-Vorlage-NATIONAL-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3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032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Vorlage-NATIONAL-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Vorlage-NATIONAL-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Vorlage-NATIONAL-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Vorlage-NATIONAL-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Vorlage-NATIONAL-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Vorlage-NATIONAL-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Vorlage-NATIONAL-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UniStgtVISDE</Template>
  <TotalTime>0</TotalTime>
  <Words>376</Words>
  <Application>Microsoft Office PowerPoint</Application>
  <PresentationFormat>Benutzerdefiniert</PresentationFormat>
  <Paragraphs>62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Wingdings</vt:lpstr>
      <vt:lpstr>Ppt-Vorlage-NATIONAL-</vt:lpstr>
      <vt:lpstr>Ergebnisse: SOC-Framework</vt:lpstr>
      <vt:lpstr>Ergebnisse: Kamerafahrt</vt:lpstr>
      <vt:lpstr>Ergebnisse: Qualität + unterschiedliche TB Auflösung</vt:lpstr>
      <vt:lpstr>Ergebnisse: Qualität MOC vs. OOC</vt:lpstr>
      <vt:lpstr>Ergebnisse: Performance + unterschiedliche TB Auflösung</vt:lpstr>
      <vt:lpstr>Ergebnisse: Performance OOC vs. GPU</vt:lpstr>
      <vt:lpstr>Fazit</vt:lpstr>
      <vt:lpstr>Future Work: Occludee Pakete</vt:lpstr>
      <vt:lpstr>Literatur</vt:lpstr>
    </vt:vector>
  </TitlesOfParts>
  <Company>Universität Stuttgart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Christian Stegmaier</dc:creator>
  <cp:lastModifiedBy>Christian Stegmaier</cp:lastModifiedBy>
  <cp:revision>49</cp:revision>
  <dcterms:created xsi:type="dcterms:W3CDTF">2019-04-05T07:08:41Z</dcterms:created>
  <dcterms:modified xsi:type="dcterms:W3CDTF">2019-04-05T11:01:39Z</dcterms:modified>
</cp:coreProperties>
</file>