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6AF733-4931-46D5-9C64-8021F19393AE}">
  <a:tblStyle styleId="{C16AF733-4931-46D5-9C64-8021F1939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abadae6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abadae6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9f4b4fa3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9f4b4fa3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9f4b4fa3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9f4b4fa3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a055e93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a055e93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9f4b4fa3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49f4b4fa3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a28e3130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a28e3130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abadae67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abadae67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abadae6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abadae6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abadae67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abadae67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abadae67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abadae67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a7504e96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a7504e96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abadae67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abadae67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a055e931b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a055e931b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9f4447c1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9f4447c1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055e931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055e931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9f4447c1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9f4447c1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9f4447c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9f4447c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9f4447c1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9f4447c1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9f4b4fa3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9f4b4fa3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AIOHTTP &amp; ASYNCIO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9f4b4fa3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9f4b4fa3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SLURPY!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KDI project by Agrusti Enrico, Buffa Mattia, Gallo Denis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scraping</a:t>
            </a:r>
            <a:endParaRPr/>
          </a:p>
        </p:txBody>
      </p:sp>
      <p:pic>
        <p:nvPicPr>
          <p:cNvPr id="245" name="Google Shape;2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00" y="1617725"/>
            <a:ext cx="2129950" cy="27650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" name="Google Shape;246;p22"/>
          <p:cNvSpPr txBox="1"/>
          <p:nvPr/>
        </p:nvSpPr>
        <p:spPr>
          <a:xfrm>
            <a:off x="4002925" y="1617725"/>
            <a:ext cx="4617900" cy="954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“/food-distribution-fdd/15-minutes-enchiladas”,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“/supplemental-nutrition-assistance-program-snap/2-step-chicken”,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47" name="Google Shape;247;p22"/>
          <p:cNvCxnSpPr>
            <a:endCxn id="246" idx="1"/>
          </p:cNvCxnSpPr>
          <p:nvPr/>
        </p:nvCxnSpPr>
        <p:spPr>
          <a:xfrm rot="10800000" flipH="1">
            <a:off x="2544925" y="2095025"/>
            <a:ext cx="1458000" cy="9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8" name="Google Shape;248;p22"/>
          <p:cNvSpPr txBox="1"/>
          <p:nvPr/>
        </p:nvSpPr>
        <p:spPr>
          <a:xfrm>
            <a:off x="4002925" y="2807125"/>
            <a:ext cx="4617900" cy="157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"15-Minute Enchiladas",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"This is quick to make. When you need a main dish right away, try this enchilada recipe. 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49" name="Google Shape;249;p22"/>
          <p:cNvCxnSpPr>
            <a:stCxn id="246" idx="2"/>
            <a:endCxn id="248" idx="0"/>
          </p:cNvCxnSpPr>
          <p:nvPr/>
        </p:nvCxnSpPr>
        <p:spPr>
          <a:xfrm>
            <a:off x="6311875" y="2572325"/>
            <a:ext cx="0" cy="23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Importing in Rapidminer</a:t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819138" y="2783588"/>
            <a:ext cx="1075200" cy="39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JSON file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595" y="2455246"/>
            <a:ext cx="1048800" cy="1048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7" name="Google Shape;257;p23"/>
          <p:cNvCxnSpPr>
            <a:stCxn id="255" idx="3"/>
            <a:endCxn id="256" idx="1"/>
          </p:cNvCxnSpPr>
          <p:nvPr/>
        </p:nvCxnSpPr>
        <p:spPr>
          <a:xfrm>
            <a:off x="1894338" y="2979638"/>
            <a:ext cx="215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58" name="Google Shape;2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9647" y="2455249"/>
            <a:ext cx="1048799" cy="104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3"/>
          <p:cNvCxnSpPr>
            <a:stCxn id="256" idx="3"/>
            <a:endCxn id="258" idx="1"/>
          </p:cNvCxnSpPr>
          <p:nvPr/>
        </p:nvCxnSpPr>
        <p:spPr>
          <a:xfrm>
            <a:off x="5096395" y="2979654"/>
            <a:ext cx="215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0" name="Google Shape;2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4871" y="3585550"/>
            <a:ext cx="1541014" cy="12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Cleaning, merging</a:t>
            </a: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511700" y="2350500"/>
            <a:ext cx="3636300" cy="203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"4 cups low-sodium vegetable or chicken stock",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 cup dried brown lentils",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"1/2 cup dried French green lentils",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"2 stalks celery, chopped",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 large carrot, peeled and chopped",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"1 sprig fresh thyme",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7" name="Google Shape;267;p24"/>
          <p:cNvSpPr txBox="1"/>
          <p:nvPr/>
        </p:nvSpPr>
        <p:spPr>
          <a:xfrm>
            <a:off x="5184975" y="2350500"/>
            <a:ext cx="3359700" cy="203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[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"4", "cups", "vegetable or chicken stock"],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"1", "cup", "dried brown lentils"],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"1/2", "cup", "dried French green lentils"],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"2", "", "stalks celery"],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"1", "", "large carrot"],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["ep1", "1", "", "sprig fresh thyme"],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],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    ...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000">
                <a:latin typeface="Nunito"/>
                <a:ea typeface="Nunito"/>
                <a:cs typeface="Nunito"/>
                <a:sym typeface="Nunito"/>
              </a:rPr>
              <a:t>]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68" name="Google Shape;268;p24"/>
          <p:cNvCxnSpPr>
            <a:stCxn id="266" idx="3"/>
            <a:endCxn id="267" idx="1"/>
          </p:cNvCxnSpPr>
          <p:nvPr/>
        </p:nvCxnSpPr>
        <p:spPr>
          <a:xfrm>
            <a:off x="4148000" y="3366750"/>
            <a:ext cx="103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819150" y="5487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Ontology schema.org</a:t>
            </a:r>
            <a:endParaRPr/>
          </a:p>
        </p:txBody>
      </p:sp>
      <p:graphicFrame>
        <p:nvGraphicFramePr>
          <p:cNvPr id="274" name="Google Shape;274;p25"/>
          <p:cNvGraphicFramePr/>
          <p:nvPr/>
        </p:nvGraphicFramePr>
        <p:xfrm>
          <a:off x="4866528" y="1428750"/>
          <a:ext cx="1690825" cy="2968675"/>
        </p:xfrm>
        <a:graphic>
          <a:graphicData uri="http://schemas.openxmlformats.org/drawingml/2006/table">
            <a:tbl>
              <a:tblPr>
                <a:noFill/>
                <a:tableStyleId>{C16AF733-4931-46D5-9C64-8021F19393AE}</a:tableStyleId>
              </a:tblPr>
              <a:tblGrid>
                <a:gridCol w="77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</a:t>
                      </a:r>
                      <a:endParaRPr sz="7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cookingMethod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Frying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recipeCategory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appetizer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recipeCuisine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Italian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recipeIngredient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3/4 cup of sugar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recipeInstruction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Preheat the oven to 350 degrees.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recipeYield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 loaf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hasNutrition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isSuitableForDiet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hasCookingTime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75" name="Google Shape;275;p25"/>
          <p:cNvGraphicFramePr/>
          <p:nvPr/>
        </p:nvGraphicFramePr>
        <p:xfrm>
          <a:off x="6665403" y="1428750"/>
          <a:ext cx="1690825" cy="1112400"/>
        </p:xfrm>
        <a:graphic>
          <a:graphicData uri="http://schemas.openxmlformats.org/drawingml/2006/table">
            <a:tbl>
              <a:tblPr>
                <a:noFill/>
                <a:tableStyleId>{C16AF733-4931-46D5-9C64-8021F19393AE}</a:tableStyleId>
              </a:tblPr>
              <a:tblGrid>
                <a:gridCol w="8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Nutrition</a:t>
                      </a:r>
                      <a:endParaRPr sz="7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hasCalories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hasFatContent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...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6" name="Google Shape;276;p25"/>
          <p:cNvGraphicFramePr/>
          <p:nvPr/>
        </p:nvGraphicFramePr>
        <p:xfrm>
          <a:off x="6665403" y="2588775"/>
          <a:ext cx="1690825" cy="563820"/>
        </p:xfrm>
        <a:graphic>
          <a:graphicData uri="http://schemas.openxmlformats.org/drawingml/2006/table">
            <a:tbl>
              <a:tblPr>
                <a:noFill/>
                <a:tableStyleId>{C16AF733-4931-46D5-9C64-8021F19393AE}</a:tableStyleId>
              </a:tblPr>
              <a:tblGrid>
                <a:gridCol w="8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Calories</a:t>
                      </a:r>
                      <a:endParaRPr sz="7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energy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240 calories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7" name="Google Shape;277;p25"/>
          <p:cNvGraphicFramePr/>
          <p:nvPr/>
        </p:nvGraphicFramePr>
        <p:xfrm>
          <a:off x="6665403" y="3205440"/>
          <a:ext cx="1690825" cy="563820"/>
        </p:xfrm>
        <a:graphic>
          <a:graphicData uri="http://schemas.openxmlformats.org/drawingml/2006/table">
            <a:tbl>
              <a:tblPr>
                <a:noFill/>
                <a:tableStyleId>{C16AF733-4931-46D5-9C64-8021F19393AE}</a:tableStyleId>
              </a:tblPr>
              <a:tblGrid>
                <a:gridCol w="8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Fat</a:t>
                      </a:r>
                      <a:endParaRPr sz="7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fatContent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 grams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8" name="Google Shape;278;p25"/>
          <p:cNvGraphicFramePr/>
          <p:nvPr/>
        </p:nvGraphicFramePr>
        <p:xfrm>
          <a:off x="6665403" y="3829905"/>
          <a:ext cx="1690825" cy="563820"/>
        </p:xfrm>
        <a:graphic>
          <a:graphicData uri="http://schemas.openxmlformats.org/drawingml/2006/table">
            <a:tbl>
              <a:tblPr>
                <a:noFill/>
                <a:tableStyleId>{C16AF733-4931-46D5-9C64-8021F19393AE}</a:tableStyleId>
              </a:tblPr>
              <a:tblGrid>
                <a:gridCol w="8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CookTime</a:t>
                      </a:r>
                      <a:endParaRPr sz="7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cookTime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PT1H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9" name="Google Shape;279;p25"/>
          <p:cNvGraphicFramePr/>
          <p:nvPr/>
        </p:nvGraphicFramePr>
        <p:xfrm>
          <a:off x="819153" y="1428750"/>
          <a:ext cx="1690825" cy="1386720"/>
        </p:xfrm>
        <a:graphic>
          <a:graphicData uri="http://schemas.openxmlformats.org/drawingml/2006/table">
            <a:tbl>
              <a:tblPr>
                <a:noFill/>
                <a:tableStyleId>{C16AF733-4931-46D5-9C64-8021F19393AE}</a:tableStyleId>
              </a:tblPr>
              <a:tblGrid>
                <a:gridCol w="8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Thing</a:t>
                      </a:r>
                      <a:endParaRPr sz="7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name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Mom's World Famous Banana Bread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description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This classic banana bread recipe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hasCreativeWork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0" name="Google Shape;280;p25"/>
          <p:cNvGraphicFramePr/>
          <p:nvPr/>
        </p:nvGraphicFramePr>
        <p:xfrm>
          <a:off x="819153" y="2925925"/>
          <a:ext cx="1690825" cy="838110"/>
        </p:xfrm>
        <a:graphic>
          <a:graphicData uri="http://schemas.openxmlformats.org/drawingml/2006/table">
            <a:tbl>
              <a:tblPr>
                <a:noFill/>
                <a:tableStyleId>{C16AF733-4931-46D5-9C64-8021F19393AE}</a:tableStyleId>
              </a:tblPr>
              <a:tblGrid>
                <a:gridCol w="8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CreativeWork</a:t>
                      </a:r>
                      <a:endParaRPr sz="7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hasHowTo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hasAuthor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1" name="Google Shape;281;p25"/>
          <p:cNvGraphicFramePr/>
          <p:nvPr/>
        </p:nvGraphicFramePr>
        <p:xfrm>
          <a:off x="819153" y="3829900"/>
          <a:ext cx="1690825" cy="563820"/>
        </p:xfrm>
        <a:graphic>
          <a:graphicData uri="http://schemas.openxmlformats.org/drawingml/2006/table">
            <a:tbl>
              <a:tblPr>
                <a:noFill/>
                <a:tableStyleId>{C16AF733-4931-46D5-9C64-8021F19393AE}</a:tableStyleId>
              </a:tblPr>
              <a:tblGrid>
                <a:gridCol w="8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Author</a:t>
                      </a:r>
                      <a:endParaRPr sz="7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author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John Smith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2" name="Google Shape;282;p25"/>
          <p:cNvGraphicFramePr/>
          <p:nvPr/>
        </p:nvGraphicFramePr>
        <p:xfrm>
          <a:off x="2842840" y="1428750"/>
          <a:ext cx="1690825" cy="2970505"/>
        </p:xfrm>
        <a:graphic>
          <a:graphicData uri="http://schemas.openxmlformats.org/drawingml/2006/table">
            <a:tbl>
              <a:tblPr>
                <a:noFill/>
                <a:tableStyleId>{C16AF733-4931-46D5-9C64-8021F19393AE}</a:tableStyleId>
              </a:tblPr>
              <a:tblGrid>
                <a:gridCol w="8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700" b="1">
                          <a:latin typeface="Nunito"/>
                          <a:ea typeface="Nunito"/>
                          <a:cs typeface="Nunito"/>
                          <a:sym typeface="Nunito"/>
                        </a:rPr>
                        <a:t>HowTo</a:t>
                      </a:r>
                      <a:endParaRPr sz="700"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estimatedCost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20 USD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step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Mix in the ingredients.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supply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sugar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tool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oven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yield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 loaf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hasRecipe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hasPerformTime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hasPrepTime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600">
                          <a:latin typeface="Nunito"/>
                          <a:ea typeface="Nunito"/>
                          <a:cs typeface="Nunito"/>
                          <a:sym typeface="Nunito"/>
                        </a:rPr>
                        <a:t>hasTotalTime</a:t>
                      </a: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283" name="Google Shape;283;p25"/>
          <p:cNvCxnSpPr/>
          <p:nvPr/>
        </p:nvCxnSpPr>
        <p:spPr>
          <a:xfrm flipH="1">
            <a:off x="1948075" y="2725575"/>
            <a:ext cx="4500" cy="3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5"/>
          <p:cNvCxnSpPr/>
          <p:nvPr/>
        </p:nvCxnSpPr>
        <p:spPr>
          <a:xfrm>
            <a:off x="1920125" y="3662450"/>
            <a:ext cx="45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5"/>
          <p:cNvCxnSpPr/>
          <p:nvPr/>
        </p:nvCxnSpPr>
        <p:spPr>
          <a:xfrm rot="10800000" flipH="1">
            <a:off x="2323611" y="3342275"/>
            <a:ext cx="3201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5"/>
          <p:cNvCxnSpPr/>
          <p:nvPr/>
        </p:nvCxnSpPr>
        <p:spPr>
          <a:xfrm rot="10800000" flipH="1">
            <a:off x="2639000" y="1533725"/>
            <a:ext cx="4800" cy="18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25"/>
          <p:cNvCxnSpPr/>
          <p:nvPr/>
        </p:nvCxnSpPr>
        <p:spPr>
          <a:xfrm>
            <a:off x="2643650" y="1538249"/>
            <a:ext cx="23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25"/>
          <p:cNvCxnSpPr/>
          <p:nvPr/>
        </p:nvCxnSpPr>
        <p:spPr>
          <a:xfrm rot="10800000" flipH="1">
            <a:off x="4358936" y="3346800"/>
            <a:ext cx="3201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25"/>
          <p:cNvCxnSpPr/>
          <p:nvPr/>
        </p:nvCxnSpPr>
        <p:spPr>
          <a:xfrm rot="10800000" flipH="1">
            <a:off x="4674325" y="1538250"/>
            <a:ext cx="4800" cy="180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5"/>
          <p:cNvCxnSpPr/>
          <p:nvPr/>
        </p:nvCxnSpPr>
        <p:spPr>
          <a:xfrm>
            <a:off x="4678975" y="1542774"/>
            <a:ext cx="23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4661150" y="3708826"/>
            <a:ext cx="0" cy="85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2" name="Google Shape;292;p25"/>
          <p:cNvCxnSpPr/>
          <p:nvPr/>
        </p:nvCxnSpPr>
        <p:spPr>
          <a:xfrm>
            <a:off x="4665800" y="4557577"/>
            <a:ext cx="19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25"/>
          <p:cNvCxnSpPr/>
          <p:nvPr/>
        </p:nvCxnSpPr>
        <p:spPr>
          <a:xfrm rot="10800000">
            <a:off x="4378100" y="3713450"/>
            <a:ext cx="287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5"/>
          <p:cNvCxnSpPr/>
          <p:nvPr/>
        </p:nvCxnSpPr>
        <p:spPr>
          <a:xfrm rot="10800000">
            <a:off x="4382750" y="3996375"/>
            <a:ext cx="27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25"/>
          <p:cNvCxnSpPr/>
          <p:nvPr/>
        </p:nvCxnSpPr>
        <p:spPr>
          <a:xfrm rot="10800000">
            <a:off x="4392050" y="4274650"/>
            <a:ext cx="26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5"/>
          <p:cNvCxnSpPr/>
          <p:nvPr/>
        </p:nvCxnSpPr>
        <p:spPr>
          <a:xfrm rot="10800000">
            <a:off x="6609726" y="3977839"/>
            <a:ext cx="0" cy="57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5"/>
          <p:cNvCxnSpPr/>
          <p:nvPr/>
        </p:nvCxnSpPr>
        <p:spPr>
          <a:xfrm>
            <a:off x="8487475" y="1844375"/>
            <a:ext cx="0" cy="91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5"/>
          <p:cNvCxnSpPr/>
          <p:nvPr/>
        </p:nvCxnSpPr>
        <p:spPr>
          <a:xfrm rot="10800000">
            <a:off x="8209075" y="1849011"/>
            <a:ext cx="27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25"/>
          <p:cNvCxnSpPr/>
          <p:nvPr/>
        </p:nvCxnSpPr>
        <p:spPr>
          <a:xfrm rot="10800000">
            <a:off x="8218375" y="2758052"/>
            <a:ext cx="26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0" name="Google Shape;300;p25"/>
          <p:cNvCxnSpPr/>
          <p:nvPr/>
        </p:nvCxnSpPr>
        <p:spPr>
          <a:xfrm>
            <a:off x="8563675" y="2158451"/>
            <a:ext cx="0" cy="122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25"/>
          <p:cNvCxnSpPr/>
          <p:nvPr/>
        </p:nvCxnSpPr>
        <p:spPr>
          <a:xfrm rot="10800000">
            <a:off x="8285275" y="2163087"/>
            <a:ext cx="27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25"/>
          <p:cNvCxnSpPr/>
          <p:nvPr/>
        </p:nvCxnSpPr>
        <p:spPr>
          <a:xfrm rot="10800000">
            <a:off x="8218375" y="3376928"/>
            <a:ext cx="345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25"/>
          <p:cNvCxnSpPr/>
          <p:nvPr/>
        </p:nvCxnSpPr>
        <p:spPr>
          <a:xfrm rot="10800000" flipH="1">
            <a:off x="6279736" y="3670825"/>
            <a:ext cx="3201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5"/>
          <p:cNvCxnSpPr/>
          <p:nvPr/>
        </p:nvCxnSpPr>
        <p:spPr>
          <a:xfrm rot="10800000">
            <a:off x="6595125" y="1477975"/>
            <a:ext cx="0" cy="219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25"/>
          <p:cNvCxnSpPr/>
          <p:nvPr/>
        </p:nvCxnSpPr>
        <p:spPr>
          <a:xfrm>
            <a:off x="6595137" y="1481161"/>
            <a:ext cx="1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25"/>
          <p:cNvCxnSpPr/>
          <p:nvPr/>
        </p:nvCxnSpPr>
        <p:spPr>
          <a:xfrm>
            <a:off x="6604449" y="3977825"/>
            <a:ext cx="12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ontologies</a:t>
            </a:r>
            <a:endParaRPr/>
          </a:p>
        </p:txBody>
      </p:sp>
      <p:pic>
        <p:nvPicPr>
          <p:cNvPr id="312" name="Google Shape;3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600" y="1451800"/>
            <a:ext cx="5284800" cy="3393824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6"/>
          <p:cNvSpPr txBox="1"/>
          <p:nvPr/>
        </p:nvSpPr>
        <p:spPr>
          <a:xfrm>
            <a:off x="1298825" y="2704300"/>
            <a:ext cx="7437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Description</a:t>
            </a:r>
            <a:endParaRPr sz="800"/>
          </a:p>
        </p:txBody>
      </p:sp>
      <p:sp>
        <p:nvSpPr>
          <p:cNvPr id="314" name="Google Shape;314;p26"/>
          <p:cNvSpPr txBox="1"/>
          <p:nvPr/>
        </p:nvSpPr>
        <p:spPr>
          <a:xfrm>
            <a:off x="4306050" y="3764925"/>
            <a:ext cx="7437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Unit</a:t>
            </a:r>
            <a:endParaRPr sz="800"/>
          </a:p>
        </p:txBody>
      </p:sp>
      <p:sp>
        <p:nvSpPr>
          <p:cNvPr id="315" name="Google Shape;315;p26"/>
          <p:cNvSpPr txBox="1"/>
          <p:nvPr/>
        </p:nvSpPr>
        <p:spPr>
          <a:xfrm>
            <a:off x="1859025" y="3065200"/>
            <a:ext cx="7437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Instructions</a:t>
            </a:r>
            <a:endParaRPr sz="800"/>
          </a:p>
        </p:txBody>
      </p:sp>
      <p:sp>
        <p:nvSpPr>
          <p:cNvPr id="316" name="Google Shape;316;p26"/>
          <p:cNvSpPr txBox="1"/>
          <p:nvPr/>
        </p:nvSpPr>
        <p:spPr>
          <a:xfrm>
            <a:off x="2602725" y="3655625"/>
            <a:ext cx="5229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Title</a:t>
            </a:r>
            <a:endParaRPr sz="800"/>
          </a:p>
        </p:txBody>
      </p:sp>
      <p:sp>
        <p:nvSpPr>
          <p:cNvPr id="317" name="Google Shape;317;p26"/>
          <p:cNvSpPr txBox="1"/>
          <p:nvPr/>
        </p:nvSpPr>
        <p:spPr>
          <a:xfrm>
            <a:off x="4451750" y="3356250"/>
            <a:ext cx="8028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Cuisine</a:t>
            </a:r>
            <a:endParaRPr sz="800"/>
          </a:p>
        </p:txBody>
      </p:sp>
      <p:sp>
        <p:nvSpPr>
          <p:cNvPr id="318" name="Google Shape;318;p26"/>
          <p:cNvSpPr txBox="1"/>
          <p:nvPr/>
        </p:nvSpPr>
        <p:spPr>
          <a:xfrm>
            <a:off x="3049050" y="4115725"/>
            <a:ext cx="7437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Cost</a:t>
            </a:r>
            <a:endParaRPr sz="800"/>
          </a:p>
        </p:txBody>
      </p:sp>
      <p:sp>
        <p:nvSpPr>
          <p:cNvPr id="319" name="Google Shape;319;p26"/>
          <p:cNvSpPr txBox="1"/>
          <p:nvPr/>
        </p:nvSpPr>
        <p:spPr>
          <a:xfrm>
            <a:off x="2042525" y="3426100"/>
            <a:ext cx="6336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Serving</a:t>
            </a:r>
            <a:endParaRPr sz="800"/>
          </a:p>
        </p:txBody>
      </p:sp>
      <p:sp>
        <p:nvSpPr>
          <p:cNvPr id="320" name="Google Shape;320;p26"/>
          <p:cNvSpPr txBox="1"/>
          <p:nvPr/>
        </p:nvSpPr>
        <p:spPr>
          <a:xfrm>
            <a:off x="4352925" y="4582225"/>
            <a:ext cx="8721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Quantity</a:t>
            </a:r>
            <a:endParaRPr sz="800"/>
          </a:p>
        </p:txBody>
      </p:sp>
      <p:sp>
        <p:nvSpPr>
          <p:cNvPr id="321" name="Google Shape;321;p26"/>
          <p:cNvSpPr txBox="1"/>
          <p:nvPr/>
        </p:nvSpPr>
        <p:spPr>
          <a:xfrm>
            <a:off x="5007425" y="3595150"/>
            <a:ext cx="7437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Name</a:t>
            </a:r>
            <a:endParaRPr sz="800"/>
          </a:p>
        </p:txBody>
      </p:sp>
      <p:sp>
        <p:nvSpPr>
          <p:cNvPr id="322" name="Google Shape;322;p26"/>
          <p:cNvSpPr txBox="1"/>
          <p:nvPr/>
        </p:nvSpPr>
        <p:spPr>
          <a:xfrm>
            <a:off x="4404675" y="1451800"/>
            <a:ext cx="6450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Sugar</a:t>
            </a:r>
            <a:endParaRPr sz="800"/>
          </a:p>
        </p:txBody>
      </p:sp>
      <p:sp>
        <p:nvSpPr>
          <p:cNvPr id="323" name="Google Shape;323;p26"/>
          <p:cNvSpPr txBox="1"/>
          <p:nvPr/>
        </p:nvSpPr>
        <p:spPr>
          <a:xfrm>
            <a:off x="4169400" y="1715200"/>
            <a:ext cx="4560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Fat</a:t>
            </a:r>
            <a:endParaRPr sz="800"/>
          </a:p>
        </p:txBody>
      </p:sp>
      <p:sp>
        <p:nvSpPr>
          <p:cNvPr id="324" name="Google Shape;324;p26"/>
          <p:cNvSpPr txBox="1"/>
          <p:nvPr/>
        </p:nvSpPr>
        <p:spPr>
          <a:xfrm>
            <a:off x="5254550" y="2565975"/>
            <a:ext cx="7437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Calories</a:t>
            </a:r>
            <a:endParaRPr sz="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00" y="2589975"/>
            <a:ext cx="8544147" cy="5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50" y="1751425"/>
            <a:ext cx="6853651" cy="7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ontologies</a:t>
            </a:r>
            <a:endParaRPr/>
          </a:p>
        </p:txBody>
      </p:sp>
      <p:cxnSp>
        <p:nvCxnSpPr>
          <p:cNvPr id="332" name="Google Shape;332;p27"/>
          <p:cNvCxnSpPr/>
          <p:nvPr/>
        </p:nvCxnSpPr>
        <p:spPr>
          <a:xfrm>
            <a:off x="3133725" y="3133725"/>
            <a:ext cx="450900" cy="55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27"/>
          <p:cNvCxnSpPr/>
          <p:nvPr/>
        </p:nvCxnSpPr>
        <p:spPr>
          <a:xfrm>
            <a:off x="4242200" y="3115175"/>
            <a:ext cx="1249200" cy="59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27"/>
          <p:cNvCxnSpPr/>
          <p:nvPr/>
        </p:nvCxnSpPr>
        <p:spPr>
          <a:xfrm rot="10800000">
            <a:off x="5860900" y="1844300"/>
            <a:ext cx="2521800" cy="1038600"/>
          </a:xfrm>
          <a:prstGeom prst="bentConnector3">
            <a:avLst>
              <a:gd name="adj1" fmla="val -4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5" name="Google Shape;335;p27"/>
          <p:cNvCxnSpPr/>
          <p:nvPr/>
        </p:nvCxnSpPr>
        <p:spPr>
          <a:xfrm rot="10800000">
            <a:off x="7234500" y="2549250"/>
            <a:ext cx="0" cy="35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27"/>
          <p:cNvCxnSpPr/>
          <p:nvPr/>
        </p:nvCxnSpPr>
        <p:spPr>
          <a:xfrm rot="10800000">
            <a:off x="690900" y="2548375"/>
            <a:ext cx="654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27"/>
          <p:cNvCxnSpPr/>
          <p:nvPr/>
        </p:nvCxnSpPr>
        <p:spPr>
          <a:xfrm rot="10800000">
            <a:off x="695450" y="1790800"/>
            <a:ext cx="0" cy="7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27"/>
          <p:cNvCxnSpPr/>
          <p:nvPr/>
        </p:nvCxnSpPr>
        <p:spPr>
          <a:xfrm>
            <a:off x="690775" y="1795400"/>
            <a:ext cx="1116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39" name="Google Shape;33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4200" y="3710425"/>
            <a:ext cx="4505924" cy="6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7"/>
          <p:cNvSpPr txBox="1"/>
          <p:nvPr/>
        </p:nvSpPr>
        <p:spPr>
          <a:xfrm>
            <a:off x="1966496" y="1704950"/>
            <a:ext cx="7698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CookTime</a:t>
            </a:r>
            <a:endParaRPr sz="800"/>
          </a:p>
        </p:txBody>
      </p:sp>
      <p:sp>
        <p:nvSpPr>
          <p:cNvPr id="341" name="Google Shape;341;p27"/>
          <p:cNvSpPr txBox="1"/>
          <p:nvPr/>
        </p:nvSpPr>
        <p:spPr>
          <a:xfrm>
            <a:off x="7749421" y="2702000"/>
            <a:ext cx="7698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Category</a:t>
            </a:r>
            <a:endParaRPr sz="800"/>
          </a:p>
        </p:txBody>
      </p:sp>
      <p:sp>
        <p:nvSpPr>
          <p:cNvPr id="342" name="Google Shape;342;p27"/>
          <p:cNvSpPr txBox="1"/>
          <p:nvPr/>
        </p:nvSpPr>
        <p:spPr>
          <a:xfrm>
            <a:off x="7391850" y="3030175"/>
            <a:ext cx="93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CookingMethod</a:t>
            </a:r>
            <a:endParaRPr sz="800"/>
          </a:p>
        </p:txBody>
      </p:sp>
      <p:sp>
        <p:nvSpPr>
          <p:cNvPr id="343" name="Google Shape;343;p27"/>
          <p:cNvSpPr txBox="1"/>
          <p:nvPr/>
        </p:nvSpPr>
        <p:spPr>
          <a:xfrm>
            <a:off x="5621917" y="3630075"/>
            <a:ext cx="933000" cy="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/>
              <a:t>SuitableForDiet</a:t>
            </a:r>
            <a:endParaRPr sz="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Problem</a:t>
            </a:r>
            <a:endParaRPr/>
          </a:p>
        </p:txBody>
      </p:sp>
      <p:pic>
        <p:nvPicPr>
          <p:cNvPr id="349" name="Google Shape;3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5" y="2171075"/>
            <a:ext cx="1603576" cy="160357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8"/>
          <p:cNvSpPr/>
          <p:nvPr/>
        </p:nvSpPr>
        <p:spPr>
          <a:xfrm>
            <a:off x="2199900" y="1417200"/>
            <a:ext cx="2184600" cy="1237500"/>
          </a:xfrm>
          <a:prstGeom prst="cloudCallout">
            <a:avLst>
              <a:gd name="adj1" fmla="val -60510"/>
              <a:gd name="adj2" fmla="val 46648"/>
            </a:avLst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8"/>
          <p:cNvSpPr txBox="1"/>
          <p:nvPr/>
        </p:nvSpPr>
        <p:spPr>
          <a:xfrm>
            <a:off x="2538755" y="1618600"/>
            <a:ext cx="15069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Nunito"/>
                <a:ea typeface="Nunito"/>
                <a:cs typeface="Nunito"/>
                <a:sym typeface="Nunito"/>
              </a:rPr>
              <a:t>I want to eat mexican!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2" name="Google Shape;3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275" y="2171075"/>
            <a:ext cx="1603575" cy="16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8"/>
          <p:cNvSpPr/>
          <p:nvPr/>
        </p:nvSpPr>
        <p:spPr>
          <a:xfrm>
            <a:off x="4998325" y="1417200"/>
            <a:ext cx="1693800" cy="1500300"/>
          </a:xfrm>
          <a:prstGeom prst="wedgeEllipseCallout">
            <a:avLst>
              <a:gd name="adj1" fmla="val 61425"/>
              <a:gd name="adj2" fmla="val 29259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8"/>
          <p:cNvSpPr txBox="1"/>
          <p:nvPr/>
        </p:nvSpPr>
        <p:spPr>
          <a:xfrm>
            <a:off x="5091780" y="1535575"/>
            <a:ext cx="15069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Nunito"/>
                <a:ea typeface="Nunito"/>
                <a:cs typeface="Nunito"/>
                <a:sym typeface="Nunito"/>
              </a:rPr>
              <a:t>I don’t provide cuisine types!</a:t>
            </a:r>
            <a:endParaRPr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7725" y="2917500"/>
            <a:ext cx="1968549" cy="196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Setting up the ML</a:t>
            </a:r>
            <a:endParaRPr/>
          </a:p>
        </p:txBody>
      </p:sp>
      <p:pic>
        <p:nvPicPr>
          <p:cNvPr id="361" name="Google Shape;3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970" y="2511846"/>
            <a:ext cx="1048800" cy="1048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29"/>
          <p:cNvCxnSpPr>
            <a:stCxn id="363" idx="3"/>
            <a:endCxn id="361" idx="1"/>
          </p:cNvCxnSpPr>
          <p:nvPr/>
        </p:nvCxnSpPr>
        <p:spPr>
          <a:xfrm>
            <a:off x="2905725" y="3036250"/>
            <a:ext cx="6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4" name="Google Shape;364;p29"/>
          <p:cNvPicPr preferRelativeResize="0"/>
          <p:nvPr/>
        </p:nvPicPr>
        <p:blipFill rotWithShape="1">
          <a:blip r:embed="rId4">
            <a:alphaModFix/>
          </a:blip>
          <a:srcRect r="36285" b="30862"/>
          <a:stretch/>
        </p:blipFill>
        <p:spPr>
          <a:xfrm>
            <a:off x="5317025" y="1839888"/>
            <a:ext cx="3005700" cy="239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29"/>
          <p:cNvCxnSpPr>
            <a:stCxn id="361" idx="3"/>
            <a:endCxn id="364" idx="1"/>
          </p:cNvCxnSpPr>
          <p:nvPr/>
        </p:nvCxnSpPr>
        <p:spPr>
          <a:xfrm>
            <a:off x="4635770" y="3036254"/>
            <a:ext cx="68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3" name="Google Shape;363;p29"/>
          <p:cNvPicPr preferRelativeResize="0"/>
          <p:nvPr/>
        </p:nvPicPr>
        <p:blipFill rotWithShape="1">
          <a:blip r:embed="rId5">
            <a:alphaModFix/>
          </a:blip>
          <a:srcRect l="3883" t="3041" b="28764"/>
          <a:stretch/>
        </p:blipFill>
        <p:spPr>
          <a:xfrm>
            <a:off x="819150" y="1616638"/>
            <a:ext cx="2086575" cy="28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Pipeline</a:t>
            </a:r>
            <a:endParaRPr/>
          </a:p>
        </p:txBody>
      </p:sp>
      <p:pic>
        <p:nvPicPr>
          <p:cNvPr id="371" name="Google Shape;3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100" y="1551625"/>
            <a:ext cx="7423797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Accuracy</a:t>
            </a:r>
            <a:endParaRPr/>
          </a:p>
        </p:txBody>
      </p:sp>
      <p:pic>
        <p:nvPicPr>
          <p:cNvPr id="377" name="Google Shape;3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250" y="1689900"/>
            <a:ext cx="701150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Scenarios and Personas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1110938" y="3774650"/>
            <a:ext cx="657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Paola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1844525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925" y="15137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361300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88" y="2171075"/>
            <a:ext cx="1603576" cy="16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 rotWithShape="1">
          <a:blip r:embed="rId5">
            <a:alphaModFix/>
          </a:blip>
          <a:srcRect b="7834"/>
          <a:stretch/>
        </p:blipFill>
        <p:spPr>
          <a:xfrm>
            <a:off x="3827338" y="2171075"/>
            <a:ext cx="1489330" cy="160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6514313" y="1546038"/>
            <a:ext cx="20409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Mango-Cango Chicken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6069" y="2020101"/>
            <a:ext cx="2057400" cy="1905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Integration - Results</a:t>
            </a:r>
            <a:endParaRPr/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475" y="1465600"/>
            <a:ext cx="6075051" cy="32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Scenarios and Personas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5" y="2171075"/>
            <a:ext cx="1603576" cy="160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5"/>
          <p:cNvSpPr txBox="1"/>
          <p:nvPr/>
        </p:nvSpPr>
        <p:spPr>
          <a:xfrm>
            <a:off x="974993" y="3774650"/>
            <a:ext cx="92914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Nunito"/>
                <a:ea typeface="Nunito"/>
                <a:cs typeface="Nunito"/>
                <a:sym typeface="Nunito"/>
              </a:rPr>
              <a:t>Giovanni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4">
            <a:alphaModFix/>
          </a:blip>
          <a:srcRect b="7407"/>
          <a:stretch/>
        </p:blipFill>
        <p:spPr>
          <a:xfrm>
            <a:off x="3588838" y="2388874"/>
            <a:ext cx="1603575" cy="16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644" y="2388875"/>
            <a:ext cx="1603576" cy="1603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1844525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0925" y="15137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700000">
            <a:off x="361300" y="17550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3313" y="2266725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6689958" y="1800200"/>
            <a:ext cx="1373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Zucchini gratin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4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4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 and Personas</a:t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1852525" y="15891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925" y="1347875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369300" y="1589175"/>
            <a:ext cx="657300" cy="6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 txBox="1"/>
          <p:nvPr/>
        </p:nvSpPr>
        <p:spPr>
          <a:xfrm>
            <a:off x="1000513" y="3892175"/>
            <a:ext cx="8781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Cinzia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0216" y="2288600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2671" y="2288600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75" y="2288600"/>
            <a:ext cx="1603575" cy="1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Scenarios and Personas</a:t>
            </a:r>
            <a:endParaRPr/>
          </a:p>
        </p:txBody>
      </p:sp>
      <p:sp>
        <p:nvSpPr>
          <p:cNvPr id="174" name="Google Shape;174;p17"/>
          <p:cNvSpPr txBox="1"/>
          <p:nvPr/>
        </p:nvSpPr>
        <p:spPr>
          <a:xfrm>
            <a:off x="1110925" y="3992450"/>
            <a:ext cx="6573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Giulio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1844525" y="1672100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925" y="1430800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700000">
            <a:off x="361300" y="1672100"/>
            <a:ext cx="657300" cy="6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784" y="2388872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847" y="2388884"/>
            <a:ext cx="1603575" cy="160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7"/>
          <p:cNvPicPr preferRelativeResize="0"/>
          <p:nvPr/>
        </p:nvPicPr>
        <p:blipFill rotWithShape="1">
          <a:blip r:embed="rId6">
            <a:alphaModFix/>
          </a:blip>
          <a:srcRect t="14051" b="17239"/>
          <a:stretch/>
        </p:blipFill>
        <p:spPr>
          <a:xfrm>
            <a:off x="6143325" y="2388875"/>
            <a:ext cx="2333856" cy="160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Inputs</a:t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25" y="1943800"/>
            <a:ext cx="4243625" cy="88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375" y="2782546"/>
            <a:ext cx="4623849" cy="10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0950" y="3435200"/>
            <a:ext cx="17145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600" y="1227132"/>
            <a:ext cx="3329624" cy="1285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Tools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25" y="2284300"/>
            <a:ext cx="38957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7425" y="2157087"/>
            <a:ext cx="1645074" cy="16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Modeling</a:t>
            </a:r>
            <a:endParaRPr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463" y="2468200"/>
            <a:ext cx="1645074" cy="164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325" y="1079713"/>
            <a:ext cx="2695899" cy="10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728" y="1559100"/>
            <a:ext cx="2582125" cy="20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9604" y="2747471"/>
            <a:ext cx="1365800" cy="13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98745" y="3515270"/>
            <a:ext cx="1365800" cy="1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 extraction</a:t>
            </a:r>
            <a:endParaRPr/>
          </a:p>
        </p:txBody>
      </p:sp>
      <p:sp>
        <p:nvSpPr>
          <p:cNvPr id="212" name="Google Shape;212;p21"/>
          <p:cNvSpPr txBox="1"/>
          <p:nvPr/>
        </p:nvSpPr>
        <p:spPr>
          <a:xfrm>
            <a:off x="414913" y="2656375"/>
            <a:ext cx="1075200" cy="61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Index webpage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2060588" y="1534675"/>
            <a:ext cx="1075200" cy="39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4" name="Google Shape;214;p21"/>
          <p:cNvSpPr txBox="1"/>
          <p:nvPr/>
        </p:nvSpPr>
        <p:spPr>
          <a:xfrm>
            <a:off x="2060588" y="2152225"/>
            <a:ext cx="1075200" cy="39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" name="Google Shape;215;p21"/>
          <p:cNvSpPr txBox="1"/>
          <p:nvPr/>
        </p:nvSpPr>
        <p:spPr>
          <a:xfrm>
            <a:off x="2060588" y="4004875"/>
            <a:ext cx="1075200" cy="39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21"/>
          <p:cNvSpPr txBox="1"/>
          <p:nvPr/>
        </p:nvSpPr>
        <p:spPr>
          <a:xfrm>
            <a:off x="2060588" y="2769763"/>
            <a:ext cx="1075200" cy="39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Recipe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17" name="Google Shape;217;p21"/>
          <p:cNvCxnSpPr>
            <a:stCxn id="212" idx="3"/>
            <a:endCxn id="213" idx="1"/>
          </p:cNvCxnSpPr>
          <p:nvPr/>
        </p:nvCxnSpPr>
        <p:spPr>
          <a:xfrm rot="10800000" flipH="1">
            <a:off x="1490113" y="1730725"/>
            <a:ext cx="570600" cy="12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1"/>
          <p:cNvCxnSpPr>
            <a:stCxn id="212" idx="3"/>
            <a:endCxn id="214" idx="1"/>
          </p:cNvCxnSpPr>
          <p:nvPr/>
        </p:nvCxnSpPr>
        <p:spPr>
          <a:xfrm rot="10800000" flipH="1">
            <a:off x="1490113" y="2348425"/>
            <a:ext cx="570600" cy="61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1"/>
          <p:cNvCxnSpPr>
            <a:stCxn id="212" idx="3"/>
            <a:endCxn id="216" idx="1"/>
          </p:cNvCxnSpPr>
          <p:nvPr/>
        </p:nvCxnSpPr>
        <p:spPr>
          <a:xfrm>
            <a:off x="1490113" y="2965825"/>
            <a:ext cx="57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21"/>
          <p:cNvCxnSpPr>
            <a:stCxn id="212" idx="3"/>
            <a:endCxn id="215" idx="1"/>
          </p:cNvCxnSpPr>
          <p:nvPr/>
        </p:nvCxnSpPr>
        <p:spPr>
          <a:xfrm>
            <a:off x="1490113" y="2965825"/>
            <a:ext cx="570600" cy="12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6263" y="2703688"/>
            <a:ext cx="1731487" cy="524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22" name="Google Shape;222;p21"/>
          <p:cNvCxnSpPr>
            <a:stCxn id="213" idx="3"/>
            <a:endCxn id="221" idx="1"/>
          </p:cNvCxnSpPr>
          <p:nvPr/>
        </p:nvCxnSpPr>
        <p:spPr>
          <a:xfrm>
            <a:off x="3135788" y="1730725"/>
            <a:ext cx="570600" cy="12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21"/>
          <p:cNvCxnSpPr>
            <a:stCxn id="214" idx="3"/>
            <a:endCxn id="221" idx="1"/>
          </p:cNvCxnSpPr>
          <p:nvPr/>
        </p:nvCxnSpPr>
        <p:spPr>
          <a:xfrm>
            <a:off x="3135788" y="2348275"/>
            <a:ext cx="570600" cy="61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21"/>
          <p:cNvCxnSpPr>
            <a:stCxn id="216" idx="3"/>
            <a:endCxn id="221" idx="1"/>
          </p:cNvCxnSpPr>
          <p:nvPr/>
        </p:nvCxnSpPr>
        <p:spPr>
          <a:xfrm>
            <a:off x="3135788" y="2965813"/>
            <a:ext cx="57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21"/>
          <p:cNvCxnSpPr>
            <a:stCxn id="215" idx="3"/>
            <a:endCxn id="221" idx="1"/>
          </p:cNvCxnSpPr>
          <p:nvPr/>
        </p:nvCxnSpPr>
        <p:spPr>
          <a:xfrm rot="10800000" flipH="1">
            <a:off x="3135788" y="2965825"/>
            <a:ext cx="570600" cy="12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6" name="Google Shape;226;p21"/>
          <p:cNvSpPr txBox="1"/>
          <p:nvPr/>
        </p:nvSpPr>
        <p:spPr>
          <a:xfrm>
            <a:off x="6008213" y="1534675"/>
            <a:ext cx="1075200" cy="39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7" name="Google Shape;227;p21"/>
          <p:cNvSpPr txBox="1"/>
          <p:nvPr/>
        </p:nvSpPr>
        <p:spPr>
          <a:xfrm>
            <a:off x="6008213" y="2152225"/>
            <a:ext cx="1075200" cy="39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8" name="Google Shape;228;p21"/>
          <p:cNvSpPr txBox="1"/>
          <p:nvPr/>
        </p:nvSpPr>
        <p:spPr>
          <a:xfrm>
            <a:off x="6008213" y="4004875"/>
            <a:ext cx="1075200" cy="39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9" name="Google Shape;229;p21"/>
          <p:cNvSpPr txBox="1"/>
          <p:nvPr/>
        </p:nvSpPr>
        <p:spPr>
          <a:xfrm>
            <a:off x="6008213" y="2769763"/>
            <a:ext cx="1075200" cy="39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Features 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30" name="Google Shape;230;p21"/>
          <p:cNvCxnSpPr/>
          <p:nvPr/>
        </p:nvCxnSpPr>
        <p:spPr>
          <a:xfrm rot="10800000" flipH="1">
            <a:off x="5437738" y="1730725"/>
            <a:ext cx="570600" cy="12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21"/>
          <p:cNvCxnSpPr/>
          <p:nvPr/>
        </p:nvCxnSpPr>
        <p:spPr>
          <a:xfrm rot="10800000" flipH="1">
            <a:off x="5437738" y="2348125"/>
            <a:ext cx="570600" cy="61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5437738" y="2965825"/>
            <a:ext cx="57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5437738" y="2965825"/>
            <a:ext cx="570600" cy="12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1"/>
          <p:cNvCxnSpPr/>
          <p:nvPr/>
        </p:nvCxnSpPr>
        <p:spPr>
          <a:xfrm>
            <a:off x="7083288" y="1730725"/>
            <a:ext cx="570600" cy="12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1"/>
          <p:cNvCxnSpPr/>
          <p:nvPr/>
        </p:nvCxnSpPr>
        <p:spPr>
          <a:xfrm>
            <a:off x="7083288" y="2348275"/>
            <a:ext cx="570600" cy="61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7083288" y="2965813"/>
            <a:ext cx="57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1"/>
          <p:cNvCxnSpPr/>
          <p:nvPr/>
        </p:nvCxnSpPr>
        <p:spPr>
          <a:xfrm rot="10800000" flipH="1">
            <a:off x="7083288" y="2965825"/>
            <a:ext cx="570600" cy="12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1"/>
          <p:cNvSpPr txBox="1"/>
          <p:nvPr/>
        </p:nvSpPr>
        <p:spPr>
          <a:xfrm>
            <a:off x="7653888" y="2769763"/>
            <a:ext cx="1075200" cy="392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Nunito"/>
                <a:ea typeface="Nunito"/>
                <a:cs typeface="Nunito"/>
                <a:sym typeface="Nunito"/>
              </a:rPr>
              <a:t>JSON file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9" name="Google Shape;2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670" y="1534684"/>
            <a:ext cx="1048800" cy="104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Presentazione su schermo (16:9)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Nunito</vt:lpstr>
      <vt:lpstr>Calibri</vt:lpstr>
      <vt:lpstr>Arial</vt:lpstr>
      <vt:lpstr>Shift</vt:lpstr>
      <vt:lpstr>SLURPY!</vt:lpstr>
      <vt:lpstr>Scenarios and Personas</vt:lpstr>
      <vt:lpstr>Scenarios and Personas</vt:lpstr>
      <vt:lpstr>Scenario and Personas</vt:lpstr>
      <vt:lpstr>Scenarios and Personas</vt:lpstr>
      <vt:lpstr>Inputs</vt:lpstr>
      <vt:lpstr>Tools</vt:lpstr>
      <vt:lpstr>Modeling</vt:lpstr>
      <vt:lpstr>Data extraction</vt:lpstr>
      <vt:lpstr>Data scraping</vt:lpstr>
      <vt:lpstr>Importing in Rapidminer</vt:lpstr>
      <vt:lpstr>Cleaning, merging</vt:lpstr>
      <vt:lpstr>Ontology schema.org</vt:lpstr>
      <vt:lpstr>Proposed ontologies</vt:lpstr>
      <vt:lpstr>Proposed ontologies</vt:lpstr>
      <vt:lpstr>Data Integration - Problem</vt:lpstr>
      <vt:lpstr>Data Integration - Setting up the ML</vt:lpstr>
      <vt:lpstr>Data Integration - Pipeline</vt:lpstr>
      <vt:lpstr>Data Integration - Accuracy</vt:lpstr>
      <vt:lpstr>Data Integration - Results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SLURPY!</dc:title>
  <cp:lastModifiedBy>Enrico Agrusti</cp:lastModifiedBy>
  <cp:revision>1</cp:revision>
  <dcterms:modified xsi:type="dcterms:W3CDTF">2018-12-20T13:47:40Z</dcterms:modified>
</cp:coreProperties>
</file>