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4" r:id="rId2"/>
    <p:sldMasterId id="2147483696" r:id="rId3"/>
    <p:sldMasterId id="2147483708" r:id="rId4"/>
  </p:sldMasterIdLst>
  <p:notesMasterIdLst>
    <p:notesMasterId r:id="rId13"/>
  </p:notesMasterIdLst>
  <p:sldIdLst>
    <p:sldId id="256" r:id="rId5"/>
    <p:sldId id="295" r:id="rId6"/>
    <p:sldId id="296" r:id="rId7"/>
    <p:sldId id="299" r:id="rId8"/>
    <p:sldId id="297" r:id="rId9"/>
    <p:sldId id="298" r:id="rId10"/>
    <p:sldId id="277" r:id="rId11"/>
    <p:sldId id="263" r:id="rId1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>
      <p:cViewPr varScale="1">
        <p:scale>
          <a:sx n="68" d="100"/>
          <a:sy n="68" d="100"/>
        </p:scale>
        <p:origin x="14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8317D-F5C7-46E6-8E37-E17714269B70}" type="datetimeFigureOut">
              <a:rPr lang="es-CO" smtClean="0"/>
              <a:t>15/03/2017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6E6F0-6F4A-443D-8403-60A28715D7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760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A940-BD1A-48A0-B26F-F34786257DFB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70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FE8E-FF20-48D2-B52B-CC991440769D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708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D0BC-C646-4AB0-AFA6-E052A890446B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974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4417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0903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52232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8468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0091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1436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919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3749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812" y="1844824"/>
            <a:ext cx="7543800" cy="4023360"/>
          </a:xfrm>
        </p:spPr>
        <p:txBody>
          <a:bodyPr/>
          <a:lstStyle>
            <a:lvl1pPr marL="176213" indent="-176213">
              <a:buFont typeface="Wingdings" panose="05000000000000000000" pitchFamily="2" charset="2"/>
              <a:buChar char="§"/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5BD7-F4D5-47F7-8C61-C012ABBCEFFA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1165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654788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4708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7825" y="228600"/>
            <a:ext cx="2038350" cy="58975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65825" cy="58975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35850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35A75-F24D-4260-8877-8D4E4B743292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83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D4655-2A38-4201-BEF6-B07D03C165C3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343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0DDBD-79B5-42B0-BA1C-18F94474C795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56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7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8F0DE-9904-4581-9649-D43AC0267C12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125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9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C1AE6-D2AC-4C9D-B235-499CF92868B4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055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5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47E26-0486-4F0A-9B6C-734CA6349D5C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05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4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47A4D-F07A-4725-8CA3-4ED2925E9BD6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9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4035-8894-4059-879E-49696CBA0A84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09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7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C7668-B32E-4E68-92C3-AB73FB2137B0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859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7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5B07F-A886-41A8-B348-AEDEB0ADBC95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856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5B217-5402-480E-A8A6-62CC41FA150C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682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7825" y="228600"/>
            <a:ext cx="2038350" cy="58975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65825" cy="58975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72955-57BF-450D-9417-E09B8CE66179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83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20D28-6AC8-4178-A49E-B3F3CAA9B937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3426063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6FE9D-9BA8-4A1C-ADD9-76A818D983B2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8804710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ECE01-3B77-4607-962E-F365BA75B14D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28128724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20398-7C2D-44A4-9336-AB91229CCD5E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27670255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090DD-B535-4DB0-8A94-685E4C0BF8E6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2012178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3B780-BA4C-4DC9-ADFF-9F28BA593CCF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141000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EA2C-B193-456F-A8FF-A0FB092F7104}" type="datetime1">
              <a:rPr lang="es-CO" smtClean="0"/>
              <a:t>15/03/2017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34917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20193-B8B4-4C68-93B8-87EBEB214CEC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39656133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07BC7-0272-40F4-988F-7FCA2A3F0F88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16190504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FE9AE-69CB-413B-8049-7C20382C4A5F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42067153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848B5-C138-4276-BA37-3899369D8D59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9386471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7825" y="228600"/>
            <a:ext cx="2038350" cy="58975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65825" cy="58975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C54D3-980D-4DA5-9A64-DC0FC849D0A4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183224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DC1F-BB31-4EC0-8E3A-65838DF3ABBA}" type="datetime1">
              <a:rPr lang="es-CO" smtClean="0"/>
              <a:t>15/03/2017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14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068F-7F00-4F83-AE59-4A25AC9B1FF4}" type="datetime1">
              <a:rPr lang="es-CO" smtClean="0"/>
              <a:t>15/03/2017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284395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71A0-98EC-42DA-B377-B0C1B7BF7E8D}" type="datetime1">
              <a:rPr lang="es-CO" smtClean="0"/>
              <a:t>15/03/2017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089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FD98C34-FCE6-4E09-9847-08319B435067}" type="datetime1">
              <a:rPr lang="es-CO" smtClean="0"/>
              <a:t>15/03/2017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821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E3E4-2C95-4FC0-BCE0-840C3E756472}" type="datetime1">
              <a:rPr lang="es-CO" smtClean="0"/>
              <a:t>15/03/2017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705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E31068F-7F00-4F83-AE59-4A25AC9B1FF4}" type="datetime1">
              <a:rPr lang="es-CO" smtClean="0"/>
              <a:t>15/03/2017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ABBA6066-914C-4F11-BC55-9907E1471D22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0245"/>
          <p:cNvSpPr>
            <a:spLocks noChangeArrowheads="1"/>
          </p:cNvSpPr>
          <p:nvPr/>
        </p:nvSpPr>
        <p:spPr bwMode="auto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7" name="Rectangle 10246"/>
          <p:cNvSpPr>
            <a:spLocks noChangeArrowheads="1"/>
          </p:cNvSpPr>
          <p:nvPr/>
        </p:nvSpPr>
        <p:spPr bwMode="auto"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8" name="Rectangle 10247"/>
          <p:cNvSpPr>
            <a:spLocks noChangeArrowheads="1"/>
          </p:cNvSpPr>
          <p:nvPr/>
        </p:nvSpPr>
        <p:spPr bwMode="auto"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9" name="Rectangle 1024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n-US" altLang="es-CO"/>
          </a:p>
        </p:txBody>
      </p:sp>
      <p:sp>
        <p:nvSpPr>
          <p:cNvPr id="1030" name="Rectangle 1024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n-US" altLang="es-CO"/>
          </a:p>
        </p:txBody>
      </p:sp>
    </p:spTree>
    <p:extLst>
      <p:ext uri="{BB962C8B-B14F-4D97-AF65-F5344CB8AC3E}">
        <p14:creationId xmlns:p14="http://schemas.microsoft.com/office/powerpoint/2010/main" val="80445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8001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12573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7145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21717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42900" indent="-342900" algn="l" defTabSz="-13873163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-13873163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>
          <a:solidFill>
            <a:schemeClr val="tx1"/>
          </a:solidFill>
          <a:latin typeface="+mn-lt"/>
        </a:defRPr>
      </a:lvl2pPr>
      <a:lvl3pPr marL="1143000" indent="-228600" algn="l" defTabSz="-13873163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>
          <a:solidFill>
            <a:schemeClr val="tx1"/>
          </a:solidFill>
          <a:latin typeface="+mn-lt"/>
        </a:defRPr>
      </a:lvl3pPr>
      <a:lvl4pPr marL="1600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4pPr>
      <a:lvl5pPr marL="20574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5pPr>
      <a:lvl6pPr marL="25146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6pPr>
      <a:lvl7pPr marL="29718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7pPr>
      <a:lvl8pPr marL="34290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8pPr>
      <a:lvl9pPr marL="3886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4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n-US" altLang="es-CO"/>
          </a:p>
        </p:txBody>
      </p:sp>
      <p:sp>
        <p:nvSpPr>
          <p:cNvPr id="2051" name="Rectangle 1024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n-US" altLang="es-CO"/>
          </a:p>
        </p:txBody>
      </p:sp>
      <p:sp>
        <p:nvSpPr>
          <p:cNvPr id="10244" name="Date Placeholder 10243"/>
          <p:cNvSpPr>
            <a:spLocks noGrp="1"/>
          </p:cNvSpPr>
          <p:nvPr>
            <p:ph type="dt" sz="half" idx="2"/>
          </p:nvPr>
        </p:nvSpPr>
        <p:spPr bwMode="auto">
          <a:xfrm>
            <a:off x="6096000" y="6248400"/>
            <a:ext cx="2667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5" name="Footer Placeholder 10244"/>
          <p:cNvSpPr>
            <a:spLocks noGrp="1"/>
          </p:cNvSpPr>
          <p:nvPr>
            <p:ph type="ftr" sz="quarter" idx="3"/>
          </p:nvPr>
        </p:nvSpPr>
        <p:spPr bwMode="auto">
          <a:xfrm>
            <a:off x="609600" y="6248400"/>
            <a:ext cx="54213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10246" name="Rectangle 10245"/>
          <p:cNvSpPr>
            <a:spLocks noChangeArrowheads="1"/>
          </p:cNvSpPr>
          <p:nvPr/>
        </p:nvSpPr>
        <p:spPr bwMode="auto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7" name="Rectangle 10246"/>
          <p:cNvSpPr>
            <a:spLocks noChangeArrowheads="1"/>
          </p:cNvSpPr>
          <p:nvPr/>
        </p:nvSpPr>
        <p:spPr bwMode="auto"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8" name="Rectangle 10247"/>
          <p:cNvSpPr>
            <a:spLocks noChangeArrowheads="1"/>
          </p:cNvSpPr>
          <p:nvPr/>
        </p:nvSpPr>
        <p:spPr bwMode="auto"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9" name="Slide Number Placeholder 10248"/>
          <p:cNvSpPr>
            <a:spLocks noGrp="1"/>
          </p:cNvSpPr>
          <p:nvPr>
            <p:ph type="sldNum" sz="quarter" idx="4"/>
          </p:nvPr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E079E13C-DD22-496E-B5B1-783D70638D4E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9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8001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12573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7145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21717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42900" indent="-342900" algn="l" defTabSz="-13873163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-13873163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>
          <a:solidFill>
            <a:schemeClr val="tx1"/>
          </a:solidFill>
          <a:latin typeface="+mn-lt"/>
        </a:defRPr>
      </a:lvl2pPr>
      <a:lvl3pPr marL="1143000" indent="-228600" algn="l" defTabSz="-13873163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>
          <a:solidFill>
            <a:schemeClr val="tx1"/>
          </a:solidFill>
          <a:latin typeface="+mn-lt"/>
        </a:defRPr>
      </a:lvl3pPr>
      <a:lvl4pPr marL="1600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4pPr>
      <a:lvl5pPr marL="20574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5pPr>
      <a:lvl6pPr marL="25146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6pPr>
      <a:lvl7pPr marL="29718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7pPr>
      <a:lvl8pPr marL="34290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8pPr>
      <a:lvl9pPr marL="3886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0245"/>
          <p:cNvSpPr>
            <a:spLocks noChangeArrowheads="1"/>
          </p:cNvSpPr>
          <p:nvPr/>
        </p:nvSpPr>
        <p:spPr bwMode="auto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7" name="Rectangle 10246"/>
          <p:cNvSpPr>
            <a:spLocks noChangeArrowheads="1"/>
          </p:cNvSpPr>
          <p:nvPr/>
        </p:nvSpPr>
        <p:spPr bwMode="auto"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8" name="Rectangle 10247"/>
          <p:cNvSpPr>
            <a:spLocks noChangeArrowheads="1"/>
          </p:cNvSpPr>
          <p:nvPr/>
        </p:nvSpPr>
        <p:spPr bwMode="auto"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3077" name="Rectangle 1024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n-US" altLang="es-CO"/>
          </a:p>
        </p:txBody>
      </p:sp>
      <p:sp>
        <p:nvSpPr>
          <p:cNvPr id="3078" name="Rectangle 1024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n-US" altLang="es-CO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 bwMode="auto">
          <a:xfrm>
            <a:off x="6096000" y="6248400"/>
            <a:ext cx="2667000" cy="365125"/>
          </a:xfrm>
          <a:prstGeom prst="rect">
            <a:avLst/>
          </a:prstGeom>
          <a:ln cap="flat" algn="ctr"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 bwMode="auto">
          <a:xfrm>
            <a:off x="0" y="1271588"/>
            <a:ext cx="533400" cy="244475"/>
          </a:xfrm>
          <a:prstGeom prst="rect">
            <a:avLst/>
          </a:prstGeom>
          <a:ln cap="flat" algn="ctr"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DDE22D6A-D3C3-4934-922D-170D8AE89997}" type="slidenum">
              <a:rPr lang="es-CO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8"/>
          <p:cNvSpPr>
            <a:spLocks noGrp="1"/>
          </p:cNvSpPr>
          <p:nvPr>
            <p:ph type="ftr" sz="quarter" idx="3"/>
          </p:nvPr>
        </p:nvSpPr>
        <p:spPr bwMode="auto">
          <a:xfrm>
            <a:off x="609600" y="6248400"/>
            <a:ext cx="5421313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190453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8001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12573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7145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21717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42900" indent="-342900" algn="l" defTabSz="-13873163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-13873163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>
          <a:solidFill>
            <a:schemeClr val="tx1"/>
          </a:solidFill>
          <a:latin typeface="+mn-lt"/>
        </a:defRPr>
      </a:lvl2pPr>
      <a:lvl3pPr marL="1143000" indent="-228600" algn="l" defTabSz="-13873163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>
          <a:solidFill>
            <a:schemeClr val="tx1"/>
          </a:solidFill>
          <a:latin typeface="+mn-lt"/>
        </a:defRPr>
      </a:lvl3pPr>
      <a:lvl4pPr marL="1600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4pPr>
      <a:lvl5pPr marL="20574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5pPr>
      <a:lvl6pPr marL="25146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6pPr>
      <a:lvl7pPr marL="29718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7pPr>
      <a:lvl8pPr marL="34290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8pPr>
      <a:lvl9pPr marL="3886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andes-isis2603/Templates_ListasChequeo/wiki/CU2" TargetMode="External"/><Relationship Id="rId2" Type="http://schemas.openxmlformats.org/officeDocument/2006/relationships/hyperlink" Target="https://github.com/Uniandes-isis2603/Templates_ListasChequeo/wiki/CU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Uniandes-isis2603/Templates_ListasChequeo/wiki/CU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sz="4400" b="1" dirty="0"/>
              <a:t>Grupo</a:t>
            </a:r>
            <a:r>
              <a:rPr lang="es-CO" sz="4400" dirty="0"/>
              <a:t>: </a:t>
            </a:r>
            <a:r>
              <a:rPr lang="es-CO" sz="4400" dirty="0">
                <a:solidFill>
                  <a:schemeClr val="tx1"/>
                </a:solidFill>
              </a:rPr>
              <a:t>Seneca </a:t>
            </a:r>
            <a:r>
              <a:rPr lang="es-CO" sz="4400" dirty="0" err="1">
                <a:solidFill>
                  <a:schemeClr val="tx1"/>
                </a:solidFill>
              </a:rPr>
              <a:t>Kernel</a:t>
            </a:r>
            <a:r>
              <a:rPr lang="es-CO" sz="4400" dirty="0">
                <a:solidFill>
                  <a:schemeClr val="tx1"/>
                </a:solidFill>
              </a:rPr>
              <a:t> Inc.</a:t>
            </a:r>
            <a:br>
              <a:rPr lang="es-CO" sz="4400" dirty="0">
                <a:solidFill>
                  <a:schemeClr val="tx1"/>
                </a:solidFill>
              </a:rPr>
            </a:br>
            <a:r>
              <a:rPr lang="es-CO" sz="4400" b="1" dirty="0">
                <a:solidFill>
                  <a:schemeClr val="tx1"/>
                </a:solidFill>
              </a:rPr>
              <a:t>Proyecto</a:t>
            </a:r>
            <a:r>
              <a:rPr lang="es-CO" sz="4400" dirty="0">
                <a:solidFill>
                  <a:schemeClr val="tx1"/>
                </a:solidFill>
              </a:rPr>
              <a:t>: Artesanías </a:t>
            </a:r>
            <a:br>
              <a:rPr lang="es-CO" sz="4400" dirty="0">
                <a:solidFill>
                  <a:schemeClr val="tx1"/>
                </a:solidFill>
              </a:rPr>
            </a:br>
            <a:r>
              <a:rPr lang="es-CO" sz="4400" dirty="0">
                <a:solidFill>
                  <a:schemeClr val="tx1"/>
                </a:solidFill>
              </a:rPr>
              <a:t>Reflexión fin de ciclo 1 (</a:t>
            </a:r>
            <a:r>
              <a:rPr lang="es-CO" sz="4400" dirty="0" err="1">
                <a:solidFill>
                  <a:schemeClr val="tx1"/>
                </a:solidFill>
              </a:rPr>
              <a:t>Postmortem</a:t>
            </a:r>
            <a:r>
              <a:rPr lang="es-CO" sz="44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565667"/>
          </a:xfrm>
        </p:spPr>
        <p:txBody>
          <a:bodyPr>
            <a:noAutofit/>
          </a:bodyPr>
          <a:lstStyle/>
          <a:p>
            <a:r>
              <a:rPr lang="es-CO" sz="1600" spc="-38" dirty="0">
                <a:solidFill>
                  <a:schemeClr val="tx1"/>
                </a:solidFill>
                <a:ea typeface="+mj-ea"/>
                <a:cs typeface="+mj-cs"/>
              </a:rPr>
              <a:t>Iván Salazar: líder de equipo y calidad</a:t>
            </a:r>
          </a:p>
          <a:p>
            <a:r>
              <a:rPr lang="es-CO" sz="1600" spc="-38" dirty="0">
                <a:solidFill>
                  <a:schemeClr val="tx1"/>
                </a:solidFill>
                <a:ea typeface="+mj-ea"/>
                <a:cs typeface="+mj-cs"/>
              </a:rPr>
              <a:t>Julián espinosa: líder diseño web y soporte.</a:t>
            </a:r>
          </a:p>
          <a:p>
            <a:r>
              <a:rPr lang="es-CO" sz="1600" spc="-38" dirty="0">
                <a:solidFill>
                  <a:schemeClr val="tx1"/>
                </a:solidFill>
                <a:ea typeface="+mj-ea"/>
                <a:cs typeface="+mj-cs"/>
              </a:rPr>
              <a:t>David Narváez: </a:t>
            </a:r>
            <a:r>
              <a:rPr lang="es-CO" sz="1600" spc="-38" dirty="0">
                <a:solidFill>
                  <a:schemeClr val="tx1"/>
                </a:solidFill>
              </a:rPr>
              <a:t> líder de desarrollo y planeación</a:t>
            </a:r>
            <a:endParaRPr lang="es-CO" sz="1600" spc="-38" dirty="0">
              <a:solidFill>
                <a:schemeClr val="tx1"/>
              </a:solidFill>
              <a:ea typeface="+mj-ea"/>
              <a:cs typeface="+mj-cs"/>
            </a:endParaRPr>
          </a:p>
          <a:p>
            <a:r>
              <a:rPr lang="es-CO" sz="1600" spc="-38" dirty="0">
                <a:solidFill>
                  <a:schemeClr val="tx1"/>
                </a:solidFill>
                <a:ea typeface="+mj-ea"/>
                <a:cs typeface="+mj-cs"/>
              </a:rPr>
              <a:t>Andrés Trujillo: líder de desarrollo y planeación </a:t>
            </a:r>
          </a:p>
        </p:txBody>
      </p:sp>
    </p:spTree>
    <p:extLst>
      <p:ext uri="{BB962C8B-B14F-4D97-AF65-F5344CB8AC3E}">
        <p14:creationId xmlns:p14="http://schemas.microsoft.com/office/powerpoint/2010/main" val="275311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1800" dirty="0"/>
              <a:t>Datos Producto</a:t>
            </a:r>
            <a:endParaRPr lang="es-CO" sz="1600" dirty="0"/>
          </a:p>
          <a:p>
            <a:r>
              <a:rPr lang="es-CO" dirty="0"/>
              <a:t>Datos Proceso</a:t>
            </a:r>
          </a:p>
          <a:p>
            <a:r>
              <a:rPr lang="es-CO" sz="1800" dirty="0"/>
              <a:t>Revisión Objetivos e identificación de posibilidades para mejorar</a:t>
            </a:r>
          </a:p>
          <a:p>
            <a:r>
              <a:rPr lang="es-CO" sz="1800" dirty="0"/>
              <a:t>Reflexión Estrella de Mar</a:t>
            </a:r>
          </a:p>
          <a:p>
            <a:endParaRPr lang="es-CO" sz="18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347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Datos Producto:  Listado de Requerimientos</a:t>
            </a:r>
            <a:br>
              <a:rPr lang="es-CO" dirty="0"/>
            </a:br>
            <a:r>
              <a:rPr lang="es-CO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EJEMPLO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dirty="0"/>
              <a:t>Material preparado por </a:t>
            </a:r>
            <a:r>
              <a:rPr lang="es-CO" dirty="0" err="1"/>
              <a:t>Rubby</a:t>
            </a:r>
            <a:r>
              <a:rPr lang="es-CO" dirty="0"/>
              <a:t> </a:t>
            </a:r>
            <a:r>
              <a:rPr lang="es-CO" dirty="0" err="1"/>
              <a:t>Casallas</a:t>
            </a:r>
            <a:r>
              <a:rPr lang="es-CO" dirty="0"/>
              <a:t>. rcasalla@uniandes.edu.co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3</a:t>
            </a:fld>
            <a:endParaRPr lang="es-CO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083970"/>
              </p:ext>
            </p:extLst>
          </p:nvPr>
        </p:nvGraphicFramePr>
        <p:xfrm>
          <a:off x="899592" y="1904014"/>
          <a:ext cx="7272808" cy="4189283"/>
        </p:xfrm>
        <a:graphic>
          <a:graphicData uri="http://schemas.openxmlformats.org/drawingml/2006/table">
            <a:tbl>
              <a:tblPr/>
              <a:tblGrid>
                <a:gridCol w="1400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9167"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Id Requerimiento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Nombre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Resumen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Responsable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 dirty="0">
                          <a:effectLst/>
                        </a:rPr>
                        <a:t>Comentario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474">
                <a:tc>
                  <a:txBody>
                    <a:bodyPr/>
                    <a:lstStyle/>
                    <a:p>
                      <a:r>
                        <a:rPr lang="es-CO" sz="1200" u="none" strike="noStrike">
                          <a:solidFill>
                            <a:srgbClr val="0366D6"/>
                          </a:solidFill>
                          <a:effectLst/>
                          <a:hlinkClick r:id="rId2"/>
                        </a:rPr>
                        <a:t>CU1</a:t>
                      </a:r>
                      <a:endParaRPr lang="es-CO" sz="120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Consultar datos de un libro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El sistema permite que un usuario consulte la información de un libro en particular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Juan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OK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none" strike="noStrike">
                          <a:solidFill>
                            <a:srgbClr val="0366D6"/>
                          </a:solidFill>
                          <a:effectLst/>
                          <a:hlinkClick r:id="rId3"/>
                        </a:rPr>
                        <a:t>CU2</a:t>
                      </a:r>
                      <a:endParaRPr lang="es-CO" sz="120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Crear un libro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El sistema permite el registro de un libro nuevo en la tienda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María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OK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321">
                <a:tc>
                  <a:txBody>
                    <a:bodyPr/>
                    <a:lstStyle/>
                    <a:p>
                      <a:r>
                        <a:rPr lang="es-CO" sz="1200" u="none" strike="noStrike" dirty="0">
                          <a:solidFill>
                            <a:srgbClr val="0366D6"/>
                          </a:solidFill>
                          <a:effectLst/>
                          <a:hlinkClick r:id="rId4"/>
                        </a:rPr>
                        <a:t>CU3</a:t>
                      </a:r>
                      <a:endParaRPr lang="es-CO" sz="1200" dirty="0">
                        <a:effectLst/>
                      </a:endParaRP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Ver la información de todos los libros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El sistema muestra el catálogo de libros de la librería.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José</a:t>
                      </a:r>
                    </a:p>
                  </a:txBody>
                  <a:tcPr marL="106813" marR="106813" marT="49298" marB="4929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NO OK</a:t>
                      </a:r>
                    </a:p>
                  </a:txBody>
                  <a:tcPr marL="78877" marR="78877" marT="39438" marB="39438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16377" y="1904014"/>
            <a:ext cx="10703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273534"/>
            <a:ext cx="8870607" cy="612068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55576" y="3070"/>
            <a:ext cx="818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https://github.com/Uniandes-isis2603/artesanias_02/wiki/Requerimientos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231218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4157" y="116632"/>
            <a:ext cx="4216811" cy="3785170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4</a:t>
            </a:fld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632"/>
            <a:ext cx="4834157" cy="5544616"/>
          </a:xfrm>
          <a:prstGeom prst="rect">
            <a:avLst/>
          </a:prstGeom>
        </p:spPr>
      </p:pic>
      <p:pic>
        <p:nvPicPr>
          <p:cNvPr id="1026" name="Picture 2" descr="Resultado de imagen para stickm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51168" y="4071774"/>
            <a:ext cx="2952749" cy="22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37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Datos Producto: Tamaño y Calidad</a:t>
            </a:r>
            <a:endParaRPr lang="es-CO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5</a:t>
            </a:fld>
            <a:endParaRPr lang="es-CO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824535"/>
              </p:ext>
            </p:extLst>
          </p:nvPr>
        </p:nvGraphicFramePr>
        <p:xfrm>
          <a:off x="539551" y="2029792"/>
          <a:ext cx="7869812" cy="3622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4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4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347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18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/>
                        <a:t>Número de Requerimientos Planeados para el ciclo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47">
                <a:tc>
                  <a:txBody>
                    <a:bodyPr/>
                    <a:lstStyle/>
                    <a:p>
                      <a:pPr lvl="0"/>
                      <a:r>
                        <a:rPr lang="es-CO" dirty="0"/>
                        <a:t>* Número de Requerimientos Completos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347">
                <a:tc>
                  <a:txBody>
                    <a:bodyPr/>
                    <a:lstStyle/>
                    <a:p>
                      <a:r>
                        <a:rPr lang="es-CO" sz="1200" dirty="0"/>
                        <a:t>* % </a:t>
                      </a:r>
                      <a:r>
                        <a:rPr lang="es-CO" dirty="0"/>
                        <a:t>de Requerimientos Completos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347">
                <a:tc>
                  <a:txBody>
                    <a:bodyPr/>
                    <a:lstStyle/>
                    <a:p>
                      <a:r>
                        <a:rPr lang="es-CO" sz="135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Lines</a:t>
                      </a:r>
                      <a:r>
                        <a:rPr lang="es-CO" sz="135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CO" sz="135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lang="es-CO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4690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648">
                <a:tc>
                  <a:txBody>
                    <a:bodyPr/>
                    <a:lstStyle/>
                    <a:p>
                      <a:r>
                        <a:rPr lang="es-CO" dirty="0"/>
                        <a:t>Resultados de las pruebas </a:t>
                      </a:r>
                      <a:r>
                        <a:rPr lang="es-CO" dirty="0" err="1"/>
                        <a:t>Postman</a:t>
                      </a:r>
                      <a:r>
                        <a:rPr lang="es-CO" dirty="0"/>
                        <a:t> (#defectos/#total de pruebas)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  <a:r>
                        <a:rPr lang="es-CO" baseline="0" dirty="0"/>
                        <a:t> fallas/7 pruebas</a:t>
                      </a: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347">
                <a:tc>
                  <a:txBody>
                    <a:bodyPr/>
                    <a:lstStyle/>
                    <a:p>
                      <a:r>
                        <a:rPr lang="es-CO" dirty="0"/>
                        <a:t>Deuda Técnica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3d 2h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2347">
                <a:tc>
                  <a:txBody>
                    <a:bodyPr/>
                    <a:lstStyle/>
                    <a:p>
                      <a:r>
                        <a:rPr lang="es-CO" dirty="0" err="1"/>
                        <a:t>Issues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Code</a:t>
                      </a:r>
                      <a:r>
                        <a:rPr lang="es-CO" dirty="0"/>
                        <a:t> </a:t>
                      </a:r>
                      <a:r>
                        <a:rPr lang="es-CO" dirty="0" err="1"/>
                        <a:t>Smell</a:t>
                      </a:r>
                      <a:endParaRPr lang="es-CO" dirty="0"/>
                    </a:p>
                    <a:p>
                      <a:r>
                        <a:rPr lang="es-CO" dirty="0"/>
                        <a:t>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658568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251520" y="5877272"/>
            <a:ext cx="6408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1400" dirty="0"/>
              <a:t>* funcionan correctamente con las pruebas de </a:t>
            </a:r>
            <a:r>
              <a:rPr lang="es-CO" sz="1400" dirty="0" err="1"/>
              <a:t>postman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61519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Proceso: Tiempo y Productividad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6</a:t>
            </a:fld>
            <a:endParaRPr lang="es-CO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195602"/>
              </p:ext>
            </p:extLst>
          </p:nvPr>
        </p:nvGraphicFramePr>
        <p:xfrm>
          <a:off x="1115616" y="2276872"/>
          <a:ext cx="609600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CO" dirty="0"/>
                        <a:t>Tiempo Estimado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aseline="0" dirty="0"/>
                        <a:t>50 horas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CO" dirty="0"/>
                        <a:t>Tiempo Invertido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~48h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CO" dirty="0"/>
                        <a:t>Productividad del Equipo: </a:t>
                      </a:r>
                    </a:p>
                    <a:p>
                      <a:pPr lvl="2"/>
                      <a:r>
                        <a:rPr lang="es-CO" dirty="0"/>
                        <a:t>Total LOC/Tiempo Invertido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~97LOC/h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731366" y="4941168"/>
            <a:ext cx="794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* Sacar los datos de </a:t>
            </a:r>
            <a:r>
              <a:rPr lang="es-CO" dirty="0" err="1"/>
              <a:t>TeamWork</a:t>
            </a:r>
            <a:r>
              <a:rPr lang="es-CO" dirty="0"/>
              <a:t> y comentar sobre la confiabilidad de la información</a:t>
            </a:r>
          </a:p>
        </p:txBody>
      </p:sp>
    </p:spTree>
    <p:extLst>
      <p:ext uri="{BB962C8B-B14F-4D97-AF65-F5344CB8AC3E}">
        <p14:creationId xmlns:p14="http://schemas.microsoft.com/office/powerpoint/2010/main" val="4044498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68D941-9E61-44C1-9DBA-CBFFB3B8E634}" type="slidenum">
              <a:rPr lang="es-ES" altLang="es-CO" smtClean="0"/>
              <a:pPr/>
              <a:t>7</a:t>
            </a:fld>
            <a:endParaRPr lang="es-ES" altLang="es-CO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81159"/>
              </p:ext>
            </p:extLst>
          </p:nvPr>
        </p:nvGraphicFramePr>
        <p:xfrm>
          <a:off x="32012" y="566640"/>
          <a:ext cx="9111988" cy="6365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1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97">
                <a:tc>
                  <a:txBody>
                    <a:bodyPr/>
                    <a:lstStyle/>
                    <a:p>
                      <a:r>
                        <a:rPr lang="es-CO" dirty="0"/>
                        <a:t>Objetivo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Comentario (Se cumplió, no se cumplió, se puede mejorar?)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145">
                <a:tc>
                  <a:txBody>
                    <a:bodyPr/>
                    <a:lstStyle/>
                    <a:p>
                      <a:r>
                        <a:rPr lang="es-CO" dirty="0"/>
                        <a:t>Organizar el equipo, definir roles y realizarlos, definir las reglas de funcionamiento</a:t>
                      </a:r>
                      <a:r>
                        <a:rPr lang="es-CO" baseline="0" dirty="0"/>
                        <a:t> y cumplirlas.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En este carácter podemos mejorar nuestra forma de funcionamiento en el trabajo en equipo.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242">
                <a:tc>
                  <a:txBody>
                    <a:bodyPr/>
                    <a:lstStyle/>
                    <a:p>
                      <a:r>
                        <a:rPr lang="es-CO" dirty="0"/>
                        <a:t>Entender el proyecto que se va a desarrollar. Se desarrollo el modelo y se</a:t>
                      </a:r>
                      <a:r>
                        <a:rPr lang="es-CO" baseline="0" dirty="0"/>
                        <a:t> válido, se aclararon las dudas?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Desde</a:t>
                      </a:r>
                      <a:r>
                        <a:rPr lang="es-CO" baseline="0" dirty="0"/>
                        <a:t> el principio estuvimos de acuerdo con el modelo del mundo y teníamos claro el problema a resolver, en caso de no comprender algo lo comunicábamos.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526">
                <a:tc>
                  <a:txBody>
                    <a:bodyPr/>
                    <a:lstStyle/>
                    <a:p>
                      <a:r>
                        <a:rPr lang="es-CO" dirty="0"/>
                        <a:t>Definir</a:t>
                      </a:r>
                      <a:r>
                        <a:rPr lang="es-CO" baseline="0" dirty="0"/>
                        <a:t> los requerimientos (se documentaron se entendieron)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Están definidos en la Wiki.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15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Diseñar</a:t>
                      </a:r>
                      <a:r>
                        <a:rPr lang="es-CO" baseline="0" dirty="0"/>
                        <a:t> el API REST (Fue completo? Fue correcto?)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Hasta el momento consideramos que se ha desarrollado de manera correcta</a:t>
                      </a:r>
                      <a:r>
                        <a:rPr lang="es-CO" baseline="0" dirty="0"/>
                        <a:t>, sin embargo consideramos que hay que hacer mas pruebas y análisis.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526">
                <a:tc>
                  <a:txBody>
                    <a:bodyPr/>
                    <a:lstStyle/>
                    <a:p>
                      <a:r>
                        <a:rPr lang="es-CO" dirty="0"/>
                        <a:t>Distribuir los requerimientos y el API REST</a:t>
                      </a:r>
                      <a:r>
                        <a:rPr lang="es-CO" baseline="0" dirty="0"/>
                        <a:t> ( se hizo? Cada uno hizo su parte?)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Cada uno realizo sus recursos como lo planeado,</a:t>
                      </a:r>
                      <a:r>
                        <a:rPr lang="es-CO" baseline="0" dirty="0"/>
                        <a:t>  se resolvieron dudas y errores.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340">
                <a:tc>
                  <a:txBody>
                    <a:bodyPr/>
                    <a:lstStyle/>
                    <a:p>
                      <a:r>
                        <a:rPr lang="es-CO" dirty="0"/>
                        <a:t>Implementar</a:t>
                      </a:r>
                      <a:r>
                        <a:rPr lang="es-CO" baseline="0" dirty="0"/>
                        <a:t> el Back-</a:t>
                      </a:r>
                      <a:r>
                        <a:rPr lang="es-CO" baseline="0" dirty="0" err="1"/>
                        <a:t>End</a:t>
                      </a:r>
                      <a:r>
                        <a:rPr lang="es-CO" baseline="0" dirty="0"/>
                        <a:t> y probarlo.  Funcionó la distribución, la integración, la comunicación, …..</a:t>
                      </a:r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Con las pruebas realizadas hasta el momento a funcionado correctamente.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517">
                <a:tc>
                  <a:txBody>
                    <a:bodyPr/>
                    <a:lstStyle/>
                    <a:p>
                      <a:r>
                        <a:rPr lang="es-CO" dirty="0"/>
                        <a:t>Realizar</a:t>
                      </a:r>
                      <a:r>
                        <a:rPr lang="es-CO" baseline="0" dirty="0"/>
                        <a:t> la planeación y seguimiento de las tareas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Este es un aspecto en el que se podría mejorar, sobretodo en el seguimiento de tareas.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340">
                <a:tc>
                  <a:txBody>
                    <a:bodyPr/>
                    <a:lstStyle/>
                    <a:p>
                      <a:r>
                        <a:rPr lang="es-CO" dirty="0"/>
                        <a:t>Utilizar </a:t>
                      </a:r>
                      <a:r>
                        <a:rPr lang="es-CO" dirty="0" err="1"/>
                        <a:t>TeamWork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3063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Realizar</a:t>
                      </a:r>
                      <a:r>
                        <a:rPr lang="es-CO" baseline="0" dirty="0"/>
                        <a:t> Integración continua y revisar </a:t>
                      </a:r>
                      <a:r>
                        <a:rPr lang="es-CO" baseline="0" dirty="0" err="1"/>
                        <a:t>Jenkis</a:t>
                      </a:r>
                      <a:r>
                        <a:rPr lang="es-CO" baseline="0" dirty="0"/>
                        <a:t> y sonar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Cada miembro del equipo probaba sus recursos,</a:t>
                      </a:r>
                      <a:r>
                        <a:rPr lang="es-CO" baseline="0" dirty="0"/>
                        <a:t>  luego al integrarlo se hicieron las pruebas fuertes con sub recursos.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2385437" y="0"/>
            <a:ext cx="50204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CO" sz="2800" dirty="0"/>
              <a:t>Revisión de los objetivos del ciclo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39244845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pPr/>
              <a:t>8</a:t>
            </a:fld>
            <a:endParaRPr lang="es-CO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27583"/>
              </p:ext>
            </p:extLst>
          </p:nvPr>
        </p:nvGraphicFramePr>
        <p:xfrm>
          <a:off x="251520" y="620688"/>
          <a:ext cx="8756222" cy="5544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6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8257">
                <a:tc>
                  <a:txBody>
                    <a:bodyPr/>
                    <a:lstStyle/>
                    <a:p>
                      <a:r>
                        <a:rPr lang="es-CO" dirty="0"/>
                        <a:t>Comenzar a hacer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1. Mejorar la comunicación. </a:t>
                      </a:r>
                    </a:p>
                    <a:p>
                      <a:r>
                        <a:rPr lang="es-CO" dirty="0"/>
                        <a:t>2. Cumplimiento de los tiempos acordados</a:t>
                      </a:r>
                    </a:p>
                    <a:p>
                      <a:r>
                        <a:rPr lang="es-CO" dirty="0"/>
                        <a:t>3. Preparar mejor los informes </a:t>
                      </a:r>
                    </a:p>
                    <a:p>
                      <a:r>
                        <a:rPr lang="es-CO" dirty="0"/>
                        <a:t>4. Reuniones periódicas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8257">
                <a:tc>
                  <a:txBody>
                    <a:bodyPr/>
                    <a:lstStyle/>
                    <a:p>
                      <a:r>
                        <a:rPr lang="es-CO" dirty="0"/>
                        <a:t>Hacer más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1. Pruebas</a:t>
                      </a:r>
                    </a:p>
                    <a:p>
                      <a:r>
                        <a:rPr lang="es-CO" dirty="0"/>
                        <a:t>2 .Uso de herramientas como </a:t>
                      </a:r>
                      <a:r>
                        <a:rPr lang="es-CO" dirty="0" err="1"/>
                        <a:t>TeamWork</a:t>
                      </a:r>
                      <a:r>
                        <a:rPr lang="es-CO" dirty="0"/>
                        <a:t> y Jenkins.</a:t>
                      </a:r>
                    </a:p>
                    <a:p>
                      <a:r>
                        <a:rPr lang="es-CO" dirty="0"/>
                        <a:t>3. Mayor comunicación con el 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8257">
                <a:tc>
                  <a:txBody>
                    <a:bodyPr/>
                    <a:lstStyle/>
                    <a:p>
                      <a:r>
                        <a:rPr lang="es-CO" dirty="0"/>
                        <a:t>Seguir haciendo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1. Puntualidad en avances.</a:t>
                      </a:r>
                    </a:p>
                    <a:p>
                      <a:r>
                        <a:rPr lang="es-CO" dirty="0"/>
                        <a:t>2. Calidad del código</a:t>
                      </a:r>
                    </a:p>
                    <a:p>
                      <a:r>
                        <a:rPr lang="es-CO" dirty="0"/>
                        <a:t>3. Abarcamiento de los diferentes problemas</a:t>
                      </a: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8257">
                <a:tc>
                  <a:txBody>
                    <a:bodyPr/>
                    <a:lstStyle/>
                    <a:p>
                      <a:r>
                        <a:rPr lang="es-CO" dirty="0"/>
                        <a:t>Dejar de hacer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1. Acabar con anterioridad los proyectos</a:t>
                      </a:r>
                    </a:p>
                    <a:p>
                      <a:r>
                        <a:rPr lang="es-CO" dirty="0"/>
                        <a:t>2. Tener más claridad sobre el problema a solucionar</a:t>
                      </a: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1588">
                <a:tc>
                  <a:txBody>
                    <a:bodyPr/>
                    <a:lstStyle/>
                    <a:p>
                      <a:r>
                        <a:rPr lang="es-CO" dirty="0"/>
                        <a:t>Hacer Menos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CO" dirty="0"/>
                        <a:t>1. Desaprovechar</a:t>
                      </a:r>
                      <a:r>
                        <a:rPr lang="es-CO" baseline="0" dirty="0"/>
                        <a:t> el tiempo.</a:t>
                      </a:r>
                    </a:p>
                    <a:p>
                      <a:pPr marL="0" indent="0">
                        <a:buNone/>
                      </a:pP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179512" y="44624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Retrospectiva de la estrella (en cada fila listar acciones concretas para el siguiente ciclo) </a:t>
            </a:r>
          </a:p>
        </p:txBody>
      </p:sp>
    </p:spTree>
    <p:extLst>
      <p:ext uri="{BB962C8B-B14F-4D97-AF65-F5344CB8AC3E}">
        <p14:creationId xmlns:p14="http://schemas.microsoft.com/office/powerpoint/2010/main" val="42048576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Median">
  <a:themeElements>
    <a:clrScheme name="1_Median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F7915"/>
      </a:hlink>
      <a:folHlink>
        <a:srgbClr val="996600"/>
      </a:folHlink>
    </a:clrScheme>
    <a:fontScheme name="1_Median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Median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F7915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Intermedio">
  <a:themeElements>
    <a:clrScheme name="Median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F7915"/>
      </a:hlink>
      <a:folHlink>
        <a:srgbClr val="996600"/>
      </a:folHlink>
    </a:clrScheme>
    <a:fontScheme name="Median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edian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F7915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Median">
  <a:themeElements>
    <a:clrScheme name="2_Median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F7915"/>
      </a:hlink>
      <a:folHlink>
        <a:srgbClr val="996600"/>
      </a:folHlink>
    </a:clrScheme>
    <a:fontScheme name="2_Median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Median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F7915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4_Logica</Template>
  <TotalTime>3672</TotalTime>
  <Words>718</Words>
  <Application>Microsoft Office PowerPoint</Application>
  <PresentationFormat>Presentación en pantalla (4:3)</PresentationFormat>
  <Paragraphs>112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Tw Cen MT</vt:lpstr>
      <vt:lpstr>Wingdings</vt:lpstr>
      <vt:lpstr>Wingdings 2</vt:lpstr>
      <vt:lpstr>Retrospección</vt:lpstr>
      <vt:lpstr>1_Median</vt:lpstr>
      <vt:lpstr>Intermedio</vt:lpstr>
      <vt:lpstr>2_Median</vt:lpstr>
      <vt:lpstr>Grupo: Seneca Kernel Inc. Proyecto: Artesanías  Reflexión fin de ciclo 1 (Postmortem) </vt:lpstr>
      <vt:lpstr>Agenda </vt:lpstr>
      <vt:lpstr>Datos Producto:  Listado de Requerimientos EJEMPLO</vt:lpstr>
      <vt:lpstr>Presentación de PowerPoint</vt:lpstr>
      <vt:lpstr>Datos Producto: Tamaño y Calidad</vt:lpstr>
      <vt:lpstr>Proceso: Tiempo y Productividad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</dc:title>
  <dc:creator>rubby</dc:creator>
  <cp:lastModifiedBy>David Narvaez Guerrero</cp:lastModifiedBy>
  <cp:revision>87</cp:revision>
  <dcterms:created xsi:type="dcterms:W3CDTF">2014-09-03T14:24:49Z</dcterms:created>
  <dcterms:modified xsi:type="dcterms:W3CDTF">2017-03-15T16:53:35Z</dcterms:modified>
</cp:coreProperties>
</file>