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6"/>
  </p:notesMasterIdLst>
  <p:sldIdLst>
    <p:sldId id="256" r:id="rId6"/>
    <p:sldId id="295" r:id="rId7"/>
    <p:sldId id="303" r:id="rId8"/>
    <p:sldId id="304" r:id="rId9"/>
    <p:sldId id="305" r:id="rId10"/>
    <p:sldId id="297" r:id="rId11"/>
    <p:sldId id="302" r:id="rId12"/>
    <p:sldId id="298" r:id="rId13"/>
    <p:sldId id="277" r:id="rId14"/>
    <p:sldId id="263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2017-05-22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6E6F0-6F4A-443D-8403-60A28715D7CB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940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6E6F0-6F4A-443D-8403-60A28715D7CB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7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2017-05-22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981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2017-05-22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966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B4035-8894-4059-879E-49696CBA0A84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3192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2017-05-22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322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2017-05-22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2017-05-22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31068F-7F00-4F83-AE59-4A25AC9B1FF4}" type="datetime1">
              <a:rPr lang="es-CO" smtClean="0"/>
              <a:t>2017-05-22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653617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2017-05-22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2240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C34-FCE6-4E09-9847-08319B435067}" type="datetime1">
              <a:rPr lang="es-CO" smtClean="0"/>
              <a:t>2017-05-22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7278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2017-05-22</a:t>
            </a:fld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853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2017-05-22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044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2017-05-22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37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2017-05-22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2017-05-22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2017-05-22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2017-05-22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31068F-7F00-4F83-AE59-4A25AC9B1FF4}" type="datetime1">
              <a:rPr lang="es-CO" smtClean="0"/>
              <a:t>2017-05-22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0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paseos_02/wiki/CU2" TargetMode="External"/><Relationship Id="rId2" Type="http://schemas.openxmlformats.org/officeDocument/2006/relationships/hyperlink" Target="https://github.com/Uniandes-isis2603/paseos_02/wiki/CU1" TargetMode="External"/><Relationship Id="rId1" Type="http://schemas.openxmlformats.org/officeDocument/2006/relationships/slideLayout" Target="../slideLayouts/slideLayout46.xml"/><Relationship Id="rId5" Type="http://schemas.openxmlformats.org/officeDocument/2006/relationships/hyperlink" Target="https://github.com/Uniandes-isis2603/paseos_02/wiki/CU4" TargetMode="External"/><Relationship Id="rId4" Type="http://schemas.openxmlformats.org/officeDocument/2006/relationships/hyperlink" Target="https://github.com/Uniandes-isis2603/paseos_02/wiki/CU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niandes-isis2603/paseos_02/wiki/CU11" TargetMode="External"/><Relationship Id="rId3" Type="http://schemas.openxmlformats.org/officeDocument/2006/relationships/hyperlink" Target="https://github.com/Uniandes-isis2603/paseos_02/wiki/CU6" TargetMode="External"/><Relationship Id="rId7" Type="http://schemas.openxmlformats.org/officeDocument/2006/relationships/hyperlink" Target="https://github.com/Uniandes-isis2603/paseos_02/wiki/CU10" TargetMode="External"/><Relationship Id="rId2" Type="http://schemas.openxmlformats.org/officeDocument/2006/relationships/hyperlink" Target="https://github.com/Uniandes-isis2603/paseos_02/wiki/CU5" TargetMode="Externa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github.com/Uniandes-isis2603/paseos_02/wiki/CU9" TargetMode="External"/><Relationship Id="rId5" Type="http://schemas.openxmlformats.org/officeDocument/2006/relationships/hyperlink" Target="https://github.com/Uniandes-isis2603/paseos_02/wiki/CU8" TargetMode="External"/><Relationship Id="rId10" Type="http://schemas.openxmlformats.org/officeDocument/2006/relationships/hyperlink" Target="https://github.com/Uniandes-isis2603/paseos_02/wiki/CU13" TargetMode="External"/><Relationship Id="rId4" Type="http://schemas.openxmlformats.org/officeDocument/2006/relationships/hyperlink" Target="https://github.com/Uniandes-isis2603/paseos_02/wiki/CU7" TargetMode="External"/><Relationship Id="rId9" Type="http://schemas.openxmlformats.org/officeDocument/2006/relationships/hyperlink" Target="https://github.com/Uniandes-isis2603/paseos_02/wiki/CU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paseos_02/wiki/CU15" TargetMode="External"/><Relationship Id="rId7" Type="http://schemas.openxmlformats.org/officeDocument/2006/relationships/hyperlink" Target="https://github.com/Uniandes-isis2603/paseos_02/wiki/CU19" TargetMode="External"/><Relationship Id="rId2" Type="http://schemas.openxmlformats.org/officeDocument/2006/relationships/hyperlink" Target="https://github.com/Uniandes-isis2603/paseos_02/wiki/CU14" TargetMode="Externa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github.com/Uniandes-isis2603/paseos_02/wiki/CU18" TargetMode="External"/><Relationship Id="rId5" Type="http://schemas.openxmlformats.org/officeDocument/2006/relationships/hyperlink" Target="https://github.com/Uniandes-isis2603/paseos_02/wiki/CU17" TargetMode="External"/><Relationship Id="rId4" Type="http://schemas.openxmlformats.org/officeDocument/2006/relationships/hyperlink" Target="https://github.com/Uniandes-isis2603/paseos_02/wiki/CU1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7543800" cy="3566160"/>
          </a:xfrm>
        </p:spPr>
        <p:txBody>
          <a:bodyPr>
            <a:normAutofit/>
          </a:bodyPr>
          <a:lstStyle/>
          <a:p>
            <a:r>
              <a:rPr lang="es-CO" sz="4400" dirty="0"/>
              <a:t>Grupo </a:t>
            </a:r>
            <a:r>
              <a:rPr lang="es-CO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TREAMWORK</a:t>
            </a:r>
            <a:br>
              <a:rPr lang="es-CO" sz="4400" dirty="0"/>
            </a:br>
            <a:r>
              <a:rPr lang="es-CO" sz="4400" dirty="0"/>
              <a:t>Proyecto  PASEOS ECOLOGICOS</a:t>
            </a:r>
            <a:br>
              <a:rPr lang="es-CO" sz="4400" dirty="0"/>
            </a:br>
            <a:r>
              <a:rPr lang="es-CO" sz="4400" dirty="0"/>
              <a:t>Reflexión fin de ciclo 3 (</a:t>
            </a:r>
            <a:r>
              <a:rPr lang="es-CO" sz="4400" dirty="0" err="1"/>
              <a:t>Postmortem</a:t>
            </a:r>
            <a:r>
              <a:rPr lang="es-CO" sz="4400" dirty="0"/>
              <a:t>)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Juan David Vega     Líder Soporte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Juan Diego Chaves      Líder de Desarrollo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María del Rosario León Líder de Grupo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s-CO" spc="-38" err="1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Sebastian</a:t>
            </a: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s-CO" spc="-38" err="1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Millan</a:t>
            </a: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Líder Planeación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Andrea López  Líder Calidad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492875"/>
            <a:ext cx="4745736" cy="365125"/>
          </a:xfrm>
        </p:spPr>
        <p:txBody>
          <a:bodyPr/>
          <a:lstStyle/>
          <a:p>
            <a:r>
              <a:rPr lang="es-CO"/>
              <a:t>Material preparado por </a:t>
            </a:r>
            <a:r>
              <a:rPr lang="es-CO" err="1"/>
              <a:t>Rubby</a:t>
            </a:r>
            <a:r>
              <a:rPr lang="es-CO"/>
              <a:t> </a:t>
            </a:r>
            <a:r>
              <a:rPr lang="es-CO" err="1"/>
              <a:t>Casallas</a:t>
            </a:r>
            <a:r>
              <a:rPr lang="es-CO"/>
              <a:t>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10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8050"/>
              </p:ext>
            </p:extLst>
          </p:nvPr>
        </p:nvGraphicFramePr>
        <p:xfrm>
          <a:off x="136258" y="489131"/>
          <a:ext cx="8756222" cy="606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19">
                <a:tc>
                  <a:txBody>
                    <a:bodyPr/>
                    <a:lstStyle/>
                    <a:p>
                      <a:r>
                        <a:rPr lang="es-CO"/>
                        <a:t>Comenzar a hacer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-Organizar mejor</a:t>
                      </a:r>
                      <a:r>
                        <a:rPr lang="es-CO" baseline="0" dirty="0"/>
                        <a:t> los tiempos personales</a:t>
                      </a:r>
                      <a:r>
                        <a:rPr lang="es-CO" dirty="0"/>
                        <a:t>, de manera que se pueda coordinar</a:t>
                      </a:r>
                      <a:r>
                        <a:rPr lang="es-CO" baseline="0" dirty="0"/>
                        <a:t> mejor las demás actividades académicas y así mejorar la planeación y el cumplimiento de los compromisos asociados al proyecto.</a:t>
                      </a:r>
                      <a:endParaRPr lang="es-CO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-Evitar la acumulación</a:t>
                      </a:r>
                      <a:r>
                        <a:rPr lang="es-CO" baseline="0" dirty="0"/>
                        <a:t> de trabajo.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312">
                <a:tc>
                  <a:txBody>
                    <a:bodyPr/>
                    <a:lstStyle/>
                    <a:p>
                      <a:r>
                        <a:rPr lang="es-CO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-Revisar en </a:t>
                      </a:r>
                      <a:r>
                        <a:rPr lang="es-CO" dirty="0" err="1"/>
                        <a:t>Jenkis</a:t>
                      </a:r>
                      <a:r>
                        <a:rPr lang="es-CO" baseline="0" dirty="0"/>
                        <a:t> y </a:t>
                      </a:r>
                      <a:r>
                        <a:rPr lang="es-CO" baseline="0" dirty="0" err="1"/>
                        <a:t>SonarQube</a:t>
                      </a:r>
                      <a:r>
                        <a:rPr lang="es-CO" baseline="0" dirty="0"/>
                        <a:t> los resultados de calidad y mejorar con base en ello.</a:t>
                      </a:r>
                    </a:p>
                    <a:p>
                      <a:r>
                        <a:rPr lang="es-CO" baseline="0" dirty="0"/>
                        <a:t>-Discutir en grupo el estado del proyecto y estrategias de mejora.</a:t>
                      </a:r>
                      <a:endParaRPr lang="es-CO" dirty="0"/>
                    </a:p>
                    <a:p>
                      <a:r>
                        <a:rPr lang="es-CO" dirty="0"/>
                        <a:t>-Validar con el cliente y llegar a acuerdos.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-</a:t>
                      </a:r>
                      <a:r>
                        <a:rPr lang="es-CO" dirty="0"/>
                        <a:t>Cumplir con los tiempos propuestos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266">
                <a:tc>
                  <a:txBody>
                    <a:bodyPr/>
                    <a:lstStyle/>
                    <a:p>
                      <a:r>
                        <a:rPr lang="es-CO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-Pedir ayuda</a:t>
                      </a:r>
                      <a:r>
                        <a:rPr lang="es-CO" baseline="0" dirty="0"/>
                        <a:t> cuando es necesario.</a:t>
                      </a:r>
                    </a:p>
                    <a:p>
                      <a:r>
                        <a:rPr lang="es-CO" baseline="0" dirty="0"/>
                        <a:t>-Apoyarse entre los compañeros</a:t>
                      </a:r>
                    </a:p>
                    <a:p>
                      <a:r>
                        <a:rPr lang="es-CO" baseline="0" dirty="0"/>
                        <a:t>-No subir nada sin probar su efectivo funcionamiento.</a:t>
                      </a:r>
                    </a:p>
                    <a:p>
                      <a:r>
                        <a:rPr lang="es-CO" dirty="0"/>
                        <a:t>Seguimiento constante de los avances del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359">
                <a:tc>
                  <a:txBody>
                    <a:bodyPr/>
                    <a:lstStyle/>
                    <a:p>
                      <a:r>
                        <a:rPr lang="es-CO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  <a:r>
                        <a:rPr lang="es-CO" dirty="0" err="1"/>
                        <a:t>Procastinar</a:t>
                      </a:r>
                      <a:endParaRPr lang="es-CO" dirty="0"/>
                    </a:p>
                    <a:p>
                      <a:r>
                        <a:rPr lang="es-CO" dirty="0"/>
                        <a:t>-Hablar de muchos temas( relacionados con proyecto) al mismo tiempo.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915">
                <a:tc>
                  <a:txBody>
                    <a:bodyPr/>
                    <a:lstStyle/>
                    <a:p>
                      <a:r>
                        <a:rPr lang="es-CO" dirty="0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-Dejar todo para ultima hora.</a:t>
                      </a:r>
                    </a:p>
                    <a:p>
                      <a:r>
                        <a:rPr lang="es-CO" dirty="0"/>
                        <a:t>-Subestimar la complejidad del</a:t>
                      </a:r>
                      <a:r>
                        <a:rPr lang="es-CO" baseline="0" dirty="0"/>
                        <a:t> proyecto.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93580" y="86828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/>
              <a:t>Video de la Aplicación funcionando: disponible en la wiki de </a:t>
            </a:r>
            <a:r>
              <a:rPr lang="es-CO" sz="1800" dirty="0" err="1"/>
              <a:t>github</a:t>
            </a:r>
            <a:r>
              <a:rPr lang="es-CO" sz="1800" dirty="0"/>
              <a:t> </a:t>
            </a:r>
          </a:p>
          <a:p>
            <a:r>
              <a:rPr lang="es-CO" sz="1800" dirty="0"/>
              <a:t>Datos Producto</a:t>
            </a:r>
            <a:endParaRPr lang="es-CO" sz="1600" dirty="0"/>
          </a:p>
          <a:p>
            <a:r>
              <a:rPr lang="es-CO" sz="1800" dirty="0"/>
              <a:t>Datos Proceso</a:t>
            </a:r>
          </a:p>
          <a:p>
            <a:r>
              <a:rPr lang="es-CO" sz="1800" dirty="0"/>
              <a:t>Revisión Objetivos e identificación de posibilidades para mejorar</a:t>
            </a:r>
          </a:p>
          <a:p>
            <a:r>
              <a:rPr lang="es-CO" sz="18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52089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12300"/>
              </p:ext>
            </p:extLst>
          </p:nvPr>
        </p:nvGraphicFramePr>
        <p:xfrm>
          <a:off x="425929" y="1095804"/>
          <a:ext cx="8208910" cy="535954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92141930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305719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37222344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41500877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536883741"/>
                    </a:ext>
                  </a:extLst>
                </a:gridCol>
              </a:tblGrid>
              <a:tr h="365423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Id requerimiento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Nombre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Resumen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Responsable</a:t>
                      </a:r>
                      <a:endParaRPr lang="es-ES" sz="1400" b="1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TERMINADO</a:t>
                      </a:r>
                      <a:endParaRPr lang="es-ES" sz="1400" b="1" dirty="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481006052"/>
                  </a:ext>
                </a:extLst>
              </a:tr>
              <a:tr h="1082734">
                <a:tc>
                  <a:txBody>
                    <a:bodyPr/>
                    <a:lstStyle/>
                    <a:p>
                      <a:r>
                        <a:rPr lang="es-ES" sz="1400" u="none" strike="noStrike">
                          <a:effectLst/>
                          <a:hlinkClick r:id="rId2"/>
                        </a:rPr>
                        <a:t>CU1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Crear paseo ecológico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El sistema permite al administrador crear un nuevo paseo y agregarlo a la lista de paseos.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Juan Diego Chaves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SI</a:t>
                      </a:r>
                      <a:endParaRPr lang="es-ES" sz="1400" dirty="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717966381"/>
                  </a:ext>
                </a:extLst>
              </a:tr>
              <a:tr h="1226196">
                <a:tc>
                  <a:txBody>
                    <a:bodyPr/>
                    <a:lstStyle/>
                    <a:p>
                      <a:r>
                        <a:rPr lang="es-ES" sz="1400" u="none" strike="noStrike">
                          <a:effectLst/>
                          <a:hlinkClick r:id="rId3"/>
                        </a:rPr>
                        <a:t>CU2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Buscar paseo según criterio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El sistema le permite al usuario buscar un paseo por fecha, nombre, calificación, guía, entre otras.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Sebastian Millan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No</a:t>
                      </a:r>
                      <a:endParaRPr lang="es-ES" sz="1400" dirty="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1192649736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r>
                        <a:rPr lang="es-ES" sz="1400" u="none" strike="noStrike">
                          <a:effectLst/>
                          <a:hlinkClick r:id="rId4"/>
                        </a:rPr>
                        <a:t>CU3</a:t>
                      </a:r>
                      <a:endParaRPr lang="es-ES" sz="140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Registrar caminante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Crea un nuevo usuario caminante.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María del Rosario León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SI</a:t>
                      </a:r>
                      <a:endParaRPr lang="es-ES" sz="1400" dirty="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2804231112"/>
                  </a:ext>
                </a:extLst>
              </a:tr>
              <a:tr h="1082734">
                <a:tc>
                  <a:txBody>
                    <a:bodyPr/>
                    <a:lstStyle/>
                    <a:p>
                      <a:r>
                        <a:rPr lang="es-ES" sz="1400" u="none" strike="noStrike" dirty="0">
                          <a:effectLst/>
                          <a:hlinkClick r:id="rId5"/>
                        </a:rPr>
                        <a:t>CU4</a:t>
                      </a:r>
                      <a:endParaRPr lang="es-ES" sz="1400" dirty="0">
                        <a:effectLst/>
                      </a:endParaRP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Relizar inscripción a un paseo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El caminante que ya debe de tener una cuenta, se inscribe a un paseo ecológico.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Andrea Lopez</a:t>
                      </a:r>
                    </a:p>
                  </a:txBody>
                  <a:tcPr marL="81305" marR="81305" marT="37525" marB="37525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SI</a:t>
                      </a:r>
                      <a:endParaRPr lang="es-ES" sz="1400" dirty="0">
                        <a:effectLst/>
                      </a:endParaRPr>
                    </a:p>
                  </a:txBody>
                  <a:tcPr marL="81305" marR="81305" marT="37525" marB="37525" anchor="ctr"/>
                </a:tc>
                <a:extLst>
                  <a:ext uri="{0D108BD9-81ED-4DB2-BD59-A6C34878D82A}">
                    <a16:rowId xmlns:a16="http://schemas.microsoft.com/office/drawing/2014/main" val="334890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8613"/>
              </p:ext>
            </p:extLst>
          </p:nvPr>
        </p:nvGraphicFramePr>
        <p:xfrm>
          <a:off x="3" y="0"/>
          <a:ext cx="9143995" cy="69029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85380875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440726629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09916357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94835137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374397515"/>
                    </a:ext>
                  </a:extLst>
                </a:gridCol>
              </a:tblGrid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2"/>
                        </a:rPr>
                        <a:t>CU5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Registrar guia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al administrador registrar un guía.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Diego Chaves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No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536590901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3"/>
                        </a:rPr>
                        <a:t>CU6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Calificar guia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le permite al usuario calificar un guía con respecto a su experiencia en un paseo.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effectLst/>
                        </a:rPr>
                        <a:t>Sebastian</a:t>
                      </a:r>
                      <a:r>
                        <a:rPr lang="es-ES" sz="1200" dirty="0">
                          <a:effectLst/>
                        </a:rPr>
                        <a:t> </a:t>
                      </a:r>
                      <a:r>
                        <a:rPr lang="es-ES" sz="1200" dirty="0" err="1">
                          <a:effectLst/>
                        </a:rPr>
                        <a:t>Millan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703030839"/>
                  </a:ext>
                </a:extLst>
              </a:tr>
              <a:tr h="717037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4"/>
                        </a:rPr>
                        <a:t>CU7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Editar paseo ecológico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administrador o guía edite la información de una paseo.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María del Rosario León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612561835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5"/>
                        </a:rPr>
                        <a:t>CU8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Mostrar catalogo de pasesos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Un caminante o un organizador o un guía ven la lista de paseos ecológicos activos en la aplicación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Andrea Lopez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168800731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6"/>
                        </a:rPr>
                        <a:t>CU9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Registrar comentario de un paseo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usuario realice un comentario sobre un paseo en el que participó.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No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807174203"/>
                  </a:ext>
                </a:extLst>
              </a:tr>
              <a:tr h="888006">
                <a:tc>
                  <a:txBody>
                    <a:bodyPr/>
                    <a:lstStyle/>
                    <a:p>
                      <a:r>
                        <a:rPr lang="es-ES" sz="1200" u="none" strike="noStrike" dirty="0">
                          <a:effectLst/>
                          <a:hlinkClick r:id="rId7"/>
                        </a:rPr>
                        <a:t>CU10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Realizar pago de un paseo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caminante realice el pago asociado a la inscripción de un paseo ecologico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No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4102987028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8"/>
                        </a:rPr>
                        <a:t>CU11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Editar información de un caminante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caminante edite su información personal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424218634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9"/>
                        </a:rPr>
                        <a:t>CU12</a:t>
                      </a:r>
                      <a:endParaRPr lang="es-ES" sz="120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Revisar historial de paseos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le muestra a un caminante su historial de paseos.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Diego Chaves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303380901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r>
                        <a:rPr lang="es-ES" sz="1200" u="none" strike="noStrike" dirty="0">
                          <a:effectLst/>
                          <a:hlinkClick r:id="rId10"/>
                        </a:rPr>
                        <a:t>CU13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Editar información de un guia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guía o administrador edita ciertos datos de su cuenta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Andrea Lopez</a:t>
                      </a:r>
                    </a:p>
                  </a:txBody>
                  <a:tcPr marL="38430" marR="38430" marT="17737" marB="17737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No</a:t>
                      </a:r>
                      <a:endParaRPr lang="es-ES" sz="1200" dirty="0">
                        <a:effectLst/>
                      </a:endParaRPr>
                    </a:p>
                  </a:txBody>
                  <a:tcPr marL="38430" marR="38430" marT="17737" marB="17737" anchor="ctr"/>
                </a:tc>
                <a:extLst>
                  <a:ext uri="{0D108BD9-81ED-4DB2-BD59-A6C34878D82A}">
                    <a16:rowId xmlns:a16="http://schemas.microsoft.com/office/drawing/2014/main" val="192475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683568" y="6547740"/>
            <a:ext cx="4745736" cy="365125"/>
          </a:xfrm>
        </p:spPr>
        <p:txBody>
          <a:bodyPr/>
          <a:lstStyle/>
          <a:p>
            <a:r>
              <a:rPr lang="es-CO" dirty="0"/>
              <a:t>Material preparado por </a:t>
            </a:r>
            <a:r>
              <a:rPr lang="es-CO" dirty="0" err="1"/>
              <a:t>Rubby</a:t>
            </a:r>
            <a:r>
              <a:rPr lang="es-CO" dirty="0"/>
              <a:t> </a:t>
            </a:r>
            <a:r>
              <a:rPr lang="es-CO" dirty="0" err="1"/>
              <a:t>Casallas</a:t>
            </a:r>
            <a:r>
              <a:rPr lang="es-CO" dirty="0"/>
              <a:t>. rcasalla@uniandes.edu.co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11292"/>
              </p:ext>
            </p:extLst>
          </p:nvPr>
        </p:nvGraphicFramePr>
        <p:xfrm>
          <a:off x="0" y="-8700"/>
          <a:ext cx="9144000" cy="646404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12282886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923728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6434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987301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6297543"/>
                    </a:ext>
                  </a:extLst>
                </a:gridCol>
              </a:tblGrid>
              <a:tr h="1152020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2"/>
                        </a:rPr>
                        <a:t>CU14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Seleccionar paseo del catalogo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Al seleccionar un paseo dentro de un catalogo, el sistema muestra la información asociada al mismo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Juan David Vega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1438965559"/>
                  </a:ext>
                </a:extLst>
              </a:tr>
              <a:tr h="1513700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3"/>
                        </a:rPr>
                        <a:t>CU15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Eliminar paseo ecológico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</a:rPr>
                        <a:t>Un guía o un organizador selecciona un paseo y se elimina todas las conexiones. Además, a los caminantes inscritos se les envía un mensaje sobre su cancelación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Andrea Lopez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1487584548"/>
                  </a:ext>
                </a:extLst>
              </a:tr>
              <a:tr h="1031460">
                <a:tc>
                  <a:txBody>
                    <a:bodyPr/>
                    <a:lstStyle/>
                    <a:p>
                      <a:r>
                        <a:rPr lang="es-ES" sz="1200" u="none" strike="noStrike" dirty="0">
                          <a:effectLst/>
                          <a:hlinkClick r:id="rId4"/>
                        </a:rPr>
                        <a:t>CU16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Desactivar cuenta de un guia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Pasa una cuenta de un guía de estado activo a desactivo, manteniendo la información de la persona.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Maria del Rosario León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No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774822030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5"/>
                        </a:rPr>
                        <a:t>CU17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Eliminar inscripcion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usuario elimine una inscripción a un paseo.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Maria del Rosario León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No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1984422017"/>
                  </a:ext>
                </a:extLst>
              </a:tr>
              <a:tr h="1031460">
                <a:tc>
                  <a:txBody>
                    <a:bodyPr/>
                    <a:lstStyle/>
                    <a:p>
                      <a:r>
                        <a:rPr lang="es-ES" sz="1200" u="none" strike="noStrike">
                          <a:effectLst/>
                          <a:hlinkClick r:id="rId6"/>
                        </a:rPr>
                        <a:t>CU18</a:t>
                      </a:r>
                      <a:endParaRPr lang="es-ES" sz="120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Desactivar cuenta de un caminante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Pasa una cuenta de un caminante de estado activo a desactivo, manteniendo la información de la persona.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Sebastian Millan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Si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3013303452"/>
                  </a:ext>
                </a:extLst>
              </a:tr>
              <a:tr h="910901">
                <a:tc>
                  <a:txBody>
                    <a:bodyPr/>
                    <a:lstStyle/>
                    <a:p>
                      <a:r>
                        <a:rPr lang="es-ES" sz="1200" u="none" strike="noStrike" dirty="0">
                          <a:effectLst/>
                          <a:hlinkClick r:id="rId7"/>
                        </a:rPr>
                        <a:t>CU19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Registrar fotografía de un paseo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El sistema permite que un usuario ingrese una fotografía sobre un paseo en el que participó.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María del Rosario León</a:t>
                      </a:r>
                    </a:p>
                  </a:txBody>
                  <a:tcPr marL="46263" marR="46263" marT="21352" marB="21352" anchor="ctr"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No</a:t>
                      </a:r>
                      <a:endParaRPr lang="es-ES" sz="1200" dirty="0">
                        <a:effectLst/>
                      </a:endParaRPr>
                    </a:p>
                  </a:txBody>
                  <a:tcPr marL="46263" marR="46263" marT="21352" marB="21352" anchor="ctr"/>
                </a:tc>
                <a:extLst>
                  <a:ext uri="{0D108BD9-81ED-4DB2-BD59-A6C34878D82A}">
                    <a16:rowId xmlns:a16="http://schemas.microsoft.com/office/drawing/2014/main" val="374020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Datos Producto: Tamaño y Calidad</a:t>
            </a:r>
            <a:endParaRPr lang="es-C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0095"/>
              </p:ext>
            </p:extLst>
          </p:nvPr>
        </p:nvGraphicFramePr>
        <p:xfrm>
          <a:off x="588388" y="2093976"/>
          <a:ext cx="7869812" cy="368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5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 dirty="0"/>
                        <a:t>* % </a:t>
                      </a:r>
                      <a:r>
                        <a:rPr lang="es-CO" dirty="0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s-CO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Java</a:t>
                      </a:r>
                      <a:endParaRPr lang="es-CO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s-CO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JavaScript</a:t>
                      </a:r>
                      <a:endParaRPr lang="es-CO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rgbClr val="000000"/>
                          </a:solidFill>
                        </a:rPr>
                        <a:t>Total </a:t>
                      </a:r>
                      <a:r>
                        <a:rPr lang="es-CO" sz="1800" dirty="0" err="1">
                          <a:solidFill>
                            <a:srgbClr val="000000"/>
                          </a:solidFill>
                        </a:rPr>
                        <a:t>Lines</a:t>
                      </a:r>
                      <a:r>
                        <a:rPr lang="es-CO" sz="1800" dirty="0">
                          <a:solidFill>
                            <a:srgbClr val="000000"/>
                          </a:solidFill>
                        </a:rPr>
                        <a:t> of </a:t>
                      </a:r>
                      <a:r>
                        <a:rPr lang="es-CO" sz="1800" dirty="0" err="1">
                          <a:solidFill>
                            <a:srgbClr val="000000"/>
                          </a:solidFill>
                        </a:rPr>
                        <a:t>Code</a:t>
                      </a:r>
                      <a:r>
                        <a:rPr lang="es-CO" sz="1800" dirty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s-CO" sz="1800" dirty="0" err="1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es-CO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CO" sz="1800" baseline="0" dirty="0">
                          <a:solidFill>
                            <a:srgbClr val="000000"/>
                          </a:solidFill>
                        </a:rPr>
                        <a:t>HTML)</a:t>
                      </a:r>
                      <a:endParaRPr lang="es-CO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12462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23528" y="6613146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400"/>
              <a:t>* funcionan correctamente con las pruebas de </a:t>
            </a:r>
            <a:r>
              <a:rPr lang="es-CO" sz="1400" err="1"/>
              <a:t>postman</a:t>
            </a:r>
            <a:endParaRPr lang="es-CO" sz="1400"/>
          </a:p>
        </p:txBody>
      </p:sp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Datos Producto: Tamaño y Calidad</a:t>
            </a:r>
            <a:endParaRPr lang="es-C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7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59820"/>
              </p:ext>
            </p:extLst>
          </p:nvPr>
        </p:nvGraphicFramePr>
        <p:xfrm>
          <a:off x="588388" y="2093976"/>
          <a:ext cx="7869812" cy="340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r>
                        <a:rPr lang="es-CO" sz="1800" dirty="0"/>
                        <a:t>Resultados de las pruebas unitarias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9/49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800" dirty="0"/>
                        <a:t>Cubrimiento Pruebas Unitarias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14,8%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Blocker	2	</a:t>
                      </a:r>
                    </a:p>
                    <a:p>
                      <a:r>
                        <a:rPr lang="en-US" dirty="0"/>
                        <a:t> Critical	115	</a:t>
                      </a:r>
                    </a:p>
                    <a:p>
                      <a:r>
                        <a:rPr lang="en-US" dirty="0"/>
                        <a:t> Major 381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Deuda Técnica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04213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23528" y="6613146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400"/>
              <a:t>* funcionan correctamente con las pruebas de </a:t>
            </a:r>
            <a:r>
              <a:rPr lang="es-CO" sz="1400" err="1"/>
              <a:t>postman</a:t>
            </a:r>
            <a:endParaRPr lang="es-CO" sz="1400"/>
          </a:p>
        </p:txBody>
      </p:sp>
    </p:spTree>
    <p:extLst>
      <p:ext uri="{BB962C8B-B14F-4D97-AF65-F5344CB8AC3E}">
        <p14:creationId xmlns:p14="http://schemas.microsoft.com/office/powerpoint/2010/main" val="76554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8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02259"/>
              </p:ext>
            </p:extLst>
          </p:nvPr>
        </p:nvGraphicFramePr>
        <p:xfrm>
          <a:off x="1115616" y="2276872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57h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Invertido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77h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Productividad del Equipo: </a:t>
                      </a:r>
                    </a:p>
                    <a:p>
                      <a:pPr lvl="2"/>
                      <a:r>
                        <a:rPr lang="es-CO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6597/77</a:t>
                      </a:r>
                      <a:r>
                        <a:rPr lang="es-CO" baseline="0" dirty="0"/>
                        <a:t> = 85,7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9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9043"/>
              </p:ext>
            </p:extLst>
          </p:nvPr>
        </p:nvGraphicFramePr>
        <p:xfrm>
          <a:off x="0" y="473786"/>
          <a:ext cx="9144000" cy="635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803">
                <a:tc>
                  <a:txBody>
                    <a:bodyPr/>
                    <a:lstStyle/>
                    <a:p>
                      <a:r>
                        <a:rPr lang="es-CO" sz="1400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43">
                <a:tc>
                  <a:txBody>
                    <a:bodyPr/>
                    <a:lstStyle/>
                    <a:p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Replantear las reglas de funcionamiento del equipo teniendo en cuenta la reflexión sobre el ciclo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No hubo cambios significativos</a:t>
                      </a:r>
                      <a:r>
                        <a:rPr lang="es-CO" sz="1400" baseline="0" dirty="0"/>
                        <a:t> con respecto a la definición de las reglas, pero se hizo el compromiso de mejorar su cumplimiento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995">
                <a:tc>
                  <a:txBody>
                    <a:bodyPr/>
                    <a:lstStyle/>
                    <a:p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un ejercicio de estimación para mejorar los procesos de planeación y seguimiento.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Los proceso de planeación mejoraron</a:t>
                      </a:r>
                      <a:r>
                        <a:rPr lang="es-CO" sz="1400" baseline="0" dirty="0"/>
                        <a:t> y hubo más orden al respecto. Sin embargo, la ejecución del plan propuesto no se llevo a cabo en los plazos iniciales esperados.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189">
                <a:tc>
                  <a:txBody>
                    <a:bodyPr/>
                    <a:lstStyle/>
                    <a:p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Diseñar e implementar pruebas unitarias y de integración en el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pruebas de sistema en el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 implementaron efectivamente las pruebas unitarias y </a:t>
                      </a:r>
                      <a:r>
                        <a:rPr lang="es-ES" sz="1400" baseline="0" dirty="0"/>
                        <a:t>de integración en el back. 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11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Actualizar el </a:t>
                      </a:r>
                      <a:r>
                        <a:rPr lang="es-CO" sz="1400" err="1"/>
                        <a:t>backend</a:t>
                      </a:r>
                      <a:r>
                        <a:rPr lang="es-CO" sz="1400"/>
                        <a:t> de acuerdo con nuevos entendimientos que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surjan durante el ciclo.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Se</a:t>
                      </a:r>
                      <a:r>
                        <a:rPr lang="es-CO" sz="1400" baseline="0" dirty="0"/>
                        <a:t> actualizó el </a:t>
                      </a:r>
                      <a:r>
                        <a:rPr lang="es-CO" sz="1400" baseline="0" dirty="0" err="1"/>
                        <a:t>backend</a:t>
                      </a:r>
                      <a:r>
                        <a:rPr lang="es-CO" sz="1400" baseline="0" dirty="0"/>
                        <a:t> para validar mejor varias reglas de negocio cuyo entendimiento se amplió en este ciclo.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189">
                <a:tc>
                  <a:txBody>
                    <a:bodyPr/>
                    <a:lstStyle/>
                    <a:p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el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el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acuerdo con los entendimientos que se van a incluir en el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Se implemento el </a:t>
                      </a:r>
                      <a:r>
                        <a:rPr lang="es-CO" sz="1400" dirty="0" err="1"/>
                        <a:t>put</a:t>
                      </a:r>
                      <a:r>
                        <a:rPr lang="es-CO" sz="1400" dirty="0"/>
                        <a:t>, post, </a:t>
                      </a:r>
                      <a:r>
                        <a:rPr lang="es-CO" sz="1400" dirty="0" err="1"/>
                        <a:t>delete</a:t>
                      </a:r>
                      <a:r>
                        <a:rPr lang="es-CO" sz="1400" dirty="0"/>
                        <a:t> de cada recurso y se corrigieron errores previos en el </a:t>
                      </a:r>
                      <a:r>
                        <a:rPr lang="es-CO" sz="1400" dirty="0" err="1"/>
                        <a:t>backend</a:t>
                      </a:r>
                      <a:r>
                        <a:rPr lang="es-CO" sz="1400" dirty="0"/>
                        <a:t>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132">
                <a:tc>
                  <a:txBody>
                    <a:bodyPr/>
                    <a:lstStyle/>
                    <a:p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pruebas de regresión sobre el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Se realizaron continuamente</a:t>
                      </a:r>
                      <a:r>
                        <a:rPr lang="es-ES" sz="1400" baseline="0" dirty="0"/>
                        <a:t> pruebas de regresión y se validó que el estado del producto fuese siempre correcto.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113">
                <a:tc>
                  <a:txBody>
                    <a:bodyPr/>
                    <a:lstStyle/>
                    <a:p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 individuo debe realizar un proceso de integración continua utilizando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/>
                        <a:t>Se realizo la integración continua utilizando las herramientas dadas.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92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 individuo debe revisar en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Jenkis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Sonarqube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los resultados de calidad del proyecto y corregirlos problemas en caso de que existan.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baseline="0" dirty="0"/>
                        <a:t>No todos los miembros del grupo lo realizaron, pero en general hubo una revisión constante para dar cuenta de los resultados de calidad.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061761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/>
              <a:t>Revisión de los objetivos del ciclo</a:t>
            </a:r>
            <a:endParaRPr lang="es-CO" sz="280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1172</Words>
  <Application>Microsoft Office PowerPoint</Application>
  <PresentationFormat>Presentación en pantalla (4:3)</PresentationFormat>
  <Paragraphs>204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Rockwell Condensed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Letras en madera</vt:lpstr>
      <vt:lpstr>Grupo  TREAMWORK Proyecto  PASEOS ECOLOGICOS Reflexión fin de ciclo 3 (Postmortem) </vt:lpstr>
      <vt:lpstr>Agenda </vt:lpstr>
      <vt:lpstr>Datos Producto:  Listado de Requerimientos </vt:lpstr>
      <vt:lpstr>Presentación de PowerPoint</vt:lpstr>
      <vt:lpstr>Presentación de PowerPoint</vt:lpstr>
      <vt:lpstr>Datos Producto: Tamaño y Calidad</vt:lpstr>
      <vt:lpstr>Datos Producto: Tamaño y Calidad</vt:lpstr>
      <vt:lpstr>Proceso: Tiempo y Productividad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 TREAMWORK Proyecto  PASEOS ECOLOGICOS Reflexión fin de ciclo 2 (Postmortem)</dc:title>
  <dc:creator>maria del rosario leon cure</dc:creator>
  <cp:lastModifiedBy>Juan David Vega Guzmán</cp:lastModifiedBy>
  <cp:revision>13</cp:revision>
  <dcterms:modified xsi:type="dcterms:W3CDTF">2017-05-22T14:44:02Z</dcterms:modified>
</cp:coreProperties>
</file>