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  <p:sldMasterId id="2147483696" r:id="rId3"/>
    <p:sldMasterId id="2147483708" r:id="rId4"/>
    <p:sldMasterId id="2147483720" r:id="rId5"/>
  </p:sldMasterIdLst>
  <p:notesMasterIdLst>
    <p:notesMasterId r:id="rId16"/>
  </p:notesMasterIdLst>
  <p:sldIdLst>
    <p:sldId id="256" r:id="rId6"/>
    <p:sldId id="295" r:id="rId7"/>
    <p:sldId id="301" r:id="rId8"/>
    <p:sldId id="296" r:id="rId9"/>
    <p:sldId id="299" r:id="rId10"/>
    <p:sldId id="300" r:id="rId11"/>
    <p:sldId id="297" r:id="rId12"/>
    <p:sldId id="298" r:id="rId13"/>
    <p:sldId id="277" r:id="rId14"/>
    <p:sldId id="263" r:id="rId1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8317D-F5C7-46E6-8E37-E17714269B70}" type="datetimeFigureOut">
              <a:rPr lang="es-CO" smtClean="0"/>
              <a:t>06/04/2017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6E6F0-6F4A-443D-8403-60A28715D7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5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A940-BD1A-48A0-B26F-F34786257DFB}" type="datetime1">
              <a:rPr lang="es-CO" smtClean="0"/>
              <a:t>06/04/2017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0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FE8E-FF20-48D2-B52B-CC991440769D}" type="datetime1">
              <a:rPr lang="es-CO" smtClean="0"/>
              <a:t>06/04/2017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08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D0BC-C646-4AB0-AFA6-E052A890446B}" type="datetime1">
              <a:rPr lang="es-CO" smtClean="0"/>
              <a:t>06/04/2017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74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4417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0903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5223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8468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0091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1436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919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3749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812" y="1844824"/>
            <a:ext cx="7543800" cy="4023360"/>
          </a:xfrm>
        </p:spPr>
        <p:txBody>
          <a:bodyPr/>
          <a:lstStyle>
            <a:lvl1pPr marL="176213" indent="-176213">
              <a:buFont typeface="Wingdings" panose="05000000000000000000" pitchFamily="2" charset="2"/>
              <a:buChar char="§"/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5BD7-F4D5-47F7-8C61-C012ABBCEFFA}" type="datetime1">
              <a:rPr lang="es-CO" smtClean="0"/>
              <a:t>06/04/2017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1165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654788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4708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585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35A75-F24D-4260-8877-8D4E4B743292}" type="slidenum">
              <a:rPr lang="es-CO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8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D4655-2A38-4201-BEF6-B07D03C165C3}" type="slidenum">
              <a:rPr lang="es-CO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34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0DDBD-79B5-42B0-BA1C-18F94474C795}" type="slidenum">
              <a:rPr lang="es-CO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56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7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8F0DE-9904-4581-9649-D43AC0267C12}" type="slidenum">
              <a:rPr lang="es-CO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25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9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C1AE6-D2AC-4C9D-B235-499CF92868B4}" type="slidenum">
              <a:rPr lang="es-CO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05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5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47E26-0486-4F0A-9B6C-734CA6349D5C}" type="slidenum">
              <a:rPr lang="es-CO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0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4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47A4D-F07A-4725-8CA3-4ED2925E9BD6}" type="slidenum">
              <a:rPr lang="es-CO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9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4035-8894-4059-879E-49696CBA0A84}" type="datetime1">
              <a:rPr lang="es-CO" smtClean="0"/>
              <a:t>06/04/2017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09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7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C7668-B32E-4E68-92C3-AB73FB2137B0}" type="slidenum">
              <a:rPr lang="es-CO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859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7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5B07F-A886-41A8-B348-AEDEB0ADBC95}" type="slidenum">
              <a:rPr lang="es-CO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856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5B217-5402-480E-A8A6-62CC41FA150C}" type="slidenum">
              <a:rPr lang="es-CO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682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72955-57BF-450D-9417-E09B8CE66179}" type="slidenum">
              <a:rPr lang="es-CO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8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20D28-6AC8-4178-A49E-B3F3CAA9B937}" type="slidenum">
              <a:rPr lang="es-CO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3426063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6FE9D-9BA8-4A1C-ADD9-76A818D983B2}" type="slidenum">
              <a:rPr lang="es-CO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8804710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ECE01-3B77-4607-962E-F365BA75B14D}" type="slidenum">
              <a:rPr lang="es-CO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28128724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20398-7C2D-44A4-9336-AB91229CCD5E}" type="slidenum">
              <a:rPr lang="es-CO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27670255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090DD-B535-4DB0-8A94-685E4C0BF8E6}" type="slidenum">
              <a:rPr lang="es-CO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2012178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3B780-BA4C-4DC9-ADFF-9F28BA593CCF}" type="slidenum">
              <a:rPr lang="es-CO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41000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EA2C-B193-456F-A8FF-A0FB092F7104}" type="datetime1">
              <a:rPr lang="es-CO" smtClean="0"/>
              <a:t>06/04/2017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34917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20193-B8B4-4C68-93B8-87EBEB214CEC}" type="slidenum">
              <a:rPr lang="es-CO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39656133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07BC7-0272-40F4-988F-7FCA2A3F0F88}" type="slidenum">
              <a:rPr lang="es-CO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6190504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FE9AE-69CB-413B-8049-7C20382C4A5F}" type="slidenum">
              <a:rPr lang="es-CO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42067153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848B5-C138-4276-BA37-3899369D8D59}" type="slidenum">
              <a:rPr lang="es-CO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9386471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C54D3-980D-4DA5-9A64-DC0FC849D0A4}" type="slidenum">
              <a:rPr lang="es-CO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8322471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A940-BD1A-48A0-B26F-F34786257DFB}" type="datetime1">
              <a:rPr lang="es-CO" smtClean="0"/>
              <a:t>06/04/2017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69817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5BD7-F4D5-47F7-8C61-C012ABBCEFFA}" type="datetime1">
              <a:rPr lang="es-CO" smtClean="0"/>
              <a:t>06/04/2017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89661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78B4035-8894-4059-879E-49696CBA0A84}" type="datetime1">
              <a:rPr lang="es-CO" smtClean="0"/>
              <a:t>06/04/2017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43192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EA2C-B193-456F-A8FF-A0FB092F7104}" type="datetime1">
              <a:rPr lang="es-CO" smtClean="0"/>
              <a:t>06/04/2017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93225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DC1F-BB31-4EC0-8E3A-65838DF3ABBA}" type="datetime1">
              <a:rPr lang="es-CO" smtClean="0"/>
              <a:t>06/04/2017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942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DC1F-BB31-4EC0-8E3A-65838DF3ABBA}" type="datetime1">
              <a:rPr lang="es-CO" smtClean="0"/>
              <a:t>06/04/2017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1473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31068F-7F00-4F83-AE59-4A25AC9B1FF4}" type="datetime1">
              <a:rPr lang="es-CO" smtClean="0"/>
              <a:t>06/04/2017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4653617"/>
      </p:ext>
    </p:extLst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71A0-98EC-42DA-B377-B0C1B7BF7E8D}" type="datetime1">
              <a:rPr lang="es-CO" smtClean="0"/>
              <a:t>06/04/2017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12240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8C34-FCE6-4E09-9847-08319B435067}" type="datetime1">
              <a:rPr lang="es-CO" smtClean="0"/>
              <a:t>06/04/2017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72787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E3E4-2C95-4FC0-BCE0-840C3E756472}" type="datetime1">
              <a:rPr lang="es-CO" smtClean="0"/>
              <a:t>06/04/2017</a:t>
            </a:fld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48533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FE8E-FF20-48D2-B52B-CC991440769D}" type="datetime1">
              <a:rPr lang="es-CO" smtClean="0"/>
              <a:t>06/04/2017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30447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D0BC-C646-4AB0-AFA6-E052A890446B}" type="datetime1">
              <a:rPr lang="es-CO" smtClean="0"/>
              <a:t>06/04/2017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337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06/04/2017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284395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71A0-98EC-42DA-B377-B0C1B7BF7E8D}" type="datetime1">
              <a:rPr lang="es-CO" smtClean="0"/>
              <a:t>06/04/2017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089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FD98C34-FCE6-4E09-9847-08319B435067}" type="datetime1">
              <a:rPr lang="es-CO" smtClean="0"/>
              <a:t>06/04/2017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821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E3E4-2C95-4FC0-BCE0-840C3E756472}" type="datetime1">
              <a:rPr lang="es-CO" smtClean="0"/>
              <a:t>06/04/2017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705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E31068F-7F00-4F83-AE59-4A25AC9B1FF4}" type="datetime1">
              <a:rPr lang="es-CO" smtClean="0"/>
              <a:t>06/04/2017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0245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7" name="Rectangle 10246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8" name="Rectangle 10247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9" name="Rectangle 1024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1030" name="Rectangle 1024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80445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5146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9718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4290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886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4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2051" name="Rectangle 1024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  <p:sp>
        <p:nvSpPr>
          <p:cNvPr id="10244" name="Date Placeholder 10243"/>
          <p:cNvSpPr>
            <a:spLocks noGrp="1"/>
          </p:cNvSpPr>
          <p:nvPr>
            <p:ph type="dt" sz="half" idx="2"/>
          </p:nvPr>
        </p:nvSpPr>
        <p:spPr bwMode="auto">
          <a:xfrm>
            <a:off x="6096000" y="6248400"/>
            <a:ext cx="2667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Footer Placeholder 10244"/>
          <p:cNvSpPr>
            <a:spLocks noGrp="1"/>
          </p:cNvSpPr>
          <p:nvPr>
            <p:ph type="ftr" sz="quarter" idx="3"/>
          </p:nvPr>
        </p:nvSpPr>
        <p:spPr bwMode="auto">
          <a:xfrm>
            <a:off x="609600" y="6248400"/>
            <a:ext cx="54213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10246" name="Rectangle 10245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7" name="Rectangle 10246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8" name="Rectangle 10247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9" name="Slide Number Placeholder 10248"/>
          <p:cNvSpPr>
            <a:spLocks noGrp="1"/>
          </p:cNvSpPr>
          <p:nvPr>
            <p:ph type="sldNum" sz="quarter" idx="4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079E13C-DD22-496E-B5B1-783D70638D4E}" type="slidenum">
              <a:rPr lang="es-CO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9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5146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9718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4290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886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0245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7" name="Rectangle 10246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8" name="Rectangle 10247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3077" name="Rectangle 1024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3078" name="Rectangle 1024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 bwMode="auto">
          <a:xfrm>
            <a:off x="6096000" y="6248400"/>
            <a:ext cx="2667000" cy="365125"/>
          </a:xfrm>
          <a:prstGeom prst="rect">
            <a:avLst/>
          </a:prstGeom>
          <a:ln cap="flat" algn="ctr"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ln cap="flat" algn="ctr"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DDE22D6A-D3C3-4934-922D-170D8AE89997}" type="slidenum">
              <a:rPr lang="es-CO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8"/>
          <p:cNvSpPr>
            <a:spLocks noGrp="1"/>
          </p:cNvSpPr>
          <p:nvPr>
            <p:ph type="ftr" sz="quarter" idx="3"/>
          </p:nvPr>
        </p:nvSpPr>
        <p:spPr bwMode="auto">
          <a:xfrm>
            <a:off x="609600" y="6248400"/>
            <a:ext cx="5421313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90453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5146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9718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4290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886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31068F-7F00-4F83-AE59-4A25AC9B1FF4}" type="datetime1">
              <a:rPr lang="es-CO" smtClean="0"/>
              <a:t>06/04/2017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308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6.xml"/><Relationship Id="rId1" Type="http://schemas.openxmlformats.org/officeDocument/2006/relationships/video" Target="https://www.youtube.com/embed/hExoti5X7aQ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andes-isis2603/paseos_02/wiki/CU2" TargetMode="External"/><Relationship Id="rId2" Type="http://schemas.openxmlformats.org/officeDocument/2006/relationships/hyperlink" Target="https://github.com/Uniandes-isis2603/paseos_02/wiki/CU1" TargetMode="External"/><Relationship Id="rId1" Type="http://schemas.openxmlformats.org/officeDocument/2006/relationships/slideLayout" Target="../slideLayouts/slideLayout46.xml"/><Relationship Id="rId5" Type="http://schemas.openxmlformats.org/officeDocument/2006/relationships/hyperlink" Target="https://github.com/Uniandes-isis2603/paseos_02/wiki/CU4" TargetMode="External"/><Relationship Id="rId4" Type="http://schemas.openxmlformats.org/officeDocument/2006/relationships/hyperlink" Target="https://github.com/Uniandes-isis2603/paseos_02/wiki/CU3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niandes-isis2603/paseos_02/wiki/CU11" TargetMode="External"/><Relationship Id="rId3" Type="http://schemas.openxmlformats.org/officeDocument/2006/relationships/hyperlink" Target="https://github.com/Uniandes-isis2603/paseos_02/wiki/CU6" TargetMode="External"/><Relationship Id="rId7" Type="http://schemas.openxmlformats.org/officeDocument/2006/relationships/hyperlink" Target="https://github.com/Uniandes-isis2603/paseos_02/wiki/CU10" TargetMode="External"/><Relationship Id="rId2" Type="http://schemas.openxmlformats.org/officeDocument/2006/relationships/hyperlink" Target="https://github.com/Uniandes-isis2603/paseos_02/wiki/CU5" TargetMode="External"/><Relationship Id="rId1" Type="http://schemas.openxmlformats.org/officeDocument/2006/relationships/slideLayout" Target="../slideLayouts/slideLayout51.xml"/><Relationship Id="rId6" Type="http://schemas.openxmlformats.org/officeDocument/2006/relationships/hyperlink" Target="https://github.com/Uniandes-isis2603/paseos_02/wiki/CU9" TargetMode="External"/><Relationship Id="rId5" Type="http://schemas.openxmlformats.org/officeDocument/2006/relationships/hyperlink" Target="https://github.com/Uniandes-isis2603/paseos_02/wiki/CU8" TargetMode="External"/><Relationship Id="rId10" Type="http://schemas.openxmlformats.org/officeDocument/2006/relationships/hyperlink" Target="https://github.com/Uniandes-isis2603/paseos_02/wiki/CU13" TargetMode="External"/><Relationship Id="rId4" Type="http://schemas.openxmlformats.org/officeDocument/2006/relationships/hyperlink" Target="https://github.com/Uniandes-isis2603/paseos_02/wiki/CU7" TargetMode="External"/><Relationship Id="rId9" Type="http://schemas.openxmlformats.org/officeDocument/2006/relationships/hyperlink" Target="https://github.com/Uniandes-isis2603/paseos_02/wiki/CU1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andes-isis2603/paseos_02/wiki/CU15" TargetMode="External"/><Relationship Id="rId7" Type="http://schemas.openxmlformats.org/officeDocument/2006/relationships/hyperlink" Target="https://github.com/Uniandes-isis2603/paseos_02/wiki/CU19" TargetMode="External"/><Relationship Id="rId2" Type="http://schemas.openxmlformats.org/officeDocument/2006/relationships/hyperlink" Target="https://github.com/Uniandes-isis2603/paseos_02/wiki/CU14" TargetMode="External"/><Relationship Id="rId1" Type="http://schemas.openxmlformats.org/officeDocument/2006/relationships/slideLayout" Target="../slideLayouts/slideLayout51.xml"/><Relationship Id="rId6" Type="http://schemas.openxmlformats.org/officeDocument/2006/relationships/hyperlink" Target="https://github.com/Uniandes-isis2603/paseos_02/wiki/CU18" TargetMode="External"/><Relationship Id="rId5" Type="http://schemas.openxmlformats.org/officeDocument/2006/relationships/hyperlink" Target="https://github.com/Uniandes-isis2603/paseos_02/wiki/CU17" TargetMode="External"/><Relationship Id="rId4" Type="http://schemas.openxmlformats.org/officeDocument/2006/relationships/hyperlink" Target="https://github.com/Uniandes-isis2603/paseos_02/wiki/CU16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99592" y="1196752"/>
            <a:ext cx="7543800" cy="3566160"/>
          </a:xfrm>
        </p:spPr>
        <p:txBody>
          <a:bodyPr>
            <a:normAutofit/>
          </a:bodyPr>
          <a:lstStyle/>
          <a:p>
            <a:r>
              <a:rPr lang="es-CO" sz="4400"/>
              <a:t>Grupo </a:t>
            </a:r>
            <a:r>
              <a:rPr lang="es-CO" sz="4400">
                <a:solidFill>
                  <a:schemeClr val="accent2">
                    <a:lumMod val="60000"/>
                    <a:lumOff val="40000"/>
                  </a:schemeClr>
                </a:solidFill>
              </a:rPr>
              <a:t> TREAMWORK</a:t>
            </a:r>
            <a:br>
              <a:rPr lang="es-CO" sz="4400"/>
            </a:br>
            <a:r>
              <a:rPr lang="es-CO" sz="4400"/>
              <a:t>Proyecto  PASEOS ECOLOGICOS</a:t>
            </a:r>
            <a:br>
              <a:rPr lang="es-CO" sz="4400"/>
            </a:br>
            <a:r>
              <a:rPr lang="es-CO" sz="4400"/>
              <a:t>Reflexión fin de ciclo 2 (</a:t>
            </a:r>
            <a:r>
              <a:rPr lang="es-CO" sz="4400" err="1"/>
              <a:t>Postmortem</a:t>
            </a:r>
            <a:r>
              <a:rPr lang="es-CO" sz="4400"/>
              <a:t>) 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pc="-38">
                <a:solidFill>
                  <a:schemeClr val="accent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Juan David Vega     Líder Soporte     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pc="-38">
                <a:solidFill>
                  <a:schemeClr val="accent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Juan Diego Chaves      Líder de Desarrollo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pc="-38">
                <a:solidFill>
                  <a:schemeClr val="accent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María del Rosario León Líder de Grupo    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pc="-38">
                <a:solidFill>
                  <a:schemeClr val="accent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  <a:r>
              <a:rPr lang="es-CO" spc="-38" err="1">
                <a:solidFill>
                  <a:schemeClr val="accent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Sebastian</a:t>
            </a:r>
            <a:r>
              <a:rPr lang="es-CO" spc="-38">
                <a:solidFill>
                  <a:schemeClr val="accent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  <a:r>
              <a:rPr lang="es-CO" spc="-38" err="1">
                <a:solidFill>
                  <a:schemeClr val="accent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Millan</a:t>
            </a:r>
            <a:r>
              <a:rPr lang="es-CO" spc="-38">
                <a:solidFill>
                  <a:schemeClr val="accent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Líder Planeación  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pc="-38">
                <a:solidFill>
                  <a:schemeClr val="accent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Andrea López  Líder Calidad </a:t>
            </a:r>
          </a:p>
        </p:txBody>
      </p:sp>
    </p:spTree>
    <p:extLst>
      <p:ext uri="{BB962C8B-B14F-4D97-AF65-F5344CB8AC3E}">
        <p14:creationId xmlns:p14="http://schemas.microsoft.com/office/powerpoint/2010/main" val="275311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83568" y="6492875"/>
            <a:ext cx="4745736" cy="365125"/>
          </a:xfrm>
        </p:spPr>
        <p:txBody>
          <a:bodyPr/>
          <a:lstStyle/>
          <a:p>
            <a:r>
              <a:rPr lang="es-CO"/>
              <a:t>Material preparado por </a:t>
            </a:r>
            <a:r>
              <a:rPr lang="es-CO" err="1"/>
              <a:t>Rubby</a:t>
            </a:r>
            <a:r>
              <a:rPr lang="es-CO"/>
              <a:t> </a:t>
            </a:r>
            <a:r>
              <a:rPr lang="es-CO" err="1"/>
              <a:t>Casallas</a:t>
            </a:r>
            <a:r>
              <a:rPr lang="es-CO"/>
              <a:t>. rcasalla@uniandes.edu.co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pPr/>
              <a:t>10</a:t>
            </a:fld>
            <a:endParaRPr lang="es-CO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08260"/>
              </p:ext>
            </p:extLst>
          </p:nvPr>
        </p:nvGraphicFramePr>
        <p:xfrm>
          <a:off x="207184" y="639738"/>
          <a:ext cx="8756222" cy="5999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8257">
                <a:tc>
                  <a:txBody>
                    <a:bodyPr/>
                    <a:lstStyle/>
                    <a:p>
                      <a:r>
                        <a:rPr lang="es-CO"/>
                        <a:t>Comenzar a hacer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Dividir mejor las tareas en tareas semanales (a corto plazo) para evitar la acumulación de trabajo.</a:t>
                      </a:r>
                    </a:p>
                    <a:p>
                      <a:r>
                        <a:rPr lang="es-CO"/>
                        <a:t>No empezar a discutir de un tema sin tener claro como solucionar el punto anterior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8257">
                <a:tc>
                  <a:txBody>
                    <a:bodyPr/>
                    <a:lstStyle/>
                    <a:p>
                      <a:r>
                        <a:rPr lang="es-CO"/>
                        <a:t>Hacer más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Cumplir con los tiempos propuestos</a:t>
                      </a:r>
                    </a:p>
                    <a:p>
                      <a:r>
                        <a:rPr lang="es-CO"/>
                        <a:t>Apoyarnos entre todos para lograr soluciones y llegar a acuerdos</a:t>
                      </a:r>
                    </a:p>
                    <a:p>
                      <a:r>
                        <a:rPr lang="es-CO"/>
                        <a:t>Documentarse sobre las herramientas y lenguajes usados en el desarrollo</a:t>
                      </a:r>
                    </a:p>
                    <a:p>
                      <a:r>
                        <a:rPr lang="es-CO"/>
                        <a:t>Validar con el cliente y llegar a acuerdos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8257">
                <a:tc>
                  <a:txBody>
                    <a:bodyPr/>
                    <a:lstStyle/>
                    <a:p>
                      <a:r>
                        <a:rPr lang="es-CO"/>
                        <a:t>Seguir haciendo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Pidiendo ayuda</a:t>
                      </a:r>
                      <a:r>
                        <a:rPr lang="es-CO" baseline="0"/>
                        <a:t> cuando es necesario.</a:t>
                      </a:r>
                    </a:p>
                    <a:p>
                      <a:r>
                        <a:rPr lang="es-CO" baseline="0"/>
                        <a:t>No subir nada sin probar su efectivo funcionamiento.</a:t>
                      </a:r>
                    </a:p>
                    <a:p>
                      <a:r>
                        <a:rPr lang="es-CO"/>
                        <a:t>Seguimiento constante de los avances del grupo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8257">
                <a:tc>
                  <a:txBody>
                    <a:bodyPr/>
                    <a:lstStyle/>
                    <a:p>
                      <a:r>
                        <a:rPr lang="es-CO"/>
                        <a:t>Dejar de hacer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err="1"/>
                        <a:t>Procastinar</a:t>
                      </a:r>
                    </a:p>
                    <a:p>
                      <a:r>
                        <a:rPr lang="es-CO"/>
                        <a:t>Hablar de muchos temas(relacionados con proyecto) al mismo tiempo.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1588">
                <a:tc>
                  <a:txBody>
                    <a:bodyPr/>
                    <a:lstStyle/>
                    <a:p>
                      <a:r>
                        <a:rPr lang="es-CO"/>
                        <a:t>Hacer Menos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Hacer otros trabajos mientras hacemos las reuniones grupales.</a:t>
                      </a:r>
                    </a:p>
                    <a:p>
                      <a:r>
                        <a:rPr lang="es-CO"/>
                        <a:t>Subestimar la complejidad del proyecto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179512" y="44624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/>
              <a:t>Retrospectiva de la estrella (en cada fila listar acciones concretas para el siguiente ciclo) </a:t>
            </a:r>
          </a:p>
        </p:txBody>
      </p:sp>
    </p:spTree>
    <p:extLst>
      <p:ext uri="{BB962C8B-B14F-4D97-AF65-F5344CB8AC3E}">
        <p14:creationId xmlns:p14="http://schemas.microsoft.com/office/powerpoint/2010/main" val="420485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Agenda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1800"/>
              <a:t>Video de la aplicación</a:t>
            </a:r>
          </a:p>
          <a:p>
            <a:r>
              <a:rPr lang="es-CO" sz="1800"/>
              <a:t>Datos Producto</a:t>
            </a:r>
            <a:endParaRPr lang="es-CO" sz="1600"/>
          </a:p>
          <a:p>
            <a:r>
              <a:rPr lang="es-CO"/>
              <a:t>Datos Proceso</a:t>
            </a:r>
          </a:p>
          <a:p>
            <a:r>
              <a:rPr lang="es-CO" sz="1800"/>
              <a:t>Revisión Objetivos e identificación de posibilidades para mejorar</a:t>
            </a:r>
          </a:p>
          <a:p>
            <a:r>
              <a:rPr lang="es-CO" sz="1800"/>
              <a:t>Reflexión Estrella de Mar</a:t>
            </a:r>
          </a:p>
          <a:p>
            <a:endParaRPr lang="es-CO" sz="180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347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3</a:t>
            </a:fld>
            <a:endParaRPr lang="es-CO"/>
          </a:p>
        </p:txBody>
      </p:sp>
      <p:pic>
        <p:nvPicPr>
          <p:cNvPr id="6" name="Imagen 5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7650" y="666750"/>
            <a:ext cx="8610142" cy="53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5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52089"/>
            <a:ext cx="7772400" cy="1609344"/>
          </a:xfrm>
        </p:spPr>
        <p:txBody>
          <a:bodyPr>
            <a:normAutofit fontScale="90000"/>
          </a:bodyPr>
          <a:lstStyle/>
          <a:p>
            <a:r>
              <a:rPr lang="es-CO"/>
              <a:t>Datos Producto:  Listado de Requerimientos</a:t>
            </a:r>
            <a:br>
              <a:rPr lang="es-CO"/>
            </a:br>
            <a:endParaRPr lang="es-CO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4</a:t>
            </a:fld>
            <a:endParaRPr lang="es-CO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6377" y="1904014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00959"/>
              </p:ext>
            </p:extLst>
          </p:nvPr>
        </p:nvGraphicFramePr>
        <p:xfrm>
          <a:off x="425929" y="1095804"/>
          <a:ext cx="8208910" cy="535954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41782">
                  <a:extLst>
                    <a:ext uri="{9D8B030D-6E8A-4147-A177-3AD203B41FA5}">
                      <a16:colId xmlns:a16="http://schemas.microsoft.com/office/drawing/2014/main" val="921419303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3793057193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237222344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2415008770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536883741"/>
                    </a:ext>
                  </a:extLst>
                </a:gridCol>
              </a:tblGrid>
              <a:tr h="365423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Id requerimiento</a:t>
                      </a:r>
                      <a:endParaRPr lang="es-ES" sz="1400" b="1">
                        <a:effectLst/>
                      </a:endParaRP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Nombre</a:t>
                      </a:r>
                      <a:endParaRPr lang="es-ES" sz="1400" b="1">
                        <a:effectLst/>
                      </a:endParaRP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Resumen</a:t>
                      </a:r>
                      <a:endParaRPr lang="es-ES" sz="1400" b="1">
                        <a:effectLst/>
                      </a:endParaRP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Responsable</a:t>
                      </a:r>
                      <a:endParaRPr lang="es-ES" sz="1400" b="1">
                        <a:effectLst/>
                      </a:endParaRP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CO" sz="1400">
                          <a:effectLst/>
                        </a:rPr>
                        <a:t>TERMINADO</a:t>
                      </a:r>
                      <a:endParaRPr lang="es-ES" sz="1400" b="1">
                        <a:effectLst/>
                      </a:endParaRPr>
                    </a:p>
                  </a:txBody>
                  <a:tcPr marL="81305" marR="81305" marT="37525" marB="37525" anchor="ctr"/>
                </a:tc>
                <a:extLst>
                  <a:ext uri="{0D108BD9-81ED-4DB2-BD59-A6C34878D82A}">
                    <a16:rowId xmlns:a16="http://schemas.microsoft.com/office/drawing/2014/main" val="481006052"/>
                  </a:ext>
                </a:extLst>
              </a:tr>
              <a:tr h="1082734">
                <a:tc>
                  <a:txBody>
                    <a:bodyPr/>
                    <a:lstStyle/>
                    <a:p>
                      <a:r>
                        <a:rPr lang="es-ES" sz="1400" u="none" strike="noStrike">
                          <a:effectLst/>
                          <a:hlinkClick r:id="rId2"/>
                        </a:rPr>
                        <a:t>CU1</a:t>
                      </a:r>
                      <a:endParaRPr lang="es-ES" sz="1400">
                        <a:effectLst/>
                      </a:endParaRP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Crear paseo ecológico</a:t>
                      </a: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El sistema permite al administrador crear un nuevo paseo y agregarlo a la lista de paseos.</a:t>
                      </a: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Juan Diego Chaves</a:t>
                      </a: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CO" sz="1400">
                          <a:effectLst/>
                        </a:rPr>
                        <a:t>No</a:t>
                      </a:r>
                      <a:endParaRPr lang="es-ES" sz="1400">
                        <a:effectLst/>
                      </a:endParaRPr>
                    </a:p>
                  </a:txBody>
                  <a:tcPr marL="81305" marR="81305" marT="37525" marB="37525" anchor="ctr"/>
                </a:tc>
                <a:extLst>
                  <a:ext uri="{0D108BD9-81ED-4DB2-BD59-A6C34878D82A}">
                    <a16:rowId xmlns:a16="http://schemas.microsoft.com/office/drawing/2014/main" val="717966381"/>
                  </a:ext>
                </a:extLst>
              </a:tr>
              <a:tr h="1226196">
                <a:tc>
                  <a:txBody>
                    <a:bodyPr/>
                    <a:lstStyle/>
                    <a:p>
                      <a:r>
                        <a:rPr lang="es-ES" sz="1400" u="none" strike="noStrike">
                          <a:effectLst/>
                          <a:hlinkClick r:id="rId3"/>
                        </a:rPr>
                        <a:t>CU2</a:t>
                      </a:r>
                      <a:endParaRPr lang="es-ES" sz="1400">
                        <a:effectLst/>
                      </a:endParaRP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Buscar paseo según criterio</a:t>
                      </a: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El sistema le permite al usuario buscar un paseo por fecha, nombre, calificación, guía, entre otras.</a:t>
                      </a: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Sebastian Millan</a:t>
                      </a: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CO" sz="1400">
                          <a:effectLst/>
                        </a:rPr>
                        <a:t>No</a:t>
                      </a:r>
                      <a:endParaRPr lang="es-ES" sz="1400">
                        <a:effectLst/>
                      </a:endParaRPr>
                    </a:p>
                  </a:txBody>
                  <a:tcPr marL="81305" marR="81305" marT="37525" marB="37525" anchor="ctr"/>
                </a:tc>
                <a:extLst>
                  <a:ext uri="{0D108BD9-81ED-4DB2-BD59-A6C34878D82A}">
                    <a16:rowId xmlns:a16="http://schemas.microsoft.com/office/drawing/2014/main" val="1192649736"/>
                  </a:ext>
                </a:extLst>
              </a:tr>
              <a:tr h="508885">
                <a:tc>
                  <a:txBody>
                    <a:bodyPr/>
                    <a:lstStyle/>
                    <a:p>
                      <a:r>
                        <a:rPr lang="es-ES" sz="1400" u="none" strike="noStrike">
                          <a:effectLst/>
                          <a:hlinkClick r:id="rId4"/>
                        </a:rPr>
                        <a:t>CU3</a:t>
                      </a:r>
                      <a:endParaRPr lang="es-ES" sz="1400">
                        <a:effectLst/>
                      </a:endParaRP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Registrar caminante</a:t>
                      </a: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Crea un nuevo usuario caminante.</a:t>
                      </a: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María del Rosario León</a:t>
                      </a: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CO" sz="1400">
                          <a:effectLst/>
                        </a:rPr>
                        <a:t>No</a:t>
                      </a:r>
                      <a:endParaRPr lang="es-ES" sz="1400">
                        <a:effectLst/>
                      </a:endParaRPr>
                    </a:p>
                  </a:txBody>
                  <a:tcPr marL="81305" marR="81305" marT="37525" marB="37525" anchor="ctr"/>
                </a:tc>
                <a:extLst>
                  <a:ext uri="{0D108BD9-81ED-4DB2-BD59-A6C34878D82A}">
                    <a16:rowId xmlns:a16="http://schemas.microsoft.com/office/drawing/2014/main" val="2804231112"/>
                  </a:ext>
                </a:extLst>
              </a:tr>
              <a:tr h="1082734">
                <a:tc>
                  <a:txBody>
                    <a:bodyPr/>
                    <a:lstStyle/>
                    <a:p>
                      <a:r>
                        <a:rPr lang="es-ES" sz="1400" u="none" strike="noStrike">
                          <a:effectLst/>
                          <a:hlinkClick r:id="rId5"/>
                        </a:rPr>
                        <a:t>CU4</a:t>
                      </a:r>
                      <a:endParaRPr lang="es-ES" sz="1400">
                        <a:effectLst/>
                      </a:endParaRP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Relizar inscripción a un paseo</a:t>
                      </a: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El caminante que ya debe de tener una cuenta, se inscribe a un paseo ecológico.</a:t>
                      </a: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Andrea Lopez</a:t>
                      </a: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CO" sz="1400">
                          <a:effectLst/>
                        </a:rPr>
                        <a:t>No</a:t>
                      </a:r>
                      <a:endParaRPr lang="es-ES" sz="1400">
                        <a:effectLst/>
                      </a:endParaRPr>
                    </a:p>
                  </a:txBody>
                  <a:tcPr marL="81305" marR="81305" marT="37525" marB="37525" anchor="ctr"/>
                </a:tc>
                <a:extLst>
                  <a:ext uri="{0D108BD9-81ED-4DB2-BD59-A6C34878D82A}">
                    <a16:rowId xmlns:a16="http://schemas.microsoft.com/office/drawing/2014/main" val="334890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18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BBA6066-914C-4F11-BC55-9907E1471D22}" type="slidenum">
              <a:rPr lang="es-CO" smtClean="0"/>
              <a:t>5</a:t>
            </a:fld>
            <a:endParaRPr lang="es-CO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134481"/>
              </p:ext>
            </p:extLst>
          </p:nvPr>
        </p:nvGraphicFramePr>
        <p:xfrm>
          <a:off x="3" y="0"/>
          <a:ext cx="9143995" cy="708582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28799">
                  <a:extLst>
                    <a:ext uri="{9D8B030D-6E8A-4147-A177-3AD203B41FA5}">
                      <a16:colId xmlns:a16="http://schemas.microsoft.com/office/drawing/2014/main" val="2853808757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2440726629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3099163571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948351374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2374397515"/>
                    </a:ext>
                  </a:extLst>
                </a:gridCol>
              </a:tblGrid>
              <a:tr h="546069">
                <a:tc>
                  <a:txBody>
                    <a:bodyPr/>
                    <a:lstStyle/>
                    <a:p>
                      <a:r>
                        <a:rPr lang="es-ES" sz="1200" u="none" strike="noStrike">
                          <a:effectLst/>
                          <a:hlinkClick r:id="rId2"/>
                        </a:rPr>
                        <a:t>CU5</a:t>
                      </a:r>
                      <a:endParaRPr lang="es-ES" sz="1200">
                        <a:effectLst/>
                      </a:endParaRP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Registrar guia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El sistema permite al administrador registrar un guía.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Juan Diego Chaves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No</a:t>
                      </a:r>
                      <a:endParaRPr lang="es-ES" sz="1200">
                        <a:effectLst/>
                      </a:endParaRPr>
                    </a:p>
                  </a:txBody>
                  <a:tcPr marL="38430" marR="38430" marT="17737" marB="17737" anchor="ctr"/>
                </a:tc>
                <a:extLst>
                  <a:ext uri="{0D108BD9-81ED-4DB2-BD59-A6C34878D82A}">
                    <a16:rowId xmlns:a16="http://schemas.microsoft.com/office/drawing/2014/main" val="536590901"/>
                  </a:ext>
                </a:extLst>
              </a:tr>
              <a:tr h="888006">
                <a:tc>
                  <a:txBody>
                    <a:bodyPr/>
                    <a:lstStyle/>
                    <a:p>
                      <a:r>
                        <a:rPr lang="es-ES" sz="1200" u="none" strike="noStrike">
                          <a:effectLst/>
                          <a:hlinkClick r:id="rId3"/>
                        </a:rPr>
                        <a:t>CU6</a:t>
                      </a:r>
                      <a:endParaRPr lang="es-ES" sz="1200">
                        <a:effectLst/>
                      </a:endParaRP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Calificar guia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El sistema le permite al usuario calificar un guía con respecto a su experiencia en un paseo.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 err="1">
                          <a:effectLst/>
                        </a:rPr>
                        <a:t>Sebastian</a:t>
                      </a:r>
                      <a:r>
                        <a:rPr lang="es-ES" sz="1200">
                          <a:effectLst/>
                        </a:rPr>
                        <a:t> </a:t>
                      </a:r>
                      <a:r>
                        <a:rPr lang="es-ES" sz="1200" err="1">
                          <a:effectLst/>
                        </a:rPr>
                        <a:t>Millan</a:t>
                      </a:r>
                      <a:endParaRPr lang="es-ES" sz="1200">
                        <a:effectLst/>
                      </a:endParaRP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No</a:t>
                      </a:r>
                      <a:endParaRPr lang="es-ES" sz="1200">
                        <a:effectLst/>
                      </a:endParaRPr>
                    </a:p>
                  </a:txBody>
                  <a:tcPr marL="38430" marR="38430" marT="17737" marB="17737" anchor="ctr"/>
                </a:tc>
                <a:extLst>
                  <a:ext uri="{0D108BD9-81ED-4DB2-BD59-A6C34878D82A}">
                    <a16:rowId xmlns:a16="http://schemas.microsoft.com/office/drawing/2014/main" val="703030839"/>
                  </a:ext>
                </a:extLst>
              </a:tr>
              <a:tr h="717037">
                <a:tc>
                  <a:txBody>
                    <a:bodyPr/>
                    <a:lstStyle/>
                    <a:p>
                      <a:r>
                        <a:rPr lang="es-ES" sz="1200" u="none" strike="noStrike">
                          <a:effectLst/>
                          <a:hlinkClick r:id="rId4"/>
                        </a:rPr>
                        <a:t>CU7</a:t>
                      </a:r>
                      <a:endParaRPr lang="es-ES" sz="1200">
                        <a:effectLst/>
                      </a:endParaRP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Editar paseo ecológico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El sistema permite que un administrador o guía edite la información de una paseo.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María del Rosario León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No</a:t>
                      </a:r>
                      <a:endParaRPr lang="es-ES" sz="1200">
                        <a:effectLst/>
                      </a:endParaRPr>
                    </a:p>
                  </a:txBody>
                  <a:tcPr marL="38430" marR="38430" marT="17737" marB="17737" anchor="ctr"/>
                </a:tc>
                <a:extLst>
                  <a:ext uri="{0D108BD9-81ED-4DB2-BD59-A6C34878D82A}">
                    <a16:rowId xmlns:a16="http://schemas.microsoft.com/office/drawing/2014/main" val="3612561835"/>
                  </a:ext>
                </a:extLst>
              </a:tr>
              <a:tr h="888006">
                <a:tc>
                  <a:txBody>
                    <a:bodyPr/>
                    <a:lstStyle/>
                    <a:p>
                      <a:r>
                        <a:rPr lang="es-ES" sz="1200" u="none" strike="noStrike">
                          <a:effectLst/>
                          <a:hlinkClick r:id="rId5"/>
                        </a:rPr>
                        <a:t>CU8</a:t>
                      </a:r>
                      <a:endParaRPr lang="es-ES" sz="1200">
                        <a:effectLst/>
                      </a:endParaRP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Mostrar catalogo de pasesos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Un caminante o un organizador o un guía ven la lista de paseos ecológicos activos en la aplicación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Andrea Lopez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si</a:t>
                      </a:r>
                      <a:endParaRPr lang="es-ES" sz="1200">
                        <a:effectLst/>
                      </a:endParaRPr>
                    </a:p>
                  </a:txBody>
                  <a:tcPr marL="38430" marR="38430" marT="17737" marB="17737" anchor="ctr"/>
                </a:tc>
                <a:extLst>
                  <a:ext uri="{0D108BD9-81ED-4DB2-BD59-A6C34878D82A}">
                    <a16:rowId xmlns:a16="http://schemas.microsoft.com/office/drawing/2014/main" val="3168800731"/>
                  </a:ext>
                </a:extLst>
              </a:tr>
              <a:tr h="888006">
                <a:tc>
                  <a:txBody>
                    <a:bodyPr/>
                    <a:lstStyle/>
                    <a:p>
                      <a:r>
                        <a:rPr lang="es-ES" sz="1200" u="none" strike="noStrike">
                          <a:effectLst/>
                          <a:hlinkClick r:id="rId6"/>
                        </a:rPr>
                        <a:t>CU9</a:t>
                      </a:r>
                      <a:endParaRPr lang="es-ES" sz="1200">
                        <a:effectLst/>
                      </a:endParaRP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Registrar comentario de un paseo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El sistema permite que un usuario realice un comentario sobre un paseo en el que participó.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Juan David Vega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No</a:t>
                      </a:r>
                      <a:endParaRPr lang="es-ES" sz="1200">
                        <a:effectLst/>
                      </a:endParaRPr>
                    </a:p>
                  </a:txBody>
                  <a:tcPr marL="38430" marR="38430" marT="17737" marB="17737" anchor="ctr"/>
                </a:tc>
                <a:extLst>
                  <a:ext uri="{0D108BD9-81ED-4DB2-BD59-A6C34878D82A}">
                    <a16:rowId xmlns:a16="http://schemas.microsoft.com/office/drawing/2014/main" val="3807174203"/>
                  </a:ext>
                </a:extLst>
              </a:tr>
              <a:tr h="888006">
                <a:tc>
                  <a:txBody>
                    <a:bodyPr/>
                    <a:lstStyle/>
                    <a:p>
                      <a:r>
                        <a:rPr lang="es-ES" sz="1200" u="none" strike="noStrike">
                          <a:effectLst/>
                          <a:hlinkClick r:id="rId7"/>
                        </a:rPr>
                        <a:t>CU10</a:t>
                      </a:r>
                      <a:endParaRPr lang="es-ES" sz="1200">
                        <a:effectLst/>
                      </a:endParaRP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Realizar pago de un paseo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El sistema permite que un caminante realice el pago asociado a la inscripción de un paseo ecologico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Juan David Vega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No</a:t>
                      </a:r>
                      <a:endParaRPr lang="es-ES" sz="1200">
                        <a:effectLst/>
                      </a:endParaRPr>
                    </a:p>
                  </a:txBody>
                  <a:tcPr marL="38430" marR="38430" marT="17737" marB="17737" anchor="ctr"/>
                </a:tc>
                <a:extLst>
                  <a:ext uri="{0D108BD9-81ED-4DB2-BD59-A6C34878D82A}">
                    <a16:rowId xmlns:a16="http://schemas.microsoft.com/office/drawing/2014/main" val="4102987028"/>
                  </a:ext>
                </a:extLst>
              </a:tr>
              <a:tr h="546069">
                <a:tc>
                  <a:txBody>
                    <a:bodyPr/>
                    <a:lstStyle/>
                    <a:p>
                      <a:r>
                        <a:rPr lang="es-ES" sz="1200" u="none" strike="noStrike">
                          <a:effectLst/>
                          <a:hlinkClick r:id="rId8"/>
                        </a:rPr>
                        <a:t>CU11</a:t>
                      </a:r>
                      <a:endParaRPr lang="es-ES" sz="1200">
                        <a:effectLst/>
                      </a:endParaRP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Editar información de un caminante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El sistema permite que un caminante edite su información personal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Juan David Vega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No</a:t>
                      </a:r>
                      <a:endParaRPr lang="es-ES" sz="1200">
                        <a:effectLst/>
                      </a:endParaRPr>
                    </a:p>
                  </a:txBody>
                  <a:tcPr marL="38430" marR="38430" marT="17737" marB="17737" anchor="ctr"/>
                </a:tc>
                <a:extLst>
                  <a:ext uri="{0D108BD9-81ED-4DB2-BD59-A6C34878D82A}">
                    <a16:rowId xmlns:a16="http://schemas.microsoft.com/office/drawing/2014/main" val="3424218634"/>
                  </a:ext>
                </a:extLst>
              </a:tr>
              <a:tr h="546069">
                <a:tc>
                  <a:txBody>
                    <a:bodyPr/>
                    <a:lstStyle/>
                    <a:p>
                      <a:r>
                        <a:rPr lang="es-ES" sz="1200" u="none" strike="noStrike">
                          <a:effectLst/>
                          <a:hlinkClick r:id="rId9"/>
                        </a:rPr>
                        <a:t>CU12</a:t>
                      </a:r>
                      <a:endParaRPr lang="es-ES" sz="1200">
                        <a:effectLst/>
                      </a:endParaRP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Revisar historial de paseos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El sistema le muestra a un caminante su historial de paseos.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Juan Diego Chaves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si</a:t>
                      </a:r>
                      <a:endParaRPr lang="es-ES" sz="1200">
                        <a:effectLst/>
                      </a:endParaRPr>
                    </a:p>
                  </a:txBody>
                  <a:tcPr marL="38430" marR="38430" marT="17737" marB="17737" anchor="ctr"/>
                </a:tc>
                <a:extLst>
                  <a:ext uri="{0D108BD9-81ED-4DB2-BD59-A6C34878D82A}">
                    <a16:rowId xmlns:a16="http://schemas.microsoft.com/office/drawing/2014/main" val="303380901"/>
                  </a:ext>
                </a:extLst>
              </a:tr>
              <a:tr h="546069">
                <a:tc>
                  <a:txBody>
                    <a:bodyPr/>
                    <a:lstStyle/>
                    <a:p>
                      <a:r>
                        <a:rPr lang="es-ES" sz="1200" u="none" strike="noStrike">
                          <a:effectLst/>
                          <a:hlinkClick r:id="rId10"/>
                        </a:rPr>
                        <a:t>CU13</a:t>
                      </a:r>
                      <a:endParaRPr lang="es-ES" sz="1200">
                        <a:effectLst/>
                      </a:endParaRP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Editar información de un guia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El guía o administrador edita ciertos datos de su cuenta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Andrea Lopez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No</a:t>
                      </a:r>
                      <a:endParaRPr lang="es-ES" sz="1200">
                        <a:effectLst/>
                      </a:endParaRPr>
                    </a:p>
                  </a:txBody>
                  <a:tcPr marL="38430" marR="38430" marT="17737" marB="17737" anchor="ctr"/>
                </a:tc>
                <a:extLst>
                  <a:ext uri="{0D108BD9-81ED-4DB2-BD59-A6C34878D82A}">
                    <a16:rowId xmlns:a16="http://schemas.microsoft.com/office/drawing/2014/main" val="1924755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683568" y="6547740"/>
            <a:ext cx="4745736" cy="365125"/>
          </a:xfrm>
        </p:spPr>
        <p:txBody>
          <a:bodyPr/>
          <a:lstStyle/>
          <a:p>
            <a:r>
              <a:rPr lang="es-CO"/>
              <a:t>Material preparado por </a:t>
            </a:r>
            <a:r>
              <a:rPr lang="es-CO" err="1"/>
              <a:t>Rubby</a:t>
            </a:r>
            <a:r>
              <a:rPr lang="es-CO"/>
              <a:t> </a:t>
            </a:r>
            <a:r>
              <a:rPr lang="es-CO" err="1"/>
              <a:t>Casallas</a:t>
            </a:r>
            <a:r>
              <a:rPr lang="es-CO"/>
              <a:t>. rcasalla@uniandes.edu.co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6</a:t>
            </a:fld>
            <a:endParaRPr lang="es-CO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997087"/>
              </p:ext>
            </p:extLst>
          </p:nvPr>
        </p:nvGraphicFramePr>
        <p:xfrm>
          <a:off x="0" y="-8700"/>
          <a:ext cx="9144000" cy="657257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12282886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89237289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5643422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59873019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56297543"/>
                    </a:ext>
                  </a:extLst>
                </a:gridCol>
              </a:tblGrid>
              <a:tr h="1152020">
                <a:tc>
                  <a:txBody>
                    <a:bodyPr/>
                    <a:lstStyle/>
                    <a:p>
                      <a:r>
                        <a:rPr lang="es-ES" sz="1200" u="none" strike="noStrike">
                          <a:effectLst/>
                          <a:hlinkClick r:id="rId2"/>
                        </a:rPr>
                        <a:t>CU14</a:t>
                      </a:r>
                      <a:endParaRPr lang="es-ES" sz="1200">
                        <a:effectLst/>
                      </a:endParaRP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Seleccionar paseo del catalogo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Al seleccionar un paseo dentro de un catalogo, el sistema muestra la información asociada al mismo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Juan David Vega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si</a:t>
                      </a:r>
                      <a:endParaRPr lang="es-ES" sz="1200">
                        <a:effectLst/>
                      </a:endParaRPr>
                    </a:p>
                  </a:txBody>
                  <a:tcPr marL="46263" marR="46263" marT="21352" marB="21352" anchor="ctr"/>
                </a:tc>
                <a:extLst>
                  <a:ext uri="{0D108BD9-81ED-4DB2-BD59-A6C34878D82A}">
                    <a16:rowId xmlns:a16="http://schemas.microsoft.com/office/drawing/2014/main" val="1438965559"/>
                  </a:ext>
                </a:extLst>
              </a:tr>
              <a:tr h="1513700">
                <a:tc>
                  <a:txBody>
                    <a:bodyPr/>
                    <a:lstStyle/>
                    <a:p>
                      <a:r>
                        <a:rPr lang="es-ES" sz="1200" u="none" strike="noStrike">
                          <a:effectLst/>
                          <a:hlinkClick r:id="rId3"/>
                        </a:rPr>
                        <a:t>CU15</a:t>
                      </a:r>
                      <a:endParaRPr lang="es-ES" sz="1200">
                        <a:effectLst/>
                      </a:endParaRP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Eliminar paseo ecológico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Un guía o un organizador selecciona un paseo y se elimina todas las conexiones. Además, a los caminantes inscritos se les envía un mensaje sobre su cancelación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Andrea Lopez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No</a:t>
                      </a:r>
                      <a:endParaRPr lang="es-ES" sz="1200">
                        <a:effectLst/>
                      </a:endParaRPr>
                    </a:p>
                  </a:txBody>
                  <a:tcPr marL="46263" marR="46263" marT="21352" marB="21352" anchor="ctr"/>
                </a:tc>
                <a:extLst>
                  <a:ext uri="{0D108BD9-81ED-4DB2-BD59-A6C34878D82A}">
                    <a16:rowId xmlns:a16="http://schemas.microsoft.com/office/drawing/2014/main" val="1487584548"/>
                  </a:ext>
                </a:extLst>
              </a:tr>
              <a:tr h="1031460">
                <a:tc>
                  <a:txBody>
                    <a:bodyPr/>
                    <a:lstStyle/>
                    <a:p>
                      <a:r>
                        <a:rPr lang="es-ES" sz="1200" u="none" strike="noStrike">
                          <a:effectLst/>
                          <a:hlinkClick r:id="rId4"/>
                        </a:rPr>
                        <a:t>CU16</a:t>
                      </a:r>
                      <a:endParaRPr lang="es-ES" sz="1200">
                        <a:effectLst/>
                      </a:endParaRP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Desactivar cuenta de un guia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Pasa una cuenta de un guía de estado activo a desactivo, manteniendo la información de la persona.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Maria del Rosario León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No</a:t>
                      </a:r>
                      <a:endParaRPr lang="es-ES" sz="1200">
                        <a:effectLst/>
                      </a:endParaRPr>
                    </a:p>
                  </a:txBody>
                  <a:tcPr marL="46263" marR="46263" marT="21352" marB="21352" anchor="ctr"/>
                </a:tc>
                <a:extLst>
                  <a:ext uri="{0D108BD9-81ED-4DB2-BD59-A6C34878D82A}">
                    <a16:rowId xmlns:a16="http://schemas.microsoft.com/office/drawing/2014/main" val="774822030"/>
                  </a:ext>
                </a:extLst>
              </a:tr>
              <a:tr h="669779">
                <a:tc>
                  <a:txBody>
                    <a:bodyPr/>
                    <a:lstStyle/>
                    <a:p>
                      <a:r>
                        <a:rPr lang="es-ES" sz="1200" u="none" strike="noStrike">
                          <a:effectLst/>
                          <a:hlinkClick r:id="rId5"/>
                        </a:rPr>
                        <a:t>CU17</a:t>
                      </a:r>
                      <a:endParaRPr lang="es-ES" sz="1200">
                        <a:effectLst/>
                      </a:endParaRP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Eliminar inscripcion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El sistema permite que un usuario elimine una inscripción a un paseo.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Maria del Rosario León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No</a:t>
                      </a:r>
                      <a:endParaRPr lang="es-ES" sz="1200">
                        <a:effectLst/>
                      </a:endParaRPr>
                    </a:p>
                  </a:txBody>
                  <a:tcPr marL="46263" marR="46263" marT="21352" marB="21352" anchor="ctr"/>
                </a:tc>
                <a:extLst>
                  <a:ext uri="{0D108BD9-81ED-4DB2-BD59-A6C34878D82A}">
                    <a16:rowId xmlns:a16="http://schemas.microsoft.com/office/drawing/2014/main" val="1984422017"/>
                  </a:ext>
                </a:extLst>
              </a:tr>
              <a:tr h="1031460">
                <a:tc>
                  <a:txBody>
                    <a:bodyPr/>
                    <a:lstStyle/>
                    <a:p>
                      <a:r>
                        <a:rPr lang="es-ES" sz="1200" u="none" strike="noStrike">
                          <a:effectLst/>
                          <a:hlinkClick r:id="rId6"/>
                        </a:rPr>
                        <a:t>CU18</a:t>
                      </a:r>
                      <a:endParaRPr lang="es-ES" sz="1200">
                        <a:effectLst/>
                      </a:endParaRP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Desactivar cuenta de un caminante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Pasa una cuenta de un caminante de estado activo a desactivo, manteniendo la información de la persona.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Sebastian Millan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No</a:t>
                      </a:r>
                      <a:endParaRPr lang="es-ES" sz="1200">
                        <a:effectLst/>
                      </a:endParaRPr>
                    </a:p>
                  </a:txBody>
                  <a:tcPr marL="46263" marR="46263" marT="21352" marB="21352" anchor="ctr"/>
                </a:tc>
                <a:extLst>
                  <a:ext uri="{0D108BD9-81ED-4DB2-BD59-A6C34878D82A}">
                    <a16:rowId xmlns:a16="http://schemas.microsoft.com/office/drawing/2014/main" val="3013303452"/>
                  </a:ext>
                </a:extLst>
              </a:tr>
              <a:tr h="910901">
                <a:tc>
                  <a:txBody>
                    <a:bodyPr/>
                    <a:lstStyle/>
                    <a:p>
                      <a:r>
                        <a:rPr lang="es-ES" sz="1200" u="none" strike="noStrike">
                          <a:effectLst/>
                          <a:hlinkClick r:id="rId7"/>
                        </a:rPr>
                        <a:t>CU19</a:t>
                      </a:r>
                      <a:endParaRPr lang="es-ES" sz="1200">
                        <a:effectLst/>
                      </a:endParaRP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Registrar fotografía de un paseo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El sistema permite que un usuario ingrese una fotografía sobre un paseo en el que participó.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María del Rosario León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No</a:t>
                      </a:r>
                      <a:endParaRPr lang="es-ES" sz="1200">
                        <a:effectLst/>
                      </a:endParaRPr>
                    </a:p>
                  </a:txBody>
                  <a:tcPr marL="46263" marR="46263" marT="21352" marB="21352" anchor="ctr"/>
                </a:tc>
                <a:extLst>
                  <a:ext uri="{0D108BD9-81ED-4DB2-BD59-A6C34878D82A}">
                    <a16:rowId xmlns:a16="http://schemas.microsoft.com/office/drawing/2014/main" val="3740206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73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Datos Producto: Tamaño y Calidad</a:t>
            </a:r>
            <a:endParaRPr lang="es-CO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7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98679"/>
              </p:ext>
            </p:extLst>
          </p:nvPr>
        </p:nvGraphicFramePr>
        <p:xfrm>
          <a:off x="539550" y="1844821"/>
          <a:ext cx="7869812" cy="4640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4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347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/>
                        <a:t>Número de Requerimientos Planeados para el ciclo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pPr lvl="0"/>
                      <a:r>
                        <a:rPr lang="es-CO"/>
                        <a:t>* Número de Requerimientos Completos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r>
                        <a:rPr lang="es-CO" sz="1200"/>
                        <a:t>* % </a:t>
                      </a:r>
                      <a:r>
                        <a:rPr lang="es-CO"/>
                        <a:t>de Requerimientos Completos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r>
                        <a:rPr lang="es-CO" sz="13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Lines</a:t>
                      </a:r>
                      <a:r>
                        <a:rPr lang="es-CO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CO" sz="13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3552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648">
                <a:tc>
                  <a:txBody>
                    <a:bodyPr/>
                    <a:lstStyle/>
                    <a:p>
                      <a:r>
                        <a:rPr lang="es-CO"/>
                        <a:t>Resultados de las pruebas </a:t>
                      </a:r>
                      <a:r>
                        <a:rPr lang="es-CO" err="1"/>
                        <a:t>postman</a:t>
                      </a:r>
                      <a:r>
                        <a:rPr lang="es-CO"/>
                        <a:t> (#defectos/#total de pruebas)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0/15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8868">
                <a:tc>
                  <a:txBody>
                    <a:bodyPr/>
                    <a:lstStyle/>
                    <a:p>
                      <a:r>
                        <a:rPr lang="es-CO"/>
                        <a:t>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Blocker		</a:t>
                      </a:r>
                    </a:p>
                    <a:p>
                      <a:r>
                        <a:rPr lang="en-US"/>
                        <a:t> Critical		</a:t>
                      </a:r>
                    </a:p>
                    <a:p>
                      <a:r>
                        <a:rPr lang="en-US"/>
                        <a:t> Major		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r>
                        <a:rPr lang="es-CO"/>
                        <a:t>Deuda Técnica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2d</a:t>
                      </a:r>
                      <a:r>
                        <a:rPr lang="es-CO" baseline="0"/>
                        <a:t> 5h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323528" y="6613146"/>
            <a:ext cx="6408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1400"/>
              <a:t>* funcionan correctamente con las pruebas de </a:t>
            </a:r>
            <a:r>
              <a:rPr lang="es-CO" sz="1400" err="1"/>
              <a:t>postman</a:t>
            </a:r>
            <a:endParaRPr lang="es-CO" sz="1400"/>
          </a:p>
        </p:txBody>
      </p:sp>
    </p:spTree>
    <p:extLst>
      <p:ext uri="{BB962C8B-B14F-4D97-AF65-F5344CB8AC3E}">
        <p14:creationId xmlns:p14="http://schemas.microsoft.com/office/powerpoint/2010/main" val="61519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Proceso: Tiempo y Productividad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8</a:t>
            </a:fld>
            <a:endParaRPr lang="es-CO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133992"/>
              </p:ext>
            </p:extLst>
          </p:nvPr>
        </p:nvGraphicFramePr>
        <p:xfrm>
          <a:off x="1115616" y="2276872"/>
          <a:ext cx="60960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/>
                        <a:t>Tiempo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70h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/>
                        <a:t>Tiempo Invertido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30h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/>
                        <a:t>Productividad del Equipo: </a:t>
                      </a:r>
                    </a:p>
                    <a:p>
                      <a:pPr lvl="2"/>
                      <a:r>
                        <a:rPr lang="es-CO"/>
                        <a:t>Total LOC/Tiempo Invertido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10.7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0" y="5056116"/>
            <a:ext cx="784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* Sacar los datos de </a:t>
            </a:r>
            <a:r>
              <a:rPr lang="es-CO" err="1"/>
              <a:t>teamwork</a:t>
            </a:r>
            <a:r>
              <a:rPr lang="es-CO"/>
              <a:t> y comentar sobre la confiabilidad de la información</a:t>
            </a:r>
          </a:p>
        </p:txBody>
      </p:sp>
    </p:spTree>
    <p:extLst>
      <p:ext uri="{BB962C8B-B14F-4D97-AF65-F5344CB8AC3E}">
        <p14:creationId xmlns:p14="http://schemas.microsoft.com/office/powerpoint/2010/main" val="404449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68D941-9E61-44C1-9DBA-CBFFB3B8E634}" type="slidenum">
              <a:rPr lang="es-ES" altLang="es-CO" smtClean="0"/>
              <a:pPr/>
              <a:t>9</a:t>
            </a:fld>
            <a:endParaRPr lang="es-ES" altLang="es-CO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497183"/>
              </p:ext>
            </p:extLst>
          </p:nvPr>
        </p:nvGraphicFramePr>
        <p:xfrm>
          <a:off x="0" y="473785"/>
          <a:ext cx="9144000" cy="798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5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475">
                <a:tc>
                  <a:txBody>
                    <a:bodyPr/>
                    <a:lstStyle/>
                    <a:p>
                      <a:r>
                        <a:rPr lang="es-CO" sz="1400"/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/>
                        <a:t>Comentario (Se cumplió, no se cumplió, se puede mejorar?)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866">
                <a:tc>
                  <a:txBody>
                    <a:bodyPr/>
                    <a:lstStyle/>
                    <a:p>
                      <a:r>
                        <a:rPr lang="es-CO" sz="1400"/>
                        <a:t>Replantear las reglas de funcionamiento del equipo teniendo en</a:t>
                      </a:r>
                      <a:r>
                        <a:rPr lang="es-CO" sz="1400" baseline="0"/>
                        <a:t> </a:t>
                      </a:r>
                      <a:r>
                        <a:rPr lang="es-CO" sz="1400"/>
                        <a:t>cuenta la reflexión sobre el ciclo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/>
                        <a:t>Con respecto a la reflexión de ciclo</a:t>
                      </a:r>
                      <a:r>
                        <a:rPr lang="es-CO" sz="1400" baseline="0"/>
                        <a:t> 1, planteamos opciones de contingencia ante incidentes que ocurrieron en el ciclo 1, que funcionaron en el ciclo 2.</a:t>
                      </a:r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630">
                <a:tc>
                  <a:txBody>
                    <a:bodyPr/>
                    <a:lstStyle/>
                    <a:p>
                      <a:r>
                        <a:rPr lang="es-CO" sz="1400"/>
                        <a:t>Mejorar los procesos de planeación y seguimiento.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/>
                        <a:t>Mejoramos la planeación,</a:t>
                      </a:r>
                      <a:r>
                        <a:rPr lang="es-CO" sz="1400" baseline="0"/>
                        <a:t> pues establecimos tareas más concretas con fechas posibles. El seguimiento puede mejorar aun más.</a:t>
                      </a:r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027">
                <a:tc>
                  <a:txBody>
                    <a:bodyPr/>
                    <a:lstStyle/>
                    <a:p>
                      <a:r>
                        <a:rPr lang="es-CO" sz="1400"/>
                        <a:t>Mejorar el proceso de pruebas.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05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/>
                        <a:t>Actualizar el </a:t>
                      </a:r>
                      <a:r>
                        <a:rPr lang="es-CO" sz="1400" err="1"/>
                        <a:t>backend</a:t>
                      </a:r>
                      <a:r>
                        <a:rPr lang="es-CO" sz="1400"/>
                        <a:t> de acuerdo con nuevos entendimientos que</a:t>
                      </a:r>
                      <a:r>
                        <a:rPr lang="es-CO" sz="1400" baseline="0"/>
                        <a:t> </a:t>
                      </a:r>
                      <a:r>
                        <a:rPr lang="es-CO" sz="1400"/>
                        <a:t>surjan durante el ciclo.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/>
                        <a:t>Si</a:t>
                      </a:r>
                      <a:r>
                        <a:rPr lang="es-CO" sz="1400" baseline="0"/>
                        <a:t> se cumplió, el encargado de cada recurso arreglo los Todos correspondientes.</a:t>
                      </a:r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027">
                <a:tc>
                  <a:txBody>
                    <a:bodyPr/>
                    <a:lstStyle/>
                    <a:p>
                      <a:r>
                        <a:rPr lang="es-CO" sz="1400"/>
                        <a:t>Realizar pruebas de regresión sobre el </a:t>
                      </a:r>
                      <a:r>
                        <a:rPr lang="es-CO" sz="1400" err="1"/>
                        <a:t>backend</a:t>
                      </a:r>
                      <a:r>
                        <a:rPr lang="es-CO" sz="14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4670">
                <a:tc>
                  <a:txBody>
                    <a:bodyPr/>
                    <a:lstStyle/>
                    <a:p>
                      <a:r>
                        <a:rPr lang="es-CO" sz="1400"/>
                        <a:t>Desarrollar un primer prototipo de Interfaz Usuario y validar lo con</a:t>
                      </a:r>
                      <a:r>
                        <a:rPr lang="es-CO" sz="1400" baseline="0"/>
                        <a:t> </a:t>
                      </a:r>
                      <a:r>
                        <a:rPr lang="es-CO" sz="1400"/>
                        <a:t>el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/>
                        <a:t>Se diseño</a:t>
                      </a:r>
                      <a:r>
                        <a:rPr lang="es-CO" sz="1400" baseline="0"/>
                        <a:t> la interfaz, y se le mostro al cliente nuestro diseño.</a:t>
                      </a:r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976">
                <a:tc>
                  <a:txBody>
                    <a:bodyPr/>
                    <a:lstStyle/>
                    <a:p>
                      <a:r>
                        <a:rPr lang="es-CO" sz="1400"/>
                        <a:t>Distribuir los elementos principales de la interfaz usuario entre los</a:t>
                      </a:r>
                      <a:r>
                        <a:rPr lang="es-CO" sz="1400" baseline="0"/>
                        <a:t> </a:t>
                      </a:r>
                      <a:r>
                        <a:rPr lang="es-CO" sz="1400"/>
                        <a:t>miembros del 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/>
                        <a:t>Se distribuyeron según los recursos que cada</a:t>
                      </a:r>
                      <a:r>
                        <a:rPr lang="es-CO" sz="1400" baseline="0"/>
                        <a:t> uno tenía asignado.</a:t>
                      </a:r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7475">
                <a:tc>
                  <a:txBody>
                    <a:bodyPr/>
                    <a:lstStyle/>
                    <a:p>
                      <a:r>
                        <a:rPr lang="es-CO" sz="1400"/>
                        <a:t>Implementar el </a:t>
                      </a:r>
                      <a:r>
                        <a:rPr lang="es-CO" sz="1400" err="1"/>
                        <a:t>frontend</a:t>
                      </a:r>
                      <a:r>
                        <a:rPr lang="es-CO" sz="1400"/>
                        <a:t> de la aplicación y conectarlo con el API</a:t>
                      </a:r>
                      <a:r>
                        <a:rPr lang="es-CO" sz="1400" baseline="0"/>
                        <a:t> </a:t>
                      </a:r>
                      <a:r>
                        <a:rPr lang="es-CO" sz="1400"/>
                        <a:t>REST.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900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/>
                        <a:t>Cada individuo debe realizar un proceso de integración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/>
                        <a:t>Continua</a:t>
                      </a:r>
                      <a:r>
                        <a:rPr lang="es-CO" sz="1400" baseline="0"/>
                        <a:t> </a:t>
                      </a:r>
                      <a:r>
                        <a:rPr lang="es-CO" sz="1400"/>
                        <a:t>utilizando </a:t>
                      </a:r>
                      <a:r>
                        <a:rPr lang="es-CO" sz="1400" err="1"/>
                        <a:t>maven</a:t>
                      </a:r>
                      <a:r>
                        <a:rPr lang="es-CO" sz="1400"/>
                        <a:t> y </a:t>
                      </a:r>
                      <a:r>
                        <a:rPr lang="es-CO" sz="1400" err="1"/>
                        <a:t>Github</a:t>
                      </a:r>
                      <a:r>
                        <a:rPr lang="es-CO" sz="14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/>
                        <a:t>Se</a:t>
                      </a:r>
                      <a:r>
                        <a:rPr lang="es-CO" sz="1400" baseline="0"/>
                        <a:t> realizo un esqueleto con lo básico del proyecto, se realizo la parte que no dependía de nada más y a continuación se realizo la unión de todo.</a:t>
                      </a:r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8900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/>
                        <a:t>Cada individuo debe revisar en </a:t>
                      </a:r>
                      <a:r>
                        <a:rPr lang="es-CO" sz="1400" err="1"/>
                        <a:t>Jenkis</a:t>
                      </a:r>
                      <a:r>
                        <a:rPr lang="es-CO" sz="1400"/>
                        <a:t> y </a:t>
                      </a:r>
                      <a:r>
                        <a:rPr lang="es-CO" sz="1400" err="1"/>
                        <a:t>Sonarqube</a:t>
                      </a:r>
                      <a:r>
                        <a:rPr lang="es-CO" sz="1400"/>
                        <a:t> los resultados de</a:t>
                      </a:r>
                      <a:r>
                        <a:rPr lang="es-CO" sz="1400" baseline="0"/>
                        <a:t> </a:t>
                      </a:r>
                      <a:r>
                        <a:rPr lang="es-CO" sz="1400"/>
                        <a:t>calidad del proyecto y corregirlos problemas en caso de que</a:t>
                      </a:r>
                      <a:r>
                        <a:rPr lang="es-CO" sz="1400" baseline="0"/>
                        <a:t> </a:t>
                      </a:r>
                      <a:r>
                        <a:rPr lang="es-CO" sz="1400"/>
                        <a:t>existan.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/>
                        <a:t>Se estuvo revisando</a:t>
                      </a:r>
                      <a:r>
                        <a:rPr lang="es-CO" sz="1400" baseline="0"/>
                        <a:t> Jenkins constantemente para verificar el estado del proyecto. Sin embargo </a:t>
                      </a:r>
                      <a:r>
                        <a:rPr lang="es-CO" sz="1400" baseline="0" err="1"/>
                        <a:t>SonarQube</a:t>
                      </a:r>
                      <a:r>
                        <a:rPr lang="es-CO" sz="1400" baseline="0"/>
                        <a:t> no </a:t>
                      </a:r>
                      <a:r>
                        <a:rPr lang="es-CO" sz="1400" baseline="0" err="1"/>
                        <a:t>fuinciono</a:t>
                      </a:r>
                      <a:r>
                        <a:rPr lang="es-CO" sz="1400" baseline="0"/>
                        <a:t>.</a:t>
                      </a:r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061761" y="0"/>
            <a:ext cx="5020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CO" sz="2800"/>
              <a:t>Revisión de los objetivos del ciclo</a:t>
            </a:r>
            <a:endParaRPr lang="es-CO" sz="2800"/>
          </a:p>
        </p:txBody>
      </p:sp>
    </p:spTree>
    <p:extLst>
      <p:ext uri="{BB962C8B-B14F-4D97-AF65-F5344CB8AC3E}">
        <p14:creationId xmlns:p14="http://schemas.microsoft.com/office/powerpoint/2010/main" val="2392448459"/>
      </p:ext>
    </p:extLst>
  </p:cSld>
  <p:clrMapOvr>
    <a:masterClrMapping/>
  </p:clrMapOvr>
  <p:transition/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Median">
  <a:themeElements>
    <a:clrScheme name="1_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F7915"/>
      </a:hlink>
      <a:folHlink>
        <a:srgbClr val="996600"/>
      </a:folHlink>
    </a:clrScheme>
    <a:fontScheme name="1_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F7915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ntermedio">
  <a:themeElements>
    <a:clrScheme name="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F7915"/>
      </a:hlink>
      <a:folHlink>
        <a:srgbClr val="996600"/>
      </a:folHlink>
    </a:clrScheme>
    <a:fontScheme name="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F7915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Median">
  <a:themeElements>
    <a:clrScheme name="2_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F7915"/>
      </a:hlink>
      <a:folHlink>
        <a:srgbClr val="996600"/>
      </a:folHlink>
    </a:clrScheme>
    <a:fontScheme name="2_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F7915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Retrospección</vt:lpstr>
      <vt:lpstr>1_Median</vt:lpstr>
      <vt:lpstr>Intermedio</vt:lpstr>
      <vt:lpstr>2_Median</vt:lpstr>
      <vt:lpstr>Letras en madera</vt:lpstr>
      <vt:lpstr>Grupo  TREAMWORK Proyecto  PASEOS ECOLOGICOS Reflexión fin de ciclo 2 (Postmortem) </vt:lpstr>
      <vt:lpstr>Agenda </vt:lpstr>
      <vt:lpstr>PowerPoint Presentation</vt:lpstr>
      <vt:lpstr>Datos Producto:  Listado de Requerimientos </vt:lpstr>
      <vt:lpstr>PowerPoint Presentation</vt:lpstr>
      <vt:lpstr>PowerPoint Presentation</vt:lpstr>
      <vt:lpstr>Datos Producto: Tamaño y Calidad</vt:lpstr>
      <vt:lpstr>Proceso: Tiempo y Productividad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 TREAMWORK Proyecto  PASEOS ECOLOGICOS Reflexión fin de ciclo 2 (Postmortem) </dc:title>
  <cp:revision>1</cp:revision>
  <dcterms:modified xsi:type="dcterms:W3CDTF">2017-04-06T14:08:15Z</dcterms:modified>
</cp:coreProperties>
</file>