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67" r:id="rId3"/>
    <p:sldId id="294" r:id="rId4"/>
    <p:sldId id="270" r:id="rId5"/>
    <p:sldId id="282" r:id="rId6"/>
    <p:sldId id="269" r:id="rId7"/>
    <p:sldId id="283" r:id="rId8"/>
    <p:sldId id="288" r:id="rId9"/>
    <p:sldId id="289" r:id="rId10"/>
    <p:sldId id="290" r:id="rId11"/>
    <p:sldId id="291" r:id="rId12"/>
    <p:sldId id="292" r:id="rId13"/>
    <p:sldId id="293" r:id="rId14"/>
    <p:sldId id="301" r:id="rId15"/>
    <p:sldId id="272" r:id="rId16"/>
    <p:sldId id="300" r:id="rId17"/>
    <p:sldId id="296" r:id="rId18"/>
    <p:sldId id="268" r:id="rId19"/>
    <p:sldId id="297" r:id="rId20"/>
    <p:sldId id="299" r:id="rId21"/>
    <p:sldId id="298" r:id="rId22"/>
    <p:sldId id="271" r:id="rId23"/>
    <p:sldId id="273" r:id="rId24"/>
    <p:sldId id="284" r:id="rId25"/>
    <p:sldId id="280" r:id="rId26"/>
    <p:sldId id="276" r:id="rId27"/>
    <p:sldId id="277" r:id="rId28"/>
    <p:sldId id="278" r:id="rId29"/>
    <p:sldId id="279" r:id="rId30"/>
  </p:sldIdLst>
  <p:sldSz cx="9144000" cy="6858000" type="screen4x3"/>
  <p:notesSz cx="6858000" cy="9144000"/>
  <p:embeddedFontLst>
    <p:embeddedFont>
      <p:font typeface="Shadows Into Light"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4E125C-E731-450D-9800-B699444D6FC3}">
  <a:tblStyle styleId="{4A4E125C-E731-450D-9800-B699444D6FC3}" styleName="Table_0">
    <a:wholeTbl>
      <a:tcTxStyle b="off" i="off">
        <a:font>
          <a:latin typeface="Andy"/>
          <a:ea typeface="Andy"/>
          <a:cs typeface="Andy"/>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7ED"/>
          </a:solidFill>
        </a:fill>
      </a:tcStyle>
    </a:wholeTbl>
    <a:band1H>
      <a:tcStyle>
        <a:tcBdr/>
        <a:fill>
          <a:solidFill>
            <a:srgbClr val="CCCCD9"/>
          </a:solidFill>
        </a:fill>
      </a:tcStyle>
    </a:band1H>
    <a:band1V>
      <a:tcStyle>
        <a:tcBdr/>
        <a:fill>
          <a:solidFill>
            <a:srgbClr val="CCCCD9"/>
          </a:solidFill>
        </a:fill>
      </a:tcStyle>
    </a:band1V>
    <a:lastCol>
      <a:tcTxStyle b="on" i="off">
        <a:font>
          <a:latin typeface="Andy"/>
          <a:ea typeface="Andy"/>
          <a:cs typeface="Andy"/>
        </a:font>
        <a:schemeClr val="lt1"/>
      </a:tcTxStyle>
      <a:tcStyle>
        <a:tcBdr/>
        <a:fill>
          <a:solidFill>
            <a:schemeClr val="accent6"/>
          </a:solidFill>
        </a:fill>
      </a:tcStyle>
    </a:lastCol>
    <a:firstCol>
      <a:tcTxStyle b="on" i="off">
        <a:font>
          <a:latin typeface="Andy"/>
          <a:ea typeface="Andy"/>
          <a:cs typeface="Andy"/>
        </a:font>
        <a:schemeClr val="lt1"/>
      </a:tcTxStyle>
      <a:tcStyle>
        <a:tcBdr/>
        <a:fill>
          <a:solidFill>
            <a:schemeClr val="accent6"/>
          </a:solidFill>
        </a:fill>
      </a:tcStyle>
    </a:firstCol>
    <a:lastRow>
      <a:tcTxStyle b="on" i="off">
        <a:font>
          <a:latin typeface="Andy"/>
          <a:ea typeface="Andy"/>
          <a:cs typeface="Andy"/>
        </a:font>
        <a:schemeClr val="lt1"/>
      </a:tcTxStyle>
      <a:tcStyle>
        <a:tcBdr>
          <a:top>
            <a:ln w="38100" cap="flat" cmpd="sng">
              <a:solidFill>
                <a:schemeClr val="lt1"/>
              </a:solidFill>
              <a:prstDash val="solid"/>
              <a:round/>
              <a:headEnd type="none" w="med" len="med"/>
              <a:tailEnd type="none" w="med" len="med"/>
            </a:ln>
          </a:top>
        </a:tcBdr>
        <a:fill>
          <a:solidFill>
            <a:schemeClr val="accent6"/>
          </a:solidFill>
        </a:fill>
      </a:tcStyle>
    </a:lastRow>
    <a:firstRow>
      <a:tcTxStyle b="on" i="off">
        <a:font>
          <a:latin typeface="Andy"/>
          <a:ea typeface="Andy"/>
          <a:cs typeface="Andy"/>
        </a:font>
        <a:schemeClr val="lt1"/>
      </a:tcTxStyle>
      <a:tcStyle>
        <a:tcBdr>
          <a:bottom>
            <a:ln w="38100" cap="flat" cmpd="sng">
              <a:solidFill>
                <a:schemeClr val="lt1"/>
              </a:solidFill>
              <a:prstDash val="solid"/>
              <a:round/>
              <a:headEnd type="none" w="med" len="med"/>
              <a:tailEnd type="none" w="med" len="med"/>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‹Nº›</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61214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08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1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39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1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97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664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4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059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219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62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57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75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977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102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089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687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342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557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85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680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7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71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3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9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10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6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17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31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41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54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800"/>
              </a:spcBef>
              <a:spcAft>
                <a:spcPts val="0"/>
              </a:spcAft>
              <a:buClr>
                <a:schemeClr val="dk1"/>
              </a:buClr>
              <a:buFont typeface="Shadows Into Light"/>
              <a:buNone/>
              <a:defRPr sz="40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6" name="Shape 16"/>
          <p:cNvSpPr txBox="1">
            <a:spLocks noGrp="1"/>
          </p:cNvSpPr>
          <p:nvPr>
            <p:ph type="sldNum" idx="12"/>
          </p:nvPr>
        </p:nvSpPr>
        <p:spPr>
          <a:xfrm>
            <a:off x="6553200" y="6457950"/>
            <a:ext cx="2133599" cy="32385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600" b="0" i="0" u="none" strike="noStrike" cap="none">
                <a:solidFill>
                  <a:schemeClr val="dk1"/>
                </a:solidFill>
                <a:latin typeface="Shadows Into Light"/>
                <a:ea typeface="Shadows Into Light"/>
                <a:cs typeface="Shadows Into Light"/>
                <a:sym typeface="Shadows Into Light"/>
              </a:rPr>
              <a:t>‹Nº›</a:t>
            </a:fld>
            <a:endParaRPr lang="en-US" sz="1600" b="0" i="0" u="none" strike="noStrike" cap="none" dirty="0">
              <a:solidFill>
                <a:schemeClr val="dk1"/>
              </a:solidFill>
              <a:latin typeface="Shadows Into Light"/>
              <a:ea typeface="Shadows Into Light"/>
              <a:cs typeface="Shadows Into Light"/>
              <a:sym typeface="Shadows Into Light"/>
            </a:endParaRPr>
          </a:p>
        </p:txBody>
      </p:sp>
      <p:cxnSp>
        <p:nvCxnSpPr>
          <p:cNvPr id="17" name="Shape 17"/>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8" name="Shape 18"/>
          <p:cNvSpPr txBox="1"/>
          <p:nvPr/>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2" name="Shape 72"/>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3" name="Shape 7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74" name="Shape 7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8" name="Shape 7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9" name="Shape 7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80" name="Shape 8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1" name="Shape 2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dirty="0"/>
          </a:p>
        </p:txBody>
      </p:sp>
      <p:sp>
        <p:nvSpPr>
          <p:cNvPr id="22" name="Shape 22"/>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23" name="Shape 23"/>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7" name="Shape 2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360"/>
              </a:spcBef>
              <a:spcAft>
                <a:spcPts val="0"/>
              </a:spcAft>
              <a:buClr>
                <a:schemeClr val="dk1"/>
              </a:buClr>
              <a:buFont typeface="Shadows Into Light"/>
              <a:buNone/>
              <a:defRPr sz="1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20"/>
              </a:spcBef>
              <a:spcAft>
                <a:spcPts val="0"/>
              </a:spcAft>
              <a:buClr>
                <a:schemeClr val="dk1"/>
              </a:buClr>
              <a:buFont typeface="Shadows Into Light"/>
              <a:buNone/>
              <a:defRPr sz="16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28" name="Shape 28"/>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29" name="Shape 29"/>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33" name="Shape 33"/>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4" name="Shape 34"/>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5" name="Shape 35"/>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36" name="Shape 36"/>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0" name="Shape 40"/>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1" name="Shape 41"/>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2" name="Shape 42"/>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3" name="Shape 43"/>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4" name="Shape 44"/>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45" name="Shape 45"/>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0"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9" name="Shape 4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50" name="Shape 5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6"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54" name="Shape 5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5"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58" name="Shape 5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1pPr>
            <a:lvl2pPr marL="742950" marR="0" lvl="1" indent="-10795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2pPr>
            <a:lvl3pPr marL="1143000" marR="0" lvl="2"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3pPr>
            <a:lvl4pPr marL="1600200" marR="0" lvl="3"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4pPr>
            <a:lvl5pPr marL="2057400" marR="0" lvl="4"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5pPr>
            <a:lvl6pPr marL="2514600" marR="0" lvl="5"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6pPr>
            <a:lvl7pPr marL="2971800" marR="0" lvl="6"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7pPr>
            <a:lvl8pPr marL="3429000" marR="0" lvl="7"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8pPr>
            <a:lvl9pPr marL="3886200" marR="0" lvl="8"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59" name="Shape 5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0" name="Shape 60"/>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61" name="Shape 61"/>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65" name="Shape 65"/>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Shadows Into Light"/>
              <a:buNone/>
              <a:defRPr sz="32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560"/>
              </a:spcBef>
              <a:spcAft>
                <a:spcPts val="0"/>
              </a:spcAft>
              <a:buClr>
                <a:schemeClr val="dk1"/>
              </a:buClr>
              <a:buFont typeface="Shadows Into Light"/>
              <a:buNone/>
              <a:defRPr sz="2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480"/>
              </a:spcBef>
              <a:spcAft>
                <a:spcPts val="0"/>
              </a:spcAft>
              <a:buClr>
                <a:schemeClr val="dk1"/>
              </a:buClr>
              <a:buFont typeface="Shadows Into Light"/>
              <a:buNone/>
              <a:defRPr sz="24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6" name="Shape 6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7" name="Shape 67"/>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68" name="Shape 68"/>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2" name="Shape 12"/>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Shadows Into Light"/>
                <a:ea typeface="Shadows Into Light"/>
                <a:cs typeface="Shadows Into Light"/>
                <a:sym typeface="Shadows Into Light"/>
              </a:rPr>
              <a:t>‹Nº›</a:t>
            </a:fld>
            <a:endParaRPr lang="en-US" sz="1400" b="0" i="0" u="none" strike="noStrike" cap="none">
              <a:solidFill>
                <a:schemeClr val="dk1"/>
              </a:solidFill>
              <a:latin typeface="Shadows Into Light"/>
              <a:ea typeface="Shadows Into Light"/>
              <a:cs typeface="Shadows Into Light"/>
              <a:sym typeface="Shadows Int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62000" y="412605"/>
            <a:ext cx="7772400" cy="775348"/>
          </a:xfrm>
          <a:prstGeom prst="rect">
            <a:avLst/>
          </a:prstGeom>
          <a:noFill/>
          <a:ln>
            <a:noFill/>
          </a:ln>
        </p:spPr>
        <p:txBody>
          <a:bodyPr lIns="91425" tIns="45700" rIns="91425" bIns="45700" anchor="ctr" anchorCtr="0">
            <a:noAutofit/>
          </a:bodyPr>
          <a:lstStyle/>
          <a:p>
            <a:pPr lvl="0">
              <a:buSzPct val="25000"/>
            </a:pPr>
            <a:r>
              <a:rPr lang="es-ES" sz="2400" dirty="0">
                <a:latin typeface="Times New Roman" panose="02020603050405020304" pitchFamily="18" charset="0"/>
                <a:cs typeface="Times New Roman" panose="02020603050405020304" pitchFamily="18" charset="0"/>
              </a:rPr>
              <a:t>Gestión de Proyectos de desarrollo de Software</a:t>
            </a:r>
            <a:endParaRPr lang="en-US" sz="2400" b="0" i="0" u="none" strike="noStrike" cap="none" dirty="0">
              <a:solidFill>
                <a:schemeClr val="dk2"/>
              </a:solidFill>
              <a:latin typeface="Times New Roman" panose="02020603050405020304" pitchFamily="18" charset="0"/>
              <a:cs typeface="Times New Roman" panose="02020603050405020304" pitchFamily="18" charset="0"/>
              <a:sym typeface="Shadows Into Light"/>
            </a:endParaRPr>
          </a:p>
        </p:txBody>
      </p:sp>
      <p:sp>
        <p:nvSpPr>
          <p:cNvPr id="87" name="Shape 87"/>
          <p:cNvSpPr txBox="1">
            <a:spLocks noGrp="1"/>
          </p:cNvSpPr>
          <p:nvPr>
            <p:ph type="subTitle" idx="1"/>
          </p:nvPr>
        </p:nvSpPr>
        <p:spPr>
          <a:xfrm>
            <a:off x="914400" y="1293656"/>
            <a:ext cx="7467600" cy="3132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Shadows Into Light"/>
              <a:buNone/>
            </a:pPr>
            <a:r>
              <a:rPr lang="es-CO"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Presentación</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Producto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Ciclo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4</a:t>
            </a:r>
          </a:p>
          <a:p>
            <a:pPr marL="0" marR="0" lvl="0" indent="0" algn="ctr" rtl="0">
              <a:spcBef>
                <a:spcPts val="0"/>
              </a:spcBef>
              <a:spcAft>
                <a:spcPts val="0"/>
              </a:spcAft>
              <a:buClr>
                <a:schemeClr val="dk1"/>
              </a:buClr>
              <a:buSzPct val="25000"/>
              <a:buFont typeface="Shadows Into Light"/>
              <a:buNone/>
            </a:pPr>
            <a:endParaRPr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Presentado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por</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a:t>
            </a:r>
          </a:p>
          <a:p>
            <a:pPr marL="0" marR="0" lvl="0" indent="0" algn="ctr" rtl="0">
              <a:spcBef>
                <a:spcPts val="480"/>
              </a:spcBef>
              <a:spcAft>
                <a:spcPts val="0"/>
              </a:spcAft>
              <a:buClr>
                <a:schemeClr val="dk1"/>
              </a:buClr>
              <a:buSzPct val="25000"/>
              <a:buFont typeface="Shadows Into Light"/>
              <a:buNone/>
            </a:pPr>
            <a:endPar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Paniagua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Saavedra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German Chica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Mario Hernández</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Juan Carlos Arias</a:t>
            </a:r>
            <a:endParaRPr sz="2400" dirty="0">
              <a:latin typeface="Times New Roman" panose="02020603050405020304" pitchFamily="18" charset="0"/>
              <a:cs typeface="Times New Roman" panose="02020603050405020304" pitchFamily="18" charset="0"/>
            </a:endParaRPr>
          </a:p>
          <a:p>
            <a:pPr marL="0" marR="0" lvl="0" indent="0" algn="ctr" rtl="0">
              <a:spcBef>
                <a:spcPts val="480"/>
              </a:spcBef>
              <a:spcAft>
                <a:spcPts val="0"/>
              </a:spcAft>
              <a:buClr>
                <a:schemeClr val="dk1"/>
              </a:buClr>
              <a:buSzPct val="25000"/>
              <a:buFont typeface="Shadows Into Light"/>
              <a:buNone/>
            </a:pPr>
            <a:endParaRPr sz="2400" dirty="0">
              <a:latin typeface="Times New Roman" panose="02020603050405020304" pitchFamily="18" charset="0"/>
              <a:cs typeface="Times New Roman" panose="02020603050405020304" pitchFamily="18" charset="0"/>
            </a:endParaRPr>
          </a:p>
        </p:txBody>
      </p:sp>
      <p:pic>
        <p:nvPicPr>
          <p:cNvPr id="88" name="Shape 88" descr="Gráfico1.jpg"/>
          <p:cNvPicPr preferRelativeResize="0"/>
          <p:nvPr/>
        </p:nvPicPr>
        <p:blipFill rotWithShape="1">
          <a:blip r:embed="rId3">
            <a:alphaModFix/>
          </a:blip>
          <a:srcRect/>
          <a:stretch/>
        </p:blipFill>
        <p:spPr>
          <a:xfrm>
            <a:off x="3886200" y="5334000"/>
            <a:ext cx="1981199" cy="838199"/>
          </a:xfrm>
          <a:prstGeom prst="rect">
            <a:avLst/>
          </a:prstGeom>
          <a:noFill/>
          <a:ln>
            <a:noFill/>
          </a:ln>
        </p:spPr>
      </p:pic>
      <p:sp>
        <p:nvSpPr>
          <p:cNvPr id="89" name="Shape 89"/>
          <p:cNvSpPr txBox="1"/>
          <p:nvPr/>
        </p:nvSpPr>
        <p:spPr>
          <a:xfrm>
            <a:off x="3646332"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Shape 90"/>
          <p:cNvSpPr txBox="1"/>
          <p:nvPr/>
        </p:nvSpPr>
        <p:spPr>
          <a:xfrm>
            <a:off x="3390271"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Shape 91"/>
          <p:cNvSpPr txBox="1"/>
          <p:nvPr/>
        </p:nvSpPr>
        <p:spPr>
          <a:xfrm>
            <a:off x="3205905" y="6564835"/>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10</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una</a:t>
            </a:r>
            <a:r>
              <a:rPr kumimoji="0" lang="es-CO" sz="1600" b="0" i="0" u="none" strike="noStrike" kern="0" cap="none" spc="0" normalizeH="0" noProof="0" dirty="0">
                <a:ln>
                  <a:noFill/>
                </a:ln>
                <a:solidFill>
                  <a:schemeClr val="accent1">
                    <a:lumMod val="50000"/>
                  </a:schemeClr>
                </a:solidFill>
                <a:effectLst/>
                <a:uLnTx/>
                <a:uFillTx/>
              </a:rPr>
              <a:t> categoría</a:t>
            </a:r>
            <a:r>
              <a:rPr kumimoji="0" lang="es-CO" sz="1600" b="0" i="0" u="none" strike="noStrike" kern="0" cap="none" spc="0" normalizeH="0" baseline="0" noProof="0" dirty="0">
                <a:ln>
                  <a:noFill/>
                </a:ln>
                <a:solidFill>
                  <a:schemeClr val="accent1">
                    <a:lumMod val="50000"/>
                  </a:schemeClr>
                </a:solidFill>
                <a:effectLst/>
                <a:uLnTx/>
                <a:uFillTx/>
              </a:rPr>
              <a:t>. En esta página el usuario (administrador) podrá guardar la información de una</a:t>
            </a:r>
            <a:r>
              <a:rPr kumimoji="0" lang="es-CO" sz="1600" b="0" i="0" u="none" strike="noStrike" kern="0" cap="none" spc="0" normalizeH="0" noProof="0" dirty="0">
                <a:ln>
                  <a:noFill/>
                </a:ln>
                <a:solidFill>
                  <a:schemeClr val="accent1">
                    <a:lumMod val="50000"/>
                  </a:schemeClr>
                </a:solidFill>
                <a:effectLst/>
                <a:uLnTx/>
                <a:uFillTx/>
              </a:rPr>
              <a:t> categoría </a:t>
            </a:r>
            <a:r>
              <a:rPr kumimoji="0" lang="es-CO" sz="1600" b="0" i="0" u="none" strike="noStrike" kern="0" cap="none" spc="0" normalizeH="0" baseline="0" noProof="0" dirty="0">
                <a:ln>
                  <a:noFill/>
                </a:ln>
                <a:solidFill>
                  <a:schemeClr val="accent1">
                    <a:lumMod val="50000"/>
                  </a:schemeClr>
                </a:solidFill>
                <a:effectLst/>
                <a:uLnTx/>
                <a:uFillTx/>
              </a:rPr>
              <a:t>nueva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775348"/>
            <a:ext cx="3674533"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categoría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8" name="Imagen 7"/>
          <p:cNvPicPr>
            <a:picLocks noChangeAspect="1"/>
          </p:cNvPicPr>
          <p:nvPr/>
        </p:nvPicPr>
        <p:blipFill>
          <a:blip r:embed="rId3"/>
          <a:stretch>
            <a:fillRect/>
          </a:stretch>
        </p:blipFill>
        <p:spPr>
          <a:xfrm>
            <a:off x="661739" y="1736106"/>
            <a:ext cx="8065566" cy="1879837"/>
          </a:xfrm>
          <a:prstGeom prst="rect">
            <a:avLst/>
          </a:prstGeom>
        </p:spPr>
      </p:pic>
    </p:spTree>
    <p:extLst>
      <p:ext uri="{BB962C8B-B14F-4D97-AF65-F5344CB8AC3E}">
        <p14:creationId xmlns:p14="http://schemas.microsoft.com/office/powerpoint/2010/main" val="384910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11</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514217"/>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camisetas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588198" y="533151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todas las camisetas existentes. En esta página el usuario podrá ver el listado general de las camisetas junto con la información de todas ellas. Desde aquí un usuario con privilegios (administrador) podrá crear, editar y eliminar una</a:t>
            </a:r>
            <a:r>
              <a:rPr kumimoji="0" lang="es-CO" sz="1600" b="0" i="0" u="none" strike="noStrike" kern="0" cap="none" spc="0" normalizeH="0" noProof="0" dirty="0">
                <a:ln>
                  <a:noFill/>
                </a:ln>
                <a:solidFill>
                  <a:schemeClr val="accent1">
                    <a:lumMod val="50000"/>
                  </a:schemeClr>
                </a:solidFill>
                <a:effectLst/>
                <a:uLnTx/>
                <a:uFillTx/>
              </a:rPr>
              <a:t> camiseta</a:t>
            </a:r>
            <a:r>
              <a:rPr kumimoji="0" lang="es-CO" sz="1600" b="0" i="0" u="none" strike="noStrike" kern="0" cap="none" spc="0" normalizeH="0" baseline="0" noProof="0" dirty="0">
                <a:ln>
                  <a:noFill/>
                </a:ln>
                <a:solidFill>
                  <a:schemeClr val="accent1">
                    <a:lumMod val="50000"/>
                  </a:schemeClr>
                </a:solidFill>
                <a:effectLst/>
                <a:uLnTx/>
                <a:uFillTx/>
              </a:rPr>
              <a:t>.</a:t>
            </a:r>
            <a:endParaRPr lang="es-CO" sz="1600" dirty="0">
              <a:solidFill>
                <a:schemeClr val="accent1">
                  <a:lumMod val="50000"/>
                </a:schemeClr>
              </a:solidFill>
            </a:endParaRPr>
          </a:p>
        </p:txBody>
      </p:sp>
      <p:pic>
        <p:nvPicPr>
          <p:cNvPr id="3" name="Imagen 2"/>
          <p:cNvPicPr>
            <a:picLocks noChangeAspect="1"/>
          </p:cNvPicPr>
          <p:nvPr/>
        </p:nvPicPr>
        <p:blipFill>
          <a:blip r:embed="rId3"/>
          <a:stretch>
            <a:fillRect/>
          </a:stretch>
        </p:blipFill>
        <p:spPr>
          <a:xfrm>
            <a:off x="1935356" y="1166036"/>
            <a:ext cx="6201205" cy="3932602"/>
          </a:xfrm>
          <a:prstGeom prst="rect">
            <a:avLst/>
          </a:prstGeom>
        </p:spPr>
      </p:pic>
    </p:spTree>
    <p:extLst>
      <p:ext uri="{BB962C8B-B14F-4D97-AF65-F5344CB8AC3E}">
        <p14:creationId xmlns:p14="http://schemas.microsoft.com/office/powerpoint/2010/main" val="280673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12</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649111" y="4562471"/>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a:t>
            </a:r>
            <a:r>
              <a:rPr lang="es-CO" sz="1600" dirty="0">
                <a:solidFill>
                  <a:schemeClr val="accent1">
                    <a:lumMod val="50000"/>
                  </a:schemeClr>
                </a:solidFill>
              </a:rPr>
              <a:t>e la camiseta</a:t>
            </a:r>
            <a:r>
              <a:rPr kumimoji="0" lang="es-CO" sz="1600" b="0" i="0" u="none" strike="noStrike" kern="0" cap="none" spc="0" normalizeH="0" baseline="0" noProof="0" dirty="0">
                <a:ln>
                  <a:noFill/>
                </a:ln>
                <a:solidFill>
                  <a:schemeClr val="accent1">
                    <a:lumMod val="50000"/>
                  </a:schemeClr>
                </a:solidFill>
                <a:effectLst/>
                <a:uLnTx/>
                <a:uFillTx/>
              </a:rPr>
              <a:t>. En esta página el usuario puede ver toda la información de un camiseta en particular, sin poder cambiar ninguno de los datos registrados. Desde esta vista un usuario con privilegios (administrador) podrá crear, editar y eliminar un camiseta. </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73518"/>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 la camiseta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28134" y="1680686"/>
            <a:ext cx="7500585" cy="2543564"/>
          </a:xfrm>
          <a:prstGeom prst="rect">
            <a:avLst/>
          </a:prstGeom>
        </p:spPr>
      </p:pic>
    </p:spTree>
    <p:extLst>
      <p:ext uri="{BB962C8B-B14F-4D97-AF65-F5344CB8AC3E}">
        <p14:creationId xmlns:p14="http://schemas.microsoft.com/office/powerpoint/2010/main" val="66601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13</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una</a:t>
            </a:r>
            <a:r>
              <a:rPr kumimoji="0" lang="es-CO" sz="1600" b="0" i="0" u="none" strike="noStrike" kern="0" cap="none" spc="0" normalizeH="0" noProof="0" dirty="0">
                <a:ln>
                  <a:noFill/>
                </a:ln>
                <a:solidFill>
                  <a:schemeClr val="accent1">
                    <a:lumMod val="50000"/>
                  </a:schemeClr>
                </a:solidFill>
                <a:effectLst/>
                <a:uLnTx/>
                <a:uFillTx/>
              </a:rPr>
              <a:t> camiseta</a:t>
            </a:r>
            <a:r>
              <a:rPr kumimoji="0" lang="es-CO" sz="1600" b="0" i="0" u="none" strike="noStrike" kern="0" cap="none" spc="0" normalizeH="0" baseline="0" noProof="0" dirty="0">
                <a:ln>
                  <a:noFill/>
                </a:ln>
                <a:solidFill>
                  <a:schemeClr val="accent1">
                    <a:lumMod val="50000"/>
                  </a:schemeClr>
                </a:solidFill>
                <a:effectLst/>
                <a:uLnTx/>
                <a:uFillTx/>
              </a:rPr>
              <a:t>. En esta página el usuario (administrador) podrá guardar la información de una</a:t>
            </a:r>
            <a:r>
              <a:rPr kumimoji="0" lang="es-CO" sz="1600" b="0" i="0" u="none" strike="noStrike" kern="0" cap="none" spc="0" normalizeH="0" noProof="0" dirty="0">
                <a:ln>
                  <a:noFill/>
                </a:ln>
                <a:solidFill>
                  <a:schemeClr val="accent1">
                    <a:lumMod val="50000"/>
                  </a:schemeClr>
                </a:solidFill>
                <a:effectLst/>
                <a:uLnTx/>
                <a:uFillTx/>
              </a:rPr>
              <a:t> camiseta </a:t>
            </a:r>
            <a:r>
              <a:rPr kumimoji="0" lang="es-CO" sz="1600" b="0" i="0" u="none" strike="noStrike" kern="0" cap="none" spc="0" normalizeH="0" baseline="0" noProof="0" dirty="0">
                <a:ln>
                  <a:noFill/>
                </a:ln>
                <a:solidFill>
                  <a:schemeClr val="accent1">
                    <a:lumMod val="50000"/>
                  </a:schemeClr>
                </a:solidFill>
                <a:effectLst/>
                <a:uLnTx/>
                <a:uFillTx/>
              </a:rPr>
              <a:t>nueva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775348"/>
            <a:ext cx="3674533"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camiseta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62000" y="1550696"/>
            <a:ext cx="7959902" cy="2827588"/>
          </a:xfrm>
          <a:prstGeom prst="rect">
            <a:avLst/>
          </a:prstGeom>
        </p:spPr>
      </p:pic>
    </p:spTree>
    <p:extLst>
      <p:ext uri="{BB962C8B-B14F-4D97-AF65-F5344CB8AC3E}">
        <p14:creationId xmlns:p14="http://schemas.microsoft.com/office/powerpoint/2010/main" val="21974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71689" y="620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Shape 86"/>
          <p:cNvSpPr txBox="1">
            <a:spLocks/>
          </p:cNvSpPr>
          <p:nvPr/>
        </p:nvSpPr>
        <p:spPr>
          <a:xfrm>
            <a:off x="903772" y="48419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Registro del usuario</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71689" y="5287320"/>
            <a:ext cx="8396110" cy="1077218"/>
          </a:xfrm>
          <a:prstGeom prst="rect">
            <a:avLst/>
          </a:prstGeom>
          <a:noFill/>
        </p:spPr>
        <p:txBody>
          <a:bodyPr wrap="square" rtlCol="0">
            <a:spAutoFit/>
          </a:bodyPr>
          <a:lstStyle/>
          <a:p>
            <a:pPr algn="ctr"/>
            <a:r>
              <a:rPr lang="es-CO" sz="1600" dirty="0">
                <a:solidFill>
                  <a:schemeClr val="accent1">
                    <a:lumMod val="50000"/>
                  </a:schemeClr>
                </a:solidFill>
              </a:rPr>
              <a:t>Vista usada para el registro del usuario. En esta página el usuario puede registrarse como administrador, cliente o artista, y a partir del rol o los roles seleccionados se le asignaran los privilegios respectivos. Registrándose en esta pantalla como cliente el usuario podrá agregar estampas a la lista de deseos y el carrito de compras.</a:t>
            </a:r>
            <a:endParaRPr lang="es-ES" sz="1600" dirty="0">
              <a:solidFill>
                <a:schemeClr val="accent1">
                  <a:lumMod val="50000"/>
                </a:schemeClr>
              </a:solidFill>
            </a:endParaRPr>
          </a:p>
        </p:txBody>
      </p:sp>
      <p:pic>
        <p:nvPicPr>
          <p:cNvPr id="3" name="Imagen 2"/>
          <p:cNvPicPr>
            <a:picLocks noChangeAspect="1"/>
          </p:cNvPicPr>
          <p:nvPr/>
        </p:nvPicPr>
        <p:blipFill>
          <a:blip r:embed="rId3"/>
          <a:stretch>
            <a:fillRect/>
          </a:stretch>
        </p:blipFill>
        <p:spPr>
          <a:xfrm>
            <a:off x="1957388" y="1243013"/>
            <a:ext cx="4837308" cy="4044307"/>
          </a:xfrm>
          <a:prstGeom prst="rect">
            <a:avLst/>
          </a:prstGeom>
        </p:spPr>
      </p:pic>
    </p:spTree>
    <p:extLst>
      <p:ext uri="{BB962C8B-B14F-4D97-AF65-F5344CB8AC3E}">
        <p14:creationId xmlns:p14="http://schemas.microsoft.com/office/powerpoint/2010/main" val="124707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71689" y="620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Shape 86"/>
          <p:cNvSpPr txBox="1">
            <a:spLocks/>
          </p:cNvSpPr>
          <p:nvPr/>
        </p:nvSpPr>
        <p:spPr>
          <a:xfrm>
            <a:off x="917840" y="703011"/>
            <a:ext cx="5314148"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Autenticación del usuario registrado</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715612" y="4485462"/>
            <a:ext cx="8396110" cy="1077218"/>
          </a:xfrm>
          <a:prstGeom prst="rect">
            <a:avLst/>
          </a:prstGeom>
          <a:noFill/>
        </p:spPr>
        <p:txBody>
          <a:bodyPr wrap="square" rtlCol="0">
            <a:spAutoFit/>
          </a:bodyPr>
          <a:lstStyle/>
          <a:p>
            <a:pPr algn="ctr"/>
            <a:r>
              <a:rPr lang="es-CO" sz="1600" dirty="0">
                <a:solidFill>
                  <a:schemeClr val="accent1">
                    <a:lumMod val="50000"/>
                  </a:schemeClr>
                </a:solidFill>
              </a:rPr>
              <a:t>Vista usada para la autenticación del usuario. En esta página el usuario que ya se ha registrado puede ingresar a la aplicación y se le mostraran todos aquellos elementos que pueda visualizar según el rol elegido, además se le otorgarán aquellos privilegios que le hayan sido concedidos.</a:t>
            </a:r>
            <a:endParaRPr lang="es-ES" sz="1600" dirty="0">
              <a:solidFill>
                <a:schemeClr val="accent1">
                  <a:lumMod val="50000"/>
                </a:schemeClr>
              </a:solidFill>
            </a:endParaRPr>
          </a:p>
        </p:txBody>
      </p:sp>
      <p:pic>
        <p:nvPicPr>
          <p:cNvPr id="7" name="Imagen 6"/>
          <p:cNvPicPr>
            <a:picLocks noChangeAspect="1"/>
          </p:cNvPicPr>
          <p:nvPr/>
        </p:nvPicPr>
        <p:blipFill>
          <a:blip r:embed="rId3"/>
          <a:stretch>
            <a:fillRect/>
          </a:stretch>
        </p:blipFill>
        <p:spPr>
          <a:xfrm>
            <a:off x="2105201" y="1737524"/>
            <a:ext cx="4905375" cy="2162175"/>
          </a:xfrm>
          <a:prstGeom prst="rect">
            <a:avLst/>
          </a:prstGeom>
        </p:spPr>
      </p:pic>
    </p:spTree>
    <p:extLst>
      <p:ext uri="{BB962C8B-B14F-4D97-AF65-F5344CB8AC3E}">
        <p14:creationId xmlns:p14="http://schemas.microsoft.com/office/powerpoint/2010/main" val="331951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71689" y="620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433700" y="1241777"/>
            <a:ext cx="6742289" cy="4181926"/>
          </a:xfrm>
          <a:prstGeom prst="rect">
            <a:avLst/>
          </a:prstGeom>
        </p:spPr>
      </p:pic>
      <p:sp>
        <p:nvSpPr>
          <p:cNvPr id="5" name="Shape 86"/>
          <p:cNvSpPr txBox="1">
            <a:spLocks/>
          </p:cNvSpPr>
          <p:nvPr/>
        </p:nvSpPr>
        <p:spPr>
          <a:xfrm>
            <a:off x="903772" y="48419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Usuario autenticado</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71689" y="5482641"/>
            <a:ext cx="8219954" cy="830997"/>
          </a:xfrm>
          <a:prstGeom prst="rect">
            <a:avLst/>
          </a:prstGeom>
          <a:noFill/>
        </p:spPr>
        <p:txBody>
          <a:bodyPr wrap="square" rtlCol="0">
            <a:spAutoFit/>
          </a:bodyPr>
          <a:lstStyle/>
          <a:p>
            <a:pPr algn="ctr"/>
            <a:r>
              <a:rPr lang="es-CO" sz="1600" dirty="0">
                <a:solidFill>
                  <a:schemeClr val="accent1">
                    <a:lumMod val="50000"/>
                  </a:schemeClr>
                </a:solidFill>
              </a:rPr>
              <a:t>Vista del usuario autenticado. En esta página el usuario autenticado podrá ver toda la información referente a su perfil, como nombre de usuario, nombre y apellido, email y los distintos roles que tenga. Es una vista informativa para el usuario registrado.</a:t>
            </a:r>
            <a:endParaRPr lang="es-ES" sz="1600" dirty="0">
              <a:solidFill>
                <a:schemeClr val="accent1">
                  <a:lumMod val="50000"/>
                </a:schemeClr>
              </a:solidFill>
            </a:endParaRPr>
          </a:p>
        </p:txBody>
      </p:sp>
    </p:spTree>
    <p:extLst>
      <p:ext uri="{BB962C8B-B14F-4D97-AF65-F5344CB8AC3E}">
        <p14:creationId xmlns:p14="http://schemas.microsoft.com/office/powerpoint/2010/main" val="312575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17</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48035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clientes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847845" y="5255778"/>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todos los clientes registrados. En esta página el usuario podrá ver el listado general de los clientes (usuarios compradores) junto con la información de todos ellos. Desde aquí un usuario con privilegios (administrador) podrá crear, editar y eliminar el cliente. El cliente es el usuario que compra y que no es artista o administrador.</a:t>
            </a:r>
            <a:endParaRPr kumimoji="0" lang="es-ES" sz="1600" b="0" i="0" u="none" strike="noStrike" kern="0" cap="none" spc="0" normalizeH="0" baseline="0" noProof="0" dirty="0">
              <a:ln>
                <a:noFill/>
              </a:ln>
              <a:solidFill>
                <a:schemeClr val="accent1">
                  <a:lumMod val="50000"/>
                </a:schemeClr>
              </a:solidFill>
              <a:effectLst/>
              <a:uLnTx/>
              <a:uFillTx/>
            </a:endParaRPr>
          </a:p>
        </p:txBody>
      </p:sp>
      <p:pic>
        <p:nvPicPr>
          <p:cNvPr id="3" name="Imagen 2"/>
          <p:cNvPicPr>
            <a:picLocks noChangeAspect="1"/>
          </p:cNvPicPr>
          <p:nvPr/>
        </p:nvPicPr>
        <p:blipFill>
          <a:blip r:embed="rId3"/>
          <a:stretch>
            <a:fillRect/>
          </a:stretch>
        </p:blipFill>
        <p:spPr>
          <a:xfrm>
            <a:off x="1587334" y="1148189"/>
            <a:ext cx="6740976" cy="3997487"/>
          </a:xfrm>
          <a:prstGeom prst="rect">
            <a:avLst/>
          </a:prstGeom>
        </p:spPr>
      </p:pic>
    </p:spTree>
    <p:extLst>
      <p:ext uri="{BB962C8B-B14F-4D97-AF65-F5344CB8AC3E}">
        <p14:creationId xmlns:p14="http://schemas.microsoft.com/office/powerpoint/2010/main" val="285901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18</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96516"/>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3973687" y="965215"/>
            <a:ext cx="3714597" cy="4140403"/>
          </a:xfrm>
          <a:prstGeom prst="rect">
            <a:avLst/>
          </a:prstGeom>
        </p:spPr>
      </p:pic>
      <p:sp>
        <p:nvSpPr>
          <p:cNvPr id="5" name="CuadroTexto 4"/>
          <p:cNvSpPr txBox="1"/>
          <p:nvPr/>
        </p:nvSpPr>
        <p:spPr>
          <a:xfrm>
            <a:off x="762000" y="5198969"/>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 la tienda.  En esta pantalla el usuario puede ver las distintas estampas disponibles y tiene un buscador que le permite encontrar rápidamente una estampa en particular a partir del nombre. Además proporciona paginación para facilitar al usuario la navegación por las distintas estampas mostradas.</a:t>
            </a:r>
            <a:endParaRPr lang="es-ES" sz="1600" dirty="0">
              <a:solidFill>
                <a:schemeClr val="accent1">
                  <a:lumMod val="50000"/>
                </a:schemeClr>
              </a:solidFill>
            </a:endParaRPr>
          </a:p>
        </p:txBody>
      </p:sp>
      <p:sp>
        <p:nvSpPr>
          <p:cNvPr id="6" name="Shape 86"/>
          <p:cNvSpPr txBox="1">
            <a:spLocks/>
          </p:cNvSpPr>
          <p:nvPr/>
        </p:nvSpPr>
        <p:spPr>
          <a:xfrm>
            <a:off x="1245421" y="842729"/>
            <a:ext cx="24008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Vista Tienda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8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19</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728134" y="4837517"/>
            <a:ext cx="8219954" cy="1323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del cliente. En esta página el usuario puede ver toda la información de un cliente en particular, sin poder cambiar ninguno de los datos registrados. Desde esta vista un usuario con privilegios (administrador) podrá crear, editar y eliminar un cliente. Además el cliente podrá ver los artículos que ha seleccionado para la lista de deseos, para el carrito de compras y aquellos que ya ha adquirido.</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del cliente</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879533" y="1695621"/>
            <a:ext cx="7881634" cy="2221623"/>
          </a:xfrm>
          <a:prstGeom prst="rect">
            <a:avLst/>
          </a:prstGeom>
        </p:spPr>
      </p:pic>
    </p:spTree>
    <p:extLst>
      <p:ext uri="{BB962C8B-B14F-4D97-AF65-F5344CB8AC3E}">
        <p14:creationId xmlns:p14="http://schemas.microsoft.com/office/powerpoint/2010/main" val="244140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7328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649110" y="5024555"/>
            <a:ext cx="8219954" cy="1323439"/>
          </a:xfrm>
          <a:prstGeom prst="rect">
            <a:avLst/>
          </a:prstGeom>
          <a:noFill/>
        </p:spPr>
        <p:txBody>
          <a:bodyPr wrap="square" rtlCol="0">
            <a:spAutoFit/>
          </a:bodyPr>
          <a:lstStyle/>
          <a:p>
            <a:pPr algn="ctr"/>
            <a:r>
              <a:rPr lang="es-CO" sz="1600" dirty="0">
                <a:solidFill>
                  <a:schemeClr val="accent1">
                    <a:lumMod val="50000"/>
                  </a:schemeClr>
                </a:solidFill>
              </a:rPr>
              <a:t>Pantalla principal del producto, en donde  se puede visualizar la galería completa de las estampas que están disponibles  para la venta. Allí se muestra la información mas relevante para el posible comprador, es decir, la imagen de la estampa, el precio, el nombre y la puntuación otorgada. Tiene un menú con las categorías para facilitar la clasificación de las estampas y su búsqueda respectiva. </a:t>
            </a:r>
            <a:endParaRPr lang="es-ES" sz="1600" dirty="0">
              <a:solidFill>
                <a:schemeClr val="accent1">
                  <a:lumMod val="50000"/>
                </a:schemeClr>
              </a:solidFill>
            </a:endParaRPr>
          </a:p>
        </p:txBody>
      </p:sp>
      <p:sp>
        <p:nvSpPr>
          <p:cNvPr id="7" name="Shape 86"/>
          <p:cNvSpPr txBox="1">
            <a:spLocks/>
          </p:cNvSpPr>
          <p:nvPr/>
        </p:nvSpPr>
        <p:spPr>
          <a:xfrm>
            <a:off x="762000" y="619241"/>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  Galería de estampas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673961" y="1249019"/>
            <a:ext cx="8170252" cy="3672933"/>
          </a:xfrm>
          <a:prstGeom prst="rect">
            <a:avLst/>
          </a:prstGeom>
        </p:spPr>
      </p:pic>
    </p:spTree>
    <p:extLst>
      <p:ext uri="{BB962C8B-B14F-4D97-AF65-F5344CB8AC3E}">
        <p14:creationId xmlns:p14="http://schemas.microsoft.com/office/powerpoint/2010/main" val="367371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728134" y="5245283"/>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a:t>
            </a:r>
            <a:r>
              <a:rPr kumimoji="0" lang="es-CO" sz="1600" b="0" i="0" u="none" strike="noStrike" kern="0" cap="none" spc="0" normalizeH="0" noProof="0" dirty="0">
                <a:ln>
                  <a:noFill/>
                </a:ln>
                <a:solidFill>
                  <a:schemeClr val="accent1">
                    <a:lumMod val="50000"/>
                  </a:schemeClr>
                </a:solidFill>
                <a:effectLst/>
                <a:uLnTx/>
                <a:uFillTx/>
              </a:rPr>
              <a:t> la lista de deseos y Vista del carrito de compras. En la primera vista el cliente podrá visualizar todos los artículos que agrego a la lista de deseos y en la segunda vista el usuario podrá visualizar los artículos agregados al carrito de compras.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907668" y="554210"/>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lvl="0" algn="l">
              <a:buSzPct val="25000"/>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a:t>
            </a:r>
            <a:r>
              <a:rPr kumimoji="0" lang="es-ES" sz="2400" b="1" i="0" u="none" strike="noStrike" kern="0" cap="none" spc="0" normalizeH="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 de deseos y carrito </a:t>
            </a:r>
            <a:r>
              <a:rPr lang="es-ES" sz="2400" b="1" dirty="0">
                <a:solidFill>
                  <a:schemeClr val="accent1">
                    <a:lumMod val="50000"/>
                  </a:schemeClr>
                </a:solidFill>
                <a:latin typeface="Times New Roman" panose="02020603050405020304" pitchFamily="18" charset="0"/>
                <a:cs typeface="Times New Roman" panose="02020603050405020304" pitchFamily="18" charset="0"/>
              </a:rPr>
              <a:t>de compras del cliente</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3" name="Imagen 2"/>
          <p:cNvPicPr>
            <a:picLocks noChangeAspect="1"/>
          </p:cNvPicPr>
          <p:nvPr/>
        </p:nvPicPr>
        <p:blipFill>
          <a:blip r:embed="rId3"/>
          <a:stretch>
            <a:fillRect/>
          </a:stretch>
        </p:blipFill>
        <p:spPr>
          <a:xfrm>
            <a:off x="1091330" y="1329558"/>
            <a:ext cx="3302664" cy="3777014"/>
          </a:xfrm>
          <a:prstGeom prst="rect">
            <a:avLst/>
          </a:prstGeom>
        </p:spPr>
      </p:pic>
      <p:pic>
        <p:nvPicPr>
          <p:cNvPr id="7" name="Imagen 6"/>
          <p:cNvPicPr>
            <a:picLocks noChangeAspect="1"/>
          </p:cNvPicPr>
          <p:nvPr/>
        </p:nvPicPr>
        <p:blipFill>
          <a:blip r:embed="rId4"/>
          <a:stretch>
            <a:fillRect/>
          </a:stretch>
        </p:blipFill>
        <p:spPr>
          <a:xfrm>
            <a:off x="4648327" y="1329558"/>
            <a:ext cx="3497348" cy="3951058"/>
          </a:xfrm>
          <a:prstGeom prst="rect">
            <a:avLst/>
          </a:prstGeom>
        </p:spPr>
      </p:pic>
    </p:spTree>
    <p:extLst>
      <p:ext uri="{BB962C8B-B14F-4D97-AF65-F5344CB8AC3E}">
        <p14:creationId xmlns:p14="http://schemas.microsoft.com/office/powerpoint/2010/main" val="163010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 cliente. En esta página el usuario (administrador) podrá guardar la información de un cliente nuevo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513895"/>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cliente</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66983" y="1638061"/>
            <a:ext cx="8009467" cy="2162627"/>
          </a:xfrm>
          <a:prstGeom prst="rect">
            <a:avLst/>
          </a:prstGeom>
        </p:spPr>
      </p:pic>
    </p:spTree>
    <p:extLst>
      <p:ext uri="{BB962C8B-B14F-4D97-AF65-F5344CB8AC3E}">
        <p14:creationId xmlns:p14="http://schemas.microsoft.com/office/powerpoint/2010/main" val="54284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73288"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3638519" y="775348"/>
            <a:ext cx="5279701" cy="4394963"/>
          </a:xfrm>
          <a:prstGeom prst="rect">
            <a:avLst/>
          </a:prstGeom>
        </p:spPr>
      </p:pic>
      <p:sp>
        <p:nvSpPr>
          <p:cNvPr id="5" name="Shape 86"/>
          <p:cNvSpPr txBox="1">
            <a:spLocks/>
          </p:cNvSpPr>
          <p:nvPr/>
        </p:nvSpPr>
        <p:spPr>
          <a:xfrm>
            <a:off x="1005373" y="1107931"/>
            <a:ext cx="2360378"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Mejores artistas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728134" y="5272624"/>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los mejores artistas. En esta página el usuario puede ver los mejores artistas, que han creado las diferentes estampas disponibles en el catálogo, de manera que pueda servirle de guía para escoger las mejores estampas.</a:t>
            </a:r>
            <a:endParaRPr lang="es-ES" sz="1600" dirty="0">
              <a:solidFill>
                <a:schemeClr val="accent1">
                  <a:lumMod val="50000"/>
                </a:schemeClr>
              </a:solidFill>
            </a:endParaRPr>
          </a:p>
        </p:txBody>
      </p:sp>
    </p:spTree>
    <p:extLst>
      <p:ext uri="{BB962C8B-B14F-4D97-AF65-F5344CB8AC3E}">
        <p14:creationId xmlns:p14="http://schemas.microsoft.com/office/powerpoint/2010/main" val="329732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713089" y="1255698"/>
            <a:ext cx="6287910" cy="3963985"/>
          </a:xfrm>
          <a:prstGeom prst="rect">
            <a:avLst/>
          </a:prstGeom>
        </p:spPr>
      </p:pic>
      <p:sp>
        <p:nvSpPr>
          <p:cNvPr id="5" name="Shape 86"/>
          <p:cNvSpPr txBox="1">
            <a:spLocks/>
          </p:cNvSpPr>
          <p:nvPr/>
        </p:nvSpPr>
        <p:spPr>
          <a:xfrm>
            <a:off x="1129550" y="48035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Listado de artistas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847845" y="5436402"/>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todos los artistas registrados. En esta página el usuario podrá ver el listado general de los artistas junto con la información de todos ellos. Desde aquí un usuario con privilegios (administrador) podrá crear, editar y eliminar el artista.</a:t>
            </a:r>
            <a:endParaRPr lang="es-ES" sz="1600" dirty="0">
              <a:solidFill>
                <a:schemeClr val="accent1">
                  <a:lumMod val="50000"/>
                </a:schemeClr>
              </a:solidFill>
            </a:endParaRPr>
          </a:p>
        </p:txBody>
      </p:sp>
    </p:spTree>
    <p:extLst>
      <p:ext uri="{BB962C8B-B14F-4D97-AF65-F5344CB8AC3E}">
        <p14:creationId xmlns:p14="http://schemas.microsoft.com/office/powerpoint/2010/main" val="1262540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728134" y="4897221"/>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detalle del artista. En esta página el usuario puede ver toda la información de un artista en particular, sin poder cambiar ninguno de los datos registrados. Desde esta vista un usuario con privilegios (administrador) podrá crear, editar y eliminar un artista y además un usuario artista podrá ver el listado de la estampas asociadas a él. </a:t>
            </a:r>
            <a:endParaRPr lang="es-ES" sz="1600" dirty="0">
              <a:solidFill>
                <a:schemeClr val="accent1">
                  <a:lumMod val="50000"/>
                </a:schemeClr>
              </a:solidFill>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Detalle del artista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691621" y="1526288"/>
            <a:ext cx="8256358" cy="3068290"/>
          </a:xfrm>
          <a:prstGeom prst="rect">
            <a:avLst/>
          </a:prstGeom>
        </p:spPr>
      </p:pic>
    </p:spTree>
    <p:extLst>
      <p:ext uri="{BB962C8B-B14F-4D97-AF65-F5344CB8AC3E}">
        <p14:creationId xmlns:p14="http://schemas.microsoft.com/office/powerpoint/2010/main" val="2166349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762000" y="1359241"/>
            <a:ext cx="7970615" cy="3649662"/>
          </a:xfrm>
          <a:prstGeom prst="rect">
            <a:avLst/>
          </a:prstGeom>
        </p:spPr>
      </p:pic>
      <p:sp>
        <p:nvSpPr>
          <p:cNvPr id="6" name="CuadroTexto 5"/>
          <p:cNvSpPr txBox="1"/>
          <p:nvPr/>
        </p:nvSpPr>
        <p:spPr>
          <a:xfrm>
            <a:off x="762000" y="5177297"/>
            <a:ext cx="8219954" cy="830997"/>
          </a:xfrm>
          <a:prstGeom prst="rect">
            <a:avLst/>
          </a:prstGeom>
          <a:noFill/>
        </p:spPr>
        <p:txBody>
          <a:bodyPr wrap="square" rtlCol="0">
            <a:spAutoFit/>
          </a:bodyPr>
          <a:lstStyle/>
          <a:p>
            <a:pPr algn="ctr"/>
            <a:r>
              <a:rPr lang="es-CO" sz="1600" dirty="0">
                <a:solidFill>
                  <a:schemeClr val="accent1">
                    <a:lumMod val="50000"/>
                  </a:schemeClr>
                </a:solidFill>
              </a:rPr>
              <a:t>Vista para crear y editar un artista. En esta página el usuario (administrador) podrá guardar la información de un artista nuevo o ya existente, actualizando o corrigiendo los distintos datos registrados.</a:t>
            </a:r>
            <a:endParaRPr lang="es-ES" sz="1600" dirty="0">
              <a:solidFill>
                <a:schemeClr val="accent1">
                  <a:lumMod val="50000"/>
                </a:schemeClr>
              </a:solidFill>
            </a:endParaRPr>
          </a:p>
        </p:txBody>
      </p:sp>
      <p:sp>
        <p:nvSpPr>
          <p:cNvPr id="7" name="Shape 86"/>
          <p:cNvSpPr txBox="1">
            <a:spLocks/>
          </p:cNvSpPr>
          <p:nvPr/>
        </p:nvSpPr>
        <p:spPr>
          <a:xfrm>
            <a:off x="762000" y="513895"/>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Crear o Editar artista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31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47932" y="111461"/>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Métricas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17585" y="1215214"/>
            <a:ext cx="7720641" cy="4832092"/>
          </a:xfrm>
          <a:prstGeom prst="rect">
            <a:avLst/>
          </a:prstGeom>
          <a:noFill/>
        </p:spPr>
        <p:txBody>
          <a:bodyPr wrap="square" rtlCol="0">
            <a:spAutoFit/>
          </a:bodyPr>
          <a:lstStyle/>
          <a:p>
            <a:r>
              <a:rPr lang="es-ES" dirty="0"/>
              <a:t>1. Mantener o disminuir la deuda técnica. Actualmente se encuentra en 5 días. </a:t>
            </a:r>
          </a:p>
          <a:p>
            <a:endParaRPr lang="es-ES" dirty="0"/>
          </a:p>
          <a:p>
            <a:r>
              <a:rPr lang="es-ES" b="1" dirty="0"/>
              <a:t>Métrica: Deuda técnica calculada por Sonar.</a:t>
            </a:r>
          </a:p>
          <a:p>
            <a:endParaRPr lang="es-ES" dirty="0"/>
          </a:p>
          <a:p>
            <a:r>
              <a:rPr lang="es-ES" dirty="0"/>
              <a:t>2. Construir la aplicación con buena calidad.</a:t>
            </a:r>
          </a:p>
          <a:p>
            <a:endParaRPr lang="es-ES" dirty="0"/>
          </a:p>
          <a:p>
            <a:r>
              <a:rPr lang="es-ES" b="1" dirty="0"/>
              <a:t>Métrica: Mejorar el porcentaje de cobertura de las pruebas. </a:t>
            </a:r>
          </a:p>
          <a:p>
            <a:endParaRPr lang="es-ES" dirty="0"/>
          </a:p>
          <a:p>
            <a:r>
              <a:rPr lang="es-ES" dirty="0"/>
              <a:t>3. Cumplir con todas las tareas asignadas en el </a:t>
            </a:r>
            <a:r>
              <a:rPr lang="es-ES" dirty="0" err="1"/>
              <a:t>TeamWork</a:t>
            </a:r>
            <a:r>
              <a:rPr lang="es-ES" dirty="0"/>
              <a:t>.</a:t>
            </a:r>
          </a:p>
          <a:p>
            <a:endParaRPr lang="es-ES" dirty="0"/>
          </a:p>
          <a:p>
            <a:r>
              <a:rPr lang="es-ES" b="1" dirty="0"/>
              <a:t>Métrica: El reporte de actividades pendientes por desarrollar del ciclo cuatro no debe presentar ningún ítem en estado "pendiente por desarrollar".</a:t>
            </a:r>
          </a:p>
          <a:p>
            <a:endParaRPr lang="es-ES" dirty="0"/>
          </a:p>
          <a:p>
            <a:r>
              <a:rPr lang="es-ES" dirty="0"/>
              <a:t>4. Disminuir la desviación entre el tiempo planeado para desarrollar cada actividad versus el tiempo realmente ejecutado, de tal forma que no sea superior a un 15%.</a:t>
            </a:r>
          </a:p>
          <a:p>
            <a:endParaRPr lang="es-ES" dirty="0"/>
          </a:p>
          <a:p>
            <a:r>
              <a:rPr lang="es-ES" b="1" dirty="0"/>
              <a:t>Métrica: El porcentaje de la desviación por actividad no debe ser superior al 15%.</a:t>
            </a:r>
          </a:p>
          <a:p>
            <a:endParaRPr lang="es-ES" dirty="0"/>
          </a:p>
          <a:p>
            <a:r>
              <a:rPr lang="es-ES" dirty="0"/>
              <a:t>5. Desarrollar la aplicación con por lo menos un 80% de satisfacción en cuanto a la usabilidad.</a:t>
            </a:r>
          </a:p>
          <a:p>
            <a:endParaRPr lang="es-ES" dirty="0"/>
          </a:p>
          <a:p>
            <a:r>
              <a:rPr lang="es-ES" b="1" dirty="0"/>
              <a:t>Métrica: La calificación asignada por el grupo que efectúa las pruebas de usabilidad debe ser igual o superior al 80%.</a:t>
            </a:r>
            <a:endParaRPr lang="en-US" b="1" dirty="0"/>
          </a:p>
        </p:txBody>
      </p:sp>
    </p:spTree>
    <p:extLst>
      <p:ext uri="{BB962C8B-B14F-4D97-AF65-F5344CB8AC3E}">
        <p14:creationId xmlns:p14="http://schemas.microsoft.com/office/powerpoint/2010/main" val="174339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27</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1653" y="1423358"/>
            <a:ext cx="7720641" cy="4616648"/>
          </a:xfrm>
          <a:prstGeom prst="rect">
            <a:avLst/>
          </a:prstGeom>
          <a:noFill/>
        </p:spPr>
        <p:txBody>
          <a:bodyPr wrap="square" rtlCol="0">
            <a:spAutoFit/>
          </a:bodyPr>
          <a:lstStyle/>
          <a:p>
            <a:r>
              <a:rPr lang="es-ES" b="1" u="sng" dirty="0"/>
              <a:t>PROCESO</a:t>
            </a:r>
          </a:p>
          <a:p>
            <a:endParaRPr lang="es-ES" b="1" u="sng" dirty="0"/>
          </a:p>
          <a:p>
            <a:endParaRPr lang="es-ES" b="1" u="sng" dirty="0"/>
          </a:p>
          <a:p>
            <a:pPr marL="285750" indent="-285750" algn="just">
              <a:buFont typeface="Arial" panose="020B0604020202020204" pitchFamily="34" charset="0"/>
              <a:buChar char="•"/>
            </a:pPr>
            <a:r>
              <a:rPr lang="es-ES" dirty="0"/>
              <a:t>La integración continua hoy en día es una de las herramientas mas valiosas para nosotros como ingenieros de software en aras de mejorar nuestros procesos técnicos, de calidad y de medición y control de nuestros proyectos.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uso de herramientas de colaboración tanto en la medición y avance de nuestros proyectos así como en la comunicación del grupo fue de particular interés y sin duda es una de las cosas que se tienen que hacer en el día a día de nuestros procesos.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Las técnicas de valor ganado son extremadamente útiles para darle seguimiento a nuestros proyectos, sin embargo, esto también conlleva que debamos tener un estricto control y registro de todas las actividades realizadas por el equipo en cualquier esfuerzo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calidad es sin duda uno de los pilares en los cuales debemos basar nuestros esfuerzos, por lo tanto debemos pensar y aplicar estos conceptos desde las primeras fases de nuestros proyectos.</a:t>
            </a:r>
          </a:p>
          <a:p>
            <a:endParaRPr lang="es-ES" dirty="0"/>
          </a:p>
          <a:p>
            <a:endParaRPr lang="es-ES" dirty="0"/>
          </a:p>
        </p:txBody>
      </p:sp>
    </p:spTree>
    <p:extLst>
      <p:ext uri="{BB962C8B-B14F-4D97-AF65-F5344CB8AC3E}">
        <p14:creationId xmlns:p14="http://schemas.microsoft.com/office/powerpoint/2010/main" val="95951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28</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31653" y="1423358"/>
            <a:ext cx="7720641" cy="3539430"/>
          </a:xfrm>
          <a:prstGeom prst="rect">
            <a:avLst/>
          </a:prstGeom>
          <a:noFill/>
        </p:spPr>
        <p:txBody>
          <a:bodyPr wrap="square" rtlCol="0">
            <a:spAutoFit/>
          </a:bodyPr>
          <a:lstStyle/>
          <a:p>
            <a:r>
              <a:rPr lang="es-ES" b="1" u="sng" dirty="0"/>
              <a:t>CURSO</a:t>
            </a:r>
          </a:p>
          <a:p>
            <a:endParaRPr lang="es-ES" b="1" u="sng" dirty="0"/>
          </a:p>
          <a:p>
            <a:endParaRPr lang="es-ES" b="1" u="sng" dirty="0"/>
          </a:p>
          <a:p>
            <a:pPr marL="285750" indent="-285750" algn="just">
              <a:buFont typeface="Arial" panose="020B0604020202020204" pitchFamily="34" charset="0"/>
              <a:buChar char="•"/>
            </a:pPr>
            <a:r>
              <a:rPr lang="es-ES" dirty="0"/>
              <a:t>La integración entre los integrantes de los equipos de desarrollo es un factor importante en el éxito de cada proyecto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comunicación entre los integrantes de los equipos de desarrollo es un factor decisivo en el éxito de cada proyecto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mejoramiento continuo debe servir como reflexión para mejorar las contribuciones individuales al equipo de desarrollo del cual se hace parte.</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ética y sus principios deben ser la base de nuestras decisiones y actuares dentro de nuestra profesión.</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037393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29</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653" y="1423358"/>
            <a:ext cx="7720641" cy="4185761"/>
          </a:xfrm>
          <a:prstGeom prst="rect">
            <a:avLst/>
          </a:prstGeom>
          <a:noFill/>
        </p:spPr>
        <p:txBody>
          <a:bodyPr wrap="square" rtlCol="0">
            <a:spAutoFit/>
          </a:bodyPr>
          <a:lstStyle/>
          <a:p>
            <a:r>
              <a:rPr lang="es-ES" b="1" u="sng" dirty="0"/>
              <a:t>EXPERIENCIA</a:t>
            </a:r>
          </a:p>
          <a:p>
            <a:endParaRPr lang="es-ES" b="1" u="sng" dirty="0"/>
          </a:p>
          <a:p>
            <a:endParaRPr lang="es-ES" b="1" u="sng" dirty="0"/>
          </a:p>
          <a:p>
            <a:pPr marL="285750" indent="-285750" algn="just">
              <a:buFont typeface="Arial" panose="020B0604020202020204" pitchFamily="34" charset="0"/>
              <a:buChar char="•"/>
            </a:pPr>
            <a:r>
              <a:rPr lang="es-ES" dirty="0"/>
              <a:t>Como grupo consideramos que la experiencia de este curso ha sido muy positiva, nos vamos con nuevos conocimientos que sin duda serán aplicados por cada uno en su vida profesional día a día.</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CO" dirty="0"/>
              <a:t>Hemos aprendido muchos aspectos teóricos y prácticos ha partir de la experiencia vivida durante el transcurso de la materia que nos preparan para futuros proyectos y nos dan la base metodológica que se debe usar para lograr el desarrollo exitoso de proyectos de software.</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Es importante el enfoque práctico de la materia que permite “aterrizar” los conceptos vistos y entender como se deben aplicar a un proyecto de desarrollo de software para comprender mas claramente todo el tema teórico visto aplicado a un proyecto específico.  Además nos motiva a aprender nuevas tecnologías y desarrollar aplicaciones web mas estructuradas y organizadas. </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79460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7328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649110" y="5024555"/>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 las mejores estampas.  En esta pantalla el usuario puede visualizar las estampas que han sido calificadas como las mejores. La página muestra la misma información y despliega los mismos elementos que la galería de estampas pero solo mostrará las 4 mejores estampas existentes en el catálogo.</a:t>
            </a:r>
            <a:endParaRPr lang="es-ES" sz="1600" dirty="0">
              <a:solidFill>
                <a:schemeClr val="accent1">
                  <a:lumMod val="50000"/>
                </a:schemeClr>
              </a:solidFill>
            </a:endParaRPr>
          </a:p>
        </p:txBody>
      </p:sp>
      <p:sp>
        <p:nvSpPr>
          <p:cNvPr id="7" name="Shape 86"/>
          <p:cNvSpPr txBox="1">
            <a:spLocks/>
          </p:cNvSpPr>
          <p:nvPr/>
        </p:nvSpPr>
        <p:spPr>
          <a:xfrm>
            <a:off x="762000" y="619241"/>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  Mejores estampas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810832" y="1386517"/>
            <a:ext cx="7896510" cy="3535435"/>
          </a:xfrm>
          <a:prstGeom prst="rect">
            <a:avLst/>
          </a:prstGeom>
        </p:spPr>
      </p:pic>
    </p:spTree>
    <p:extLst>
      <p:ext uri="{BB962C8B-B14F-4D97-AF65-F5344CB8AC3E}">
        <p14:creationId xmlns:p14="http://schemas.microsoft.com/office/powerpoint/2010/main" val="233527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28136"/>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Shape 86"/>
          <p:cNvSpPr txBox="1">
            <a:spLocks/>
          </p:cNvSpPr>
          <p:nvPr/>
        </p:nvSpPr>
        <p:spPr>
          <a:xfrm>
            <a:off x="668866" y="770223"/>
            <a:ext cx="3979334"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Estampas  Nuevas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68866" y="5226043"/>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 estampas nuevas.  En esta pantalla el usuario puede visualizar las estampas que recientemente han sido agregada a nuestro catalogo. La página muestra la misma información y despliega los mismos elementos que la galería de estampas pero solo mostrará las ultimas 4 estampas adicionadas al catalogo.</a:t>
            </a:r>
            <a:endParaRPr lang="es-ES" sz="1600" dirty="0">
              <a:solidFill>
                <a:schemeClr val="accent1">
                  <a:lumMod val="50000"/>
                </a:schemeClr>
              </a:solidFill>
            </a:endParaRPr>
          </a:p>
        </p:txBody>
      </p:sp>
      <p:pic>
        <p:nvPicPr>
          <p:cNvPr id="3" name="Imagen 2"/>
          <p:cNvPicPr>
            <a:picLocks noChangeAspect="1"/>
          </p:cNvPicPr>
          <p:nvPr/>
        </p:nvPicPr>
        <p:blipFill>
          <a:blip r:embed="rId3"/>
          <a:stretch>
            <a:fillRect/>
          </a:stretch>
        </p:blipFill>
        <p:spPr>
          <a:xfrm>
            <a:off x="762000" y="1696879"/>
            <a:ext cx="7974037" cy="3169473"/>
          </a:xfrm>
          <a:prstGeom prst="rect">
            <a:avLst/>
          </a:prstGeom>
        </p:spPr>
      </p:pic>
    </p:spTree>
    <p:extLst>
      <p:ext uri="{BB962C8B-B14F-4D97-AF65-F5344CB8AC3E}">
        <p14:creationId xmlns:p14="http://schemas.microsoft.com/office/powerpoint/2010/main" val="360799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728134" y="5283913"/>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todos las estampas creadas por una artista particular. En esta página el artista podrá ver toda la información de las estampas creadas por él. Desde aquí además podrá crear, editar y eliminar una estampa.</a:t>
            </a:r>
            <a:endParaRPr lang="es-ES" sz="1600" dirty="0">
              <a:solidFill>
                <a:schemeClr val="accent1">
                  <a:lumMod val="50000"/>
                </a:schemeClr>
              </a:solidFill>
            </a:endParaRPr>
          </a:p>
        </p:txBody>
      </p:sp>
      <p:sp>
        <p:nvSpPr>
          <p:cNvPr id="6" name="Shape 86"/>
          <p:cNvSpPr txBox="1">
            <a:spLocks/>
          </p:cNvSpPr>
          <p:nvPr/>
        </p:nvSpPr>
        <p:spPr>
          <a:xfrm>
            <a:off x="1015001" y="624899"/>
            <a:ext cx="47874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Listado de Estampas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1344402" y="1400247"/>
            <a:ext cx="6987418" cy="3721743"/>
          </a:xfrm>
          <a:prstGeom prst="rect">
            <a:avLst/>
          </a:prstGeom>
        </p:spPr>
      </p:pic>
    </p:spTree>
    <p:extLst>
      <p:ext uri="{BB962C8B-B14F-4D97-AF65-F5344CB8AC3E}">
        <p14:creationId xmlns:p14="http://schemas.microsoft.com/office/powerpoint/2010/main" val="30550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4828228" y="1503710"/>
            <a:ext cx="4211944" cy="3564664"/>
          </a:xfrm>
          <a:prstGeom prst="rect">
            <a:avLst/>
          </a:prstGeom>
        </p:spPr>
      </p:pic>
      <p:sp>
        <p:nvSpPr>
          <p:cNvPr id="5" name="CuadroTexto 4"/>
          <p:cNvSpPr txBox="1"/>
          <p:nvPr/>
        </p:nvSpPr>
        <p:spPr>
          <a:xfrm>
            <a:off x="728134" y="5385514"/>
            <a:ext cx="8219954" cy="830997"/>
          </a:xfrm>
          <a:prstGeom prst="rect">
            <a:avLst/>
          </a:prstGeom>
          <a:noFill/>
        </p:spPr>
        <p:txBody>
          <a:bodyPr wrap="square" rtlCol="0">
            <a:spAutoFit/>
          </a:bodyPr>
          <a:lstStyle/>
          <a:p>
            <a:pPr algn="ctr"/>
            <a:r>
              <a:rPr lang="es-CO" sz="1600" dirty="0">
                <a:solidFill>
                  <a:schemeClr val="accent1">
                    <a:lumMod val="50000"/>
                  </a:schemeClr>
                </a:solidFill>
              </a:rPr>
              <a:t>Vista detalle de la estampa. En esta página el usuario puede ver toda la información referente a la estampa y al artista que la creó, y además le permite hacer comentarios (si esta autenticado) y ver los comentarios de los otros usuarios.</a:t>
            </a:r>
            <a:endParaRPr lang="es-ES" sz="1600" dirty="0">
              <a:solidFill>
                <a:schemeClr val="accent1">
                  <a:lumMod val="50000"/>
                </a:schemeClr>
              </a:solidFill>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Detalle de la Estampa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4"/>
          <a:stretch>
            <a:fillRect/>
          </a:stretch>
        </p:blipFill>
        <p:spPr>
          <a:xfrm>
            <a:off x="553959" y="1824608"/>
            <a:ext cx="4161380" cy="3243766"/>
          </a:xfrm>
          <a:prstGeom prst="rect">
            <a:avLst/>
          </a:prstGeom>
        </p:spPr>
      </p:pic>
    </p:spTree>
    <p:extLst>
      <p:ext uri="{BB962C8B-B14F-4D97-AF65-F5344CB8AC3E}">
        <p14:creationId xmlns:p14="http://schemas.microsoft.com/office/powerpoint/2010/main" val="119081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7</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6" name="CuadroTexto 5"/>
          <p:cNvSpPr txBox="1"/>
          <p:nvPr/>
        </p:nvSpPr>
        <p:spPr>
          <a:xfrm>
            <a:off x="762000" y="5384532"/>
            <a:ext cx="8219954" cy="830997"/>
          </a:xfrm>
          <a:prstGeom prst="rect">
            <a:avLst/>
          </a:prstGeom>
          <a:noFill/>
        </p:spPr>
        <p:txBody>
          <a:bodyPr wrap="square" rtlCol="0">
            <a:spAutoFit/>
          </a:bodyPr>
          <a:lstStyle/>
          <a:p>
            <a:pPr algn="ctr"/>
            <a:r>
              <a:rPr lang="es-CO" sz="1600" dirty="0">
                <a:solidFill>
                  <a:schemeClr val="accent1">
                    <a:lumMod val="50000"/>
                  </a:schemeClr>
                </a:solidFill>
              </a:rPr>
              <a:t>Vista para crear y editar un estampa. En esta página el artista y administrador podrá guardar  la información de un estampa nueva o ya existente, actualizando o corrigiendo los distintos datos registrados.</a:t>
            </a:r>
            <a:endParaRPr lang="es-ES" sz="1600" dirty="0">
              <a:solidFill>
                <a:schemeClr val="accent1">
                  <a:lumMod val="50000"/>
                </a:schemeClr>
              </a:solidFill>
            </a:endParaRPr>
          </a:p>
        </p:txBody>
      </p:sp>
      <p:sp>
        <p:nvSpPr>
          <p:cNvPr id="7" name="Shape 86"/>
          <p:cNvSpPr txBox="1">
            <a:spLocks/>
          </p:cNvSpPr>
          <p:nvPr/>
        </p:nvSpPr>
        <p:spPr>
          <a:xfrm>
            <a:off x="762000" y="513895"/>
            <a:ext cx="37196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Crear o Editar la estampa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121846" y="1289243"/>
            <a:ext cx="7686348" cy="3757618"/>
          </a:xfrm>
          <a:prstGeom prst="rect">
            <a:avLst/>
          </a:prstGeom>
        </p:spPr>
      </p:pic>
    </p:spTree>
    <p:extLst>
      <p:ext uri="{BB962C8B-B14F-4D97-AF65-F5344CB8AC3E}">
        <p14:creationId xmlns:p14="http://schemas.microsoft.com/office/powerpoint/2010/main" val="77815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8</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514217"/>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categorías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588198" y="5142888"/>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todas los categorías existentes. En esta página el usuario podrá ver el listado general de los categorías junto con la información de todas ellas. Desde aquí un usuario con privilegios (administrador) podrá crear, editar y eliminar la</a:t>
            </a:r>
            <a:r>
              <a:rPr kumimoji="0" lang="es-CO" sz="1600" b="0" i="0" u="none" strike="noStrike" kern="0" cap="none" spc="0" normalizeH="0" noProof="0" dirty="0">
                <a:ln>
                  <a:noFill/>
                </a:ln>
                <a:solidFill>
                  <a:schemeClr val="accent1">
                    <a:lumMod val="50000"/>
                  </a:schemeClr>
                </a:solidFill>
                <a:effectLst/>
                <a:uLnTx/>
                <a:uFillTx/>
              </a:rPr>
              <a:t> categoría</a:t>
            </a:r>
            <a:r>
              <a:rPr kumimoji="0" lang="es-CO" sz="1600" b="0" i="0" u="none" strike="noStrike" kern="0" cap="none" spc="0" normalizeH="0" baseline="0" noProof="0" dirty="0">
                <a:ln>
                  <a:noFill/>
                </a:ln>
                <a:solidFill>
                  <a:schemeClr val="accent1">
                    <a:lumMod val="50000"/>
                  </a:schemeClr>
                </a:solidFill>
                <a:effectLst/>
                <a:uLnTx/>
                <a:uFillTx/>
              </a:rPr>
              <a:t>. Las estampas existentes</a:t>
            </a:r>
            <a:r>
              <a:rPr kumimoji="0" lang="es-CO" sz="1600" b="0" i="0" u="none" strike="noStrike" kern="0" cap="none" spc="0" normalizeH="0" noProof="0" dirty="0">
                <a:ln>
                  <a:noFill/>
                </a:ln>
                <a:solidFill>
                  <a:schemeClr val="accent1">
                    <a:lumMod val="50000"/>
                  </a:schemeClr>
                </a:solidFill>
                <a:effectLst/>
                <a:uLnTx/>
                <a:uFillTx/>
              </a:rPr>
              <a:t> </a:t>
            </a:r>
            <a:r>
              <a:rPr lang="es-CO" sz="1600" dirty="0">
                <a:solidFill>
                  <a:schemeClr val="accent1">
                    <a:lumMod val="50000"/>
                  </a:schemeClr>
                </a:solidFill>
              </a:rPr>
              <a:t>pertenecen a alguna de éstas categorías.</a:t>
            </a:r>
          </a:p>
        </p:txBody>
      </p:sp>
      <p:pic>
        <p:nvPicPr>
          <p:cNvPr id="2" name="Imagen 1"/>
          <p:cNvPicPr>
            <a:picLocks noChangeAspect="1"/>
          </p:cNvPicPr>
          <p:nvPr/>
        </p:nvPicPr>
        <p:blipFill>
          <a:blip r:embed="rId3"/>
          <a:stretch>
            <a:fillRect/>
          </a:stretch>
        </p:blipFill>
        <p:spPr>
          <a:xfrm>
            <a:off x="882282" y="1475902"/>
            <a:ext cx="7925870" cy="3381062"/>
          </a:xfrm>
          <a:prstGeom prst="rect">
            <a:avLst/>
          </a:prstGeom>
        </p:spPr>
      </p:pic>
    </p:spTree>
    <p:extLst>
      <p:ext uri="{BB962C8B-B14F-4D97-AF65-F5344CB8AC3E}">
        <p14:creationId xmlns:p14="http://schemas.microsoft.com/office/powerpoint/2010/main" val="35595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9</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728134" y="4354155"/>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a:t>
            </a:r>
            <a:r>
              <a:rPr lang="es-CO" sz="1600" dirty="0">
                <a:solidFill>
                  <a:schemeClr val="accent1">
                    <a:lumMod val="50000"/>
                  </a:schemeClr>
                </a:solidFill>
              </a:rPr>
              <a:t>e la categoría</a:t>
            </a:r>
            <a:r>
              <a:rPr kumimoji="0" lang="es-CO" sz="1600" b="0" i="0" u="none" strike="noStrike" kern="0" cap="none" spc="0" normalizeH="0" baseline="0" noProof="0" dirty="0">
                <a:ln>
                  <a:noFill/>
                </a:ln>
                <a:solidFill>
                  <a:schemeClr val="accent1">
                    <a:lumMod val="50000"/>
                  </a:schemeClr>
                </a:solidFill>
                <a:effectLst/>
                <a:uLnTx/>
                <a:uFillTx/>
              </a:rPr>
              <a:t>. En esta página el usuario puede ver toda la información de un categoría en particular, sin poder cambiar ninguno de los datos registrados. Desde esta vista un usuario con privilegios (administrador) podrá crear, editar y eliminar un categoría. </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 la categoría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7" name="Imagen 6"/>
          <p:cNvPicPr>
            <a:picLocks noChangeAspect="1"/>
          </p:cNvPicPr>
          <p:nvPr/>
        </p:nvPicPr>
        <p:blipFill>
          <a:blip r:embed="rId3"/>
          <a:stretch>
            <a:fillRect/>
          </a:stretch>
        </p:blipFill>
        <p:spPr>
          <a:xfrm>
            <a:off x="1044779" y="1752555"/>
            <a:ext cx="7586663" cy="1941391"/>
          </a:xfrm>
          <a:prstGeom prst="rect">
            <a:avLst/>
          </a:prstGeom>
        </p:spPr>
      </p:pic>
    </p:spTree>
    <p:extLst>
      <p:ext uri="{BB962C8B-B14F-4D97-AF65-F5344CB8AC3E}">
        <p14:creationId xmlns:p14="http://schemas.microsoft.com/office/powerpoint/2010/main" val="3666711059"/>
      </p:ext>
    </p:extLst>
  </p:cSld>
  <p:clrMapOvr>
    <a:masterClrMapping/>
  </p:clrMapOvr>
</p:sld>
</file>

<file path=ppt/theme/theme1.xml><?xml version="1.0" encoding="utf-8"?>
<a:theme xmlns:a="http://schemas.openxmlformats.org/drawingml/2006/main" name="Notebook5">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1918</Words>
  <Application>Microsoft Office PowerPoint</Application>
  <PresentationFormat>Presentación en pantalla (4:3)</PresentationFormat>
  <Paragraphs>161</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Times New Roman</vt:lpstr>
      <vt:lpstr>Arial</vt:lpstr>
      <vt:lpstr>Shadows Into Light</vt:lpstr>
      <vt:lpstr>Notebook5</vt:lpstr>
      <vt:lpstr>Gestión de Proyectos de desarrollo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Arquitecturas Ágiles de Software</dc:title>
  <dc:creator>de.paniagua</dc:creator>
  <cp:lastModifiedBy>German Andres Chica Duque</cp:lastModifiedBy>
  <cp:revision>76</cp:revision>
  <dcterms:modified xsi:type="dcterms:W3CDTF">2016-11-22T18:49:52Z</dcterms:modified>
</cp:coreProperties>
</file>