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68561B-7152-404C-B2E1-09981DF8A3B6}">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1601D9-F9FF-425B-AC2C-57F9CAAD23A9}"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1A7-98C3-43CA-B223-D73BFAE96D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75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601D9-F9FF-425B-AC2C-57F9CAAD23A9}"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1A7-98C3-43CA-B223-D73BFAE96D35}" type="slidenum">
              <a:rPr lang="en-US" smtClean="0"/>
              <a:t>‹#›</a:t>
            </a:fld>
            <a:endParaRPr lang="en-US"/>
          </a:p>
        </p:txBody>
      </p:sp>
    </p:spTree>
    <p:extLst>
      <p:ext uri="{BB962C8B-B14F-4D97-AF65-F5344CB8AC3E}">
        <p14:creationId xmlns:p14="http://schemas.microsoft.com/office/powerpoint/2010/main" val="111019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601D9-F9FF-425B-AC2C-57F9CAAD23A9}"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1A7-98C3-43CA-B223-D73BFAE96D35}" type="slidenum">
              <a:rPr lang="en-US" smtClean="0"/>
              <a:t>‹#›</a:t>
            </a:fld>
            <a:endParaRPr lang="en-US"/>
          </a:p>
        </p:txBody>
      </p:sp>
    </p:spTree>
    <p:extLst>
      <p:ext uri="{BB962C8B-B14F-4D97-AF65-F5344CB8AC3E}">
        <p14:creationId xmlns:p14="http://schemas.microsoft.com/office/powerpoint/2010/main" val="369026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601D9-F9FF-425B-AC2C-57F9CAAD23A9}"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1A7-98C3-43CA-B223-D73BFAE96D35}" type="slidenum">
              <a:rPr lang="en-US" smtClean="0"/>
              <a:t>‹#›</a:t>
            </a:fld>
            <a:endParaRPr lang="en-US"/>
          </a:p>
        </p:txBody>
      </p:sp>
    </p:spTree>
    <p:extLst>
      <p:ext uri="{BB962C8B-B14F-4D97-AF65-F5344CB8AC3E}">
        <p14:creationId xmlns:p14="http://schemas.microsoft.com/office/powerpoint/2010/main" val="47864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1601D9-F9FF-425B-AC2C-57F9CAAD23A9}"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1A7-98C3-43CA-B223-D73BFAE96D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02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1601D9-F9FF-425B-AC2C-57F9CAAD23A9}"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751A7-98C3-43CA-B223-D73BFAE96D35}" type="slidenum">
              <a:rPr lang="en-US" smtClean="0"/>
              <a:t>‹#›</a:t>
            </a:fld>
            <a:endParaRPr lang="en-US"/>
          </a:p>
        </p:txBody>
      </p:sp>
    </p:spTree>
    <p:extLst>
      <p:ext uri="{BB962C8B-B14F-4D97-AF65-F5344CB8AC3E}">
        <p14:creationId xmlns:p14="http://schemas.microsoft.com/office/powerpoint/2010/main" val="419968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1601D9-F9FF-425B-AC2C-57F9CAAD23A9}"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751A7-98C3-43CA-B223-D73BFAE96D35}" type="slidenum">
              <a:rPr lang="en-US" smtClean="0"/>
              <a:t>‹#›</a:t>
            </a:fld>
            <a:endParaRPr lang="en-US"/>
          </a:p>
        </p:txBody>
      </p:sp>
    </p:spTree>
    <p:extLst>
      <p:ext uri="{BB962C8B-B14F-4D97-AF65-F5344CB8AC3E}">
        <p14:creationId xmlns:p14="http://schemas.microsoft.com/office/powerpoint/2010/main" val="93657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1601D9-F9FF-425B-AC2C-57F9CAAD23A9}"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751A7-98C3-43CA-B223-D73BFAE96D35}" type="slidenum">
              <a:rPr lang="en-US" smtClean="0"/>
              <a:t>‹#›</a:t>
            </a:fld>
            <a:endParaRPr lang="en-US"/>
          </a:p>
        </p:txBody>
      </p:sp>
    </p:spTree>
    <p:extLst>
      <p:ext uri="{BB962C8B-B14F-4D97-AF65-F5344CB8AC3E}">
        <p14:creationId xmlns:p14="http://schemas.microsoft.com/office/powerpoint/2010/main" val="227649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1601D9-F9FF-425B-AC2C-57F9CAAD23A9}" type="datetimeFigureOut">
              <a:rPr lang="en-US" smtClean="0"/>
              <a:t>2/2/2022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6751A7-98C3-43CA-B223-D73BFAE96D35}" type="slidenum">
              <a:rPr lang="en-US" smtClean="0"/>
              <a:t>‹#›</a:t>
            </a:fld>
            <a:endParaRPr lang="en-US"/>
          </a:p>
        </p:txBody>
      </p:sp>
    </p:spTree>
    <p:extLst>
      <p:ext uri="{BB962C8B-B14F-4D97-AF65-F5344CB8AC3E}">
        <p14:creationId xmlns:p14="http://schemas.microsoft.com/office/powerpoint/2010/main" val="212136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1601D9-F9FF-425B-AC2C-57F9CAAD23A9}" type="datetimeFigureOut">
              <a:rPr lang="en-US" smtClean="0"/>
              <a:t>2/2/2022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6751A7-98C3-43CA-B223-D73BFAE96D35}" type="slidenum">
              <a:rPr lang="en-US" smtClean="0"/>
              <a:t>‹#›</a:t>
            </a:fld>
            <a:endParaRPr lang="en-US"/>
          </a:p>
        </p:txBody>
      </p:sp>
    </p:spTree>
    <p:extLst>
      <p:ext uri="{BB962C8B-B14F-4D97-AF65-F5344CB8AC3E}">
        <p14:creationId xmlns:p14="http://schemas.microsoft.com/office/powerpoint/2010/main" val="136359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601D9-F9FF-425B-AC2C-57F9CAAD23A9}"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751A7-98C3-43CA-B223-D73BFAE96D35}" type="slidenum">
              <a:rPr lang="en-US" smtClean="0"/>
              <a:t>‹#›</a:t>
            </a:fld>
            <a:endParaRPr lang="en-US"/>
          </a:p>
        </p:txBody>
      </p:sp>
    </p:spTree>
    <p:extLst>
      <p:ext uri="{BB962C8B-B14F-4D97-AF65-F5344CB8AC3E}">
        <p14:creationId xmlns:p14="http://schemas.microsoft.com/office/powerpoint/2010/main" val="134720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1601D9-F9FF-425B-AC2C-57F9CAAD23A9}" type="datetimeFigureOut">
              <a:rPr lang="en-US" smtClean="0"/>
              <a:t>2/2/2022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6751A7-98C3-43CA-B223-D73BFAE96D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24367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pdf/1803.00710.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802.0650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personal.psu.edu/~gjz5038/paper/www2018_reinforceRec/www2018_reinforceRec.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cs.cornell.edu/people/tj/publications/yue_joachims_09a.pdf"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cornell.edu/people/tj/publications/yue_joachims_09a.pdf"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arxiv.org/abs/1801.00209"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Reinforcement Learning in Recommender Systems</a:t>
            </a:r>
            <a:endParaRPr lang="en-US" sz="5400" dirty="0"/>
          </a:p>
        </p:txBody>
      </p:sp>
      <p:sp>
        <p:nvSpPr>
          <p:cNvPr id="3" name="Subtitle 2"/>
          <p:cNvSpPr>
            <a:spLocks noGrp="1"/>
          </p:cNvSpPr>
          <p:nvPr>
            <p:ph type="subTitle" idx="1"/>
          </p:nvPr>
        </p:nvSpPr>
        <p:spPr/>
        <p:txBody>
          <a:bodyPr>
            <a:normAutofit/>
          </a:bodyPr>
          <a:lstStyle/>
          <a:p>
            <a:r>
              <a:rPr lang="en-US" sz="1400" dirty="0" smtClean="0"/>
              <a:t>By </a:t>
            </a:r>
            <a:r>
              <a:rPr lang="en-US" sz="1400" dirty="0" err="1" smtClean="0"/>
              <a:t>Gherghe</a:t>
            </a:r>
            <a:r>
              <a:rPr lang="en-US" sz="1400" dirty="0" smtClean="0"/>
              <a:t> </a:t>
            </a:r>
            <a:r>
              <a:rPr lang="en-US" sz="1400" dirty="0" err="1" smtClean="0"/>
              <a:t>Ioana</a:t>
            </a:r>
            <a:r>
              <a:rPr lang="en-US" sz="1400" dirty="0" smtClean="0"/>
              <a:t>-Delia, </a:t>
            </a:r>
            <a:r>
              <a:rPr lang="en-US" sz="1400" dirty="0" err="1" smtClean="0"/>
              <a:t>Grigore</a:t>
            </a:r>
            <a:r>
              <a:rPr lang="en-US" sz="1400" dirty="0" smtClean="0"/>
              <a:t> Diana-</a:t>
            </a:r>
            <a:r>
              <a:rPr lang="en-US" sz="1400" dirty="0" err="1" smtClean="0"/>
              <a:t>Nicoleta</a:t>
            </a:r>
            <a:r>
              <a:rPr lang="en-US" sz="1400" dirty="0" smtClean="0"/>
              <a:t>, </a:t>
            </a:r>
            <a:r>
              <a:rPr lang="en-US" sz="1400" dirty="0" err="1" smtClean="0"/>
              <a:t>Pintilie</a:t>
            </a:r>
            <a:r>
              <a:rPr lang="en-US" sz="1400" dirty="0" smtClean="0"/>
              <a:t> </a:t>
            </a:r>
            <a:r>
              <a:rPr lang="en-US" sz="1400" dirty="0" err="1" smtClean="0"/>
              <a:t>Ioana</a:t>
            </a:r>
            <a:r>
              <a:rPr lang="en-US" sz="1400" dirty="0" smtClean="0"/>
              <a:t>, </a:t>
            </a:r>
            <a:r>
              <a:rPr lang="en-US" sz="1400" dirty="0" err="1" smtClean="0"/>
              <a:t>Vulpoiu</a:t>
            </a:r>
            <a:r>
              <a:rPr lang="en-US" sz="1400" dirty="0" smtClean="0"/>
              <a:t> </a:t>
            </a:r>
            <a:r>
              <a:rPr lang="en-US" sz="1400" dirty="0" err="1" smtClean="0"/>
              <a:t>Alexandru</a:t>
            </a:r>
            <a:endParaRPr lang="en-US" sz="1400" dirty="0"/>
          </a:p>
        </p:txBody>
      </p:sp>
    </p:spTree>
    <p:extLst>
      <p:ext uri="{BB962C8B-B14F-4D97-AF65-F5344CB8AC3E}">
        <p14:creationId xmlns:p14="http://schemas.microsoft.com/office/powerpoint/2010/main" val="1733844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457" y="602429"/>
            <a:ext cx="7347471" cy="3693319"/>
          </a:xfrm>
          <a:prstGeom prst="rect">
            <a:avLst/>
          </a:prstGeom>
          <a:noFill/>
        </p:spPr>
        <p:txBody>
          <a:bodyPr wrap="square" rtlCol="0">
            <a:spAutoFit/>
          </a:bodyPr>
          <a:lstStyle/>
          <a:p>
            <a:r>
              <a:rPr lang="en-US" b="1" dirty="0"/>
              <a:t>Performance Comparison for Offline Test</a:t>
            </a:r>
            <a:endParaRPr lang="en-US" b="0" dirty="0" smtClean="0">
              <a:effectLst/>
            </a:endParaRPr>
          </a:p>
          <a:p>
            <a:r>
              <a:rPr lang="en-US" b="0" dirty="0" smtClean="0">
                <a:effectLst/>
              </a:rPr>
              <a:t/>
            </a:r>
            <a:br>
              <a:rPr lang="en-US" b="0" dirty="0" smtClean="0">
                <a:effectLst/>
              </a:rPr>
            </a:br>
            <a:r>
              <a:rPr lang="en-US" dirty="0"/>
              <a:t>We compare the proposed framework with the following representative baseline methods:</a:t>
            </a:r>
            <a:endParaRPr lang="en-US" b="0" dirty="0" smtClean="0">
              <a:effectLst/>
            </a:endParaRPr>
          </a:p>
          <a:p>
            <a:pPr fontAlgn="base"/>
            <a:r>
              <a:rPr lang="en-US" b="0" dirty="0" smtClean="0">
                <a:effectLst/>
              </a:rPr>
              <a:t/>
            </a:r>
            <a:br>
              <a:rPr lang="en-US" b="0" dirty="0" smtClean="0">
                <a:effectLst/>
              </a:rPr>
            </a:br>
            <a:r>
              <a:rPr lang="en-US" b="1" dirty="0"/>
              <a:t>CF</a:t>
            </a:r>
            <a:r>
              <a:rPr lang="en-US" dirty="0"/>
              <a:t>: Collaborative filtering - making automatic predictions about the interests of a user by collecting preference information from many users</a:t>
            </a:r>
          </a:p>
          <a:p>
            <a:pPr fontAlgn="base"/>
            <a:r>
              <a:rPr lang="en-US" b="1" dirty="0"/>
              <a:t>FM</a:t>
            </a:r>
            <a:r>
              <a:rPr lang="en-US" dirty="0"/>
              <a:t>: Factorization Machines combine the advantages of support vector machines with factorization models.</a:t>
            </a:r>
          </a:p>
          <a:p>
            <a:pPr fontAlgn="base"/>
            <a:r>
              <a:rPr lang="en-US" b="1" dirty="0"/>
              <a:t>GRU</a:t>
            </a:r>
            <a:r>
              <a:rPr lang="en-US" dirty="0"/>
              <a:t>: This baseline utilizes the Gated Recurrent Units (GRU).  To make comparison fair, it also keeps previous N = 10 clicked/ordered items as states.</a:t>
            </a:r>
          </a:p>
          <a:p>
            <a:pPr fontAlgn="base"/>
            <a:r>
              <a:rPr lang="en-US" b="1" dirty="0"/>
              <a:t>DEERS-p</a:t>
            </a:r>
            <a:r>
              <a:rPr lang="en-US" dirty="0"/>
              <a:t>: We use a Deep Q-network only with positive feedback (clicked/ordered items</a:t>
            </a:r>
            <a:r>
              <a:rPr lang="en-US" dirty="0" smtClean="0"/>
              <a:t>).</a:t>
            </a:r>
            <a:endParaRPr lang="en-US" dirty="0"/>
          </a:p>
        </p:txBody>
      </p:sp>
      <p:pic>
        <p:nvPicPr>
          <p:cNvPr id="4098" name="Picture 2" descr="https://lh3.googleusercontent.com/cB-7HC_BRT9QTLGQM-DGZJiZedN93FyBlQuN19PDrwiblp2SNDtwhNMSM1RK42B6YoB8iAHGuTfkixbF4Udn6pjE07T5l0BoKgGekRv7j4EDoNVK-4872GbSCOGnAIyx5OBcU6h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231" y="1538344"/>
            <a:ext cx="3857028" cy="34296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0457" y="4475181"/>
            <a:ext cx="6519862" cy="1477328"/>
          </a:xfrm>
          <a:prstGeom prst="rect">
            <a:avLst/>
          </a:prstGeom>
          <a:noFill/>
        </p:spPr>
        <p:txBody>
          <a:bodyPr wrap="none" rtlCol="0">
            <a:spAutoFit/>
          </a:bodyPr>
          <a:lstStyle/>
          <a:p>
            <a:r>
              <a:rPr lang="en-US" dirty="0" smtClean="0"/>
              <a:t>The results are shown in </a:t>
            </a:r>
            <a:r>
              <a:rPr lang="en-US" b="1" dirty="0" smtClean="0"/>
              <a:t>Figure 5</a:t>
            </a:r>
            <a:endParaRPr lang="en-US" dirty="0" smtClean="0"/>
          </a:p>
          <a:p>
            <a:endParaRPr lang="en-US" dirty="0" smtClean="0"/>
          </a:p>
          <a:p>
            <a:r>
              <a:rPr lang="en-US" dirty="0"/>
              <a:t>To sum up, we can draw answers to two questions: </a:t>
            </a:r>
            <a:endParaRPr lang="en-US" b="0" dirty="0" smtClean="0">
              <a:effectLst/>
            </a:endParaRPr>
          </a:p>
          <a:p>
            <a:r>
              <a:rPr lang="en-US" b="1" dirty="0"/>
              <a:t>(1)</a:t>
            </a:r>
            <a:r>
              <a:rPr lang="en-US" dirty="0"/>
              <a:t> the proposed framework outperforms representative baselines; </a:t>
            </a:r>
            <a:endParaRPr lang="en-US" b="0" dirty="0" smtClean="0">
              <a:effectLst/>
            </a:endParaRPr>
          </a:p>
          <a:p>
            <a:r>
              <a:rPr lang="en-US" b="1" dirty="0"/>
              <a:t>(2)</a:t>
            </a:r>
            <a:r>
              <a:rPr lang="en-US" dirty="0"/>
              <a:t> negative feedback can help the recommendation performance. </a:t>
            </a:r>
          </a:p>
        </p:txBody>
      </p:sp>
    </p:spTree>
    <p:extLst>
      <p:ext uri="{BB962C8B-B14F-4D97-AF65-F5344CB8AC3E}">
        <p14:creationId xmlns:p14="http://schemas.microsoft.com/office/powerpoint/2010/main" val="1130960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47427"/>
            <a:ext cx="11467652" cy="4278094"/>
          </a:xfrm>
          <a:prstGeom prst="rect">
            <a:avLst/>
          </a:prstGeom>
          <a:noFill/>
        </p:spPr>
        <p:txBody>
          <a:bodyPr wrap="square" rtlCol="0">
            <a:spAutoFit/>
          </a:bodyPr>
          <a:lstStyle/>
          <a:p>
            <a:r>
              <a:rPr lang="en-US" sz="1600" b="1" dirty="0"/>
              <a:t>Performance Comparison for Online Test</a:t>
            </a:r>
            <a:endParaRPr lang="en-US" sz="1600" b="0" dirty="0" smtClean="0">
              <a:effectLst/>
            </a:endParaRPr>
          </a:p>
          <a:p>
            <a:r>
              <a:rPr lang="en-US" sz="1600" b="0" dirty="0" smtClean="0">
                <a:effectLst/>
              </a:rPr>
              <a:t/>
            </a:r>
            <a:br>
              <a:rPr lang="en-US" sz="1600" b="0" dirty="0" smtClean="0">
                <a:effectLst/>
              </a:rPr>
            </a:br>
            <a:r>
              <a:rPr lang="en-US" sz="1600" dirty="0"/>
              <a:t>We do online tests on the aforementioned simulated online environment, and compare DEERS with GRU and several variants of DEERS. Note that we do not include CF and FM baselines as offline tests since CF and FM are not applicable to the simulated online environment.</a:t>
            </a:r>
            <a:endParaRPr lang="en-US" sz="1600" b="0" dirty="0" smtClean="0">
              <a:effectLst/>
            </a:endParaRPr>
          </a:p>
          <a:p>
            <a:pPr fontAlgn="base"/>
            <a:r>
              <a:rPr lang="en-US" sz="1600" b="0" dirty="0" smtClean="0">
                <a:effectLst/>
              </a:rPr>
              <a:t/>
            </a:r>
            <a:br>
              <a:rPr lang="en-US" sz="1600" b="0" dirty="0" smtClean="0">
                <a:effectLst/>
              </a:rPr>
            </a:br>
            <a:r>
              <a:rPr lang="en-US" sz="1600" b="1" dirty="0"/>
              <a:t>GRU</a:t>
            </a:r>
            <a:r>
              <a:rPr lang="en-US" sz="1600" dirty="0"/>
              <a:t>: The same GRU as in the above subsection.</a:t>
            </a:r>
          </a:p>
          <a:p>
            <a:pPr fontAlgn="base"/>
            <a:r>
              <a:rPr lang="en-US" sz="1600" b="1" dirty="0"/>
              <a:t>DEERS-p</a:t>
            </a:r>
            <a:r>
              <a:rPr lang="en-US" sz="1600" dirty="0"/>
              <a:t>: The same DEERS-p as in the above subsection.</a:t>
            </a:r>
          </a:p>
          <a:p>
            <a:pPr fontAlgn="base"/>
            <a:r>
              <a:rPr lang="en-US" sz="1600" b="1" dirty="0"/>
              <a:t>DEERS-f</a:t>
            </a:r>
            <a:r>
              <a:rPr lang="en-US" sz="1600" dirty="0"/>
              <a:t>: This variant is a traditional 5-layer DQN where all layers are fully connected. Note that the state is also captured by GRU.</a:t>
            </a:r>
          </a:p>
          <a:p>
            <a:pPr fontAlgn="base"/>
            <a:r>
              <a:rPr lang="en-US" sz="1600" b="1" dirty="0"/>
              <a:t>DEERS-t</a:t>
            </a:r>
            <a:r>
              <a:rPr lang="en-US" sz="1600" dirty="0"/>
              <a:t>: In this variant, we remove GRU units and just concatenate the previous N = 10 clicked/ordered items as positive state and previous N = 10 skipped items as negative state.</a:t>
            </a:r>
          </a:p>
          <a:p>
            <a:pPr fontAlgn="base"/>
            <a:r>
              <a:rPr lang="en-US" sz="1600" b="1" dirty="0"/>
              <a:t>DEERS-r</a:t>
            </a:r>
            <a:r>
              <a:rPr lang="en-US" sz="1600" dirty="0"/>
              <a:t>: This variant is to evaluate the performance of the pairwise regularization term, so we set α = 0 to eliminate the pairwise regularization term.</a:t>
            </a:r>
          </a:p>
          <a:p>
            <a:r>
              <a:rPr lang="en-US" sz="1600" b="0" dirty="0" smtClean="0">
                <a:effectLst/>
              </a:rPr>
              <a:t/>
            </a:r>
            <a:br>
              <a:rPr lang="en-US" sz="1600" b="0" dirty="0" smtClean="0">
                <a:effectLst/>
              </a:rPr>
            </a:br>
            <a:r>
              <a:rPr lang="en-US" sz="1600" dirty="0"/>
              <a:t>As the test stage is based on the simulator, we can artificially control the length of recommendation sessions to study the performance in short and long sessions. We define short sessions with </a:t>
            </a:r>
            <a:r>
              <a:rPr lang="en-US" sz="1600" b="1" dirty="0"/>
              <a:t>100</a:t>
            </a:r>
            <a:r>
              <a:rPr lang="en-US" sz="1600" dirty="0"/>
              <a:t> recommended items, while long sessions with </a:t>
            </a:r>
            <a:r>
              <a:rPr lang="en-US" sz="1600" b="1" dirty="0"/>
              <a:t>300 </a:t>
            </a:r>
            <a:r>
              <a:rPr lang="en-US" sz="1600" dirty="0"/>
              <a:t>recommended items. The results are shown in</a:t>
            </a:r>
            <a:r>
              <a:rPr lang="en-US" sz="1600" b="1" dirty="0"/>
              <a:t> Figure 6</a:t>
            </a:r>
            <a:r>
              <a:rPr lang="en-US" sz="1600" dirty="0"/>
              <a:t>.</a:t>
            </a:r>
          </a:p>
        </p:txBody>
      </p:sp>
      <p:pic>
        <p:nvPicPr>
          <p:cNvPr id="5122" name="Picture 2" descr="https://lh3.googleusercontent.com/gbNkWBqmzpaIW0yervBNyiOU56UqimetJdJVi8O40APlzAkRARmpQ4BT1SR-QrnMKcLYnOYX4GFvzV-f9k8yjIIO3VigtUVRwnYuu30SEx0mC-BeKcQPUkzWnOYzrV0GMsuOpHv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294" y="4288852"/>
            <a:ext cx="3958814" cy="18809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5760" y="4813844"/>
            <a:ext cx="7013986" cy="830997"/>
          </a:xfrm>
          <a:prstGeom prst="rect">
            <a:avLst/>
          </a:prstGeom>
          <a:noFill/>
        </p:spPr>
        <p:txBody>
          <a:bodyPr wrap="square" rtlCol="0">
            <a:spAutoFit/>
          </a:bodyPr>
          <a:lstStyle/>
          <a:p>
            <a:r>
              <a:rPr lang="en-US" sz="1600" dirty="0"/>
              <a:t>In summary, appropriately redesigning </a:t>
            </a:r>
            <a:r>
              <a:rPr lang="en-US" sz="1600" b="1" dirty="0"/>
              <a:t>DQN</a:t>
            </a:r>
            <a:r>
              <a:rPr lang="en-US" sz="1600" dirty="0"/>
              <a:t> architecture to incorporate negative feedback, leveraging </a:t>
            </a:r>
            <a:r>
              <a:rPr lang="en-US" sz="1600" b="1" dirty="0"/>
              <a:t>GRU</a:t>
            </a:r>
            <a:r>
              <a:rPr lang="en-US" sz="1600" dirty="0"/>
              <a:t> to capture users’ dynamic preference and introducing the  </a:t>
            </a:r>
            <a:r>
              <a:rPr lang="en-US" sz="1600" b="1" dirty="0"/>
              <a:t>pairwise regularization term</a:t>
            </a:r>
            <a:r>
              <a:rPr lang="en-US" sz="1600" dirty="0"/>
              <a:t> can boost the recommendation performance.</a:t>
            </a:r>
          </a:p>
        </p:txBody>
      </p:sp>
    </p:spTree>
    <p:extLst>
      <p:ext uri="{BB962C8B-B14F-4D97-AF65-F5344CB8AC3E}">
        <p14:creationId xmlns:p14="http://schemas.microsoft.com/office/powerpoint/2010/main" val="2901709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5088"/>
            <a:ext cx="10058400" cy="1450757"/>
          </a:xfrm>
        </p:spPr>
        <p:txBody>
          <a:bodyPr>
            <a:normAutofit/>
          </a:bodyPr>
          <a:lstStyle/>
          <a:p>
            <a:r>
              <a:rPr lang="en-US" sz="3200" dirty="0">
                <a:hlinkClick r:id="rId2"/>
              </a:rPr>
              <a:t>Reinforcement learning to rank in e-commerce search engine: Formalization, analysis, and application</a:t>
            </a:r>
            <a:endParaRPr lang="en-US" sz="3200" dirty="0"/>
          </a:p>
        </p:txBody>
      </p:sp>
      <p:sp>
        <p:nvSpPr>
          <p:cNvPr id="3" name="Content Placeholder 2"/>
          <p:cNvSpPr>
            <a:spLocks noGrp="1"/>
          </p:cNvSpPr>
          <p:nvPr>
            <p:ph idx="1"/>
          </p:nvPr>
        </p:nvSpPr>
        <p:spPr>
          <a:xfrm>
            <a:off x="1097280" y="2609527"/>
            <a:ext cx="10058400" cy="4023360"/>
          </a:xfrm>
        </p:spPr>
        <p:txBody>
          <a:bodyPr/>
          <a:lstStyle/>
          <a:p>
            <a:r>
              <a:rPr lang="en-US" b="1" dirty="0">
                <a:solidFill>
                  <a:schemeClr val="tx1"/>
                </a:solidFill>
              </a:rPr>
              <a:t>ABSTRACT</a:t>
            </a:r>
            <a:endParaRPr lang="en-US" b="1" dirty="0">
              <a:solidFill>
                <a:schemeClr val="tx1"/>
              </a:solidFill>
            </a:endParaRPr>
          </a:p>
          <a:p>
            <a:r>
              <a:rPr lang="en-US" dirty="0">
                <a:solidFill>
                  <a:schemeClr val="tx1"/>
                </a:solidFill>
              </a:rPr>
              <a:t>Ranking items in a search is a </a:t>
            </a:r>
            <a:r>
              <a:rPr lang="en-US" b="1" i="1" dirty="0">
                <a:solidFill>
                  <a:schemeClr val="tx1"/>
                </a:solidFill>
              </a:rPr>
              <a:t>multi-step decision-making problem</a:t>
            </a:r>
            <a:r>
              <a:rPr lang="en-US" dirty="0">
                <a:solidFill>
                  <a:schemeClr val="tx1"/>
                </a:solidFill>
              </a:rPr>
              <a:t> that usually requires Learning to Rank (LTR) methods. LTR methods </a:t>
            </a:r>
            <a:r>
              <a:rPr lang="en-US" b="1" dirty="0">
                <a:solidFill>
                  <a:schemeClr val="tx1"/>
                </a:solidFill>
              </a:rPr>
              <a:t>assume that steps in a session are independent</a:t>
            </a:r>
            <a:r>
              <a:rPr lang="en-US" dirty="0">
                <a:solidFill>
                  <a:schemeClr val="tx1"/>
                </a:solidFill>
              </a:rPr>
              <a:t>, when in reality they can be highly correlated. In order to </a:t>
            </a:r>
            <a:r>
              <a:rPr lang="en-US" b="1" dirty="0">
                <a:solidFill>
                  <a:schemeClr val="tx1"/>
                </a:solidFill>
              </a:rPr>
              <a:t>use the way in which steps relate to each other</a:t>
            </a:r>
            <a:r>
              <a:rPr lang="en-US" dirty="0">
                <a:solidFill>
                  <a:schemeClr val="tx1"/>
                </a:solidFill>
              </a:rPr>
              <a:t>, the paper uses RL to learn an optimal ranking policy that maximizes the expected accumulative rewards in a search session.</a:t>
            </a:r>
            <a:endParaRPr lang="en-US" dirty="0">
              <a:solidFill>
                <a:schemeClr val="tx1"/>
              </a:solidFill>
            </a:endParaRPr>
          </a:p>
        </p:txBody>
      </p:sp>
    </p:spTree>
    <p:extLst>
      <p:ext uri="{BB962C8B-B14F-4D97-AF65-F5344CB8AC3E}">
        <p14:creationId xmlns:p14="http://schemas.microsoft.com/office/powerpoint/2010/main" val="446357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336" y="398032"/>
            <a:ext cx="11360076" cy="5755422"/>
          </a:xfrm>
          <a:prstGeom prst="rect">
            <a:avLst/>
          </a:prstGeom>
          <a:noFill/>
        </p:spPr>
        <p:txBody>
          <a:bodyPr wrap="square" rtlCol="0">
            <a:spAutoFit/>
          </a:bodyPr>
          <a:lstStyle/>
          <a:p>
            <a:r>
              <a:rPr lang="en-US" sz="1600" b="1" dirty="0" smtClean="0"/>
              <a:t>INTRODUCTION</a:t>
            </a:r>
          </a:p>
          <a:p>
            <a:endParaRPr lang="en-US" sz="1600" b="1" dirty="0" smtClean="0">
              <a:effectLst/>
            </a:endParaRPr>
          </a:p>
          <a:p>
            <a:r>
              <a:rPr lang="en-US" sz="1600" b="1" dirty="0"/>
              <a:t>Search session between the user and the search engine is a multi-step ranking problem with the following steps</a:t>
            </a:r>
            <a:endParaRPr lang="en-US" sz="1600" b="0" dirty="0" smtClean="0">
              <a:effectLst/>
            </a:endParaRPr>
          </a:p>
          <a:p>
            <a:pPr fontAlgn="base"/>
            <a:endParaRPr lang="en-US" sz="1600" dirty="0" smtClean="0"/>
          </a:p>
          <a:p>
            <a:pPr marL="342900" indent="-342900" fontAlgn="base">
              <a:buFont typeface="+mj-lt"/>
              <a:buAutoNum type="arabicPeriod"/>
            </a:pPr>
            <a:r>
              <a:rPr lang="en-US" sz="1600" dirty="0" smtClean="0"/>
              <a:t>user </a:t>
            </a:r>
            <a:r>
              <a:rPr lang="en-US" sz="1600" i="1" dirty="0"/>
              <a:t>inputs</a:t>
            </a:r>
            <a:r>
              <a:rPr lang="en-US" sz="1600" dirty="0"/>
              <a:t> a query in the blank</a:t>
            </a:r>
          </a:p>
          <a:p>
            <a:pPr marL="342900" indent="-342900" fontAlgn="base">
              <a:buFont typeface="+mj-lt"/>
              <a:buAutoNum type="arabicPeriod"/>
            </a:pPr>
            <a:r>
              <a:rPr lang="en-US" sz="1600" dirty="0"/>
              <a:t>search engine </a:t>
            </a:r>
            <a:r>
              <a:rPr lang="en-US" sz="1600" i="1" dirty="0"/>
              <a:t>ranks the related items and displays</a:t>
            </a:r>
            <a:r>
              <a:rPr lang="en-US" sz="1600" dirty="0"/>
              <a:t> the top K </a:t>
            </a:r>
            <a:r>
              <a:rPr lang="en-US" sz="1600" dirty="0" smtClean="0"/>
              <a:t>items</a:t>
            </a:r>
          </a:p>
          <a:p>
            <a:pPr marL="342900" indent="-342900" fontAlgn="base">
              <a:buFont typeface="+mj-lt"/>
              <a:buAutoNum type="arabicPeriod"/>
            </a:pPr>
            <a:r>
              <a:rPr lang="en-US" sz="1600" i="1" dirty="0" smtClean="0"/>
              <a:t>user </a:t>
            </a:r>
            <a:r>
              <a:rPr lang="en-US" sz="1600" i="1" dirty="0"/>
              <a:t>makes operations</a:t>
            </a:r>
            <a:r>
              <a:rPr lang="en-US" sz="1600" dirty="0"/>
              <a:t> (clicks, buys, requests a new page of the query aka view more)</a:t>
            </a:r>
          </a:p>
          <a:p>
            <a:pPr marL="342900" indent="-342900" fontAlgn="base">
              <a:buFont typeface="+mj-lt"/>
              <a:buAutoNum type="arabicPeriod"/>
            </a:pPr>
            <a:r>
              <a:rPr lang="en-US" sz="1600" dirty="0"/>
              <a:t>when a new page is requested, the </a:t>
            </a:r>
            <a:r>
              <a:rPr lang="en-US" sz="1600" i="1" dirty="0"/>
              <a:t>engine </a:t>
            </a:r>
            <a:r>
              <a:rPr lang="en-US" sz="1600" i="1" dirty="0" err="1"/>
              <a:t>reranks</a:t>
            </a:r>
            <a:r>
              <a:rPr lang="en-US" sz="1600" i="1" dirty="0"/>
              <a:t> the rest of the items</a:t>
            </a:r>
            <a:r>
              <a:rPr lang="en-US" sz="1600" dirty="0"/>
              <a:t> and displays top </a:t>
            </a:r>
            <a:r>
              <a:rPr lang="en-US" sz="1600" dirty="0" smtClean="0"/>
              <a:t>k</a:t>
            </a:r>
          </a:p>
          <a:p>
            <a:pPr fontAlgn="base"/>
            <a:endParaRPr lang="en-US" sz="1600" dirty="0"/>
          </a:p>
          <a:p>
            <a:r>
              <a:rPr lang="en-US" sz="1600" dirty="0"/>
              <a:t>All the steps </a:t>
            </a:r>
            <a:r>
              <a:rPr lang="en-US" sz="1600" b="1" dirty="0"/>
              <a:t>repeat until the user buys items/leaves the search session</a:t>
            </a:r>
            <a:r>
              <a:rPr lang="en-US" sz="1600" dirty="0"/>
              <a:t> (usually multiple rounds of this process</a:t>
            </a:r>
            <a:r>
              <a:rPr lang="en-US" sz="1600" dirty="0" smtClean="0"/>
              <a:t>)</a:t>
            </a:r>
          </a:p>
          <a:p>
            <a:endParaRPr lang="en-US" sz="1600" dirty="0"/>
          </a:p>
          <a:p>
            <a:r>
              <a:rPr lang="en-US" sz="1600" b="1" dirty="0"/>
              <a:t>This </a:t>
            </a:r>
            <a:r>
              <a:rPr lang="en-US" sz="1600" b="1" dirty="0" smtClean="0"/>
              <a:t>method</a:t>
            </a:r>
          </a:p>
          <a:p>
            <a:endParaRPr lang="en-US" sz="1600" b="0" dirty="0" smtClean="0">
              <a:effectLst/>
            </a:endParaRPr>
          </a:p>
          <a:p>
            <a:r>
              <a:rPr lang="en-US" sz="1600" dirty="0"/>
              <a:t>Considers a multi-step sequential ranking problem and proposes a new RL algorithm for learning an optimal ranking policy. The contributions are</a:t>
            </a:r>
            <a:r>
              <a:rPr lang="en-US" sz="1600" dirty="0" smtClean="0"/>
              <a:t>:</a:t>
            </a:r>
          </a:p>
          <a:p>
            <a:endParaRPr lang="en-US" sz="1600" b="0" dirty="0" smtClean="0">
              <a:effectLst/>
            </a:endParaRPr>
          </a:p>
          <a:p>
            <a:pPr marL="285750" indent="-285750" fontAlgn="base">
              <a:buFont typeface="Arial" panose="020B0604020202020204" pitchFamily="34" charset="0"/>
              <a:buChar char="•"/>
            </a:pPr>
            <a:r>
              <a:rPr lang="en-US" sz="1600" b="1" dirty="0"/>
              <a:t>definition of search session Markov Decision Process</a:t>
            </a:r>
            <a:r>
              <a:rPr lang="en-US" sz="1600" dirty="0"/>
              <a:t> to formulate the problem by identifying the state space, reward function, state transition function</a:t>
            </a:r>
          </a:p>
          <a:p>
            <a:pPr marL="285750" indent="-285750" fontAlgn="base">
              <a:buFont typeface="Arial" panose="020B0604020202020204" pitchFamily="34" charset="0"/>
              <a:buChar char="•"/>
            </a:pPr>
            <a:r>
              <a:rPr lang="en-US" sz="1600" b="1" dirty="0"/>
              <a:t>proof that maximizing accumulative rewards is necessary</a:t>
            </a:r>
            <a:r>
              <a:rPr lang="en-US" sz="1600" dirty="0"/>
              <a:t> → different ranking steps in a session are tightly correlated, rather than independent</a:t>
            </a:r>
          </a:p>
          <a:p>
            <a:pPr marL="285750" indent="-285750" fontAlgn="base">
              <a:buFont typeface="Arial" panose="020B0604020202020204" pitchFamily="34" charset="0"/>
              <a:buChar char="•"/>
            </a:pPr>
            <a:r>
              <a:rPr lang="en-US" sz="1600" b="1" dirty="0"/>
              <a:t>new algorithm</a:t>
            </a:r>
            <a:r>
              <a:rPr lang="en-US" sz="1600" dirty="0"/>
              <a:t> → deterministic policy gradient with full backup estimation → fit for the problem of </a:t>
            </a:r>
            <a:r>
              <a:rPr lang="en-US" sz="1600" b="1" dirty="0"/>
              <a:t>high reward variance and unbalanced reward distribution</a:t>
            </a:r>
            <a:r>
              <a:rPr lang="en-US" sz="1600" dirty="0"/>
              <a:t> → hardly dealt with even in state of the art RL</a:t>
            </a:r>
          </a:p>
          <a:p>
            <a:pPr marL="285750" indent="-285750">
              <a:buFont typeface="Arial" panose="020B0604020202020204" pitchFamily="34" charset="0"/>
              <a:buChar char="•"/>
            </a:pPr>
            <a:r>
              <a:rPr lang="en-US" sz="1600" b="1" dirty="0"/>
              <a:t>empirical demonstration</a:t>
            </a:r>
            <a:r>
              <a:rPr lang="en-US" sz="1600" dirty="0"/>
              <a:t> → algorithm performs much better than online LTR</a:t>
            </a:r>
          </a:p>
        </p:txBody>
      </p:sp>
    </p:spTree>
    <p:extLst>
      <p:ext uri="{BB962C8B-B14F-4D97-AF65-F5344CB8AC3E}">
        <p14:creationId xmlns:p14="http://schemas.microsoft.com/office/powerpoint/2010/main" val="337467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395" y="258183"/>
            <a:ext cx="11822654" cy="5909310"/>
          </a:xfrm>
          <a:prstGeom prst="rect">
            <a:avLst/>
          </a:prstGeom>
          <a:noFill/>
        </p:spPr>
        <p:txBody>
          <a:bodyPr wrap="square" rtlCol="0">
            <a:spAutoFit/>
          </a:bodyPr>
          <a:lstStyle/>
          <a:p>
            <a:r>
              <a:rPr lang="en-US" b="1" dirty="0"/>
              <a:t>PROBLEM FORMULATION</a:t>
            </a:r>
            <a:endParaRPr lang="en-US" b="1" dirty="0" smtClean="0">
              <a:effectLst/>
            </a:endParaRPr>
          </a:p>
          <a:p>
            <a:endParaRPr lang="en-US" dirty="0" smtClean="0"/>
          </a:p>
          <a:p>
            <a:r>
              <a:rPr lang="en-US" b="1" dirty="0"/>
              <a:t>Search Session </a:t>
            </a:r>
            <a:r>
              <a:rPr lang="en-US" b="1" dirty="0" smtClean="0"/>
              <a:t>Modelling</a:t>
            </a:r>
          </a:p>
          <a:p>
            <a:endParaRPr lang="en-US" b="0" dirty="0" smtClean="0">
              <a:effectLst/>
            </a:endParaRPr>
          </a:p>
          <a:p>
            <a:r>
              <a:rPr lang="en-US" b="1" dirty="0"/>
              <a:t>Top-k list</a:t>
            </a:r>
            <a:r>
              <a:rPr lang="en-US" dirty="0"/>
              <a:t> → for an item set, a ranking function and a positive integer </a:t>
            </a:r>
            <a:r>
              <a:rPr lang="en-US" i="1" dirty="0"/>
              <a:t>k</a:t>
            </a:r>
            <a:r>
              <a:rPr lang="en-US" dirty="0"/>
              <a:t>, the top list </a:t>
            </a:r>
            <a:r>
              <a:rPr lang="en-US" i="1" dirty="0" err="1" smtClean="0"/>
              <a:t>L</a:t>
            </a:r>
            <a:r>
              <a:rPr lang="en-US" i="1" baseline="-25000" dirty="0" err="1" smtClean="0"/>
              <a:t>k</a:t>
            </a:r>
            <a:r>
              <a:rPr lang="en-US" dirty="0" smtClean="0"/>
              <a:t> </a:t>
            </a:r>
            <a:r>
              <a:rPr lang="en-US" dirty="0"/>
              <a:t>is an ordered item list which contains the top </a:t>
            </a:r>
            <a:r>
              <a:rPr lang="en-US" i="1" dirty="0"/>
              <a:t>K</a:t>
            </a:r>
            <a:r>
              <a:rPr lang="en-US" dirty="0"/>
              <a:t> items when applying the ranking function </a:t>
            </a:r>
            <a:r>
              <a:rPr lang="en-US" i="1" dirty="0"/>
              <a:t>f</a:t>
            </a:r>
            <a:r>
              <a:rPr lang="en-US" dirty="0"/>
              <a:t> to the item set</a:t>
            </a:r>
            <a:r>
              <a:rPr lang="en-US" i="1" dirty="0"/>
              <a:t> </a:t>
            </a:r>
            <a:r>
              <a:rPr lang="en-US" i="1" dirty="0" smtClean="0"/>
              <a:t>D</a:t>
            </a:r>
          </a:p>
          <a:p>
            <a:endParaRPr lang="en-US" b="0" i="1" dirty="0" smtClean="0">
              <a:effectLst/>
            </a:endParaRPr>
          </a:p>
          <a:p>
            <a:r>
              <a:rPr lang="en-US" b="1" dirty="0"/>
              <a:t>Item page</a:t>
            </a:r>
            <a:r>
              <a:rPr lang="en-US" dirty="0"/>
              <a:t> → for each step </a:t>
            </a:r>
            <a:r>
              <a:rPr lang="en-US" i="1" dirty="0"/>
              <a:t>t</a:t>
            </a:r>
            <a:r>
              <a:rPr lang="en-US" dirty="0"/>
              <a:t> during a session, the item page </a:t>
            </a:r>
            <a:r>
              <a:rPr lang="en-US" i="1" dirty="0" err="1" smtClean="0"/>
              <a:t>p</a:t>
            </a:r>
            <a:r>
              <a:rPr lang="en-US" i="1" baseline="-25000" dirty="0" err="1" smtClean="0"/>
              <a:t>t</a:t>
            </a:r>
            <a:r>
              <a:rPr lang="en-US" dirty="0" smtClean="0"/>
              <a:t> </a:t>
            </a:r>
            <a:r>
              <a:rPr lang="en-US" dirty="0"/>
              <a:t>is the top-K list resulted by applying the ranking action </a:t>
            </a:r>
            <a:r>
              <a:rPr lang="en-US" i="1" dirty="0" smtClean="0"/>
              <a:t>a</a:t>
            </a:r>
            <a:r>
              <a:rPr lang="en-US" i="1" baseline="-25000" dirty="0" smtClean="0"/>
              <a:t>t-1</a:t>
            </a:r>
            <a:r>
              <a:rPr lang="en-US" dirty="0" smtClean="0"/>
              <a:t> </a:t>
            </a:r>
            <a:r>
              <a:rPr lang="en-US" dirty="0"/>
              <a:t>of the search engine to the set of unranked items in the last decision step </a:t>
            </a:r>
            <a:r>
              <a:rPr lang="en-US" i="1" dirty="0"/>
              <a:t>t-1.</a:t>
            </a:r>
            <a:r>
              <a:rPr lang="en-US" dirty="0"/>
              <a:t> (initially, </a:t>
            </a:r>
            <a:r>
              <a:rPr lang="en-US" i="1" dirty="0"/>
              <a:t>D</a:t>
            </a:r>
            <a:r>
              <a:rPr lang="en-US" i="1" baseline="-25000" dirty="0"/>
              <a:t>0</a:t>
            </a:r>
            <a:r>
              <a:rPr lang="en-US" dirty="0"/>
              <a:t> = </a:t>
            </a:r>
            <a:r>
              <a:rPr lang="en-US" i="1" dirty="0"/>
              <a:t>D</a:t>
            </a:r>
            <a:r>
              <a:rPr lang="en-US" dirty="0" smtClean="0"/>
              <a:t>)</a:t>
            </a:r>
          </a:p>
          <a:p>
            <a:endParaRPr lang="en-US" b="0" dirty="0" smtClean="0">
              <a:effectLst/>
            </a:endParaRPr>
          </a:p>
          <a:p>
            <a:r>
              <a:rPr lang="en-US" b="1" dirty="0"/>
              <a:t>Item page history</a:t>
            </a:r>
            <a:r>
              <a:rPr lang="en-US" dirty="0"/>
              <a:t> → in a search session, </a:t>
            </a:r>
            <a:r>
              <a:rPr lang="en-US" i="1" dirty="0"/>
              <a:t>q</a:t>
            </a:r>
            <a:r>
              <a:rPr lang="en-US" dirty="0"/>
              <a:t> is the input query. For the initial step, the initial item page history is </a:t>
            </a:r>
            <a:r>
              <a:rPr lang="en-US" i="1" dirty="0"/>
              <a:t>q</a:t>
            </a:r>
            <a:r>
              <a:rPr lang="en-US" dirty="0"/>
              <a:t>. For each later decision step, the item page history up to </a:t>
            </a:r>
            <a:r>
              <a:rPr lang="en-US" i="1" dirty="0"/>
              <a:t>h</a:t>
            </a:r>
            <a:r>
              <a:rPr lang="en-US" dirty="0"/>
              <a:t> is </a:t>
            </a:r>
            <a:r>
              <a:rPr lang="en-US" i="1" dirty="0" err="1"/>
              <a:t>h</a:t>
            </a:r>
            <a:r>
              <a:rPr lang="en-US" i="1" baseline="-25000" dirty="0" err="1"/>
              <a:t>t</a:t>
            </a:r>
            <a:r>
              <a:rPr lang="en-US" i="1" dirty="0"/>
              <a:t> = h</a:t>
            </a:r>
            <a:r>
              <a:rPr lang="en-US" i="1" baseline="-25000" dirty="0"/>
              <a:t>t-1</a:t>
            </a:r>
            <a:r>
              <a:rPr lang="en-US" i="1" dirty="0"/>
              <a:t> </a:t>
            </a:r>
            <a:r>
              <a:rPr lang="en-US" dirty="0"/>
              <a:t>and </a:t>
            </a:r>
            <a:r>
              <a:rPr lang="en-US" i="1" dirty="0" err="1"/>
              <a:t>p</a:t>
            </a:r>
            <a:r>
              <a:rPr lang="en-US" i="1" baseline="-25000" dirty="0" err="1"/>
              <a:t>t</a:t>
            </a:r>
            <a:r>
              <a:rPr lang="en-US" dirty="0"/>
              <a:t> where </a:t>
            </a:r>
            <a:r>
              <a:rPr lang="en-US" i="1" dirty="0"/>
              <a:t>h</a:t>
            </a:r>
            <a:r>
              <a:rPr lang="en-US" i="1" baseline="-25000" dirty="0"/>
              <a:t>t-1</a:t>
            </a:r>
            <a:r>
              <a:rPr lang="en-US" dirty="0"/>
              <a:t> is the page history up to the step </a:t>
            </a:r>
            <a:r>
              <a:rPr lang="en-US" i="1" dirty="0" smtClean="0"/>
              <a:t>t-1</a:t>
            </a:r>
            <a:r>
              <a:rPr lang="en-US" dirty="0" smtClean="0"/>
              <a:t> </a:t>
            </a:r>
            <a:r>
              <a:rPr lang="en-US" dirty="0"/>
              <a:t>and </a:t>
            </a:r>
            <a:r>
              <a:rPr lang="en-US" i="1" dirty="0" err="1" smtClean="0"/>
              <a:t>p</a:t>
            </a:r>
            <a:r>
              <a:rPr lang="en-US" i="1" baseline="-25000" dirty="0" err="1" smtClean="0"/>
              <a:t>t</a:t>
            </a:r>
            <a:r>
              <a:rPr lang="en-US" dirty="0" smtClean="0"/>
              <a:t> </a:t>
            </a:r>
            <a:r>
              <a:rPr lang="en-US" dirty="0"/>
              <a:t>is the item page of step </a:t>
            </a:r>
            <a:r>
              <a:rPr lang="en-US" i="1" dirty="0" smtClean="0"/>
              <a:t>t</a:t>
            </a:r>
          </a:p>
          <a:p>
            <a:endParaRPr lang="en-US" b="0" i="1" dirty="0" smtClean="0">
              <a:effectLst/>
            </a:endParaRPr>
          </a:p>
          <a:p>
            <a:r>
              <a:rPr lang="en-US" dirty="0"/>
              <a:t>Users may choose to purchase items or just leave at different steps of a session. If we treat all possible users as an environment which samples user behaviors, this would mean that after observing any item page history, the environment may terminate a search session with a certain probability of transaction conversion or abandonment</a:t>
            </a:r>
            <a:r>
              <a:rPr lang="en-US" dirty="0" smtClean="0"/>
              <a:t>.</a:t>
            </a:r>
          </a:p>
          <a:p>
            <a:endParaRPr lang="en-US" b="0" dirty="0" smtClean="0">
              <a:effectLst/>
            </a:endParaRPr>
          </a:p>
          <a:p>
            <a:r>
              <a:rPr lang="en-US" b="1" dirty="0"/>
              <a:t>Conversion probability</a:t>
            </a:r>
            <a:r>
              <a:rPr lang="en-US" dirty="0"/>
              <a:t> → for any item page history in a search session </a:t>
            </a:r>
            <a:r>
              <a:rPr lang="en-US" i="1" dirty="0" err="1"/>
              <a:t>h</a:t>
            </a:r>
            <a:r>
              <a:rPr lang="en-US" i="1" baseline="-25000" dirty="0" err="1"/>
              <a:t>t</a:t>
            </a:r>
            <a:r>
              <a:rPr lang="en-US" dirty="0"/>
              <a:t>, </a:t>
            </a:r>
            <a:r>
              <a:rPr lang="en-US" i="1" dirty="0"/>
              <a:t>B(</a:t>
            </a:r>
            <a:r>
              <a:rPr lang="en-US" i="1" dirty="0" err="1"/>
              <a:t>h</a:t>
            </a:r>
            <a:r>
              <a:rPr lang="en-US" i="1" baseline="-25000" dirty="0" err="1"/>
              <a:t>t</a:t>
            </a:r>
            <a:r>
              <a:rPr lang="en-US" i="1" dirty="0"/>
              <a:t>)</a:t>
            </a:r>
            <a:r>
              <a:rPr lang="en-US" dirty="0"/>
              <a:t> is the conversion event that a user purchases an item after observing </a:t>
            </a:r>
            <a:r>
              <a:rPr lang="en-US" i="1" dirty="0"/>
              <a:t>h</a:t>
            </a:r>
            <a:r>
              <a:rPr lang="en-US" i="1" baseline="-25000" dirty="0"/>
              <a:t>t</a:t>
            </a:r>
            <a:r>
              <a:rPr lang="en-US" dirty="0"/>
              <a:t>. The conversion </a:t>
            </a:r>
            <a:r>
              <a:rPr lang="en-US" dirty="0" smtClean="0"/>
              <a:t>probability </a:t>
            </a:r>
            <a:r>
              <a:rPr lang="en-US" dirty="0"/>
              <a:t>of </a:t>
            </a:r>
            <a:r>
              <a:rPr lang="en-US" i="1" dirty="0" err="1"/>
              <a:t>h</a:t>
            </a:r>
            <a:r>
              <a:rPr lang="en-US" i="1" baseline="-25000" dirty="0" err="1"/>
              <a:t>t</a:t>
            </a:r>
            <a:r>
              <a:rPr lang="en-US" dirty="0"/>
              <a:t>, which is denoted by </a:t>
            </a:r>
            <a:r>
              <a:rPr lang="en-US" i="1" dirty="0"/>
              <a:t>b(</a:t>
            </a:r>
            <a:r>
              <a:rPr lang="en-US" i="1" dirty="0" err="1"/>
              <a:t>h</a:t>
            </a:r>
            <a:r>
              <a:rPr lang="en-US" i="1" baseline="-25000" dirty="0" err="1"/>
              <a:t>t</a:t>
            </a:r>
            <a:r>
              <a:rPr lang="en-US" i="1" dirty="0"/>
              <a:t>)</a:t>
            </a:r>
            <a:r>
              <a:rPr lang="en-US" dirty="0"/>
              <a:t> is the averaged probability that </a:t>
            </a:r>
            <a:r>
              <a:rPr lang="en-US" i="1" dirty="0"/>
              <a:t>B(</a:t>
            </a:r>
            <a:r>
              <a:rPr lang="en-US" i="1" dirty="0" err="1"/>
              <a:t>h</a:t>
            </a:r>
            <a:r>
              <a:rPr lang="en-US" i="1" baseline="-25000" dirty="0" err="1"/>
              <a:t>t</a:t>
            </a:r>
            <a:r>
              <a:rPr lang="en-US" i="1" dirty="0"/>
              <a:t>)</a:t>
            </a:r>
            <a:r>
              <a:rPr lang="en-US" dirty="0"/>
              <a:t> occurs when </a:t>
            </a:r>
            <a:r>
              <a:rPr lang="en-US" i="1" dirty="0" err="1"/>
              <a:t>h</a:t>
            </a:r>
            <a:r>
              <a:rPr lang="en-US" i="1" baseline="-25000" dirty="0" err="1"/>
              <a:t>t</a:t>
            </a:r>
            <a:r>
              <a:rPr lang="en-US" dirty="0"/>
              <a:t> takes place</a:t>
            </a:r>
            <a:r>
              <a:rPr lang="en-US" dirty="0" smtClean="0"/>
              <a:t>.</a:t>
            </a:r>
            <a:endParaRPr lang="en-US" b="0" dirty="0" smtClean="0">
              <a:effectLst/>
            </a:endParaRPr>
          </a:p>
        </p:txBody>
      </p:sp>
    </p:spTree>
    <p:extLst>
      <p:ext uri="{BB962C8B-B14F-4D97-AF65-F5344CB8AC3E}">
        <p14:creationId xmlns:p14="http://schemas.microsoft.com/office/powerpoint/2010/main" val="277484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183" y="1656677"/>
            <a:ext cx="11607501" cy="4524315"/>
          </a:xfrm>
          <a:prstGeom prst="rect">
            <a:avLst/>
          </a:prstGeom>
          <a:noFill/>
        </p:spPr>
        <p:txBody>
          <a:bodyPr wrap="square" rtlCol="0">
            <a:spAutoFit/>
          </a:bodyPr>
          <a:lstStyle/>
          <a:p>
            <a:r>
              <a:rPr lang="en-US" sz="1600" b="1" dirty="0" smtClean="0"/>
              <a:t>Abandon probability</a:t>
            </a:r>
            <a:r>
              <a:rPr lang="en-US" sz="1600" dirty="0" smtClean="0"/>
              <a:t> → for any item page history in a search session, </a:t>
            </a:r>
            <a:r>
              <a:rPr lang="en-US" sz="1600" i="1" dirty="0" smtClean="0"/>
              <a:t>L(</a:t>
            </a:r>
            <a:r>
              <a:rPr lang="en-US" sz="1600" i="1" dirty="0" err="1" smtClean="0"/>
              <a:t>h</a:t>
            </a:r>
            <a:r>
              <a:rPr lang="en-US" sz="1600" i="1" baseline="-25000" dirty="0" err="1" smtClean="0"/>
              <a:t>t</a:t>
            </a:r>
            <a:r>
              <a:rPr lang="en-US" sz="1600" i="1" dirty="0" smtClean="0"/>
              <a:t>)</a:t>
            </a:r>
            <a:r>
              <a:rPr lang="en-US" sz="1600" dirty="0" smtClean="0"/>
              <a:t> is the abandon event that a user leaves the session after observing </a:t>
            </a:r>
            <a:r>
              <a:rPr lang="en-US" sz="1600" i="1" dirty="0" smtClean="0"/>
              <a:t>h</a:t>
            </a:r>
            <a:r>
              <a:rPr lang="en-US" sz="1600" i="1" baseline="-25000" dirty="0" smtClean="0"/>
              <a:t>t</a:t>
            </a:r>
            <a:r>
              <a:rPr lang="en-US" sz="1600" dirty="0" smtClean="0"/>
              <a:t>. </a:t>
            </a:r>
            <a:r>
              <a:rPr lang="en-US" sz="1600" i="1" dirty="0" smtClean="0"/>
              <a:t>l(</a:t>
            </a:r>
            <a:r>
              <a:rPr lang="en-US" sz="1600" i="1" dirty="0" err="1" smtClean="0"/>
              <a:t>h</a:t>
            </a:r>
            <a:r>
              <a:rPr lang="en-US" sz="1600" i="1" baseline="-25000" dirty="0" err="1" smtClean="0"/>
              <a:t>t</a:t>
            </a:r>
            <a:r>
              <a:rPr lang="en-US" sz="1600" i="1" dirty="0" smtClean="0"/>
              <a:t>)</a:t>
            </a:r>
            <a:r>
              <a:rPr lang="en-US" sz="1600" dirty="0" smtClean="0"/>
              <a:t> is the averaged probability that </a:t>
            </a:r>
            <a:r>
              <a:rPr lang="en-US" sz="1600" i="1" dirty="0" smtClean="0"/>
              <a:t>L(</a:t>
            </a:r>
            <a:r>
              <a:rPr lang="en-US" sz="1600" i="1" dirty="0" err="1" smtClean="0"/>
              <a:t>h</a:t>
            </a:r>
            <a:r>
              <a:rPr lang="en-US" sz="1600" i="1" baseline="-25000" dirty="0" err="1" smtClean="0"/>
              <a:t>t</a:t>
            </a:r>
            <a:r>
              <a:rPr lang="en-US" sz="1600" i="1" dirty="0" smtClean="0"/>
              <a:t>)</a:t>
            </a:r>
            <a:r>
              <a:rPr lang="en-US" sz="1600" dirty="0" smtClean="0"/>
              <a:t> occurs when </a:t>
            </a:r>
            <a:r>
              <a:rPr lang="en-US" sz="1600" i="1" dirty="0" err="1" smtClean="0"/>
              <a:t>h</a:t>
            </a:r>
            <a:r>
              <a:rPr lang="en-US" sz="1600" i="1" baseline="-25000" dirty="0" err="1" smtClean="0"/>
              <a:t>t</a:t>
            </a:r>
            <a:r>
              <a:rPr lang="en-US" sz="1600" dirty="0" smtClean="0"/>
              <a:t> takes place</a:t>
            </a:r>
            <a:endParaRPr lang="en-US" sz="1600" b="0" dirty="0" smtClean="0">
              <a:effectLst/>
            </a:endParaRPr>
          </a:p>
          <a:p>
            <a:r>
              <a:rPr lang="en-US" sz="1600" b="1" dirty="0" smtClean="0"/>
              <a:t>Continuing probability</a:t>
            </a:r>
            <a:r>
              <a:rPr lang="en-US" sz="1600" dirty="0" smtClean="0"/>
              <a:t> → user continues searching after observing </a:t>
            </a:r>
            <a:r>
              <a:rPr lang="en-US" sz="1600" i="1" dirty="0" smtClean="0"/>
              <a:t>h</a:t>
            </a:r>
            <a:r>
              <a:rPr lang="en-US" sz="1600" i="1" baseline="-25000" dirty="0" smtClean="0"/>
              <a:t>t</a:t>
            </a:r>
            <a:r>
              <a:rPr lang="en-US" sz="1600" dirty="0" smtClean="0"/>
              <a:t>.</a:t>
            </a:r>
          </a:p>
          <a:p>
            <a:endParaRPr lang="en-US" sz="1600" b="0" dirty="0" smtClean="0">
              <a:effectLst/>
            </a:endParaRPr>
          </a:p>
          <a:p>
            <a:r>
              <a:rPr lang="en-US" sz="1600" dirty="0" smtClean="0"/>
              <a:t>These 2 types define how the state of the environment will change after </a:t>
            </a:r>
            <a:r>
              <a:rPr lang="en-US" sz="1600" i="1" dirty="0" smtClean="0"/>
              <a:t>a</a:t>
            </a:r>
            <a:r>
              <a:rPr lang="en-US" sz="1600" i="1" baseline="-25000" dirty="0" smtClean="0"/>
              <a:t>t-1</a:t>
            </a:r>
            <a:r>
              <a:rPr lang="en-US" sz="1600" dirty="0" smtClean="0"/>
              <a:t> is taken in </a:t>
            </a:r>
            <a:r>
              <a:rPr lang="en-US" sz="1600" i="1" dirty="0" smtClean="0"/>
              <a:t>h</a:t>
            </a:r>
            <a:r>
              <a:rPr lang="en-US" sz="1600" i="1" baseline="-25000" dirty="0" smtClean="0"/>
              <a:t>t-1</a:t>
            </a:r>
            <a:r>
              <a:rPr lang="en-US" sz="1600" dirty="0" smtClean="0"/>
              <a:t>:</a:t>
            </a:r>
            <a:endParaRPr lang="en-US" sz="1600" b="0" dirty="0" smtClean="0">
              <a:effectLst/>
            </a:endParaRPr>
          </a:p>
          <a:p>
            <a:pPr marL="285750" indent="-285750" fontAlgn="base">
              <a:buFont typeface="Arial" panose="020B0604020202020204" pitchFamily="34" charset="0"/>
              <a:buChar char="•"/>
            </a:pPr>
            <a:r>
              <a:rPr lang="en-US" sz="1600" b="1" dirty="0" smtClean="0"/>
              <a:t>terminating the search session</a:t>
            </a:r>
            <a:r>
              <a:rPr lang="en-US" sz="1600" dirty="0" smtClean="0"/>
              <a:t> by purchasing an item in </a:t>
            </a:r>
            <a:r>
              <a:rPr lang="en-US" sz="1600" i="1" dirty="0" err="1" smtClean="0"/>
              <a:t>h</a:t>
            </a:r>
            <a:r>
              <a:rPr lang="en-US" sz="1600" i="1" baseline="-25000" dirty="0" err="1" smtClean="0"/>
              <a:t>t</a:t>
            </a:r>
            <a:r>
              <a:rPr lang="en-US" sz="1600" dirty="0" smtClean="0"/>
              <a:t> (probability </a:t>
            </a:r>
            <a:r>
              <a:rPr lang="en-US" sz="1600" i="1" dirty="0" smtClean="0"/>
              <a:t>b(</a:t>
            </a:r>
            <a:r>
              <a:rPr lang="en-US" sz="1600" i="1" dirty="0" err="1" smtClean="0"/>
              <a:t>h</a:t>
            </a:r>
            <a:r>
              <a:rPr lang="en-US" sz="1600" i="1" baseline="-25000" dirty="0" err="1" smtClean="0"/>
              <a:t>t</a:t>
            </a:r>
            <a:r>
              <a:rPr lang="en-US" sz="1600" i="1" dirty="0" smtClean="0"/>
              <a:t>)</a:t>
            </a:r>
            <a:r>
              <a:rPr lang="en-US" sz="1600" dirty="0" smtClean="0"/>
              <a:t>)</a:t>
            </a:r>
          </a:p>
          <a:p>
            <a:pPr marL="285750" indent="-285750" fontAlgn="base">
              <a:buFont typeface="Arial" panose="020B0604020202020204" pitchFamily="34" charset="0"/>
              <a:buChar char="•"/>
            </a:pPr>
            <a:r>
              <a:rPr lang="en-US" sz="1600" b="1" dirty="0" smtClean="0"/>
              <a:t>leaving the search session</a:t>
            </a:r>
            <a:r>
              <a:rPr lang="en-US" sz="1600" dirty="0" smtClean="0"/>
              <a:t> with probability </a:t>
            </a:r>
            <a:r>
              <a:rPr lang="en-US" sz="1600" i="1" dirty="0" smtClean="0"/>
              <a:t>l(</a:t>
            </a:r>
            <a:r>
              <a:rPr lang="en-US" sz="1600" i="1" dirty="0" err="1" smtClean="0"/>
              <a:t>h</a:t>
            </a:r>
            <a:r>
              <a:rPr lang="en-US" sz="1600" i="1" baseline="-25000" dirty="0" err="1" smtClean="0"/>
              <a:t>t</a:t>
            </a:r>
            <a:r>
              <a:rPr lang="en-US" sz="1600" i="1" dirty="0" smtClean="0"/>
              <a:t>)</a:t>
            </a:r>
          </a:p>
          <a:p>
            <a:pPr marL="285750" indent="-285750">
              <a:buFont typeface="Arial" panose="020B0604020202020204" pitchFamily="34" charset="0"/>
              <a:buChar char="•"/>
            </a:pPr>
            <a:r>
              <a:rPr lang="en-US" sz="1600" b="1" dirty="0" smtClean="0"/>
              <a:t>continuing the search session</a:t>
            </a:r>
            <a:r>
              <a:rPr lang="en-US" sz="1600" dirty="0" smtClean="0"/>
              <a:t> from </a:t>
            </a:r>
            <a:r>
              <a:rPr lang="en-US" sz="1600" i="1" dirty="0" err="1" smtClean="0"/>
              <a:t>h</a:t>
            </a:r>
            <a:r>
              <a:rPr lang="en-US" sz="1600" i="1" baseline="-25000" dirty="0" err="1" smtClean="0"/>
              <a:t>t</a:t>
            </a:r>
            <a:r>
              <a:rPr lang="en-US" sz="1600" dirty="0" smtClean="0"/>
              <a:t> with probability </a:t>
            </a:r>
            <a:r>
              <a:rPr lang="en-US" sz="1600" i="1" dirty="0" smtClean="0"/>
              <a:t>1-b(</a:t>
            </a:r>
            <a:r>
              <a:rPr lang="en-US" sz="1600" i="1" dirty="0" err="1" smtClean="0"/>
              <a:t>h</a:t>
            </a:r>
            <a:r>
              <a:rPr lang="en-US" sz="1600" i="1" baseline="-25000" dirty="0" err="1" smtClean="0"/>
              <a:t>t</a:t>
            </a:r>
            <a:r>
              <a:rPr lang="en-US" sz="1600" i="1" dirty="0" smtClean="0"/>
              <a:t>)-l(</a:t>
            </a:r>
            <a:r>
              <a:rPr lang="en-US" sz="1600" i="1" dirty="0" err="1" smtClean="0"/>
              <a:t>h</a:t>
            </a:r>
            <a:r>
              <a:rPr lang="en-US" sz="1600" i="1" baseline="-25000" dirty="0" err="1" smtClean="0"/>
              <a:t>t</a:t>
            </a:r>
            <a:r>
              <a:rPr lang="en-US" sz="1600" i="1" dirty="0" smtClean="0"/>
              <a:t>)</a:t>
            </a:r>
          </a:p>
          <a:p>
            <a:endParaRPr lang="en-US" sz="1600" dirty="0" smtClean="0"/>
          </a:p>
          <a:p>
            <a:r>
              <a:rPr lang="en-US" sz="1600" b="1" dirty="0"/>
              <a:t>Search Session </a:t>
            </a:r>
            <a:r>
              <a:rPr lang="en-US" sz="1600" b="1" dirty="0" smtClean="0"/>
              <a:t>MDP</a:t>
            </a:r>
          </a:p>
          <a:p>
            <a:endParaRPr lang="en-US" sz="1600" b="1" dirty="0"/>
          </a:p>
          <a:p>
            <a:r>
              <a:rPr lang="en-US" sz="1600" b="1" i="1" dirty="0"/>
              <a:t>Agent</a:t>
            </a:r>
            <a:r>
              <a:rPr lang="en-US" sz="1600" dirty="0"/>
              <a:t> → search engine</a:t>
            </a:r>
            <a:endParaRPr lang="en-US" sz="1600" b="0" dirty="0" smtClean="0">
              <a:effectLst/>
            </a:endParaRPr>
          </a:p>
          <a:p>
            <a:r>
              <a:rPr lang="en-US" sz="1600" b="1" i="1" dirty="0"/>
              <a:t>Environment</a:t>
            </a:r>
            <a:r>
              <a:rPr lang="en-US" sz="1600" dirty="0"/>
              <a:t> → Population of all possible users</a:t>
            </a:r>
            <a:endParaRPr lang="en-US" sz="1600" b="0" dirty="0" smtClean="0">
              <a:effectLst/>
            </a:endParaRPr>
          </a:p>
          <a:p>
            <a:r>
              <a:rPr lang="en-US" sz="1600" b="1" i="1" dirty="0"/>
              <a:t>States of the environment</a:t>
            </a:r>
            <a:r>
              <a:rPr lang="en-US" sz="1600" dirty="0"/>
              <a:t> → indication of user status in the corresponding item page histories (continuation, abandonment, transaction conversion)</a:t>
            </a:r>
            <a:endParaRPr lang="en-US" sz="1600" b="0" dirty="0" smtClean="0">
              <a:effectLst/>
            </a:endParaRPr>
          </a:p>
          <a:p>
            <a:r>
              <a:rPr lang="en-US" sz="1600" b="1" i="1" dirty="0"/>
              <a:t>Action space</a:t>
            </a:r>
            <a:r>
              <a:rPr lang="en-US" sz="1600" dirty="0"/>
              <a:t> → depending on the ranking task, can be continuous or discrete</a:t>
            </a:r>
            <a:endParaRPr lang="en-US" sz="1600" b="0" dirty="0" smtClean="0">
              <a:effectLst/>
            </a:endParaRPr>
          </a:p>
          <a:p>
            <a:r>
              <a:rPr lang="en-US" sz="1600" b="1" i="1" dirty="0"/>
              <a:t>Transition function</a:t>
            </a:r>
            <a:r>
              <a:rPr lang="en-US" sz="1600" dirty="0"/>
              <a:t> → directly based on the conversion + abandonment probabilities</a:t>
            </a:r>
            <a:endParaRPr lang="en-US" sz="1600" b="0" dirty="0" smtClean="0">
              <a:effectLst/>
            </a:endParaRPr>
          </a:p>
          <a:p>
            <a:r>
              <a:rPr lang="en-US" sz="1600" b="1" i="1" dirty="0"/>
              <a:t>Reward function</a:t>
            </a:r>
            <a:r>
              <a:rPr lang="en-US" sz="1600" dirty="0"/>
              <a:t> → highly depends on the goal of a task</a:t>
            </a:r>
          </a:p>
        </p:txBody>
      </p:sp>
      <p:pic>
        <p:nvPicPr>
          <p:cNvPr id="6146" name="Picture 2" descr="https://lh6.googleusercontent.com/6xVtxWo1Nahz5n9VxK5Rb3-SYBfXdEMtmMx1yU3Nn0GaeYmN7NZk2BrelmIZCvW1mRGP2daU1ydIS4H6z3_Jl8nibugAl3VsjbwZ-UeUIxlM5tNz_SYVQ3okQUanLL26MfueAde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6241" y="157780"/>
            <a:ext cx="6028937" cy="131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38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528" y="204394"/>
            <a:ext cx="11134164" cy="3970318"/>
          </a:xfrm>
          <a:prstGeom prst="rect">
            <a:avLst/>
          </a:prstGeom>
          <a:noFill/>
        </p:spPr>
        <p:txBody>
          <a:bodyPr wrap="square" rtlCol="0">
            <a:spAutoFit/>
          </a:bodyPr>
          <a:lstStyle/>
          <a:p>
            <a:r>
              <a:rPr lang="en-US" b="1" dirty="0"/>
              <a:t>ANALYSIS OF </a:t>
            </a:r>
            <a:r>
              <a:rPr lang="en-US" b="1" dirty="0" smtClean="0"/>
              <a:t>SSMDP</a:t>
            </a:r>
          </a:p>
          <a:p>
            <a:endParaRPr lang="en-US" b="1" dirty="0"/>
          </a:p>
          <a:p>
            <a:r>
              <a:rPr lang="en-US" b="1" dirty="0"/>
              <a:t>Reward </a:t>
            </a:r>
            <a:r>
              <a:rPr lang="en-US" b="1" dirty="0" smtClean="0"/>
              <a:t>Function</a:t>
            </a:r>
          </a:p>
          <a:p>
            <a:endParaRPr lang="en-US" b="1" dirty="0"/>
          </a:p>
          <a:p>
            <a:r>
              <a:rPr lang="en-US" dirty="0"/>
              <a:t>Reward metric in online LTR → user clicks, but in E-commerce scenarios → successful transaction between users and </a:t>
            </a:r>
            <a:r>
              <a:rPr lang="en-US" dirty="0" smtClean="0"/>
              <a:t>sellers</a:t>
            </a:r>
          </a:p>
          <a:p>
            <a:endParaRPr lang="en-US" b="0" dirty="0" smtClean="0">
              <a:effectLst/>
            </a:endParaRPr>
          </a:p>
          <a:p>
            <a:r>
              <a:rPr lang="en-US" dirty="0"/>
              <a:t>This reward function → encourages more successful </a:t>
            </a:r>
            <a:r>
              <a:rPr lang="en-US" dirty="0" smtClean="0"/>
              <a:t>transactions</a:t>
            </a:r>
          </a:p>
          <a:p>
            <a:endParaRPr lang="en-US" b="0" dirty="0" smtClean="0">
              <a:effectLst/>
            </a:endParaRPr>
          </a:p>
          <a:p>
            <a:pPr marL="285750" indent="-285750" fontAlgn="base">
              <a:buFont typeface="Arial" panose="020B0604020202020204" pitchFamily="34" charset="0"/>
              <a:buChar char="•"/>
            </a:pPr>
            <a:r>
              <a:rPr lang="en-US" dirty="0"/>
              <a:t>after observing the item page history, a user will purchase an item with a conversion probability and although different users may choose different items to buy, from a statistical view, the deal prices of the transactions occurring must follow an underlying </a:t>
            </a:r>
            <a:r>
              <a:rPr lang="en-US" dirty="0" smtClean="0"/>
              <a:t>distribution</a:t>
            </a:r>
          </a:p>
          <a:p>
            <a:pPr marL="285750" indent="-285750" fontAlgn="base">
              <a:buFont typeface="Arial" panose="020B0604020202020204" pitchFamily="34" charset="0"/>
              <a:buChar char="•"/>
            </a:pPr>
            <a:r>
              <a:rPr lang="en-US" dirty="0" smtClean="0"/>
              <a:t>for </a:t>
            </a:r>
            <a:r>
              <a:rPr lang="en-US" dirty="0"/>
              <a:t>a history page, we use </a:t>
            </a:r>
            <a:r>
              <a:rPr lang="en-US" i="1" dirty="0"/>
              <a:t>m(h</a:t>
            </a:r>
            <a:r>
              <a:rPr lang="en-US" i="1" baseline="-25000" dirty="0"/>
              <a:t>t+1</a:t>
            </a:r>
            <a:r>
              <a:rPr lang="en-US" i="1" dirty="0"/>
              <a:t>) </a:t>
            </a:r>
            <a:r>
              <a:rPr lang="en-US" dirty="0"/>
              <a:t>to denote the expected deal price of </a:t>
            </a:r>
            <a:r>
              <a:rPr lang="en-US" i="1" dirty="0" smtClean="0"/>
              <a:t>h</a:t>
            </a:r>
            <a:r>
              <a:rPr lang="en-US" i="1" baseline="-25000" dirty="0" smtClean="0"/>
              <a:t>t+1</a:t>
            </a:r>
            <a:endParaRPr lang="en-US" i="1" baseline="-25000" dirty="0"/>
          </a:p>
          <a:p>
            <a:pPr fontAlgn="base"/>
            <a:endParaRPr lang="en-US" dirty="0"/>
          </a:p>
        </p:txBody>
      </p:sp>
      <p:pic>
        <p:nvPicPr>
          <p:cNvPr id="7170" name="Picture 2" descr="https://lh4.googleusercontent.com/6MJU2RTDXyT1jdRzXXwkhOo0hZNZq77ffTn3AP7BM6_9NmrP3edUf6tomKaDI6LtnUWVKh4d86w2VolyB1cLJeX0hAH_Ru-a5kQYJn0y9uym4Oi0ctBaI3UKacCwHtjszmvXa9B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37" y="4174712"/>
            <a:ext cx="6505278" cy="9776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4528" y="5335793"/>
            <a:ext cx="11134164" cy="646331"/>
          </a:xfrm>
          <a:prstGeom prst="rect">
            <a:avLst/>
          </a:prstGeom>
          <a:noFill/>
        </p:spPr>
        <p:txBody>
          <a:bodyPr wrap="square" rtlCol="0">
            <a:spAutoFit/>
          </a:bodyPr>
          <a:lstStyle/>
          <a:p>
            <a:r>
              <a:rPr lang="en-US" dirty="0"/>
              <a:t>The agent will only receive a positive reward from the environment only when its ranking action leads to a successful transaction → otherwise, it is 0</a:t>
            </a:r>
          </a:p>
        </p:txBody>
      </p:sp>
    </p:spTree>
    <p:extLst>
      <p:ext uri="{BB962C8B-B14F-4D97-AF65-F5344CB8AC3E}">
        <p14:creationId xmlns:p14="http://schemas.microsoft.com/office/powerpoint/2010/main" val="1465849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4094" y="537882"/>
            <a:ext cx="11134165" cy="5632311"/>
          </a:xfrm>
          <a:prstGeom prst="rect">
            <a:avLst/>
          </a:prstGeom>
          <a:noFill/>
        </p:spPr>
        <p:txBody>
          <a:bodyPr wrap="square" rtlCol="0">
            <a:spAutoFit/>
          </a:bodyPr>
          <a:lstStyle/>
          <a:p>
            <a:r>
              <a:rPr lang="en-US" b="1" dirty="0"/>
              <a:t>ALGORITHM - policy gradient algorithm</a:t>
            </a:r>
            <a:r>
              <a:rPr lang="en-US" dirty="0"/>
              <a:t> for learning an optimal ranking policy in a search session MDP (SSMDP</a:t>
            </a:r>
            <a:r>
              <a:rPr lang="en-US" dirty="0" smtClean="0"/>
              <a:t>)</a:t>
            </a:r>
          </a:p>
          <a:p>
            <a:endParaRPr lang="en-US" dirty="0"/>
          </a:p>
          <a:p>
            <a:pPr marL="285750" indent="-285750" fontAlgn="base">
              <a:buFont typeface="Arial" panose="020B0604020202020204" pitchFamily="34" charset="0"/>
              <a:buChar char="•"/>
            </a:pPr>
            <a:r>
              <a:rPr lang="en-US" b="1" dirty="0"/>
              <a:t>policy gradient</a:t>
            </a:r>
            <a:r>
              <a:rPr lang="en-US" dirty="0"/>
              <a:t> → directly optimizing a parameterized policy function addresses policy representation issue + large-scale action space issue</a:t>
            </a:r>
          </a:p>
          <a:p>
            <a:pPr marL="285750" indent="-285750" fontAlgn="base">
              <a:buFont typeface="Arial" panose="020B0604020202020204" pitchFamily="34" charset="0"/>
              <a:buChar char="•"/>
            </a:pPr>
            <a:r>
              <a:rPr lang="en-US" dirty="0"/>
              <a:t>given a SSMDP, and a parameterized policy function, the objective of the agent is to </a:t>
            </a:r>
            <a:r>
              <a:rPr lang="en-US" b="1" dirty="0"/>
              <a:t>find an optimal parameter for the said function which maximizes the expectation of the T-step returns along all the possible trajectories </a:t>
            </a:r>
            <a:r>
              <a:rPr lang="en-US" dirty="0"/>
              <a:t>(trajectory = </a:t>
            </a:r>
            <a:r>
              <a:rPr lang="en-US" i="1" dirty="0"/>
              <a:t>s</a:t>
            </a:r>
            <a:r>
              <a:rPr lang="en-US" i="1" baseline="-25000" dirty="0"/>
              <a:t>0</a:t>
            </a:r>
            <a:r>
              <a:rPr lang="en-US" dirty="0"/>
              <a:t>, </a:t>
            </a:r>
            <a:r>
              <a:rPr lang="en-US" i="1" dirty="0"/>
              <a:t>a</a:t>
            </a:r>
            <a:r>
              <a:rPr lang="en-US" i="1" baseline="-25000" dirty="0"/>
              <a:t>0</a:t>
            </a:r>
            <a:r>
              <a:rPr lang="en-US" i="1" dirty="0"/>
              <a:t>, r</a:t>
            </a:r>
            <a:r>
              <a:rPr lang="en-US" i="1" baseline="-25000" dirty="0"/>
              <a:t>0</a:t>
            </a:r>
            <a:r>
              <a:rPr lang="en-US" i="1" dirty="0"/>
              <a:t>, s</a:t>
            </a:r>
            <a:r>
              <a:rPr lang="en-US" i="1" baseline="-25000" dirty="0"/>
              <a:t>1</a:t>
            </a:r>
            <a:r>
              <a:rPr lang="en-US" i="1" dirty="0"/>
              <a:t>, a</a:t>
            </a:r>
            <a:r>
              <a:rPr lang="en-US" i="1" baseline="-25000" dirty="0"/>
              <a:t>1</a:t>
            </a:r>
            <a:r>
              <a:rPr lang="en-US" i="1" dirty="0"/>
              <a:t>, r</a:t>
            </a:r>
            <a:r>
              <a:rPr lang="en-US" i="1" baseline="-25000" dirty="0"/>
              <a:t>1</a:t>
            </a:r>
            <a:r>
              <a:rPr lang="en-US" i="1" dirty="0"/>
              <a:t>, .., </a:t>
            </a:r>
            <a:r>
              <a:rPr lang="en-US" i="1" dirty="0" err="1"/>
              <a:t>s</a:t>
            </a:r>
            <a:r>
              <a:rPr lang="en-US" i="1" baseline="-25000" dirty="0" err="1"/>
              <a:t>T</a:t>
            </a:r>
            <a:r>
              <a:rPr lang="en-US" i="1" dirty="0"/>
              <a:t> </a:t>
            </a:r>
            <a:r>
              <a:rPr lang="en-US" dirty="0"/>
              <a:t>and trajectory follows a distribution under the policy parameter)</a:t>
            </a:r>
          </a:p>
          <a:p>
            <a:pPr marL="285750" indent="-285750" fontAlgn="base">
              <a:buFont typeface="Arial" panose="020B0604020202020204" pitchFamily="34" charset="0"/>
              <a:buChar char="•"/>
            </a:pPr>
            <a:r>
              <a:rPr lang="en-US" dirty="0"/>
              <a:t>if we reach a terminal state of the trajectory in less than T steps, the sum of the rewards will be truncated in that state</a:t>
            </a:r>
          </a:p>
          <a:p>
            <a:pPr marL="285750" indent="-285750" fontAlgn="base">
              <a:buFont typeface="Arial" panose="020B0604020202020204" pitchFamily="34" charset="0"/>
              <a:buChar char="•"/>
            </a:pPr>
            <a:r>
              <a:rPr lang="en-US" dirty="0"/>
              <a:t>gradient leads to the REINFORCE algorithm and provides a framework which generalizes </a:t>
            </a:r>
            <a:r>
              <a:rPr lang="en-US" dirty="0" smtClean="0"/>
              <a:t>it</a:t>
            </a:r>
          </a:p>
          <a:p>
            <a:pPr marL="285750" indent="-285750" fontAlgn="base">
              <a:buFont typeface="Arial" panose="020B0604020202020204" pitchFamily="34" charset="0"/>
              <a:buChar char="•"/>
            </a:pPr>
            <a:endParaRPr lang="en-US" dirty="0"/>
          </a:p>
          <a:p>
            <a:r>
              <a:rPr lang="en-US" b="1" dirty="0"/>
              <a:t>The DPG-FBE </a:t>
            </a:r>
            <a:r>
              <a:rPr lang="en-US" b="1" dirty="0" smtClean="0"/>
              <a:t>algorithm</a:t>
            </a:r>
          </a:p>
          <a:p>
            <a:endParaRPr lang="en-US" b="0" dirty="0" smtClean="0">
              <a:effectLst/>
            </a:endParaRPr>
          </a:p>
          <a:p>
            <a:pPr marL="285750" indent="-285750" fontAlgn="base">
              <a:buFont typeface="Arial" panose="020B0604020202020204" pitchFamily="34" charset="0"/>
              <a:buChar char="•"/>
            </a:pPr>
            <a:r>
              <a:rPr lang="en-US" dirty="0"/>
              <a:t>we use the deterministic policy gradient algorithm (not stochastic) to learn an optimal ranking policy in an SSMDP because computing the stochastic policy gradient may require more samples</a:t>
            </a:r>
          </a:p>
          <a:p>
            <a:pPr marL="285750" indent="-285750">
              <a:buFont typeface="Arial" panose="020B0604020202020204" pitchFamily="34" charset="0"/>
              <a:buChar char="•"/>
            </a:pPr>
            <a:r>
              <a:rPr lang="en-US" b="1" dirty="0"/>
              <a:t>difficulty</a:t>
            </a:r>
            <a:r>
              <a:rPr lang="en-US" dirty="0"/>
              <a:t> we face → estimating the value function, caused by the high variance (deal price varies over a wide range) and unbalanced distribution (the conversion events lead by (</a:t>
            </a:r>
            <a:r>
              <a:rPr lang="en-US" i="1" dirty="0"/>
              <a:t>s, a</a:t>
            </a:r>
            <a:r>
              <a:rPr lang="en-US" dirty="0"/>
              <a:t>) occur much less frequently than abandon and continuation which produce zero rewards) of the immediate rewards in each state (0 or the expected deal price)</a:t>
            </a:r>
          </a:p>
          <a:p>
            <a:endParaRPr lang="en-US" dirty="0"/>
          </a:p>
        </p:txBody>
      </p:sp>
    </p:spTree>
    <p:extLst>
      <p:ext uri="{BB962C8B-B14F-4D97-AF65-F5344CB8AC3E}">
        <p14:creationId xmlns:p14="http://schemas.microsoft.com/office/powerpoint/2010/main" val="159076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lh5.googleusercontent.com/G_Ar1lx3PG6uUteQ-uNOZsIPtINUHKN8bjkAzzxGJZ4lMC0PeOw_2_WcMkLaN__FeZ-XSSBppucZkPgCbyjw-bmDd4RrsAYgH_LAYZXWrdtFr_vG_UvlUUV9P12ento0fy1wxuB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33" y="501183"/>
            <a:ext cx="4738488" cy="54585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808666" y="117693"/>
            <a:ext cx="7261413" cy="6740307"/>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t>estimating the value function by Monte Carlo evaluation/temporal-difference learning → inaccurate update of the value function </a:t>
            </a:r>
            <a:r>
              <a:rPr lang="en-US" sz="1600" dirty="0" smtClean="0"/>
              <a:t>parameters</a:t>
            </a:r>
          </a:p>
          <a:p>
            <a:pPr fontAlgn="base"/>
            <a:endParaRPr lang="en-US" sz="1600" dirty="0"/>
          </a:p>
          <a:p>
            <a:pPr marL="285750" indent="-285750" fontAlgn="base">
              <a:buFont typeface="Arial" panose="020B0604020202020204" pitchFamily="34" charset="0"/>
              <a:buChar char="•"/>
            </a:pPr>
            <a:r>
              <a:rPr lang="en-US" sz="1600" dirty="0"/>
              <a:t>solution → similar to the model-based reinforcement learning approaches (they maintain an approximate model of the environment</a:t>
            </a:r>
            <a:r>
              <a:rPr lang="en-US" sz="1600" dirty="0" smtClean="0"/>
              <a:t>)</a:t>
            </a:r>
          </a:p>
          <a:p>
            <a:pPr fontAlgn="base"/>
            <a:endParaRPr lang="en-US" sz="1600" dirty="0" smtClean="0"/>
          </a:p>
          <a:p>
            <a:pPr marL="285750" indent="-285750" fontAlgn="base">
              <a:buFont typeface="Arial" panose="020B0604020202020204" pitchFamily="34" charset="0"/>
              <a:buChar char="•"/>
            </a:pPr>
            <a:r>
              <a:rPr lang="en-US" sz="1600" dirty="0" smtClean="0"/>
              <a:t>sampling </a:t>
            </a:r>
            <a:r>
              <a:rPr lang="en-US" sz="1600" dirty="0"/>
              <a:t>errors caused by immediate rewards or returns are avoided and the computational cost of full backups is similar to that of one-step sample backups (like Q-learning</a:t>
            </a:r>
            <a:r>
              <a:rPr lang="en-US" sz="1600" dirty="0" smtClean="0"/>
              <a:t>)</a:t>
            </a:r>
          </a:p>
          <a:p>
            <a:pPr fontAlgn="base"/>
            <a:endParaRPr lang="en-US" sz="1600" dirty="0" smtClean="0"/>
          </a:p>
          <a:p>
            <a:pPr marL="285750" indent="-285750" fontAlgn="base">
              <a:buFont typeface="Arial" panose="020B0604020202020204" pitchFamily="34" charset="0"/>
              <a:buChar char="•"/>
            </a:pPr>
            <a:r>
              <a:rPr lang="en-US" sz="1600" dirty="0"/>
              <a:t>algorithm is based on the deterministic policy gradient theorem and the full backup estimation of the Q-value </a:t>
            </a:r>
            <a:r>
              <a:rPr lang="en-US" sz="1600" dirty="0" smtClean="0"/>
              <a:t>functions</a:t>
            </a:r>
          </a:p>
          <a:p>
            <a:pPr fontAlgn="base"/>
            <a:endParaRPr lang="en-US" sz="1600" dirty="0" smtClean="0"/>
          </a:p>
          <a:p>
            <a:pPr marL="285750" indent="-285750" fontAlgn="base">
              <a:buFont typeface="Arial" panose="020B0604020202020204" pitchFamily="34" charset="0"/>
              <a:buChar char="•"/>
            </a:pPr>
            <a:r>
              <a:rPr lang="en-US" sz="1600" dirty="0"/>
              <a:t>we don’t need to model the entire reward and state transition functions, we only need to build the conversion probability model, the continuing probability model and the expected deal price model (can be trained using online/offline data by any statistical learning method</a:t>
            </a:r>
            <a:r>
              <a:rPr lang="en-US" sz="1600" dirty="0" smtClean="0"/>
              <a:t>)</a:t>
            </a:r>
          </a:p>
          <a:p>
            <a:pPr fontAlgn="base"/>
            <a:endParaRPr lang="en-US" sz="1600" dirty="0"/>
          </a:p>
          <a:p>
            <a:pPr marL="285750" indent="-285750" fontAlgn="base">
              <a:buFont typeface="Arial" panose="020B0604020202020204" pitchFamily="34" charset="0"/>
              <a:buChar char="•"/>
            </a:pPr>
            <a:r>
              <a:rPr lang="en-US" sz="1600" dirty="0"/>
              <a:t>parameters </a:t>
            </a:r>
            <a:r>
              <a:rPr lang="en-US" sz="1600" dirty="0" smtClean="0"/>
              <a:t>θ and </a:t>
            </a:r>
            <a:r>
              <a:rPr lang="en-US" sz="1600" i="1" dirty="0"/>
              <a:t>w</a:t>
            </a:r>
            <a:r>
              <a:rPr lang="en-US" sz="1600" dirty="0"/>
              <a:t> will be updated after any search </a:t>
            </a:r>
            <a:r>
              <a:rPr lang="en-US" sz="1600" dirty="0" smtClean="0"/>
              <a:t>session</a:t>
            </a:r>
          </a:p>
          <a:p>
            <a:pPr fontAlgn="base"/>
            <a:endParaRPr lang="en-US" sz="1600" dirty="0"/>
          </a:p>
          <a:p>
            <a:pPr marL="285750" indent="-285750" fontAlgn="base">
              <a:buFont typeface="Arial" panose="020B0604020202020204" pitchFamily="34" charset="0"/>
              <a:buChar char="•"/>
            </a:pPr>
            <a:r>
              <a:rPr lang="en-US" sz="1600" dirty="0"/>
              <a:t>exploration (line 3) can be done by </a:t>
            </a:r>
            <a:r>
              <a:rPr lang="el-GR" sz="1600" dirty="0" smtClean="0"/>
              <a:t>ε</a:t>
            </a:r>
            <a:r>
              <a:rPr lang="en-US" sz="1600" dirty="0" smtClean="0"/>
              <a:t>-greedy </a:t>
            </a:r>
            <a:r>
              <a:rPr lang="en-US" sz="1600" dirty="0"/>
              <a:t>or adding random noise to the output of the parameterized policy </a:t>
            </a:r>
            <a:r>
              <a:rPr lang="en-US" sz="1600" dirty="0" smtClean="0"/>
              <a:t>function</a:t>
            </a:r>
          </a:p>
          <a:p>
            <a:pPr fontAlgn="base"/>
            <a:endParaRPr lang="en-US" sz="1600" dirty="0"/>
          </a:p>
          <a:p>
            <a:pPr marL="285750" indent="-285750" fontAlgn="base">
              <a:buFont typeface="Arial" panose="020B0604020202020204" pitchFamily="34" charset="0"/>
              <a:buChar char="•"/>
            </a:pPr>
            <a:r>
              <a:rPr lang="en-US" sz="1600" dirty="0"/>
              <a:t>we prefer nonlinear methods (neural networks) for learning the policy and value function due to the large space of an SSMDP → replay buffer + target updates also</a:t>
            </a:r>
          </a:p>
          <a:p>
            <a:pPr fontAlgn="base"/>
            <a:endParaRPr lang="en-US" sz="1600" dirty="0"/>
          </a:p>
        </p:txBody>
      </p:sp>
    </p:spTree>
    <p:extLst>
      <p:ext uri="{BB962C8B-B14F-4D97-AF65-F5344CB8AC3E}">
        <p14:creationId xmlns:p14="http://schemas.microsoft.com/office/powerpoint/2010/main" val="161855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911" y="505610"/>
            <a:ext cx="11532197" cy="5632311"/>
          </a:xfrm>
          <a:prstGeom prst="rect">
            <a:avLst/>
          </a:prstGeom>
          <a:noFill/>
        </p:spPr>
        <p:txBody>
          <a:bodyPr wrap="square" rtlCol="0">
            <a:spAutoFit/>
          </a:bodyPr>
          <a:lstStyle/>
          <a:p>
            <a:r>
              <a:rPr lang="en-US" b="1" dirty="0" smtClean="0"/>
              <a:t>EXPERIMENTS</a:t>
            </a:r>
          </a:p>
          <a:p>
            <a:endParaRPr lang="en-US" b="1" dirty="0" smtClean="0">
              <a:effectLst/>
            </a:endParaRPr>
          </a:p>
          <a:p>
            <a:pPr marL="285750" indent="-285750" fontAlgn="base">
              <a:buFont typeface="Arial" panose="020B0604020202020204" pitchFamily="34" charset="0"/>
              <a:buChar char="•"/>
            </a:pPr>
            <a:r>
              <a:rPr lang="en-US" dirty="0"/>
              <a:t>a simulated experiment in which an online shopping simulator is constructed to test DPG-FBE and some other state-of-the-art LTR algorithms</a:t>
            </a:r>
          </a:p>
          <a:p>
            <a:pPr marL="285750" indent="-285750" fontAlgn="base">
              <a:buFont typeface="Arial" panose="020B0604020202020204" pitchFamily="34" charset="0"/>
              <a:buChar char="•"/>
            </a:pPr>
            <a:r>
              <a:rPr lang="en-US" dirty="0"/>
              <a:t>a real application in which the algorithm is applied in </a:t>
            </a:r>
            <a:r>
              <a:rPr lang="en-US" dirty="0" err="1" smtClean="0"/>
              <a:t>TaoBao</a:t>
            </a:r>
            <a:endParaRPr lang="en-US" dirty="0" smtClean="0"/>
          </a:p>
          <a:p>
            <a:pPr marL="285750" indent="-285750" fontAlgn="base">
              <a:buFont typeface="Arial" panose="020B0604020202020204" pitchFamily="34" charset="0"/>
              <a:buChar char="•"/>
            </a:pPr>
            <a:endParaRPr lang="en-US" dirty="0"/>
          </a:p>
          <a:p>
            <a:r>
              <a:rPr lang="en-US" b="1" dirty="0" smtClean="0"/>
              <a:t>Simulation</a:t>
            </a:r>
          </a:p>
          <a:p>
            <a:endParaRPr lang="en-US" b="0" dirty="0" smtClean="0">
              <a:effectLst/>
            </a:endParaRPr>
          </a:p>
          <a:p>
            <a:pPr marL="342900" indent="-342900" fontAlgn="base">
              <a:buFont typeface="+mj-lt"/>
              <a:buAutoNum type="arabicPeriod"/>
            </a:pPr>
            <a:r>
              <a:rPr lang="en-US" dirty="0"/>
              <a:t>Statistical information of items and user </a:t>
            </a:r>
            <a:r>
              <a:rPr lang="en-US" dirty="0" err="1"/>
              <a:t>behaviours</a:t>
            </a:r>
            <a:r>
              <a:rPr lang="en-US" dirty="0"/>
              <a:t> is </a:t>
            </a:r>
            <a:r>
              <a:rPr lang="en-US" i="1" dirty="0"/>
              <a:t>collected from </a:t>
            </a:r>
            <a:r>
              <a:rPr lang="en-US" i="1" dirty="0" err="1"/>
              <a:t>TaoBao</a:t>
            </a:r>
            <a:r>
              <a:rPr lang="en-US" dirty="0"/>
              <a:t>. An item is represented by an n-dimensional feature vector x and a ranking action of the search engine is a n-dimensional weight vector. The ranking score of the item is the inner product of the two vectors.</a:t>
            </a:r>
            <a:br>
              <a:rPr lang="en-US" dirty="0"/>
            </a:br>
            <a:endParaRPr lang="en-US" dirty="0"/>
          </a:p>
          <a:p>
            <a:pPr marL="342900" indent="-342900" fontAlgn="base">
              <a:buFont typeface="+mj-lt"/>
              <a:buAutoNum type="arabicPeriod"/>
            </a:pPr>
            <a:r>
              <a:rPr lang="en-US" dirty="0"/>
              <a:t>20 important features related to the item category dress (price, quality) are chosen and an item set is generated by sampling 1000 items from a distribution approximated with all the items of the dress category. Each page contains 10 items so that there are at most 100 ranking rounds in each search </a:t>
            </a:r>
            <a:r>
              <a:rPr lang="en-US" dirty="0" smtClean="0"/>
              <a:t>session.</a:t>
            </a:r>
          </a:p>
          <a:p>
            <a:pPr marL="342900" indent="-342900" fontAlgn="base">
              <a:buFont typeface="+mj-lt"/>
              <a:buAutoNum type="arabicPeriod"/>
            </a:pPr>
            <a:endParaRPr lang="en-US" dirty="0" smtClean="0"/>
          </a:p>
          <a:p>
            <a:pPr marL="342900" indent="-342900" fontAlgn="base">
              <a:buFont typeface="+mj-lt"/>
              <a:buAutoNum type="arabicPeriod"/>
            </a:pPr>
            <a:r>
              <a:rPr lang="en-US" dirty="0" smtClean="0"/>
              <a:t>In </a:t>
            </a:r>
            <a:r>
              <a:rPr lang="en-US" dirty="0"/>
              <a:t>a ranking round, the user operations on the current item page (clicks/abandonment/purchase) are simulated by a user </a:t>
            </a:r>
            <a:r>
              <a:rPr lang="en-US" dirty="0" smtClean="0"/>
              <a:t>  </a:t>
            </a:r>
            <a:r>
              <a:rPr lang="en-US" dirty="0" err="1" smtClean="0"/>
              <a:t>behaviour</a:t>
            </a:r>
            <a:r>
              <a:rPr lang="en-US" dirty="0" smtClean="0"/>
              <a:t> </a:t>
            </a:r>
            <a:r>
              <a:rPr lang="en-US" dirty="0"/>
              <a:t>model.</a:t>
            </a:r>
          </a:p>
          <a:p>
            <a:pPr fontAlgn="base"/>
            <a:endParaRPr lang="en-US" dirty="0"/>
          </a:p>
          <a:p>
            <a:endParaRPr lang="en-US" dirty="0"/>
          </a:p>
        </p:txBody>
      </p:sp>
    </p:spTree>
    <p:extLst>
      <p:ext uri="{BB962C8B-B14F-4D97-AF65-F5344CB8AC3E}">
        <p14:creationId xmlns:p14="http://schemas.microsoft.com/office/powerpoint/2010/main" val="82388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80831"/>
          </a:xfrm>
        </p:spPr>
        <p:txBody>
          <a:bodyPr>
            <a:normAutofit/>
          </a:bodyPr>
          <a:lstStyle/>
          <a:p>
            <a:r>
              <a:rPr lang="en-US" sz="3200" b="1" dirty="0">
                <a:hlinkClick r:id="rId2"/>
              </a:rPr>
              <a:t>Recommendations with Negative Feedback via Pairwise Deep Reinforcement Learning</a:t>
            </a:r>
            <a:endParaRPr lang="en-US" sz="3200" dirty="0"/>
          </a:p>
        </p:txBody>
      </p:sp>
      <p:sp>
        <p:nvSpPr>
          <p:cNvPr id="3" name="Content Placeholder 2"/>
          <p:cNvSpPr>
            <a:spLocks noGrp="1"/>
          </p:cNvSpPr>
          <p:nvPr>
            <p:ph idx="1"/>
          </p:nvPr>
        </p:nvSpPr>
        <p:spPr>
          <a:xfrm>
            <a:off x="1097280" y="2028614"/>
            <a:ext cx="9950824" cy="4023360"/>
          </a:xfrm>
        </p:spPr>
        <p:txBody>
          <a:bodyPr/>
          <a:lstStyle/>
          <a:p>
            <a:endParaRPr lang="en-US" dirty="0" smtClean="0"/>
          </a:p>
          <a:p>
            <a:r>
              <a:rPr lang="en-US" b="1" dirty="0" smtClean="0">
                <a:solidFill>
                  <a:schemeClr val="tx1"/>
                </a:solidFill>
              </a:rPr>
              <a:t>ABSTRACT</a:t>
            </a:r>
            <a:endParaRPr lang="en-US" b="1" dirty="0">
              <a:solidFill>
                <a:schemeClr val="tx1"/>
              </a:solidFill>
            </a:endParaRPr>
          </a:p>
          <a:p>
            <a:pPr algn="just"/>
            <a:r>
              <a:rPr lang="en-US" dirty="0" smtClean="0">
                <a:solidFill>
                  <a:schemeClr val="tx1"/>
                </a:solidFill>
              </a:rPr>
              <a:t>In </a:t>
            </a:r>
            <a:r>
              <a:rPr lang="en-US" dirty="0">
                <a:solidFill>
                  <a:schemeClr val="tx1"/>
                </a:solidFill>
              </a:rPr>
              <a:t>this paper, we propose a novel recommender system with the capability of continuously improving its strategies during the interactions with users. We model the sequential interactions between users and a recommender system as a </a:t>
            </a:r>
            <a:r>
              <a:rPr lang="en-US" b="1" dirty="0">
                <a:solidFill>
                  <a:schemeClr val="tx1"/>
                </a:solidFill>
              </a:rPr>
              <a:t>Markov Decision Process (MDP)</a:t>
            </a:r>
            <a:r>
              <a:rPr lang="en-US" dirty="0">
                <a:solidFill>
                  <a:schemeClr val="tx1"/>
                </a:solidFill>
              </a:rPr>
              <a:t> and leverage </a:t>
            </a:r>
            <a:r>
              <a:rPr lang="en-US" b="1" dirty="0">
                <a:solidFill>
                  <a:schemeClr val="tx1"/>
                </a:solidFill>
              </a:rPr>
              <a:t>Reinforcement Learning (RL)</a:t>
            </a:r>
            <a:r>
              <a:rPr lang="en-US" dirty="0">
                <a:solidFill>
                  <a:schemeClr val="tx1"/>
                </a:solidFill>
              </a:rPr>
              <a:t> to automatically learn the optimal strategies via recommending trial-and-error items and receiving reinforcements of these items from users’ feedback which can be both </a:t>
            </a:r>
            <a:r>
              <a:rPr lang="en-US" b="1" dirty="0">
                <a:solidFill>
                  <a:schemeClr val="tx1"/>
                </a:solidFill>
              </a:rPr>
              <a:t>positive</a:t>
            </a:r>
            <a:r>
              <a:rPr lang="en-US" dirty="0">
                <a:solidFill>
                  <a:schemeClr val="tx1"/>
                </a:solidFill>
              </a:rPr>
              <a:t> and </a:t>
            </a:r>
            <a:r>
              <a:rPr lang="en-US" b="1" dirty="0">
                <a:solidFill>
                  <a:schemeClr val="tx1"/>
                </a:solidFill>
              </a:rPr>
              <a:t>negative</a:t>
            </a:r>
            <a:r>
              <a:rPr lang="en-US" dirty="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388912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7882" y="903642"/>
            <a:ext cx="10983558" cy="1754326"/>
          </a:xfrm>
          <a:prstGeom prst="rect">
            <a:avLst/>
          </a:prstGeom>
          <a:noFill/>
        </p:spPr>
        <p:txBody>
          <a:bodyPr wrap="square" rtlCol="0">
            <a:spAutoFit/>
          </a:bodyPr>
          <a:lstStyle/>
          <a:p>
            <a:pPr marL="342900" indent="-342900">
              <a:buFont typeface="+mj-lt"/>
              <a:buAutoNum type="arabicPeriod" startAt="4"/>
            </a:pPr>
            <a:r>
              <a:rPr lang="en-US" dirty="0"/>
              <a:t>The simulator outputs the probability of each possible user operation given the recent item pages examined by the user. The search session ends when the user purchases one item or leaves</a:t>
            </a:r>
            <a:r>
              <a:rPr lang="en-US" dirty="0" smtClean="0"/>
              <a:t>.</a:t>
            </a:r>
          </a:p>
          <a:p>
            <a:pPr marL="342900" indent="-342900">
              <a:buFont typeface="+mj-lt"/>
              <a:buAutoNum type="arabicPeriod" startAt="4"/>
            </a:pPr>
            <a:endParaRPr lang="en-US" dirty="0"/>
          </a:p>
          <a:p>
            <a:r>
              <a:rPr lang="en-US" dirty="0"/>
              <a:t>The implementation of the algorithm is a deep reinforcement learning version which adopts neural networks as the policy and value function </a:t>
            </a:r>
            <a:r>
              <a:rPr lang="en-US" dirty="0" err="1"/>
              <a:t>approximators</a:t>
            </a:r>
            <a:r>
              <a:rPr lang="en-US" dirty="0"/>
              <a:t>. The state of environment is represented by a 180-dim feature vector extracted from the last 4 item pages in the current search session. (for more implementation details → see </a:t>
            </a:r>
            <a:r>
              <a:rPr lang="en-US" dirty="0" smtClean="0"/>
              <a:t>paper)</a:t>
            </a:r>
            <a:endParaRPr lang="en-US" dirty="0"/>
          </a:p>
        </p:txBody>
      </p:sp>
      <p:pic>
        <p:nvPicPr>
          <p:cNvPr id="9218" name="Picture 2" descr="https://lh6.googleusercontent.com/UCyr8uVKc_Va4-yepH4z1P3whifaN83f_UyO6A4v9_P3exl4nSBewrRi2q8I49ic_o6HrcIDLAoMq71M5IBIjgrdKoJU9z7D6qwlNAwyxUqVy58MpQVstzDcWioEP2qIGdQoUJ6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217" y="3369516"/>
            <a:ext cx="7715717" cy="189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408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003" y="225911"/>
            <a:ext cx="11521439" cy="1477328"/>
          </a:xfrm>
          <a:prstGeom prst="rect">
            <a:avLst/>
          </a:prstGeom>
          <a:noFill/>
        </p:spPr>
        <p:txBody>
          <a:bodyPr wrap="square" rtlCol="0">
            <a:spAutoFit/>
          </a:bodyPr>
          <a:lstStyle/>
          <a:p>
            <a:r>
              <a:rPr lang="en-US" b="1" dirty="0" smtClean="0"/>
              <a:t>Application</a:t>
            </a:r>
          </a:p>
          <a:p>
            <a:endParaRPr lang="en-US" b="0" dirty="0" smtClean="0">
              <a:effectLst/>
            </a:endParaRPr>
          </a:p>
          <a:p>
            <a:r>
              <a:rPr lang="en-US" dirty="0"/>
              <a:t>The algorithm is used in the </a:t>
            </a:r>
            <a:r>
              <a:rPr lang="en-US" dirty="0" err="1"/>
              <a:t>TaoBao</a:t>
            </a:r>
            <a:r>
              <a:rPr lang="en-US" dirty="0"/>
              <a:t> search engine for providing online real time ranking service. The task is characterized by high concurrency and large data volumes. To deal with these issues, a data-stream driven ranking system is designed</a:t>
            </a:r>
            <a:r>
              <a:rPr lang="en-US" dirty="0" smtClean="0"/>
              <a:t>.</a:t>
            </a:r>
            <a:br>
              <a:rPr lang="en-US" dirty="0" smtClean="0"/>
            </a:br>
            <a:endParaRPr lang="en-US" dirty="0"/>
          </a:p>
        </p:txBody>
      </p:sp>
      <p:pic>
        <p:nvPicPr>
          <p:cNvPr id="10242" name="Picture 2" descr="https://lh5.googleusercontent.com/AQwk7MEC68RdFgeln70nPny7KI1ZgRwWivJqAX7gDnercG5Qj_DHF2WGH4shMTSJYVHkM8yjcsGaF7A_PcfpLr00yxNb8XT6XSwvmz96s7eQRJhJHN0VazpTyTv8IM9OYpObDA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03" y="1383441"/>
            <a:ext cx="3905250" cy="3067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60253" y="1383441"/>
            <a:ext cx="7616189" cy="3139321"/>
          </a:xfrm>
          <a:prstGeom prst="rect">
            <a:avLst/>
          </a:prstGeom>
          <a:noFill/>
        </p:spPr>
        <p:txBody>
          <a:bodyPr wrap="square" rtlCol="0">
            <a:spAutoFit/>
          </a:bodyPr>
          <a:lstStyle/>
          <a:p>
            <a:r>
              <a:rPr lang="en-US" dirty="0"/>
              <a:t>The workflow consists of 2 loops. The first one is an </a:t>
            </a:r>
            <a:r>
              <a:rPr lang="en-US" b="1" dirty="0"/>
              <a:t>online acting loop</a:t>
            </a:r>
            <a:r>
              <a:rPr lang="en-US" dirty="0"/>
              <a:t> in which the interactions between the search engine and </a:t>
            </a:r>
            <a:r>
              <a:rPr lang="en-US" dirty="0" err="1"/>
              <a:t>TaoBao</a:t>
            </a:r>
            <a:r>
              <a:rPr lang="en-US" dirty="0"/>
              <a:t> users take place. Every time a user requests an item page, the query planner will extract the state feature, get the parameters of the ranking policy model from the online KV system, and compute a ranking action for the current state. The ranker will apply the computed action to the unranked items and display the top K items in an item page, where the user will give feedback</a:t>
            </a:r>
            <a:r>
              <a:rPr lang="en-US" dirty="0" smtClean="0"/>
              <a:t>.</a:t>
            </a:r>
          </a:p>
          <a:p>
            <a:endParaRPr lang="en-US" dirty="0"/>
          </a:p>
          <a:p>
            <a:r>
              <a:rPr lang="en-US" dirty="0"/>
              <a:t>The second one is </a:t>
            </a:r>
            <a:r>
              <a:rPr lang="en-US" b="1" dirty="0"/>
              <a:t>a learning loop where the training process</a:t>
            </a:r>
            <a:r>
              <a:rPr lang="en-US" dirty="0"/>
              <a:t> happens. The two loops are connected through the log center and the online KV system used for collecting user logs and storing the ranking policy model. </a:t>
            </a:r>
          </a:p>
        </p:txBody>
      </p:sp>
      <p:sp>
        <p:nvSpPr>
          <p:cNvPr id="4" name="TextBox 3"/>
          <p:cNvSpPr txBox="1"/>
          <p:nvPr/>
        </p:nvSpPr>
        <p:spPr>
          <a:xfrm>
            <a:off x="355003" y="4522762"/>
            <a:ext cx="11521440" cy="1754326"/>
          </a:xfrm>
          <a:prstGeom prst="rect">
            <a:avLst/>
          </a:prstGeom>
          <a:noFill/>
        </p:spPr>
        <p:txBody>
          <a:bodyPr wrap="square" rtlCol="0">
            <a:spAutoFit/>
          </a:bodyPr>
          <a:lstStyle/>
          <a:p>
            <a:r>
              <a:rPr lang="en-US" dirty="0" smtClean="0"/>
              <a:t>The log data produced in the online acting loop is injected into the learning loop for constructing training data source. In the log center, the user logs collected from different search sessions are transformed to training samples like (</a:t>
            </a:r>
            <a:r>
              <a:rPr lang="en-US" i="1" dirty="0" smtClean="0"/>
              <a:t>s, a, r , s′</a:t>
            </a:r>
            <a:r>
              <a:rPr lang="en-US" dirty="0" smtClean="0"/>
              <a:t>), which are output continuously in the form of a data stream and utilized by the algorithm to update the policy parameters. Whenever the policy model is updated, it will be rewritten to the online KV system. The </a:t>
            </a:r>
            <a:r>
              <a:rPr lang="en-US" b="1" dirty="0" smtClean="0"/>
              <a:t>two working loops work in parallel</a:t>
            </a:r>
            <a:r>
              <a:rPr lang="en-US" dirty="0" smtClean="0"/>
              <a:t> but asynchronously, because the user log data generated in any search session cannot be utilized immediately.</a:t>
            </a:r>
          </a:p>
          <a:p>
            <a:endParaRPr lang="en-US" dirty="0"/>
          </a:p>
        </p:txBody>
      </p:sp>
    </p:spTree>
    <p:extLst>
      <p:ext uri="{BB962C8B-B14F-4D97-AF65-F5344CB8AC3E}">
        <p14:creationId xmlns:p14="http://schemas.microsoft.com/office/powerpoint/2010/main" val="60018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hlinkClick r:id="rId2"/>
              </a:rPr>
              <a:t>A Deep Reinforcement Learning Framework for News Recommendation</a:t>
            </a:r>
            <a:endParaRPr lang="en-US" sz="3200" dirty="0"/>
          </a:p>
        </p:txBody>
      </p:sp>
      <p:sp>
        <p:nvSpPr>
          <p:cNvPr id="4" name="Content Placeholder 3"/>
          <p:cNvSpPr>
            <a:spLocks noGrp="1"/>
          </p:cNvSpPr>
          <p:nvPr>
            <p:ph idx="1"/>
          </p:nvPr>
        </p:nvSpPr>
        <p:spPr>
          <a:xfrm>
            <a:off x="1097280" y="1996341"/>
            <a:ext cx="10058400" cy="4023360"/>
          </a:xfrm>
        </p:spPr>
        <p:txBody>
          <a:bodyPr>
            <a:normAutofit lnSpcReduction="10000"/>
          </a:bodyPr>
          <a:lstStyle/>
          <a:p>
            <a:r>
              <a:rPr lang="en-US" b="1" dirty="0" smtClean="0">
                <a:solidFill>
                  <a:schemeClr val="tx1"/>
                </a:solidFill>
              </a:rPr>
              <a:t>ABSTRACT</a:t>
            </a:r>
          </a:p>
          <a:p>
            <a:r>
              <a:rPr lang="en-US" dirty="0" smtClean="0">
                <a:solidFill>
                  <a:schemeClr val="tx1"/>
                </a:solidFill>
              </a:rPr>
              <a:t>Personalized </a:t>
            </a:r>
            <a:r>
              <a:rPr lang="en-US" dirty="0">
                <a:solidFill>
                  <a:schemeClr val="tx1"/>
                </a:solidFill>
              </a:rPr>
              <a:t>news recommendation is a tricky problem, due to dynamic news features and user preferences. There are some news recommendation systems, but they have three major issues</a:t>
            </a:r>
            <a:r>
              <a:rPr lang="en-US" dirty="0" smtClean="0">
                <a:solidFill>
                  <a:schemeClr val="tx1"/>
                </a:solidFill>
              </a:rPr>
              <a:t>:</a:t>
            </a:r>
          </a:p>
          <a:p>
            <a:endParaRPr lang="en-US" dirty="0">
              <a:solidFill>
                <a:schemeClr val="tx1"/>
              </a:solidFill>
            </a:endParaRPr>
          </a:p>
          <a:p>
            <a:pPr lvl="1" fontAlgn="base">
              <a:buClrTx/>
              <a:buFont typeface="Arial" panose="020B0604020202020204" pitchFamily="34" charset="0"/>
              <a:buChar char="•"/>
            </a:pPr>
            <a:r>
              <a:rPr lang="en-US" sz="2000" dirty="0">
                <a:solidFill>
                  <a:schemeClr val="tx1"/>
                </a:solidFill>
              </a:rPr>
              <a:t>they only try to model current reward (e.g.: click through rate);</a:t>
            </a:r>
          </a:p>
          <a:p>
            <a:pPr lvl="1" fontAlgn="base">
              <a:buClrTx/>
              <a:buFont typeface="Arial" panose="020B0604020202020204" pitchFamily="34" charset="0"/>
              <a:buChar char="•"/>
            </a:pPr>
            <a:r>
              <a:rPr lang="en-US" sz="2000" dirty="0">
                <a:solidFill>
                  <a:schemeClr val="tx1"/>
                </a:solidFill>
              </a:rPr>
              <a:t>very few studies consider to use user feedback, other than click/no click labels (e.g.: how frequent user returns);</a:t>
            </a:r>
          </a:p>
          <a:p>
            <a:pPr lvl="1" fontAlgn="base">
              <a:buClrTx/>
              <a:buFont typeface="Arial" panose="020B0604020202020204" pitchFamily="34" charset="0"/>
              <a:buChar char="•"/>
            </a:pPr>
            <a:r>
              <a:rPr lang="en-US" sz="2000" dirty="0">
                <a:solidFill>
                  <a:schemeClr val="tx1"/>
                </a:solidFill>
              </a:rPr>
              <a:t>the existing methods often recommend similar news to users and it causes the users to get bored.</a:t>
            </a:r>
          </a:p>
          <a:p>
            <a:r>
              <a:rPr lang="en-US" dirty="0">
                <a:solidFill>
                  <a:schemeClr val="tx1"/>
                </a:solidFill>
              </a:rPr>
              <a:t/>
            </a:r>
            <a:br>
              <a:rPr lang="en-US" dirty="0">
                <a:solidFill>
                  <a:schemeClr val="tx1"/>
                </a:solidFill>
              </a:rPr>
            </a:br>
            <a:r>
              <a:rPr lang="en-US" dirty="0">
                <a:solidFill>
                  <a:schemeClr val="tx1"/>
                </a:solidFill>
              </a:rPr>
              <a:t>In this presentation, we will study a recommendation framework based on </a:t>
            </a:r>
            <a:r>
              <a:rPr lang="en-US" b="1" dirty="0">
                <a:solidFill>
                  <a:schemeClr val="tx1"/>
                </a:solidFill>
              </a:rPr>
              <a:t>Deep Q-Learning</a:t>
            </a:r>
            <a:r>
              <a:rPr lang="en-US" dirty="0">
                <a:solidFill>
                  <a:schemeClr val="tx1"/>
                </a:solidFill>
              </a:rPr>
              <a:t>, which can model future reward. To improve this system, </a:t>
            </a:r>
            <a:r>
              <a:rPr lang="en-US" b="1" dirty="0">
                <a:solidFill>
                  <a:schemeClr val="tx1"/>
                </a:solidFill>
              </a:rPr>
              <a:t>user return pattern</a:t>
            </a:r>
            <a:r>
              <a:rPr lang="en-US" dirty="0">
                <a:solidFill>
                  <a:schemeClr val="tx1"/>
                </a:solidFill>
              </a:rPr>
              <a:t> will be considered in addition to click/ no click labels.</a:t>
            </a:r>
            <a:endParaRPr lang="en-US" dirty="0">
              <a:solidFill>
                <a:schemeClr val="tx1"/>
              </a:solidFill>
            </a:endParaRPr>
          </a:p>
        </p:txBody>
      </p:sp>
    </p:spTree>
    <p:extLst>
      <p:ext uri="{BB962C8B-B14F-4D97-AF65-F5344CB8AC3E}">
        <p14:creationId xmlns:p14="http://schemas.microsoft.com/office/powerpoint/2010/main" val="222730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7882" y="580913"/>
            <a:ext cx="6325497" cy="5909310"/>
          </a:xfrm>
          <a:prstGeom prst="rect">
            <a:avLst/>
          </a:prstGeom>
          <a:noFill/>
        </p:spPr>
        <p:txBody>
          <a:bodyPr wrap="square" rtlCol="0">
            <a:spAutoFit/>
          </a:bodyPr>
          <a:lstStyle/>
          <a:p>
            <a:r>
              <a:rPr lang="en-US" b="1" dirty="0"/>
              <a:t>INTRODUCTION</a:t>
            </a:r>
            <a:endParaRPr lang="en-US" dirty="0" smtClean="0"/>
          </a:p>
          <a:p>
            <a:endParaRPr lang="en-US" dirty="0"/>
          </a:p>
          <a:p>
            <a:r>
              <a:rPr lang="en-US" dirty="0" smtClean="0"/>
              <a:t>In </a:t>
            </a:r>
            <a:r>
              <a:rPr lang="en-US" dirty="0"/>
              <a:t>this paper, it’s described a </a:t>
            </a:r>
            <a:r>
              <a:rPr lang="en-US" b="1" dirty="0"/>
              <a:t>Deep Reinforcement Learning framework</a:t>
            </a:r>
            <a:r>
              <a:rPr lang="en-US" dirty="0"/>
              <a:t>, whose purpose is to solve the three challenges presented </a:t>
            </a:r>
            <a:r>
              <a:rPr lang="en-US" dirty="0" smtClean="0"/>
              <a:t>before:</a:t>
            </a:r>
          </a:p>
          <a:p>
            <a:endParaRPr lang="en-US" b="0" dirty="0" smtClean="0">
              <a:effectLst/>
            </a:endParaRPr>
          </a:p>
          <a:p>
            <a:pPr marL="285750" indent="-285750" fontAlgn="base">
              <a:buFont typeface="Arial" panose="020B0604020202020204" pitchFamily="34" charset="0"/>
              <a:buChar char="•"/>
            </a:pPr>
            <a:r>
              <a:rPr lang="en-US" dirty="0"/>
              <a:t>for the </a:t>
            </a:r>
            <a:r>
              <a:rPr lang="en-US" b="1" dirty="0"/>
              <a:t>first issue</a:t>
            </a:r>
            <a:r>
              <a:rPr lang="en-US" dirty="0"/>
              <a:t>, </a:t>
            </a:r>
            <a:r>
              <a:rPr lang="en-US" b="1" dirty="0"/>
              <a:t>Deep Q-Learning (DQN) framework</a:t>
            </a:r>
            <a:r>
              <a:rPr lang="en-US" dirty="0"/>
              <a:t> is proposed, because it can consider current reward and future reward simultaneously;</a:t>
            </a:r>
          </a:p>
          <a:p>
            <a:pPr marL="285750" indent="-285750" fontAlgn="base">
              <a:buFont typeface="Arial" panose="020B0604020202020204" pitchFamily="34" charset="0"/>
              <a:buChar char="•"/>
            </a:pPr>
            <a:r>
              <a:rPr lang="en-US" dirty="0"/>
              <a:t>for the </a:t>
            </a:r>
            <a:r>
              <a:rPr lang="en-US" b="1" dirty="0"/>
              <a:t>second problem</a:t>
            </a:r>
            <a:r>
              <a:rPr lang="en-US" dirty="0"/>
              <a:t>, </a:t>
            </a:r>
            <a:r>
              <a:rPr lang="en-US" b="1" dirty="0"/>
              <a:t>user returning</a:t>
            </a:r>
            <a:r>
              <a:rPr lang="en-US" dirty="0"/>
              <a:t> is considered as another form of user feedback, by maintaining an activeness score for each user;</a:t>
            </a:r>
          </a:p>
          <a:p>
            <a:pPr marL="285750" indent="-285750" fontAlgn="base">
              <a:buFont typeface="Arial" panose="020B0604020202020204" pitchFamily="34" charset="0"/>
              <a:buChar char="•"/>
            </a:pPr>
            <a:r>
              <a:rPr lang="en-US" dirty="0"/>
              <a:t>for the </a:t>
            </a:r>
            <a:r>
              <a:rPr lang="en-US" b="1" dirty="0"/>
              <a:t>third challenge</a:t>
            </a:r>
            <a:r>
              <a:rPr lang="en-US" dirty="0"/>
              <a:t>, </a:t>
            </a:r>
            <a:r>
              <a:rPr lang="en-US" b="1" u="sng" dirty="0">
                <a:hlinkClick r:id="rId2"/>
              </a:rPr>
              <a:t>Dueling Bandit Gradient Descent (DBGD) method</a:t>
            </a:r>
            <a:r>
              <a:rPr lang="en-US" dirty="0"/>
              <a:t> is used for exploration, by choosing random item candidates in the neighborhood of the current recommender and it ensures that no unrelated items will be recommended.</a:t>
            </a:r>
          </a:p>
          <a:p>
            <a:r>
              <a:rPr lang="en-US" b="0" dirty="0" smtClean="0">
                <a:effectLst/>
              </a:rPr>
              <a:t/>
            </a:r>
            <a:br>
              <a:rPr lang="en-US" b="0" dirty="0" smtClean="0">
                <a:effectLst/>
              </a:rPr>
            </a:br>
            <a:r>
              <a:rPr lang="en-US" dirty="0"/>
              <a:t>The next figure describes the recommendation system proposed:</a:t>
            </a:r>
            <a:endParaRPr lang="en-US" b="0" dirty="0" smtClean="0">
              <a:effectLst/>
            </a:endParaRPr>
          </a:p>
          <a:p>
            <a:r>
              <a:rPr lang="en-US" dirty="0" smtClean="0"/>
              <a:t/>
            </a:r>
            <a:br>
              <a:rPr lang="en-US" dirty="0" smtClean="0"/>
            </a:br>
            <a:endParaRPr lang="en-US" dirty="0"/>
          </a:p>
        </p:txBody>
      </p:sp>
      <p:pic>
        <p:nvPicPr>
          <p:cNvPr id="11266" name="Picture 2" descr="https://lh6.googleusercontent.com/iFu9uIlPkzzRzA2Wy7-q-MMXf7jMcq9OFcjaz7jSvxFSKiPVx-sV13xJ0EhNweEiC66V9VWZpCG8kxgaiVMhCKkBIjGWlAVJHyuW3T3C9gpfOUIVnMrolvV93jWGLpxlyMDisF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3403" y="1787730"/>
            <a:ext cx="44958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79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548" y="666974"/>
            <a:ext cx="6884893" cy="1754326"/>
          </a:xfrm>
          <a:prstGeom prst="rect">
            <a:avLst/>
          </a:prstGeom>
          <a:noFill/>
        </p:spPr>
        <p:txBody>
          <a:bodyPr wrap="square" rtlCol="0">
            <a:spAutoFit/>
          </a:bodyPr>
          <a:lstStyle/>
          <a:p>
            <a:r>
              <a:rPr lang="en-US" b="1" dirty="0"/>
              <a:t>PROBLEM </a:t>
            </a:r>
            <a:r>
              <a:rPr lang="en-US" b="1" dirty="0" smtClean="0"/>
              <a:t>DEFINITION</a:t>
            </a:r>
          </a:p>
          <a:p>
            <a:endParaRPr lang="en-US" b="1" dirty="0"/>
          </a:p>
          <a:p>
            <a:r>
              <a:rPr lang="en-US" dirty="0"/>
              <a:t>When </a:t>
            </a:r>
            <a:r>
              <a:rPr lang="en-US" b="1" i="1" dirty="0"/>
              <a:t>a user u</a:t>
            </a:r>
            <a:r>
              <a:rPr lang="en-US" dirty="0"/>
              <a:t> sends a news request to </a:t>
            </a:r>
            <a:r>
              <a:rPr lang="en-US" b="1" i="1" dirty="0"/>
              <a:t>the recommendation agent G</a:t>
            </a:r>
            <a:r>
              <a:rPr lang="en-US" dirty="0"/>
              <a:t> at </a:t>
            </a:r>
            <a:r>
              <a:rPr lang="en-US" b="1" i="1" dirty="0"/>
              <a:t>time t</a:t>
            </a:r>
            <a:r>
              <a:rPr lang="en-US" dirty="0"/>
              <a:t>, given </a:t>
            </a:r>
            <a:r>
              <a:rPr lang="en-US" b="1" i="1" dirty="0"/>
              <a:t>a candidate set I of news</a:t>
            </a:r>
            <a:r>
              <a:rPr lang="en-US" dirty="0"/>
              <a:t>, our algorithm is going to select </a:t>
            </a:r>
            <a:r>
              <a:rPr lang="en-US" b="1" i="1" dirty="0"/>
              <a:t>a list L</a:t>
            </a:r>
            <a:r>
              <a:rPr lang="en-US" dirty="0"/>
              <a:t> of top-k appropriate news for this user. The notations used in this paper are summarized in the next table:</a:t>
            </a:r>
          </a:p>
        </p:txBody>
      </p:sp>
      <p:pic>
        <p:nvPicPr>
          <p:cNvPr id="12290" name="Picture 2" descr="https://lh4.googleusercontent.com/6IHFTXVTOI3o2fFmfvENq6P13GDrFXiTB1-SO4BmJmSmoLRq2J5lapdqbK7x3eTE6bdVCMTszlVdLrb-EDH--G8M1LjNRjRh6mG1z_gat2gddOsWBz4W8YKqrzr0Vpx-oB2g-v9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7652" y="518382"/>
            <a:ext cx="2905125" cy="23431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9548" y="2861533"/>
            <a:ext cx="11274015" cy="2585323"/>
          </a:xfrm>
          <a:prstGeom prst="rect">
            <a:avLst/>
          </a:prstGeom>
          <a:noFill/>
        </p:spPr>
        <p:txBody>
          <a:bodyPr wrap="square" rtlCol="0">
            <a:spAutoFit/>
          </a:bodyPr>
          <a:lstStyle/>
          <a:p>
            <a:r>
              <a:rPr lang="en-US" b="1" dirty="0"/>
              <a:t>METHOD</a:t>
            </a:r>
            <a:endParaRPr lang="en-US" b="0" dirty="0" smtClean="0">
              <a:effectLst/>
            </a:endParaRPr>
          </a:p>
          <a:p>
            <a:r>
              <a:rPr lang="en-US" b="0" dirty="0" smtClean="0">
                <a:effectLst/>
              </a:rPr>
              <a:t/>
            </a:r>
            <a:br>
              <a:rPr lang="en-US" b="0" dirty="0" smtClean="0">
                <a:effectLst/>
              </a:rPr>
            </a:br>
            <a:r>
              <a:rPr lang="en-US" dirty="0"/>
              <a:t>To create a strong online personalized news recommendation system, we will study a solution that proposes a </a:t>
            </a:r>
            <a:r>
              <a:rPr lang="en-US" b="1" dirty="0"/>
              <a:t>DQN-based Deep Reinforcement Learning framework</a:t>
            </a:r>
            <a:r>
              <a:rPr lang="en-US" dirty="0"/>
              <a:t>. We will use a continuous state feature representation of users and continuous action feature representation of items as the input to a </a:t>
            </a:r>
            <a:r>
              <a:rPr lang="en-US" b="1" dirty="0"/>
              <a:t>multi-layer Deep Q-Network</a:t>
            </a:r>
            <a:r>
              <a:rPr lang="en-US" dirty="0"/>
              <a:t> to predict the potential reward. Due to the online update of DQN, this model can deal with the </a:t>
            </a:r>
            <a:r>
              <a:rPr lang="en-US" b="1" dirty="0"/>
              <a:t>dynamic nature of news recommendation</a:t>
            </a:r>
            <a:r>
              <a:rPr lang="en-US" dirty="0"/>
              <a:t>. DQN can also speculate future interaction between user and news. The model will combine user activeness and click labels as feedback from users.</a:t>
            </a:r>
            <a:endParaRPr lang="en-US" b="0" dirty="0" smtClean="0">
              <a:effectLst/>
            </a:endParaRPr>
          </a:p>
          <a:p>
            <a:r>
              <a:rPr lang="en-US" dirty="0"/>
              <a:t>For recommendation diversity, </a:t>
            </a:r>
            <a:r>
              <a:rPr lang="en-US" b="1" u="sng" dirty="0">
                <a:hlinkClick r:id="rId3"/>
              </a:rPr>
              <a:t>Dueling Bandit Gradient Descent (DBGD) method</a:t>
            </a:r>
            <a:r>
              <a:rPr lang="en-US" dirty="0"/>
              <a:t> will be used.</a:t>
            </a:r>
          </a:p>
        </p:txBody>
      </p:sp>
    </p:spTree>
    <p:extLst>
      <p:ext uri="{BB962C8B-B14F-4D97-AF65-F5344CB8AC3E}">
        <p14:creationId xmlns:p14="http://schemas.microsoft.com/office/powerpoint/2010/main" val="2799952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lh4.googleusercontent.com/7VvtKwev5eLq0VA1GuxjIqcteIIoAeRxLKUXfPUyfQNzoZfA0Bq6wn0PA-ur2JiURXs8LVnnH2g4q5NLzckWXjKnnAijwNMHEyT7OOoyKiYl0PnXZw9RMVFaSJiel_AkoIuD6I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55" y="229365"/>
            <a:ext cx="5734050" cy="31718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314738" y="261870"/>
            <a:ext cx="5669280" cy="3139321"/>
          </a:xfrm>
          <a:prstGeom prst="rect">
            <a:avLst/>
          </a:prstGeom>
          <a:noFill/>
        </p:spPr>
        <p:txBody>
          <a:bodyPr wrap="square" rtlCol="0">
            <a:spAutoFit/>
          </a:bodyPr>
          <a:lstStyle/>
          <a:p>
            <a:r>
              <a:rPr lang="en-US" dirty="0"/>
              <a:t>The figure above represents the model used for the news recommendation system and it contains two stages: </a:t>
            </a:r>
            <a:r>
              <a:rPr lang="en-US" b="1" dirty="0"/>
              <a:t>offline </a:t>
            </a:r>
            <a:r>
              <a:rPr lang="en-US" dirty="0"/>
              <a:t>and </a:t>
            </a:r>
            <a:r>
              <a:rPr lang="en-US" b="1" dirty="0"/>
              <a:t>online</a:t>
            </a:r>
            <a:r>
              <a:rPr lang="en-US" dirty="0" smtClean="0"/>
              <a:t>.</a:t>
            </a:r>
          </a:p>
          <a:p>
            <a:endParaRPr lang="en-US" dirty="0"/>
          </a:p>
          <a:p>
            <a:r>
              <a:rPr lang="en-US" b="1" dirty="0"/>
              <a:t>The offline part</a:t>
            </a:r>
            <a:r>
              <a:rPr lang="en-US" dirty="0"/>
              <a:t> consists of extracting four kinds of features from news and users</a:t>
            </a:r>
            <a:r>
              <a:rPr lang="en-US" dirty="0" smtClean="0"/>
              <a:t>:</a:t>
            </a:r>
          </a:p>
          <a:p>
            <a:endParaRPr lang="en-US" dirty="0"/>
          </a:p>
          <a:p>
            <a:pPr marL="285750" indent="-285750">
              <a:buFont typeface="Arial" panose="020B0604020202020204" pitchFamily="34" charset="0"/>
              <a:buChar char="•"/>
            </a:pPr>
            <a:r>
              <a:rPr lang="en-US" i="1" u="sng" dirty="0"/>
              <a:t>news </a:t>
            </a:r>
            <a:r>
              <a:rPr lang="en-US" i="1" u="sng" dirty="0" smtClean="0"/>
              <a:t>features</a:t>
            </a:r>
          </a:p>
          <a:p>
            <a:pPr marL="285750" indent="-285750">
              <a:buFont typeface="Arial" panose="020B0604020202020204" pitchFamily="34" charset="0"/>
              <a:buChar char="•"/>
            </a:pPr>
            <a:r>
              <a:rPr lang="en-US" i="1" u="sng" dirty="0"/>
              <a:t>user </a:t>
            </a:r>
            <a:r>
              <a:rPr lang="en-US" i="1" u="sng" dirty="0" smtClean="0"/>
              <a:t>features</a:t>
            </a:r>
          </a:p>
          <a:p>
            <a:pPr marL="285750" indent="-285750">
              <a:buFont typeface="Arial" panose="020B0604020202020204" pitchFamily="34" charset="0"/>
              <a:buChar char="•"/>
            </a:pPr>
            <a:r>
              <a:rPr lang="en-US" i="1" u="sng" dirty="0"/>
              <a:t>user news </a:t>
            </a:r>
            <a:r>
              <a:rPr lang="en-US" i="1" u="sng" dirty="0" smtClean="0"/>
              <a:t>features</a:t>
            </a:r>
          </a:p>
          <a:p>
            <a:pPr marL="285750" indent="-285750">
              <a:buFont typeface="Arial" panose="020B0604020202020204" pitchFamily="34" charset="0"/>
              <a:buChar char="•"/>
            </a:pPr>
            <a:r>
              <a:rPr lang="en-US" i="1" u="sng" dirty="0"/>
              <a:t>context features</a:t>
            </a:r>
            <a:endParaRPr lang="en-US" dirty="0"/>
          </a:p>
        </p:txBody>
      </p:sp>
      <p:sp>
        <p:nvSpPr>
          <p:cNvPr id="3" name="TextBox 2"/>
          <p:cNvSpPr txBox="1"/>
          <p:nvPr/>
        </p:nvSpPr>
        <p:spPr>
          <a:xfrm>
            <a:off x="313055" y="3808207"/>
            <a:ext cx="11445054" cy="1200329"/>
          </a:xfrm>
          <a:prstGeom prst="rect">
            <a:avLst/>
          </a:prstGeom>
          <a:noFill/>
        </p:spPr>
        <p:txBody>
          <a:bodyPr wrap="square" rtlCol="0">
            <a:spAutoFit/>
          </a:bodyPr>
          <a:lstStyle/>
          <a:p>
            <a:r>
              <a:rPr lang="en-US" b="1" dirty="0"/>
              <a:t>A multi-layer Deep Q-Network</a:t>
            </a:r>
            <a:r>
              <a:rPr lang="en-US" dirty="0"/>
              <a:t> is used to predict the reward (a combination of user-news click label and user activeness) from these four kinds of features. This network is trained using the offline user-news click logs</a:t>
            </a:r>
            <a:r>
              <a:rPr lang="en-US" dirty="0" smtClean="0"/>
              <a:t>.</a:t>
            </a:r>
          </a:p>
          <a:p>
            <a:endParaRPr lang="en-US" dirty="0" smtClean="0"/>
          </a:p>
          <a:p>
            <a:r>
              <a:rPr lang="en-US" dirty="0"/>
              <a:t>During the </a:t>
            </a:r>
            <a:r>
              <a:rPr lang="en-US" b="1" dirty="0"/>
              <a:t>online part</a:t>
            </a:r>
            <a:r>
              <a:rPr lang="en-US" dirty="0"/>
              <a:t>,</a:t>
            </a:r>
            <a:r>
              <a:rPr lang="en-US" i="1" dirty="0"/>
              <a:t> the recommendation agent G</a:t>
            </a:r>
            <a:r>
              <a:rPr lang="en-US" dirty="0"/>
              <a:t> interacts with users and updates the network in the following way</a:t>
            </a:r>
            <a:r>
              <a:rPr lang="en-US" dirty="0" smtClean="0"/>
              <a:t>:</a:t>
            </a:r>
          </a:p>
        </p:txBody>
      </p:sp>
      <p:sp>
        <p:nvSpPr>
          <p:cNvPr id="4" name="TextBox 3"/>
          <p:cNvSpPr txBox="1"/>
          <p:nvPr/>
        </p:nvSpPr>
        <p:spPr>
          <a:xfrm>
            <a:off x="2884132" y="5131396"/>
            <a:ext cx="2046394" cy="923330"/>
          </a:xfrm>
          <a:prstGeom prst="rect">
            <a:avLst/>
          </a:prstGeom>
          <a:noFill/>
        </p:spPr>
        <p:txBody>
          <a:bodyPr wrap="none" rtlCol="0">
            <a:spAutoFit/>
          </a:bodyPr>
          <a:lstStyle/>
          <a:p>
            <a:pPr marL="342900" indent="-342900">
              <a:buFont typeface="+mj-lt"/>
              <a:buAutoNum type="arabicPeriod"/>
            </a:pPr>
            <a:r>
              <a:rPr lang="en-US" b="1" dirty="0" smtClean="0"/>
              <a:t>PUSH</a:t>
            </a:r>
          </a:p>
          <a:p>
            <a:pPr marL="342900" indent="-342900">
              <a:buFont typeface="+mj-lt"/>
              <a:buAutoNum type="arabicPeriod"/>
            </a:pPr>
            <a:r>
              <a:rPr lang="en-US" b="1" dirty="0" smtClean="0"/>
              <a:t>FEEDBACK</a:t>
            </a:r>
          </a:p>
          <a:p>
            <a:pPr marL="342900" indent="-342900">
              <a:buFont typeface="+mj-lt"/>
              <a:buAutoNum type="arabicPeriod"/>
            </a:pPr>
            <a:r>
              <a:rPr lang="en-US" b="1" dirty="0"/>
              <a:t>MINOR UPDATE</a:t>
            </a:r>
            <a:endParaRPr lang="en-US" dirty="0"/>
          </a:p>
        </p:txBody>
      </p:sp>
      <p:sp>
        <p:nvSpPr>
          <p:cNvPr id="5" name="TextBox 4"/>
          <p:cNvSpPr txBox="1"/>
          <p:nvPr/>
        </p:nvSpPr>
        <p:spPr>
          <a:xfrm>
            <a:off x="6572921" y="5131396"/>
            <a:ext cx="2277547" cy="646331"/>
          </a:xfrm>
          <a:prstGeom prst="rect">
            <a:avLst/>
          </a:prstGeom>
          <a:noFill/>
        </p:spPr>
        <p:txBody>
          <a:bodyPr wrap="none" rtlCol="0">
            <a:spAutoFit/>
          </a:bodyPr>
          <a:lstStyle/>
          <a:p>
            <a:pPr marL="342900" indent="-342900">
              <a:buFont typeface="+mj-lt"/>
              <a:buAutoNum type="arabicPeriod" startAt="4"/>
            </a:pPr>
            <a:r>
              <a:rPr lang="en-US" b="1" dirty="0"/>
              <a:t>MAJOR </a:t>
            </a:r>
            <a:r>
              <a:rPr lang="en-US" b="1" dirty="0" smtClean="0"/>
              <a:t>UPDATE</a:t>
            </a:r>
          </a:p>
          <a:p>
            <a:pPr marL="342900" indent="-342900">
              <a:buFont typeface="+mj-lt"/>
              <a:buAutoNum type="arabicPeriod" startAt="4"/>
            </a:pPr>
            <a:r>
              <a:rPr lang="en-US" b="1" dirty="0"/>
              <a:t>REPEAT STEPS 1-4.</a:t>
            </a:r>
            <a:endParaRPr lang="en-US" dirty="0"/>
          </a:p>
        </p:txBody>
      </p:sp>
    </p:spTree>
    <p:extLst>
      <p:ext uri="{BB962C8B-B14F-4D97-AF65-F5344CB8AC3E}">
        <p14:creationId xmlns:p14="http://schemas.microsoft.com/office/powerpoint/2010/main" val="3035981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216" y="666974"/>
            <a:ext cx="5443369" cy="4801314"/>
          </a:xfrm>
          <a:prstGeom prst="rect">
            <a:avLst/>
          </a:prstGeom>
          <a:noFill/>
        </p:spPr>
        <p:txBody>
          <a:bodyPr wrap="square" rtlCol="0">
            <a:spAutoFit/>
          </a:bodyPr>
          <a:lstStyle/>
          <a:p>
            <a:r>
              <a:rPr lang="en-US" b="1" dirty="0"/>
              <a:t>DEEP REINFORCEMENT </a:t>
            </a:r>
            <a:r>
              <a:rPr lang="en-US" b="1" dirty="0" smtClean="0"/>
              <a:t>RECOMMENDATION</a:t>
            </a:r>
          </a:p>
          <a:p>
            <a:endParaRPr lang="en-US" b="1" dirty="0"/>
          </a:p>
          <a:p>
            <a:r>
              <a:rPr lang="en-US" dirty="0"/>
              <a:t>As shown in this figure, we feed the four categories of features into the network. </a:t>
            </a:r>
            <a:r>
              <a:rPr lang="en-US" i="1" dirty="0"/>
              <a:t>User features </a:t>
            </a:r>
            <a:r>
              <a:rPr lang="en-US" dirty="0"/>
              <a:t>and </a:t>
            </a:r>
            <a:r>
              <a:rPr lang="en-US" i="1" dirty="0"/>
              <a:t>Context features</a:t>
            </a:r>
            <a:r>
              <a:rPr lang="en-US" dirty="0"/>
              <a:t> are used as </a:t>
            </a:r>
            <a:r>
              <a:rPr lang="en-US" i="1" u="sng" dirty="0"/>
              <a:t>state features</a:t>
            </a:r>
            <a:r>
              <a:rPr lang="en-US" dirty="0"/>
              <a:t>, while </a:t>
            </a:r>
            <a:r>
              <a:rPr lang="en-US" i="1" dirty="0"/>
              <a:t>User news features</a:t>
            </a:r>
            <a:r>
              <a:rPr lang="en-US" dirty="0"/>
              <a:t> and </a:t>
            </a:r>
            <a:r>
              <a:rPr lang="en-US" i="1" dirty="0"/>
              <a:t>Context features</a:t>
            </a:r>
            <a:r>
              <a:rPr lang="en-US" dirty="0"/>
              <a:t> are used as </a:t>
            </a:r>
            <a:r>
              <a:rPr lang="en-US" i="1" u="sng" dirty="0"/>
              <a:t>action features</a:t>
            </a:r>
            <a:r>
              <a:rPr lang="en-US" dirty="0"/>
              <a:t>. On one hand, the reward for taking </a:t>
            </a:r>
            <a:r>
              <a:rPr lang="en-US" i="1" dirty="0"/>
              <a:t>action a</a:t>
            </a:r>
            <a:r>
              <a:rPr lang="en-US" dirty="0"/>
              <a:t> at a certain </a:t>
            </a:r>
            <a:r>
              <a:rPr lang="en-US" i="1" dirty="0"/>
              <a:t>state s</a:t>
            </a:r>
            <a:r>
              <a:rPr lang="en-US" dirty="0"/>
              <a:t> is closely related to all the features. On the other hand, the reward that is determined by the characteristics of the user himself (e.g., whether this user is active, whether this user has read enough news today) is more impacted by the status of the user and the context only. Based on this observation, we divide the Q-function into value function </a:t>
            </a:r>
            <a:r>
              <a:rPr lang="en-US" i="1" dirty="0"/>
              <a:t>V(s) </a:t>
            </a:r>
            <a:r>
              <a:rPr lang="en-US" dirty="0"/>
              <a:t>and advantage function </a:t>
            </a:r>
            <a:r>
              <a:rPr lang="en-US" i="1" dirty="0"/>
              <a:t>A(s, a)</a:t>
            </a:r>
            <a:r>
              <a:rPr lang="en-US" dirty="0"/>
              <a:t>, where </a:t>
            </a:r>
            <a:r>
              <a:rPr lang="en-US" i="1" dirty="0"/>
              <a:t>V(s) </a:t>
            </a:r>
            <a:r>
              <a:rPr lang="en-US" dirty="0"/>
              <a:t>is only determined by the state features, and </a:t>
            </a:r>
            <a:r>
              <a:rPr lang="en-US" i="1" dirty="0"/>
              <a:t>A(s, a) </a:t>
            </a:r>
            <a:r>
              <a:rPr lang="en-US" dirty="0"/>
              <a:t>is determined by both the state features and the action features.</a:t>
            </a:r>
          </a:p>
        </p:txBody>
      </p:sp>
      <p:pic>
        <p:nvPicPr>
          <p:cNvPr id="14338" name="Picture 2" descr="https://lh5.googleusercontent.com/TIs94cdMCc3tXgd9fbKCqQaxFU4BVuoa9GLlOXIUiBTGpqI9UJlC2q6mCMdF87lmR-iFhiW7EfOX2JXpVz3xrLrErxEiMb26VyLX8VBXetaLLH-VcB7DHttZ_yNfLz9zqag_dlR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498" y="1633791"/>
            <a:ext cx="4268780" cy="286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6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666974"/>
            <a:ext cx="10768405" cy="1477328"/>
          </a:xfrm>
          <a:prstGeom prst="rect">
            <a:avLst/>
          </a:prstGeom>
          <a:noFill/>
        </p:spPr>
        <p:txBody>
          <a:bodyPr wrap="square" rtlCol="0">
            <a:spAutoFit/>
          </a:bodyPr>
          <a:lstStyle/>
          <a:p>
            <a:pPr fontAlgn="base"/>
            <a:r>
              <a:rPr lang="en-US" b="1" dirty="0"/>
              <a:t>USER </a:t>
            </a:r>
            <a:r>
              <a:rPr lang="en-US" b="1" dirty="0" smtClean="0"/>
              <a:t>ACTIVENESS</a:t>
            </a:r>
          </a:p>
          <a:p>
            <a:pPr fontAlgn="base"/>
            <a:endParaRPr lang="en-US" b="1" dirty="0"/>
          </a:p>
          <a:p>
            <a:r>
              <a:rPr lang="en-US" dirty="0"/>
              <a:t>Traditional recommender systems only focus on optimizing click through rate metrics, which doesn’t represent all the feedback a user can offer. A good recommendation might determine users to return to the application more often, so user activeness should also be considered properly</a:t>
            </a:r>
            <a:r>
              <a:rPr lang="en-US" dirty="0" smtClean="0"/>
              <a:t>.</a:t>
            </a:r>
            <a:endParaRPr lang="en-US" b="0" dirty="0" smtClean="0">
              <a:effectLst/>
            </a:endParaRPr>
          </a:p>
        </p:txBody>
      </p:sp>
      <p:sp>
        <p:nvSpPr>
          <p:cNvPr id="3" name="TextBox 2"/>
          <p:cNvSpPr txBox="1"/>
          <p:nvPr/>
        </p:nvSpPr>
        <p:spPr>
          <a:xfrm>
            <a:off x="548640" y="2144302"/>
            <a:ext cx="7239896" cy="1754326"/>
          </a:xfrm>
          <a:prstGeom prst="rect">
            <a:avLst/>
          </a:prstGeom>
          <a:noFill/>
        </p:spPr>
        <p:txBody>
          <a:bodyPr wrap="square" rtlCol="0">
            <a:spAutoFit/>
          </a:bodyPr>
          <a:lstStyle/>
          <a:p>
            <a:r>
              <a:rPr lang="en-US" dirty="0"/>
              <a:t>For instance, as shown in this figure, user activeness for this specific user starts to decay from </a:t>
            </a:r>
            <a:r>
              <a:rPr lang="en-US" i="1" dirty="0"/>
              <a:t>S</a:t>
            </a:r>
            <a:r>
              <a:rPr lang="en-US" i="1" baseline="-25000" dirty="0"/>
              <a:t>0</a:t>
            </a:r>
            <a:r>
              <a:rPr lang="en-US" dirty="0"/>
              <a:t> at time 0. At timestamp </a:t>
            </a:r>
            <a:r>
              <a:rPr lang="en-US" i="1" dirty="0"/>
              <a:t>t1</a:t>
            </a:r>
            <a:r>
              <a:rPr lang="en-US" dirty="0"/>
              <a:t>, the user returns and this results in a </a:t>
            </a:r>
            <a:r>
              <a:rPr lang="en-US" i="1" dirty="0"/>
              <a:t>S</a:t>
            </a:r>
            <a:r>
              <a:rPr lang="en-US" i="1" baseline="-25000" dirty="0"/>
              <a:t>a</a:t>
            </a:r>
            <a:r>
              <a:rPr lang="en-US" dirty="0"/>
              <a:t> increase in the user activeness. Then, the user activeness continues to decay after </a:t>
            </a:r>
            <a:r>
              <a:rPr lang="en-US" i="1" dirty="0"/>
              <a:t>t1</a:t>
            </a:r>
            <a:r>
              <a:rPr lang="en-US" dirty="0"/>
              <a:t>. Similar things happen at </a:t>
            </a:r>
            <a:r>
              <a:rPr lang="en-US" i="1" dirty="0"/>
              <a:t>t2</a:t>
            </a:r>
            <a:r>
              <a:rPr lang="en-US" dirty="0"/>
              <a:t>, </a:t>
            </a:r>
            <a:r>
              <a:rPr lang="en-US" i="1" dirty="0"/>
              <a:t>t3</a:t>
            </a:r>
            <a:r>
              <a:rPr lang="en-US" dirty="0"/>
              <a:t>, </a:t>
            </a:r>
            <a:r>
              <a:rPr lang="en-US" i="1" dirty="0"/>
              <a:t>t4</a:t>
            </a:r>
            <a:r>
              <a:rPr lang="en-US" dirty="0"/>
              <a:t> and </a:t>
            </a:r>
            <a:r>
              <a:rPr lang="en-US" i="1" dirty="0"/>
              <a:t>t5</a:t>
            </a:r>
            <a:r>
              <a:rPr lang="en-US" dirty="0"/>
              <a:t>. Note that, although this user has a relatively high request frequency during </a:t>
            </a:r>
            <a:r>
              <a:rPr lang="en-US" i="1" dirty="0"/>
              <a:t>t4</a:t>
            </a:r>
            <a:r>
              <a:rPr lang="en-US" dirty="0"/>
              <a:t> to </a:t>
            </a:r>
            <a:r>
              <a:rPr lang="en-US" i="1" dirty="0"/>
              <a:t>t9</a:t>
            </a:r>
            <a:r>
              <a:rPr lang="en-US" dirty="0"/>
              <a:t>, the maximum user activeness is truncated to 1.</a:t>
            </a:r>
          </a:p>
        </p:txBody>
      </p:sp>
      <p:pic>
        <p:nvPicPr>
          <p:cNvPr id="15362" name="Picture 2" descr="https://lh4.googleusercontent.com/vkeqIw0SU9hqQZ3WKPw0qwRbc9-XaqR_wUniN49h-2MHE2tcfRbHx5jQPraPEPPHZt9cphI-b--YHT_okgDf6TNLf1C3a9eZUOj594qapOXx3IBdqugZ4osxCI1VMRASuHb2k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2254" y="2140771"/>
            <a:ext cx="3736186" cy="202243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lh3.googleusercontent.com/zKbBla4XJYyZFHJUuz2PNsnQQgsh4GOqFnDKy-5v0e5-xAinNUmiZWZOilQvoFAFZFO_WVryhnbxvla8uKTRPfAwIh6VhExs1K6q00PY0VTb8je1ZIil9gNO1V_oNLTbktiF8F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4163209"/>
            <a:ext cx="3703898" cy="18783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11851" y="4363710"/>
            <a:ext cx="7186107" cy="1477328"/>
          </a:xfrm>
          <a:prstGeom prst="rect">
            <a:avLst/>
          </a:prstGeom>
          <a:noFill/>
        </p:spPr>
        <p:txBody>
          <a:bodyPr wrap="square" rtlCol="0">
            <a:spAutoFit/>
          </a:bodyPr>
          <a:lstStyle/>
          <a:p>
            <a:r>
              <a:rPr lang="en-US" dirty="0"/>
              <a:t>The parameters </a:t>
            </a:r>
            <a:r>
              <a:rPr lang="en-US" i="1" dirty="0"/>
              <a:t>S</a:t>
            </a:r>
            <a:r>
              <a:rPr lang="en-US" i="1" baseline="-25000" dirty="0"/>
              <a:t>0</a:t>
            </a:r>
            <a:r>
              <a:rPr lang="en-US" i="1" dirty="0"/>
              <a:t>, S</a:t>
            </a:r>
            <a:r>
              <a:rPr lang="en-US" i="1" baseline="-25000" dirty="0"/>
              <a:t>a</a:t>
            </a:r>
            <a:r>
              <a:rPr lang="en-US" i="1" dirty="0"/>
              <a:t>, λ</a:t>
            </a:r>
            <a:r>
              <a:rPr lang="en-US" i="1" baseline="-25000" dirty="0"/>
              <a:t>0</a:t>
            </a:r>
            <a:r>
              <a:rPr lang="en-US" i="1" dirty="0"/>
              <a:t>, T</a:t>
            </a:r>
            <a:r>
              <a:rPr lang="en-US" i="1" baseline="-25000" dirty="0"/>
              <a:t>0</a:t>
            </a:r>
            <a:r>
              <a:rPr lang="en-US" dirty="0"/>
              <a:t> are determined according to the real user pattern in our dataset. </a:t>
            </a:r>
            <a:r>
              <a:rPr lang="en-US" i="1" dirty="0"/>
              <a:t>S</a:t>
            </a:r>
            <a:r>
              <a:rPr lang="en-US" i="1" baseline="-25000" dirty="0"/>
              <a:t>0</a:t>
            </a:r>
            <a:r>
              <a:rPr lang="en-US" dirty="0"/>
              <a:t> is set to 0.5 to represent the random initial state of a user (i.e., he or she can be either active or inactive). We can observe the histogram of the time interval between every two consecutive requests of users as shown in the </a:t>
            </a:r>
            <a:r>
              <a:rPr lang="en-US" dirty="0" smtClean="0"/>
              <a:t>left </a:t>
            </a:r>
            <a:r>
              <a:rPr lang="en-US" dirty="0"/>
              <a:t>figure.</a:t>
            </a:r>
          </a:p>
        </p:txBody>
      </p:sp>
    </p:spTree>
    <p:extLst>
      <p:ext uri="{BB962C8B-B14F-4D97-AF65-F5344CB8AC3E}">
        <p14:creationId xmlns:p14="http://schemas.microsoft.com/office/powerpoint/2010/main" val="303624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0913" y="397885"/>
            <a:ext cx="11295527" cy="3477875"/>
          </a:xfrm>
          <a:prstGeom prst="rect">
            <a:avLst/>
          </a:prstGeom>
          <a:noFill/>
        </p:spPr>
        <p:txBody>
          <a:bodyPr wrap="square" rtlCol="0">
            <a:spAutoFit/>
          </a:bodyPr>
          <a:lstStyle/>
          <a:p>
            <a:r>
              <a:rPr lang="en-US" sz="2000" b="1" dirty="0"/>
              <a:t>EXPERIMENT</a:t>
            </a:r>
            <a:endParaRPr lang="en-US" sz="2000" b="0" dirty="0" smtClean="0">
              <a:effectLst/>
            </a:endParaRPr>
          </a:p>
          <a:p>
            <a:pPr fontAlgn="base"/>
            <a:r>
              <a:rPr lang="en-US" b="0" dirty="0" smtClean="0">
                <a:effectLst/>
              </a:rPr>
              <a:t/>
            </a:r>
            <a:br>
              <a:rPr lang="en-US" b="0" dirty="0" smtClean="0">
                <a:effectLst/>
              </a:rPr>
            </a:br>
            <a:r>
              <a:rPr lang="en-US" b="1" dirty="0" smtClean="0"/>
              <a:t>DATASET</a:t>
            </a:r>
          </a:p>
          <a:p>
            <a:pPr fontAlgn="base"/>
            <a:endParaRPr lang="en-US" b="1" dirty="0"/>
          </a:p>
          <a:p>
            <a:r>
              <a:rPr lang="en-US" sz="1600" dirty="0"/>
              <a:t>The experiment is conducted on a sampled offline dataset collected from a commercial news recommendation application and the system is deployed online to the App for one month.  Each recommendation algorithm will give out its recommendation when a news request arrives and user feedback will be recorded (click or not). In this table, we can see the basic statistics for the sampled data:</a:t>
            </a:r>
            <a:endParaRPr lang="en-US" sz="1600" b="0" dirty="0" smtClean="0">
              <a:effectLst/>
            </a:endParaRPr>
          </a:p>
          <a:p>
            <a:pPr fontAlgn="base"/>
            <a:r>
              <a:rPr lang="en-US" dirty="0" smtClean="0"/>
              <a:t/>
            </a:r>
            <a:br>
              <a:rPr lang="en-US" dirty="0" smtClean="0"/>
            </a:br>
            <a:r>
              <a:rPr lang="en-US" sz="1600" dirty="0"/>
              <a:t>In the first offline stage, the training data and testing data are separated by time order (the last two weeks are used as testing data), to enable the online models to learn the sequential information between different sessions better. </a:t>
            </a:r>
          </a:p>
          <a:p>
            <a:pPr fontAlgn="base"/>
            <a:r>
              <a:rPr lang="en-US" sz="1600" b="0" dirty="0" smtClean="0">
                <a:effectLst/>
              </a:rPr>
              <a:t/>
            </a:r>
            <a:br>
              <a:rPr lang="en-US" sz="1600" b="0" dirty="0" smtClean="0">
                <a:effectLst/>
              </a:rPr>
            </a:br>
            <a:r>
              <a:rPr lang="en-US" sz="1600" dirty="0"/>
              <a:t>During the second online deploying stage, we use the offline data to pre-train the model, and run all the compared methods in the real production environment</a:t>
            </a:r>
            <a:r>
              <a:rPr lang="en-US" sz="1600" dirty="0" smtClean="0"/>
              <a:t>.</a:t>
            </a:r>
            <a:endParaRPr lang="en-US" sz="1600" dirty="0"/>
          </a:p>
        </p:txBody>
      </p:sp>
      <p:pic>
        <p:nvPicPr>
          <p:cNvPr id="16386" name="Picture 2" descr="https://lh5.googleusercontent.com/TlrFvRu7-rQE7m5MrFMEjzDFDF6ZUnDhola3efrJvjZhpRUsrZKILR26eiM5aEVauk6ljbd6ouhxIbkwNmALX_kNBaFCF8RGL99T7tjQCdyHL8N1M7YuIOWSXja30WEUyW17Vu3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61" y="4332038"/>
            <a:ext cx="4629150" cy="130492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lh3.googleusercontent.com/4bc_il9urWHlOem1r7bDb6ak44arZAGsbxTm-Omht0q2p3QzhT_p8bux4PVwnIF4MRJI-tkI0kdQcv62ioiTluT1nU14-lutjBvw6Ts68H3xmrcvEs78AMfUfD_bJgFF17j-99x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705" y="3875759"/>
            <a:ext cx="5539105" cy="221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631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494852" y="333487"/>
                <a:ext cx="10477948" cy="3814827"/>
              </a:xfrm>
              <a:prstGeom prst="rect">
                <a:avLst/>
              </a:prstGeom>
              <a:noFill/>
            </p:spPr>
            <p:txBody>
              <a:bodyPr wrap="square" rtlCol="0">
                <a:spAutoFit/>
              </a:bodyPr>
              <a:lstStyle/>
              <a:p>
                <a:pPr fontAlgn="base"/>
                <a:r>
                  <a:rPr lang="en-US" b="1" dirty="0" smtClean="0"/>
                  <a:t>EVALUATION MEASURES</a:t>
                </a:r>
              </a:p>
              <a:p>
                <a:pPr fontAlgn="base"/>
                <a:endParaRPr lang="en-US" b="1" dirty="0"/>
              </a:p>
              <a:p>
                <a:pPr fontAlgn="base"/>
                <a:r>
                  <a:rPr lang="en-US" i="1" dirty="0"/>
                  <a:t>CTR</a:t>
                </a:r>
                <a:r>
                  <a:rPr lang="en-US" dirty="0"/>
                  <a:t>(click through rate) is calculated as: </a:t>
                </a:r>
                <a:r>
                  <a:rPr lang="en-US" i="1" dirty="0" smtClean="0"/>
                  <a:t>CTR =  </a:t>
                </a:r>
                <a14:m>
                  <m:oMath xmlns:m="http://schemas.openxmlformats.org/officeDocument/2006/math">
                    <m:f>
                      <m:fPr>
                        <m:ctrlPr>
                          <a:rPr lang="en-US" sz="1600" i="1" smtClean="0">
                            <a:latin typeface="Cambria Math" panose="02040503050406030204" pitchFamily="18" charset="0"/>
                            <a:ea typeface="Cambria Math" panose="02040503050406030204" pitchFamily="18" charset="0"/>
                          </a:rPr>
                        </m:ctrlPr>
                      </m:fPr>
                      <m:num>
                        <m:r>
                          <m:rPr>
                            <m:nor/>
                          </m:rPr>
                          <a:rPr lang="en-US" sz="1600" i="1" dirty="0" smtClean="0">
                            <a:latin typeface="Cambria Math" panose="02040503050406030204" pitchFamily="18" charset="0"/>
                            <a:ea typeface="Cambria Math" panose="02040503050406030204" pitchFamily="18" charset="0"/>
                          </a:rPr>
                          <m:t>number</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of</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clicked</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items</m:t>
                        </m:r>
                      </m:num>
                      <m:den>
                        <m:r>
                          <m:rPr>
                            <m:nor/>
                          </m:rPr>
                          <a:rPr lang="en-US" sz="1600" i="1" dirty="0" smtClean="0">
                            <a:latin typeface="Cambria Math" panose="02040503050406030204" pitchFamily="18" charset="0"/>
                            <a:ea typeface="Cambria Math" panose="02040503050406030204" pitchFamily="18" charset="0"/>
                          </a:rPr>
                          <m:t>number</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of</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total</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items</m:t>
                        </m:r>
                      </m:den>
                    </m:f>
                  </m:oMath>
                </a14:m>
                <a:endParaRPr lang="en-US" dirty="0" smtClean="0"/>
              </a:p>
              <a:p>
                <a:pPr fontAlgn="base"/>
                <a:endParaRPr lang="en-US" i="1" dirty="0"/>
              </a:p>
              <a:p>
                <a:pPr fontAlgn="base"/>
                <a:r>
                  <a:rPr lang="en-US" i="1" dirty="0" err="1"/>
                  <a:t>Precision@k</a:t>
                </a:r>
                <a:r>
                  <a:rPr lang="en-US" dirty="0"/>
                  <a:t> is calculated as: </a:t>
                </a:r>
                <a:r>
                  <a:rPr lang="en-US" i="1" dirty="0" err="1"/>
                  <a:t>Precision@k</a:t>
                </a:r>
                <a:r>
                  <a:rPr lang="en-US" i="1" dirty="0"/>
                  <a:t> </a:t>
                </a:r>
                <a:r>
                  <a:rPr lang="en-US" i="1" dirty="0" smtClean="0"/>
                  <a:t> =  </a:t>
                </a:r>
                <a14:m>
                  <m:oMath xmlns:m="http://schemas.openxmlformats.org/officeDocument/2006/math">
                    <m:f>
                      <m:fPr>
                        <m:ctrlPr>
                          <a:rPr lang="en-US" sz="1600" i="1" smtClean="0">
                            <a:latin typeface="Cambria Math" panose="02040503050406030204" pitchFamily="18" charset="0"/>
                          </a:rPr>
                        </m:ctrlPr>
                      </m:fPr>
                      <m:num>
                        <m:r>
                          <m:rPr>
                            <m:nor/>
                          </m:rPr>
                          <a:rPr lang="en-US" sz="1600" i="1" dirty="0" smtClean="0">
                            <a:latin typeface="Cambria Math" panose="02040503050406030204" pitchFamily="18" charset="0"/>
                            <a:ea typeface="Cambria Math" panose="02040503050406030204" pitchFamily="18" charset="0"/>
                          </a:rPr>
                          <m:t>number</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of</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clicks</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in</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top</m:t>
                        </m:r>
                        <m:r>
                          <m:rPr>
                            <m:nor/>
                          </m:rPr>
                          <a:rPr lang="en-US" sz="1600" i="1" dirty="0" smtClean="0">
                            <a:latin typeface="Cambria Math" panose="02040503050406030204" pitchFamily="18" charset="0"/>
                            <a:ea typeface="Cambria Math" panose="02040503050406030204" pitchFamily="18" charset="0"/>
                          </a:rPr>
                          <m:t>-</m:t>
                        </m:r>
                        <m:r>
                          <m:rPr>
                            <m:nor/>
                          </m:rPr>
                          <a:rPr lang="en-US" sz="1600" i="1" dirty="0" smtClean="0">
                            <a:latin typeface="Cambria Math" panose="02040503050406030204" pitchFamily="18" charset="0"/>
                            <a:ea typeface="Cambria Math" panose="02040503050406030204" pitchFamily="18" charset="0"/>
                          </a:rPr>
                          <m:t>k</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recommended</m:t>
                        </m:r>
                        <m:r>
                          <m:rPr>
                            <m:nor/>
                          </m:rPr>
                          <a:rPr lang="en-US" sz="1600" i="1" dirty="0" smtClean="0">
                            <a:latin typeface="Cambria Math" panose="02040503050406030204" pitchFamily="18" charset="0"/>
                            <a:ea typeface="Cambria Math" panose="02040503050406030204" pitchFamily="18" charset="0"/>
                          </a:rPr>
                          <m:t> </m:t>
                        </m:r>
                        <m:r>
                          <m:rPr>
                            <m:nor/>
                          </m:rPr>
                          <a:rPr lang="en-US" sz="1600" i="1" dirty="0" smtClean="0">
                            <a:latin typeface="Cambria Math" panose="02040503050406030204" pitchFamily="18" charset="0"/>
                            <a:ea typeface="Cambria Math" panose="02040503050406030204" pitchFamily="18" charset="0"/>
                          </a:rPr>
                          <m:t>items</m:t>
                        </m:r>
                      </m:num>
                      <m:den>
                        <m:r>
                          <a:rPr lang="en-US" sz="1600" b="0" i="1" smtClean="0">
                            <a:latin typeface="Cambria Math" panose="02040503050406030204" pitchFamily="18" charset="0"/>
                          </a:rPr>
                          <m:t>𝑘</m:t>
                        </m:r>
                      </m:den>
                    </m:f>
                  </m:oMath>
                </a14:m>
                <a:endParaRPr lang="en-US" i="1" dirty="0" smtClean="0"/>
              </a:p>
              <a:p>
                <a:pPr fontAlgn="base"/>
                <a:endParaRPr lang="en-US" i="1" dirty="0"/>
              </a:p>
              <a:p>
                <a:pPr fontAlgn="base"/>
                <a:r>
                  <a:rPr lang="en-US" i="1" dirty="0" err="1"/>
                  <a:t>nDCG</a:t>
                </a:r>
                <a:r>
                  <a:rPr lang="en-US" dirty="0"/>
                  <a:t>(normalized discounted cumulative gain): </a:t>
                </a:r>
                <a:r>
                  <a:rPr lang="en-US" i="1" dirty="0"/>
                  <a:t>DCG(f</a:t>
                </a:r>
                <a:r>
                  <a:rPr lang="en-US" i="1" dirty="0" smtClean="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𝑟</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𝑦</m:t>
                        </m:r>
                        <m:r>
                          <a:rPr lang="en-US" b="0" i="1" baseline="-25000" smtClean="0">
                            <a:latin typeface="Cambria Math" panose="02040503050406030204" pitchFamily="18" charset="0"/>
                          </a:rPr>
                          <m:t>𝑟</m:t>
                        </m:r>
                        <m:r>
                          <a:rPr lang="en-US" b="0" i="1" baseline="30000"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e>
                    </m:nary>
                  </m:oMath>
                </a14:m>
                <a:r>
                  <a:rPr lang="en-US" dirty="0" smtClean="0"/>
                  <a:t> , </a:t>
                </a:r>
                <a:r>
                  <a:rPr lang="en-US" dirty="0"/>
                  <a:t>where</a:t>
                </a:r>
                <a:endParaRPr lang="en-US" i="1" dirty="0"/>
              </a:p>
              <a:p>
                <a:pPr marL="742950" lvl="1" indent="-285750" fontAlgn="base">
                  <a:buFont typeface="Arial" panose="020B0604020202020204" pitchFamily="34" charset="0"/>
                  <a:buChar char="•"/>
                </a:pPr>
                <a:r>
                  <a:rPr lang="en-US" i="1" dirty="0"/>
                  <a:t>r</a:t>
                </a:r>
                <a:r>
                  <a:rPr lang="en-US" dirty="0"/>
                  <a:t> = the rank of items in the recommendation list;</a:t>
                </a:r>
                <a:endParaRPr lang="en-US" i="1" dirty="0"/>
              </a:p>
              <a:p>
                <a:pPr marL="742950" lvl="1" indent="-285750" fontAlgn="base">
                  <a:buFont typeface="Arial" panose="020B0604020202020204" pitchFamily="34" charset="0"/>
                  <a:buChar char="•"/>
                </a:pPr>
                <a:r>
                  <a:rPr lang="en-US" i="1" dirty="0"/>
                  <a:t>n</a:t>
                </a:r>
                <a:r>
                  <a:rPr lang="en-US" dirty="0"/>
                  <a:t> = the length of the recommendation list;</a:t>
                </a:r>
                <a:endParaRPr lang="en-US" i="1" dirty="0"/>
              </a:p>
              <a:p>
                <a:pPr marL="742950" lvl="1" indent="-285750" fontAlgn="base">
                  <a:buFont typeface="Arial" panose="020B0604020202020204" pitchFamily="34" charset="0"/>
                  <a:buChar char="•"/>
                </a:pPr>
                <a:r>
                  <a:rPr lang="en-US" i="1" dirty="0"/>
                  <a:t>f</a:t>
                </a:r>
                <a:r>
                  <a:rPr lang="en-US" dirty="0"/>
                  <a:t> =  the ranking function or algorithm;</a:t>
                </a:r>
                <a:endParaRPr lang="en-US" i="1" dirty="0"/>
              </a:p>
              <a:p>
                <a:pPr marL="742950" lvl="1" indent="-285750" fontAlgn="base">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𝑦</m:t>
                    </m:r>
                    <m:r>
                      <a:rPr lang="en-US" b="0" i="1" baseline="-25000" smtClean="0">
                        <a:latin typeface="Cambria Math" panose="02040503050406030204" pitchFamily="18" charset="0"/>
                      </a:rPr>
                      <m:t>𝑟</m:t>
                    </m:r>
                    <m:r>
                      <a:rPr lang="en-US" b="0" i="1" baseline="30000" smtClean="0">
                        <a:latin typeface="Cambria Math" panose="02040503050406030204" pitchFamily="18" charset="0"/>
                      </a:rPr>
                      <m:t>𝑓</m:t>
                    </m:r>
                  </m:oMath>
                </a14:m>
                <a:r>
                  <a:rPr lang="en-US" dirty="0"/>
                  <a:t> = 1/0, indicates if a click occurs</a:t>
                </a:r>
                <a:r>
                  <a:rPr lang="en-US" dirty="0" smtClean="0"/>
                  <a:t>;</a:t>
                </a:r>
              </a:p>
              <a:p>
                <a:pPr marL="742950" lvl="1" indent="-285750" fontAlgn="base">
                  <a:buFont typeface="Arial" panose="020B0604020202020204" pitchFamily="34" charset="0"/>
                  <a:buChar char="•"/>
                </a:pPr>
                <a:r>
                  <a:rPr lang="en-US" i="1" dirty="0" smtClean="0"/>
                  <a:t>D(r)</a:t>
                </a:r>
                <a:r>
                  <a:rPr lang="en-US" dirty="0" smtClean="0"/>
                  <a:t> = the discount, </a:t>
                </a:r>
                <a:r>
                  <a:rPr lang="en-US" i="1" dirty="0" smtClean="0"/>
                  <a:t>D(r)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𝑙𝑜𝑔</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m:t>
                        </m:r>
                      </m:den>
                    </m:f>
                  </m:oMath>
                </a14:m>
                <a:endParaRPr lang="en-US" i="1" dirty="0" smtClean="0"/>
              </a:p>
            </p:txBody>
          </p:sp>
        </mc:Choice>
        <mc:Fallback>
          <p:sp>
            <p:nvSpPr>
              <p:cNvPr id="2" name="TextBox 1"/>
              <p:cNvSpPr txBox="1">
                <a:spLocks noRot="1" noChangeAspect="1" noMove="1" noResize="1" noEditPoints="1" noAdjustHandles="1" noChangeArrowheads="1" noChangeShapeType="1" noTextEdit="1"/>
              </p:cNvSpPr>
              <p:nvPr/>
            </p:nvSpPr>
            <p:spPr>
              <a:xfrm>
                <a:off x="494852" y="333487"/>
                <a:ext cx="10477948" cy="3814827"/>
              </a:xfrm>
              <a:prstGeom prst="rect">
                <a:avLst/>
              </a:prstGeom>
              <a:blipFill rotWithShape="0">
                <a:blip r:embed="rId2"/>
                <a:stretch>
                  <a:fillRect l="-465" t="-960" b="-160"/>
                </a:stretch>
              </a:blipFill>
            </p:spPr>
            <p:txBody>
              <a:bodyPr/>
              <a:lstStyle/>
              <a:p>
                <a:r>
                  <a:rPr lang="en-US">
                    <a:noFill/>
                  </a:rPr>
                  <a:t> </a:t>
                </a:r>
              </a:p>
            </p:txBody>
          </p:sp>
        </mc:Fallback>
      </mc:AlternateContent>
      <p:sp>
        <p:nvSpPr>
          <p:cNvPr id="3" name="TextBox 2"/>
          <p:cNvSpPr txBox="1"/>
          <p:nvPr/>
        </p:nvSpPr>
        <p:spPr>
          <a:xfrm>
            <a:off x="494852" y="4625788"/>
            <a:ext cx="4173968" cy="1754326"/>
          </a:xfrm>
          <a:prstGeom prst="rect">
            <a:avLst/>
          </a:prstGeom>
          <a:noFill/>
        </p:spPr>
        <p:txBody>
          <a:bodyPr wrap="square" rtlCol="0">
            <a:spAutoFit/>
          </a:bodyPr>
          <a:lstStyle/>
          <a:p>
            <a:pPr fontAlgn="base"/>
            <a:r>
              <a:rPr lang="en-US" b="1" dirty="0"/>
              <a:t>EXPERIMENT SETTING</a:t>
            </a:r>
          </a:p>
          <a:p>
            <a:r>
              <a:rPr lang="en-US" dirty="0"/>
              <a:t>For this experiment, best parameters are found using grid search, and their values are presented in the next table:</a:t>
            </a:r>
            <a:endParaRPr lang="en-US" b="0" dirty="0" smtClean="0">
              <a:effectLst/>
            </a:endParaRPr>
          </a:p>
          <a:p>
            <a:r>
              <a:rPr lang="en-US" dirty="0" smtClean="0"/>
              <a:t/>
            </a:r>
            <a:br>
              <a:rPr lang="en-US" dirty="0" smtClean="0"/>
            </a:br>
            <a:endParaRPr lang="en-US" dirty="0"/>
          </a:p>
        </p:txBody>
      </p:sp>
      <p:pic>
        <p:nvPicPr>
          <p:cNvPr id="17410" name="Picture 2" descr="https://lh6.googleusercontent.com/XmF9UgC6IlytC-30suYICx4zwlL0w4LEB0UcTe0-R1IabGEZSKFG5VM4v0FK9yWl3x4wAWMfQ6K_q-KPfJO1oE9LFlo33-7MwOpQL9Xe13hv97lT7-suJoewtU_J6GI0OEc6a8E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826" y="4047899"/>
            <a:ext cx="5079443" cy="1922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01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246" y="1097280"/>
            <a:ext cx="10854465" cy="4616648"/>
          </a:xfrm>
          <a:prstGeom prst="rect">
            <a:avLst/>
          </a:prstGeom>
          <a:noFill/>
        </p:spPr>
        <p:txBody>
          <a:bodyPr wrap="square" rtlCol="0">
            <a:spAutoFit/>
          </a:bodyPr>
          <a:lstStyle/>
          <a:p>
            <a:r>
              <a:rPr lang="en-US" sz="2000" b="1" dirty="0" smtClean="0"/>
              <a:t>INTRODUCTION</a:t>
            </a:r>
          </a:p>
          <a:p>
            <a:endParaRPr lang="en-US" dirty="0"/>
          </a:p>
          <a:p>
            <a:pPr algn="just"/>
            <a:r>
              <a:rPr lang="en-US" sz="2000" dirty="0"/>
              <a:t>Efforts have been made on utilizing reinforcement learning for recommender systems. Some approaches included modeling the recommender system as a MDP process and estimating the transition probability and then the Q-value table. However, these methods may become inflexible with the increasing number of items for recommendations. Thus, we leverage </a:t>
            </a:r>
            <a:r>
              <a:rPr lang="en-US" sz="2000" b="1" dirty="0"/>
              <a:t>Deep Q-Network (DQN)</a:t>
            </a:r>
            <a:r>
              <a:rPr lang="en-US" sz="2000" dirty="0"/>
              <a:t>, an (adapted) artificial neural network, as a non-linear </a:t>
            </a:r>
            <a:r>
              <a:rPr lang="en-US" sz="2000" dirty="0" err="1"/>
              <a:t>approximator</a:t>
            </a:r>
            <a:r>
              <a:rPr lang="en-US" sz="2000" dirty="0"/>
              <a:t> to estimate the action-value function in RL.</a:t>
            </a:r>
            <a:endParaRPr lang="en-US" sz="2000" b="0" dirty="0" smtClean="0">
              <a:effectLst/>
            </a:endParaRPr>
          </a:p>
          <a:p>
            <a:pPr algn="just"/>
            <a:r>
              <a:rPr lang="en-US" sz="2000" b="0" dirty="0" smtClean="0">
                <a:effectLst/>
              </a:rPr>
              <a:t/>
            </a:r>
            <a:br>
              <a:rPr lang="en-US" sz="2000" b="0" dirty="0" smtClean="0">
                <a:effectLst/>
              </a:rPr>
            </a:br>
            <a:r>
              <a:rPr lang="en-US" sz="2000" dirty="0"/>
              <a:t>When we design recommender systems, </a:t>
            </a:r>
            <a:r>
              <a:rPr lang="en-US" sz="2000" b="1" dirty="0"/>
              <a:t>positive feedback (clicked /ordered feedback)</a:t>
            </a:r>
            <a:r>
              <a:rPr lang="en-US" sz="2000" dirty="0"/>
              <a:t> represents the users’ preference and thus is the most important information to make recommendations.  In reality, users also </a:t>
            </a:r>
            <a:r>
              <a:rPr lang="en-US" sz="2000" b="1" dirty="0"/>
              <a:t>skip some recommended items</a:t>
            </a:r>
            <a:r>
              <a:rPr lang="en-US" sz="2000" dirty="0"/>
              <a:t> during the recommendation procedure so it is necessary to incorporate such </a:t>
            </a:r>
            <a:r>
              <a:rPr lang="en-US" sz="2000" b="1" dirty="0"/>
              <a:t>negative feedback</a:t>
            </a:r>
            <a:r>
              <a:rPr lang="en-US" sz="2000" dirty="0"/>
              <a:t>.</a:t>
            </a:r>
            <a:endParaRPr lang="en-US" sz="2000"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3193362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579" y="548640"/>
            <a:ext cx="9513758" cy="2585323"/>
          </a:xfrm>
          <a:prstGeom prst="rect">
            <a:avLst/>
          </a:prstGeom>
          <a:noFill/>
        </p:spPr>
        <p:txBody>
          <a:bodyPr wrap="none" rtlCol="0">
            <a:spAutoFit/>
          </a:bodyPr>
          <a:lstStyle/>
          <a:p>
            <a:pPr fontAlgn="base"/>
            <a:r>
              <a:rPr lang="en-US" b="1" dirty="0"/>
              <a:t>COMPARED </a:t>
            </a:r>
            <a:r>
              <a:rPr lang="en-US" b="1" dirty="0" smtClean="0"/>
              <a:t>METHODS</a:t>
            </a:r>
          </a:p>
          <a:p>
            <a:pPr fontAlgn="base"/>
            <a:endParaRPr lang="en-US" b="1" dirty="0"/>
          </a:p>
          <a:p>
            <a:pPr marL="285750" indent="-285750" fontAlgn="base">
              <a:buFont typeface="Wingdings" panose="05000000000000000000" pitchFamily="2" charset="2"/>
              <a:buChar char="Ø"/>
            </a:pPr>
            <a:r>
              <a:rPr lang="en-US" i="1" u="sng" dirty="0" smtClean="0"/>
              <a:t>variations </a:t>
            </a:r>
            <a:r>
              <a:rPr lang="en-US" i="1" u="sng" dirty="0"/>
              <a:t>of the model described</a:t>
            </a:r>
            <a:endParaRPr lang="en-US" i="1" dirty="0"/>
          </a:p>
          <a:p>
            <a:pPr marL="742950" lvl="1" indent="-285750" fontAlgn="base">
              <a:buFont typeface="Wingdings" panose="05000000000000000000" pitchFamily="2" charset="2"/>
              <a:buChar char="v"/>
            </a:pPr>
            <a:r>
              <a:rPr lang="en-US" dirty="0"/>
              <a:t>the basic model is named </a:t>
            </a:r>
            <a:r>
              <a:rPr lang="en-US" b="1" i="1" dirty="0"/>
              <a:t>DN</a:t>
            </a:r>
            <a:r>
              <a:rPr lang="en-US" dirty="0"/>
              <a:t> and it uses a </a:t>
            </a:r>
            <a:r>
              <a:rPr lang="en-US" b="1" dirty="0"/>
              <a:t>Double Deep Q-Network</a:t>
            </a:r>
            <a:r>
              <a:rPr lang="en-US" dirty="0"/>
              <a:t> without future reward;</a:t>
            </a:r>
          </a:p>
          <a:p>
            <a:pPr marL="742950" lvl="1" indent="-285750" fontAlgn="base">
              <a:buFont typeface="Wingdings" panose="05000000000000000000" pitchFamily="2" charset="2"/>
              <a:buChar char="v"/>
            </a:pPr>
            <a:r>
              <a:rPr lang="en-US" dirty="0"/>
              <a:t>when future reward is used, the model is </a:t>
            </a:r>
            <a:r>
              <a:rPr lang="en-US" b="1" i="1" dirty="0"/>
              <a:t>DDQN</a:t>
            </a:r>
            <a:r>
              <a:rPr lang="en-US" dirty="0"/>
              <a:t>;</a:t>
            </a:r>
          </a:p>
          <a:p>
            <a:pPr marL="742950" lvl="1" indent="-285750" fontAlgn="base">
              <a:buFont typeface="Wingdings" panose="05000000000000000000" pitchFamily="2" charset="2"/>
              <a:buChar char="v"/>
            </a:pPr>
            <a:r>
              <a:rPr lang="en-US" dirty="0"/>
              <a:t>more components are to </a:t>
            </a:r>
            <a:r>
              <a:rPr lang="en-US" b="1" i="1" dirty="0"/>
              <a:t>DDQN </a:t>
            </a:r>
            <a:r>
              <a:rPr lang="en-US" dirty="0"/>
              <a:t>depending on what other algorithms/features are used:</a:t>
            </a:r>
          </a:p>
          <a:p>
            <a:pPr marL="1200150" lvl="2" indent="-285750" fontAlgn="base">
              <a:buFont typeface="Arial" panose="020B0604020202020204" pitchFamily="34" charset="0"/>
              <a:buChar char="•"/>
            </a:pPr>
            <a:r>
              <a:rPr lang="en-US" b="1" i="1" dirty="0"/>
              <a:t>U</a:t>
            </a:r>
            <a:r>
              <a:rPr lang="en-US" dirty="0"/>
              <a:t> = user activeness;</a:t>
            </a:r>
            <a:endParaRPr lang="en-US" b="1" i="1" dirty="0"/>
          </a:p>
          <a:p>
            <a:pPr marL="1200150" lvl="2" indent="-285750" fontAlgn="base">
              <a:buFont typeface="Arial" panose="020B0604020202020204" pitchFamily="34" charset="0"/>
              <a:buChar char="•"/>
            </a:pPr>
            <a:r>
              <a:rPr lang="en-US" b="1" i="1" dirty="0"/>
              <a:t>EG</a:t>
            </a:r>
            <a:r>
              <a:rPr lang="en-US" dirty="0"/>
              <a:t> = </a:t>
            </a:r>
            <a:r>
              <a:rPr lang="en-US" dirty="0" smtClean="0"/>
              <a:t>ε-greedy;</a:t>
            </a:r>
            <a:endParaRPr lang="en-US" b="1" i="1" dirty="0" smtClean="0"/>
          </a:p>
          <a:p>
            <a:pPr marL="1200150" lvl="2" indent="-285750" fontAlgn="base">
              <a:buFont typeface="Arial" panose="020B0604020202020204" pitchFamily="34" charset="0"/>
              <a:buChar char="•"/>
            </a:pPr>
            <a:r>
              <a:rPr lang="en-US" b="1" i="1" dirty="0" smtClean="0"/>
              <a:t>DBGD</a:t>
            </a:r>
            <a:r>
              <a:rPr lang="en-US" dirty="0" smtClean="0"/>
              <a:t> </a:t>
            </a:r>
            <a:r>
              <a:rPr lang="en-US" dirty="0"/>
              <a:t>= dueling bandit gradient descent</a:t>
            </a:r>
            <a:r>
              <a:rPr lang="en-US" dirty="0" smtClean="0"/>
              <a:t>;</a:t>
            </a:r>
          </a:p>
        </p:txBody>
      </p:sp>
      <p:sp>
        <p:nvSpPr>
          <p:cNvPr id="3" name="TextBox 2"/>
          <p:cNvSpPr txBox="1"/>
          <p:nvPr/>
        </p:nvSpPr>
        <p:spPr>
          <a:xfrm>
            <a:off x="462579" y="3133963"/>
            <a:ext cx="10327341" cy="2031325"/>
          </a:xfrm>
          <a:prstGeom prst="rect">
            <a:avLst/>
          </a:prstGeom>
          <a:noFill/>
        </p:spPr>
        <p:txBody>
          <a:bodyPr wrap="square" rtlCol="0">
            <a:spAutoFit/>
          </a:bodyPr>
          <a:lstStyle/>
          <a:p>
            <a:pPr marL="285750" indent="-285750" fontAlgn="base">
              <a:buFont typeface="Wingdings" panose="05000000000000000000" pitchFamily="2" charset="2"/>
              <a:buChar char="Ø"/>
            </a:pPr>
            <a:r>
              <a:rPr lang="en-US" i="1" u="sng" dirty="0"/>
              <a:t>baseline algorithms</a:t>
            </a:r>
            <a:r>
              <a:rPr lang="en-US" dirty="0"/>
              <a:t>: the models above are compared with the next five baseline methods, which will conduct online update during the testing </a:t>
            </a:r>
            <a:r>
              <a:rPr lang="en-US" dirty="0" smtClean="0"/>
              <a:t>stage:</a:t>
            </a:r>
            <a:endParaRPr lang="en-US" dirty="0"/>
          </a:p>
          <a:p>
            <a:pPr marL="742950" lvl="1" indent="-285750" fontAlgn="base">
              <a:buFont typeface="Wingdings" panose="05000000000000000000" pitchFamily="2" charset="2"/>
              <a:buChar char="v"/>
            </a:pPr>
            <a:r>
              <a:rPr lang="en-US" b="1" i="1" dirty="0"/>
              <a:t>LR</a:t>
            </a:r>
            <a:r>
              <a:rPr lang="en-US" i="1" dirty="0"/>
              <a:t>(logistic regression</a:t>
            </a:r>
            <a:r>
              <a:rPr lang="en-US" i="1" dirty="0" smtClean="0"/>
              <a:t>)</a:t>
            </a:r>
          </a:p>
          <a:p>
            <a:pPr marL="742950" lvl="1" indent="-285750" fontAlgn="base">
              <a:buFont typeface="Wingdings" panose="05000000000000000000" pitchFamily="2" charset="2"/>
              <a:buChar char="v"/>
            </a:pPr>
            <a:r>
              <a:rPr lang="en-US" b="1" i="1" dirty="0" smtClean="0"/>
              <a:t>FM</a:t>
            </a:r>
            <a:r>
              <a:rPr lang="en-US" i="1" dirty="0" smtClean="0"/>
              <a:t>(factorization machines)</a:t>
            </a:r>
          </a:p>
          <a:p>
            <a:pPr marL="742950" lvl="1" indent="-285750" fontAlgn="base">
              <a:buFont typeface="Wingdings" panose="05000000000000000000" pitchFamily="2" charset="2"/>
              <a:buChar char="v"/>
            </a:pPr>
            <a:r>
              <a:rPr lang="en-US" b="1" i="1" dirty="0"/>
              <a:t>W&amp;D</a:t>
            </a:r>
            <a:r>
              <a:rPr lang="en-US" i="1" dirty="0"/>
              <a:t>(wide and deep</a:t>
            </a:r>
            <a:r>
              <a:rPr lang="en-US" i="1" dirty="0" smtClean="0"/>
              <a:t>)</a:t>
            </a:r>
          </a:p>
          <a:p>
            <a:pPr marL="742950" lvl="1" indent="-285750" fontAlgn="base">
              <a:buFont typeface="Wingdings" panose="05000000000000000000" pitchFamily="2" charset="2"/>
              <a:buChar char="v"/>
            </a:pPr>
            <a:r>
              <a:rPr lang="en-US" b="1" i="1" dirty="0" err="1"/>
              <a:t>LinUCB</a:t>
            </a:r>
            <a:r>
              <a:rPr lang="en-US" i="1" dirty="0"/>
              <a:t>(linear upper confidence bound</a:t>
            </a:r>
            <a:r>
              <a:rPr lang="en-US" i="1" dirty="0" smtClean="0"/>
              <a:t>)</a:t>
            </a:r>
          </a:p>
          <a:p>
            <a:pPr marL="742950" lvl="1" indent="-285750" fontAlgn="base">
              <a:buFont typeface="Wingdings" panose="05000000000000000000" pitchFamily="2" charset="2"/>
              <a:buChar char="v"/>
            </a:pPr>
            <a:r>
              <a:rPr lang="en-US" b="1" i="1" dirty="0" err="1"/>
              <a:t>HLinUCB</a:t>
            </a:r>
            <a:r>
              <a:rPr lang="en-US" i="1" dirty="0"/>
              <a:t>(hidden linear upper confidence bound</a:t>
            </a:r>
            <a:r>
              <a:rPr lang="en-US" i="1" dirty="0" smtClean="0"/>
              <a:t>)</a:t>
            </a:r>
            <a:endParaRPr lang="en-US" i="1" dirty="0" smtClean="0"/>
          </a:p>
        </p:txBody>
      </p:sp>
      <p:sp>
        <p:nvSpPr>
          <p:cNvPr id="4" name="TextBox 3"/>
          <p:cNvSpPr txBox="1"/>
          <p:nvPr/>
        </p:nvSpPr>
        <p:spPr>
          <a:xfrm>
            <a:off x="462579" y="5396120"/>
            <a:ext cx="11015830" cy="646331"/>
          </a:xfrm>
          <a:prstGeom prst="rect">
            <a:avLst/>
          </a:prstGeom>
          <a:noFill/>
        </p:spPr>
        <p:txBody>
          <a:bodyPr wrap="square" rtlCol="0">
            <a:spAutoFit/>
          </a:bodyPr>
          <a:lstStyle/>
          <a:p>
            <a:r>
              <a:rPr lang="en-US" dirty="0"/>
              <a:t>For all compared algorithms, </a:t>
            </a:r>
            <a:r>
              <a:rPr lang="en-US" i="1" dirty="0"/>
              <a:t>the recommendation list</a:t>
            </a:r>
            <a:r>
              <a:rPr lang="en-US" dirty="0"/>
              <a:t> is generated by </a:t>
            </a:r>
            <a:r>
              <a:rPr lang="en-US" i="1" dirty="0"/>
              <a:t>selecting the items with top-k estimated potential reward</a:t>
            </a:r>
            <a:r>
              <a:rPr lang="en-US" dirty="0"/>
              <a:t> (for </a:t>
            </a:r>
            <a:r>
              <a:rPr lang="en-US" b="1" i="1" dirty="0" err="1"/>
              <a:t>LinUCB</a:t>
            </a:r>
            <a:r>
              <a:rPr lang="en-US" b="1" i="1" dirty="0"/>
              <a:t>, </a:t>
            </a:r>
            <a:r>
              <a:rPr lang="en-US" b="1" i="1" dirty="0" err="1"/>
              <a:t>HLinUCB</a:t>
            </a:r>
            <a:r>
              <a:rPr lang="en-US" dirty="0"/>
              <a:t> and </a:t>
            </a:r>
            <a:r>
              <a:rPr lang="en-US" b="1" i="1" dirty="0"/>
              <a:t>our methods</a:t>
            </a:r>
            <a:r>
              <a:rPr lang="en-US" dirty="0"/>
              <a:t>) or </a:t>
            </a:r>
            <a:r>
              <a:rPr lang="en-US" i="1" dirty="0"/>
              <a:t>probability of click</a:t>
            </a:r>
            <a:r>
              <a:rPr lang="en-US" dirty="0"/>
              <a:t> (for </a:t>
            </a:r>
            <a:r>
              <a:rPr lang="en-US" b="1" i="1" dirty="0"/>
              <a:t>LR, FM</a:t>
            </a:r>
            <a:r>
              <a:rPr lang="en-US" i="1" dirty="0"/>
              <a:t> and </a:t>
            </a:r>
            <a:r>
              <a:rPr lang="en-US" b="1" i="1" dirty="0"/>
              <a:t>W&amp;D</a:t>
            </a:r>
            <a:r>
              <a:rPr lang="en-US" dirty="0"/>
              <a:t>) of each item.</a:t>
            </a:r>
          </a:p>
        </p:txBody>
      </p:sp>
    </p:spTree>
    <p:extLst>
      <p:ext uri="{BB962C8B-B14F-4D97-AF65-F5344CB8AC3E}">
        <p14:creationId xmlns:p14="http://schemas.microsoft.com/office/powerpoint/2010/main" val="1892893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487" y="197992"/>
            <a:ext cx="7728960" cy="5909310"/>
          </a:xfrm>
          <a:prstGeom prst="rect">
            <a:avLst/>
          </a:prstGeom>
          <a:noFill/>
        </p:spPr>
        <p:txBody>
          <a:bodyPr wrap="square" rtlCol="0">
            <a:spAutoFit/>
          </a:bodyPr>
          <a:lstStyle/>
          <a:p>
            <a:pPr fontAlgn="base"/>
            <a:r>
              <a:rPr lang="en-US" b="0" dirty="0" smtClean="0">
                <a:effectLst/>
              </a:rPr>
              <a:t/>
            </a:r>
            <a:br>
              <a:rPr lang="en-US" b="0" dirty="0" smtClean="0">
                <a:effectLst/>
              </a:rPr>
            </a:br>
            <a:r>
              <a:rPr lang="en-US" b="1" dirty="0"/>
              <a:t>OFFLINE </a:t>
            </a:r>
            <a:r>
              <a:rPr lang="en-US" b="1" dirty="0" smtClean="0"/>
              <a:t>EVALUATION</a:t>
            </a:r>
          </a:p>
          <a:p>
            <a:pPr fontAlgn="base"/>
            <a:endParaRPr lang="en-US" b="1" dirty="0"/>
          </a:p>
          <a:p>
            <a:r>
              <a:rPr lang="en-US" dirty="0"/>
              <a:t>In this stage, our models are compared with other baselines on the offline dataset. The offline dataset is static, so only certain pairs of user-news interaction have been recorded. We can’t observe the change of user activeness and the exploration strategy can’t explore well due to the limited candidate news set, so the efficiency of these methods isn’t visible in this situation</a:t>
            </a:r>
            <a:r>
              <a:rPr lang="en-US" dirty="0" smtClean="0"/>
              <a:t>.</a:t>
            </a:r>
          </a:p>
          <a:p>
            <a:endParaRPr lang="en-US" b="0" dirty="0">
              <a:effectLst/>
            </a:endParaRPr>
          </a:p>
          <a:p>
            <a:r>
              <a:rPr lang="en-US" b="1" i="1" dirty="0"/>
              <a:t>a</a:t>
            </a:r>
            <a:r>
              <a:rPr lang="en-US" b="1" i="1" dirty="0" smtClean="0"/>
              <a:t>ccuracy</a:t>
            </a:r>
          </a:p>
          <a:p>
            <a:pPr marL="285750" indent="-285750">
              <a:buFont typeface="Arial" panose="020B0604020202020204" pitchFamily="34" charset="0"/>
              <a:buChar char="•"/>
            </a:pPr>
            <a:r>
              <a:rPr lang="en-US" dirty="0"/>
              <a:t>as expected, the models proposed outperform the baseline algorithms</a:t>
            </a:r>
            <a:r>
              <a:rPr lang="en-US" dirty="0" smtClean="0"/>
              <a:t>;</a:t>
            </a:r>
          </a:p>
          <a:p>
            <a:pPr marL="285750" indent="-285750">
              <a:buFont typeface="Arial" panose="020B0604020202020204" pitchFamily="34" charset="0"/>
              <a:buChar char="•"/>
            </a:pPr>
            <a:r>
              <a:rPr lang="en-US" dirty="0" smtClean="0"/>
              <a:t>the </a:t>
            </a:r>
            <a:r>
              <a:rPr lang="en-US" dirty="0"/>
              <a:t>accuracy is even better when future reward is added</a:t>
            </a:r>
            <a:r>
              <a:rPr lang="en-US" dirty="0" smtClean="0"/>
              <a:t>;</a:t>
            </a:r>
          </a:p>
          <a:p>
            <a:pPr marL="285750" indent="-285750">
              <a:buFont typeface="Arial" panose="020B0604020202020204" pitchFamily="34" charset="0"/>
              <a:buChar char="•"/>
            </a:pPr>
            <a:r>
              <a:rPr lang="en-US" dirty="0"/>
              <a:t>the results can be observed in the table</a:t>
            </a:r>
            <a:r>
              <a:rPr lang="en-US" dirty="0" smtClean="0"/>
              <a:t>;</a:t>
            </a:r>
          </a:p>
          <a:p>
            <a:endParaRPr lang="en-US" b="1" i="1" dirty="0"/>
          </a:p>
          <a:p>
            <a:pPr fontAlgn="base"/>
            <a:r>
              <a:rPr lang="en-US" b="1" i="1" dirty="0"/>
              <a:t>model converge </a:t>
            </a:r>
            <a:r>
              <a:rPr lang="en-US" b="1" i="1" dirty="0" smtClean="0"/>
              <a:t>process</a:t>
            </a:r>
          </a:p>
          <a:p>
            <a:pPr marL="285750" indent="-285750" fontAlgn="base">
              <a:buFont typeface="Arial" panose="020B0604020202020204" pitchFamily="34" charset="0"/>
              <a:buChar char="•"/>
            </a:pPr>
            <a:r>
              <a:rPr lang="en-US" dirty="0" smtClean="0"/>
              <a:t>in </a:t>
            </a:r>
            <a:r>
              <a:rPr lang="en-US" dirty="0"/>
              <a:t>order to study the convergence process, we will analyze the cumulative CTR of different methods in the graph on the </a:t>
            </a:r>
            <a:r>
              <a:rPr lang="en-US" dirty="0" smtClean="0"/>
              <a:t>right;</a:t>
            </a:r>
          </a:p>
          <a:p>
            <a:pPr marL="285750" indent="-285750" fontAlgn="base">
              <a:buFont typeface="Arial" panose="020B0604020202020204" pitchFamily="34" charset="0"/>
              <a:buChar char="•"/>
            </a:pPr>
            <a:r>
              <a:rPr lang="en-US" dirty="0" smtClean="0"/>
              <a:t>the </a:t>
            </a:r>
            <a:r>
              <a:rPr lang="en-US" dirty="0"/>
              <a:t>offline data are ordered by time and simulate the process that users send news request as time goes </a:t>
            </a:r>
            <a:r>
              <a:rPr lang="en-US" dirty="0" smtClean="0"/>
              <a:t>by;</a:t>
            </a:r>
          </a:p>
          <a:p>
            <a:pPr marL="285750" indent="-285750" fontAlgn="base">
              <a:buFont typeface="Arial" panose="020B0604020202020204" pitchFamily="34" charset="0"/>
              <a:buChar char="•"/>
            </a:pPr>
            <a:r>
              <a:rPr lang="en-US" dirty="0" smtClean="0"/>
              <a:t>all </a:t>
            </a:r>
            <a:r>
              <a:rPr lang="en-US" dirty="0"/>
              <a:t>the compared methods will update their models every 100 request sessions</a:t>
            </a:r>
            <a:r>
              <a:rPr lang="en-US" dirty="0" smtClean="0"/>
              <a:t>;</a:t>
            </a:r>
            <a:endParaRPr lang="en-US" dirty="0"/>
          </a:p>
        </p:txBody>
      </p:sp>
      <p:pic>
        <p:nvPicPr>
          <p:cNvPr id="18436" name="Picture 4" descr="https://lh5.googleusercontent.com/QDBf_yiJVFU14LOmChH9N8857G61b7ULmEfwMAIR2qOxTm09ZDpev4GJbP7FEp3cxG9vcOV-V7Rnkd3B45y7B0Y7f7Ojg3aQ7jh1T2j_31YaxGEUTWaN2jFi4ja3vvrizIZeHWa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0630" y="536670"/>
            <a:ext cx="3147088" cy="2761316"/>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s://lh4.googleusercontent.com/Rva8-Vq2YRDeBawXWIbceqmjYd-baP36gEhGua35Eghh9SLVBDamXoZg5KmMWHNIToAfb7edsntt37yM_a78RkC8j_6zUQqou1UD_v22Bzlmbmz4vBEFMKn7t5dlgYLj4OGh9Q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368" y="3459351"/>
            <a:ext cx="3181350"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0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518" y="333487"/>
            <a:ext cx="7982174" cy="3693319"/>
          </a:xfrm>
          <a:prstGeom prst="rect">
            <a:avLst/>
          </a:prstGeom>
          <a:noFill/>
        </p:spPr>
        <p:txBody>
          <a:bodyPr wrap="square" rtlCol="0">
            <a:spAutoFit/>
          </a:bodyPr>
          <a:lstStyle/>
          <a:p>
            <a:pPr fontAlgn="base"/>
            <a:r>
              <a:rPr lang="en-US" b="1" dirty="0"/>
              <a:t>ONLINE </a:t>
            </a:r>
            <a:r>
              <a:rPr lang="en-US" b="1" dirty="0" smtClean="0"/>
              <a:t>EVALUATION</a:t>
            </a:r>
          </a:p>
          <a:p>
            <a:pPr fontAlgn="base"/>
            <a:endParaRPr lang="en-US" b="1" dirty="0"/>
          </a:p>
          <a:p>
            <a:r>
              <a:rPr lang="en-US" dirty="0"/>
              <a:t>In the online evaluation stage, we deployed our models and compared algorithms on a commercial news recommendation application. Users are divided evenly to different algorithms. In online stage, we can’t only measure the accuracy of recommendation, but also observe the recommendation diversity for different algorithms</a:t>
            </a:r>
            <a:r>
              <a:rPr lang="en-US" dirty="0" smtClean="0"/>
              <a:t>.</a:t>
            </a:r>
          </a:p>
          <a:p>
            <a:endParaRPr lang="en-US" b="0" dirty="0">
              <a:effectLst/>
            </a:endParaRPr>
          </a:p>
          <a:p>
            <a:pPr fontAlgn="base"/>
            <a:r>
              <a:rPr lang="en-US" b="1" i="1" dirty="0"/>
              <a:t>a</a:t>
            </a:r>
            <a:r>
              <a:rPr lang="en-US" b="1" i="1" dirty="0" smtClean="0"/>
              <a:t>ccuracy</a:t>
            </a:r>
          </a:p>
          <a:p>
            <a:pPr marL="285750" indent="-285750" fontAlgn="base">
              <a:buFont typeface="Arial" panose="020B0604020202020204" pitchFamily="34" charset="0"/>
              <a:buChar char="•"/>
            </a:pPr>
            <a:r>
              <a:rPr lang="en-US" dirty="0" smtClean="0"/>
              <a:t>different </a:t>
            </a:r>
            <a:r>
              <a:rPr lang="en-US" dirty="0"/>
              <a:t>algorithms are compared in terms of </a:t>
            </a:r>
            <a:r>
              <a:rPr lang="en-US" b="1" i="1" dirty="0"/>
              <a:t>CTR</a:t>
            </a:r>
            <a:r>
              <a:rPr lang="en-US" dirty="0"/>
              <a:t>, </a:t>
            </a:r>
            <a:r>
              <a:rPr lang="en-US" b="1" i="1" dirty="0"/>
              <a:t>Precision@5</a:t>
            </a:r>
            <a:r>
              <a:rPr lang="en-US" dirty="0"/>
              <a:t> and </a:t>
            </a:r>
            <a:r>
              <a:rPr lang="en-US" b="1" i="1" dirty="0" err="1" smtClean="0"/>
              <a:t>nDCG</a:t>
            </a:r>
            <a:r>
              <a:rPr lang="en-US" dirty="0" smtClean="0"/>
              <a:t>;</a:t>
            </a:r>
          </a:p>
          <a:p>
            <a:pPr marL="285750" indent="-285750" fontAlgn="base">
              <a:buFont typeface="Arial" panose="020B0604020202020204" pitchFamily="34" charset="0"/>
              <a:buChar char="•"/>
            </a:pPr>
            <a:r>
              <a:rPr lang="en-US" dirty="0" smtClean="0"/>
              <a:t>the </a:t>
            </a:r>
            <a:r>
              <a:rPr lang="en-US" dirty="0"/>
              <a:t>results are similar to those from offline stage, because the solutions </a:t>
            </a:r>
            <a:endParaRPr lang="en-US" dirty="0" smtClean="0"/>
          </a:p>
          <a:p>
            <a:pPr fontAlgn="base"/>
            <a:r>
              <a:rPr lang="en-US" dirty="0"/>
              <a:t> </a:t>
            </a:r>
            <a:r>
              <a:rPr lang="en-US" dirty="0" smtClean="0"/>
              <a:t>     proposed </a:t>
            </a:r>
            <a:r>
              <a:rPr lang="en-US" dirty="0"/>
              <a:t>in this article are better and the future reward considerations </a:t>
            </a:r>
            <a:endParaRPr lang="en-US" dirty="0" smtClean="0"/>
          </a:p>
          <a:p>
            <a:pPr fontAlgn="base"/>
            <a:r>
              <a:rPr lang="en-US" dirty="0"/>
              <a:t> </a:t>
            </a:r>
            <a:r>
              <a:rPr lang="en-US" dirty="0" smtClean="0"/>
              <a:t>     represents </a:t>
            </a:r>
            <a:r>
              <a:rPr lang="en-US" dirty="0"/>
              <a:t>an improvement</a:t>
            </a:r>
            <a:r>
              <a:rPr lang="en-US" dirty="0" smtClean="0"/>
              <a:t>;</a:t>
            </a:r>
          </a:p>
        </p:txBody>
      </p:sp>
      <p:pic>
        <p:nvPicPr>
          <p:cNvPr id="19458" name="Picture 2" descr="https://lh4.googleusercontent.com/OBid5TMj-1FR2ICFAR278tTsNb_LDM0WGkMJA-KrM0rJF6iLmA0pO6SlhwkdXlgIIUvgIAuNUqW1LloF0Vvmc8GyXj_GWIPzSY9A-uZROsX1_wsAGnCGYpMw9UpsfljFrRo-IT_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794" y="688963"/>
            <a:ext cx="3301657" cy="22384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6518" y="4026806"/>
            <a:ext cx="7713233" cy="2585323"/>
          </a:xfrm>
          <a:prstGeom prst="rect">
            <a:avLst/>
          </a:prstGeom>
          <a:noFill/>
        </p:spPr>
        <p:txBody>
          <a:bodyPr wrap="square" rtlCol="0">
            <a:spAutoFit/>
          </a:bodyPr>
          <a:lstStyle/>
          <a:p>
            <a:pPr fontAlgn="base"/>
            <a:r>
              <a:rPr lang="en-US" b="1" i="1" dirty="0" smtClean="0"/>
              <a:t>recommendation diversity</a:t>
            </a:r>
          </a:p>
          <a:p>
            <a:pPr marL="285750" indent="-285750" fontAlgn="base">
              <a:buFont typeface="Arial" panose="020B0604020202020204" pitchFamily="34" charset="0"/>
              <a:buChar char="•"/>
            </a:pPr>
            <a:r>
              <a:rPr lang="en-US" dirty="0" smtClean="0"/>
              <a:t>in order to evaluate the effectiveness of exploration, we calculate the recommendation diversity of different algorithms using ILS</a:t>
            </a:r>
          </a:p>
          <a:p>
            <a:pPr marL="285750" indent="-285750" fontAlgn="base">
              <a:buFont typeface="Arial" panose="020B0604020202020204" pitchFamily="34" charset="0"/>
              <a:buChar char="•"/>
            </a:pPr>
            <a:r>
              <a:rPr lang="en-US" dirty="0"/>
              <a:t>the diversity for the news clicked by users is represented in the right table;</a:t>
            </a:r>
          </a:p>
          <a:p>
            <a:pPr marL="285750" indent="-285750" fontAlgn="base">
              <a:buFont typeface="Arial" panose="020B0604020202020204" pitchFamily="34" charset="0"/>
              <a:buChar char="•"/>
            </a:pPr>
            <a:r>
              <a:rPr lang="en-US" dirty="0"/>
              <a:t>smaller </a:t>
            </a:r>
            <a:r>
              <a:rPr lang="en-US" i="1" dirty="0"/>
              <a:t>ILS</a:t>
            </a:r>
            <a:r>
              <a:rPr lang="en-US" dirty="0"/>
              <a:t> indicates better diversity;</a:t>
            </a:r>
          </a:p>
          <a:p>
            <a:pPr marL="285750" indent="-285750" fontAlgn="base">
              <a:buFont typeface="Arial" panose="020B0604020202020204" pitchFamily="34" charset="0"/>
              <a:buChar char="•"/>
            </a:pPr>
            <a:r>
              <a:rPr lang="en-US" dirty="0"/>
              <a:t>similarity between news is measured by the cosine similarity between the bag-of-words vectors of news;</a:t>
            </a:r>
          </a:p>
          <a:p>
            <a:pPr marL="285750" indent="-285750" fontAlgn="base">
              <a:buFont typeface="Arial" panose="020B0604020202020204" pitchFamily="34" charset="0"/>
              <a:buChar char="•"/>
            </a:pPr>
            <a:endParaRPr lang="en-US" dirty="0" smtClean="0"/>
          </a:p>
          <a:p>
            <a:endParaRPr lang="en-US" dirty="0"/>
          </a:p>
        </p:txBody>
      </p:sp>
      <p:pic>
        <p:nvPicPr>
          <p:cNvPr id="19460" name="Picture 4" descr="https://lh3.googleusercontent.com/PJzbDUMMO7xzhMwq1SxBfUr1J8Jtu7VNJ77E8J4l5vWsK2T1U0JMr7gpLFsexwBMb3v_qLMHKudmZNKAhvnPqSoQQCWkRxFIaKsQt8JR26_I9dabsYNL5zoRHH_NM5Vu5gighk5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3505" y="3281305"/>
            <a:ext cx="2258233" cy="2697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348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hlinkClick r:id="rId2"/>
              </a:rPr>
              <a:t>Deep reinforcement learning for list-wise recommendations</a:t>
            </a:r>
            <a:endParaRPr lang="en-US" sz="3200" dirty="0"/>
          </a:p>
        </p:txBody>
      </p:sp>
      <p:sp>
        <p:nvSpPr>
          <p:cNvPr id="3" name="Content Placeholder 2"/>
          <p:cNvSpPr>
            <a:spLocks noGrp="1"/>
          </p:cNvSpPr>
          <p:nvPr>
            <p:ph idx="1"/>
          </p:nvPr>
        </p:nvSpPr>
        <p:spPr>
          <a:xfrm>
            <a:off x="1097280" y="1813461"/>
            <a:ext cx="10058400" cy="4436732"/>
          </a:xfrm>
        </p:spPr>
        <p:txBody>
          <a:bodyPr>
            <a:normAutofit/>
          </a:bodyPr>
          <a:lstStyle/>
          <a:p>
            <a:r>
              <a:rPr lang="en-US" sz="1800" b="1" dirty="0">
                <a:solidFill>
                  <a:schemeClr val="tx1"/>
                </a:solidFill>
              </a:rPr>
              <a:t>ABSTRACT</a:t>
            </a:r>
            <a:endParaRPr lang="en-US" sz="1800" b="1" dirty="0">
              <a:solidFill>
                <a:schemeClr val="tx1"/>
              </a:solidFill>
            </a:endParaRPr>
          </a:p>
          <a:p>
            <a:r>
              <a:rPr lang="en-US" sz="1800" dirty="0">
                <a:solidFill>
                  <a:schemeClr val="tx1"/>
                </a:solidFill>
              </a:rPr>
              <a:t>The paper proposes a new recommender system with a more dynamic approach than the one used in traditional systems. The sequential interactions between the user and the system are modelled as a </a:t>
            </a:r>
            <a:r>
              <a:rPr lang="en-US" sz="1800" b="1" dirty="0">
                <a:solidFill>
                  <a:schemeClr val="tx1"/>
                </a:solidFill>
              </a:rPr>
              <a:t>Markov Decision Process (MDP)</a:t>
            </a:r>
            <a:r>
              <a:rPr lang="en-US" sz="1800" dirty="0">
                <a:solidFill>
                  <a:schemeClr val="tx1"/>
                </a:solidFill>
              </a:rPr>
              <a:t> and</a:t>
            </a:r>
            <a:r>
              <a:rPr lang="en-US" sz="1800" b="1" dirty="0">
                <a:solidFill>
                  <a:schemeClr val="tx1"/>
                </a:solidFill>
              </a:rPr>
              <a:t> Reinforcement Learning (RL)</a:t>
            </a:r>
            <a:r>
              <a:rPr lang="en-US" sz="1800" dirty="0">
                <a:solidFill>
                  <a:schemeClr val="tx1"/>
                </a:solidFill>
              </a:rPr>
              <a:t> is used by recommending trial-and-error items and leveraging the users’ feedback. An online </a:t>
            </a:r>
            <a:r>
              <a:rPr lang="en-US" sz="1800" b="1" dirty="0">
                <a:solidFill>
                  <a:schemeClr val="tx1"/>
                </a:solidFill>
              </a:rPr>
              <a:t>user-agent interacting environment simulator </a:t>
            </a:r>
            <a:r>
              <a:rPr lang="en-US" sz="1800" dirty="0">
                <a:solidFill>
                  <a:schemeClr val="tx1"/>
                </a:solidFill>
              </a:rPr>
              <a:t> is used to pre-train and evaluate the model offline. Moreover, the proposed framework LIRD develops a novel approach to incorporating </a:t>
            </a:r>
            <a:r>
              <a:rPr lang="en-US" sz="1800" b="1" dirty="0">
                <a:solidFill>
                  <a:schemeClr val="tx1"/>
                </a:solidFill>
              </a:rPr>
              <a:t>list-wise recommendations</a:t>
            </a:r>
            <a:r>
              <a:rPr lang="en-US" sz="1800" dirty="0" smtClean="0">
                <a:solidFill>
                  <a:schemeClr val="tx1"/>
                </a:solidFill>
              </a:rPr>
              <a:t>.</a:t>
            </a:r>
          </a:p>
          <a:p>
            <a:r>
              <a:rPr lang="en-US" sz="1800" b="1" dirty="0">
                <a:solidFill>
                  <a:schemeClr val="tx1"/>
                </a:solidFill>
              </a:rPr>
              <a:t>INTRODUCTION</a:t>
            </a:r>
            <a:endParaRPr lang="en-US" sz="1800" b="1" dirty="0" smtClean="0">
              <a:solidFill>
                <a:schemeClr val="tx1"/>
              </a:solidFill>
            </a:endParaRPr>
          </a:p>
          <a:p>
            <a:r>
              <a:rPr lang="en-US" sz="1800" dirty="0" smtClean="0">
                <a:solidFill>
                  <a:schemeClr val="tx1"/>
                </a:solidFill>
              </a:rPr>
              <a:t>List-wise </a:t>
            </a:r>
            <a:r>
              <a:rPr lang="en-US" sz="1800" dirty="0">
                <a:solidFill>
                  <a:schemeClr val="tx1"/>
                </a:solidFill>
              </a:rPr>
              <a:t>recommendations are more desired in practice since they allow the systems to provide </a:t>
            </a:r>
            <a:r>
              <a:rPr lang="en-US" sz="1800" b="1" dirty="0">
                <a:solidFill>
                  <a:schemeClr val="tx1"/>
                </a:solidFill>
              </a:rPr>
              <a:t>diverse and complementary options to their users</a:t>
            </a:r>
            <a:r>
              <a:rPr lang="en-US" sz="1800" dirty="0">
                <a:solidFill>
                  <a:schemeClr val="tx1"/>
                </a:solidFill>
              </a:rPr>
              <a:t>. </a:t>
            </a:r>
            <a:endParaRPr lang="en-US" sz="1800" dirty="0">
              <a:solidFill>
                <a:schemeClr val="tx1"/>
              </a:solidFill>
            </a:endParaRPr>
          </a:p>
          <a:p>
            <a:r>
              <a:rPr lang="en-US" sz="1800" dirty="0">
                <a:solidFill>
                  <a:schemeClr val="tx1"/>
                </a:solidFill>
              </a:rPr>
              <a:t>Existing approaches for list-wise recommendations do not take into account the relationship between the list items - for example, a news feed recommendation system might recommend a list of extremely similar news articles, when, in reality, a user might be more interested in being provided with diverse topics. The paper aims to </a:t>
            </a:r>
            <a:r>
              <a:rPr lang="en-US" sz="1800" b="1" dirty="0">
                <a:solidFill>
                  <a:schemeClr val="tx1"/>
                </a:solidFill>
              </a:rPr>
              <a:t>enhance performance by capturing the relationship between the recommended items</a:t>
            </a:r>
            <a:r>
              <a:rPr lang="en-US" sz="1800" dirty="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1093595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275" y="290457"/>
            <a:ext cx="11155680" cy="3816429"/>
          </a:xfrm>
          <a:prstGeom prst="rect">
            <a:avLst/>
          </a:prstGeom>
          <a:noFill/>
        </p:spPr>
        <p:txBody>
          <a:bodyPr wrap="square" rtlCol="0">
            <a:spAutoFit/>
          </a:bodyPr>
          <a:lstStyle/>
          <a:p>
            <a:r>
              <a:rPr lang="en-US" sz="1600" b="1" dirty="0"/>
              <a:t>Architecture </a:t>
            </a:r>
            <a:r>
              <a:rPr lang="en-US" sz="1600" b="1" dirty="0" smtClean="0"/>
              <a:t>Selection</a:t>
            </a:r>
          </a:p>
          <a:p>
            <a:endParaRPr lang="en-US" sz="1600" dirty="0"/>
          </a:p>
          <a:p>
            <a:r>
              <a:rPr lang="en-US" sz="1600" dirty="0"/>
              <a:t>Generally, there exist two Deep Q-learning architectures, shown in Fig.1 (a)(b). The use of both poses issues when it comes to recommender systems, and the architecture shown in Fig.1(c) seeks to mitigate them. </a:t>
            </a:r>
            <a:endParaRPr lang="en-US" sz="1600" b="0" dirty="0" smtClean="0">
              <a:effectLst/>
            </a:endParaRPr>
          </a:p>
          <a:p>
            <a:pPr marL="285750" indent="-285750" fontAlgn="base">
              <a:buFont typeface="Arial" panose="020B0604020202020204" pitchFamily="34" charset="0"/>
              <a:buChar char="•"/>
            </a:pPr>
            <a:r>
              <a:rPr lang="en-US" sz="1600" dirty="0"/>
              <a:t>Fig.1(a) depicts the architecture adopted by traditional deep Q-learning. It is </a:t>
            </a:r>
            <a:r>
              <a:rPr lang="en-US" sz="1600" i="1" dirty="0"/>
              <a:t>suitable for the scenario with high state space and small action space, but not for the large and dynamic action space scenario</a:t>
            </a:r>
            <a:r>
              <a:rPr lang="en-US" sz="1600" dirty="0"/>
              <a:t>.</a:t>
            </a:r>
          </a:p>
          <a:p>
            <a:pPr marL="285750" indent="-285750" fontAlgn="base">
              <a:buFont typeface="Arial" panose="020B0604020202020204" pitchFamily="34" charset="0"/>
              <a:buChar char="•"/>
            </a:pPr>
            <a:r>
              <a:rPr lang="en-US" sz="1600" dirty="0"/>
              <a:t>Fig.1(b) depicts the second Q-learning architecture. Unlike the previous one, it is </a:t>
            </a:r>
            <a:r>
              <a:rPr lang="en-US" sz="1600" i="1" dirty="0"/>
              <a:t>suitable for large action space</a:t>
            </a:r>
            <a:r>
              <a:rPr lang="en-US" sz="1600" dirty="0"/>
              <a:t>, as it does not need to store each Q-value in memory. However, it does compute Q-values for all potential actions, which brings in the </a:t>
            </a:r>
            <a:r>
              <a:rPr lang="en-US" sz="1600" i="1" dirty="0"/>
              <a:t>challenge of temporal complexity</a:t>
            </a:r>
            <a:r>
              <a:rPr lang="en-US" sz="1600" dirty="0"/>
              <a:t>.</a:t>
            </a:r>
          </a:p>
          <a:p>
            <a:pPr marL="285750" indent="-285750">
              <a:buFont typeface="Arial" panose="020B0604020202020204" pitchFamily="34" charset="0"/>
              <a:buChar char="•"/>
            </a:pPr>
            <a:r>
              <a:rPr lang="en-US" sz="1600" dirty="0"/>
              <a:t>Fig.1(c) depicts the architecture upon which this paper’s recommending policy builds on. The </a:t>
            </a:r>
            <a:r>
              <a:rPr lang="en-US" sz="1600" b="1" dirty="0"/>
              <a:t>Actor</a:t>
            </a:r>
            <a:r>
              <a:rPr lang="en-US" sz="1600" dirty="0"/>
              <a:t> inputs the current state and aims to output the parameters of a state-specific scoring function. Then the </a:t>
            </a:r>
            <a:r>
              <a:rPr lang="en-US" sz="1600" b="1" dirty="0"/>
              <a:t>RA</a:t>
            </a:r>
            <a:r>
              <a:rPr lang="en-US" sz="1600" dirty="0"/>
              <a:t> (recommender agent) scores all items and selects an item with the highest score. Next, the </a:t>
            </a:r>
            <a:r>
              <a:rPr lang="en-US" sz="1600" b="1" dirty="0"/>
              <a:t>Critic</a:t>
            </a:r>
            <a:r>
              <a:rPr lang="en-US" sz="1600" dirty="0"/>
              <a:t> uses an approximation architecture to learn a value function (Q-value), which is a </a:t>
            </a:r>
            <a:r>
              <a:rPr lang="en-US" sz="1600" dirty="0" err="1"/>
              <a:t>judgement</a:t>
            </a:r>
            <a:r>
              <a:rPr lang="en-US" sz="1600" dirty="0"/>
              <a:t> of whether the selected action matches the current state. Finally, according to the </a:t>
            </a:r>
            <a:r>
              <a:rPr lang="en-US" sz="1600" dirty="0" err="1"/>
              <a:t>judgement</a:t>
            </a:r>
            <a:r>
              <a:rPr lang="en-US" sz="1600" dirty="0"/>
              <a:t> from the Critic, the Actor updates its policy parameters in a direction of recommending performance improvement.</a:t>
            </a:r>
            <a:br>
              <a:rPr lang="en-US" sz="1600" dirty="0"/>
            </a:br>
            <a:r>
              <a:rPr lang="en-US" sz="1600" dirty="0"/>
              <a:t>This architecture is both </a:t>
            </a:r>
            <a:r>
              <a:rPr lang="en-US" sz="1600" b="1" dirty="0"/>
              <a:t>suitable for large action space and reduces redundant computations</a:t>
            </a:r>
            <a:r>
              <a:rPr lang="en-US" sz="1600" dirty="0"/>
              <a:t>.</a:t>
            </a:r>
            <a:r>
              <a:rPr lang="en-US" dirty="0"/>
              <a:t>  </a:t>
            </a:r>
          </a:p>
        </p:txBody>
      </p:sp>
      <p:pic>
        <p:nvPicPr>
          <p:cNvPr id="20482" name="Picture 2" descr="https://lh3.googleusercontent.com/U26OorqYFpyTIO-yzkDvfIUq2MtptynAHL4m8UNbUecanIuc5wSFH5DxFMOG-yqlxSJ67NRV4MGdxc8QNKUHOgk7Rx3rAup0KV48xc05s3lE3j0UuDop4NVbkD36ESeM5uw6TSk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516" y="4000737"/>
            <a:ext cx="6023198" cy="221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47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6368" y="225911"/>
            <a:ext cx="10725373" cy="5909310"/>
          </a:xfrm>
          <a:prstGeom prst="rect">
            <a:avLst/>
          </a:prstGeom>
          <a:noFill/>
        </p:spPr>
        <p:txBody>
          <a:bodyPr wrap="square" rtlCol="0">
            <a:spAutoFit/>
          </a:bodyPr>
          <a:lstStyle/>
          <a:p>
            <a:r>
              <a:rPr lang="en-US" b="1" dirty="0"/>
              <a:t>Online Environment </a:t>
            </a:r>
            <a:r>
              <a:rPr lang="en-US" b="1" dirty="0" smtClean="0"/>
              <a:t>Simulator</a:t>
            </a:r>
          </a:p>
          <a:p>
            <a:endParaRPr lang="en-US" b="1" dirty="0" smtClean="0">
              <a:effectLst/>
            </a:endParaRPr>
          </a:p>
          <a:p>
            <a:r>
              <a:rPr lang="en-US" dirty="0"/>
              <a:t>In order to tackle the challenging nature of training and evaluating the framework offline, the paper proposes an online environment simulator, which inputs current state and a selected action and outputs a </a:t>
            </a:r>
            <a:r>
              <a:rPr lang="en-US" b="1" dirty="0"/>
              <a:t>simulated online reward</a:t>
            </a:r>
            <a:r>
              <a:rPr lang="en-US" dirty="0"/>
              <a:t>. This enables the framework to</a:t>
            </a:r>
            <a:r>
              <a:rPr lang="en-US" b="1" dirty="0"/>
              <a:t> train the parameters offline</a:t>
            </a:r>
            <a:r>
              <a:rPr lang="en-US" dirty="0"/>
              <a:t> based on the simulated reward. More specifically, the simulator is built using </a:t>
            </a:r>
            <a:r>
              <a:rPr lang="en-US" b="1" dirty="0"/>
              <a:t>users’ historical records</a:t>
            </a:r>
            <a:r>
              <a:rPr lang="en-US" dirty="0"/>
              <a:t> - it is assumed that, no matter what algorithms a recommender system adopts, the user feedback to an item will remain unchanged. </a:t>
            </a:r>
            <a:endParaRPr lang="en-US" dirty="0" smtClean="0"/>
          </a:p>
          <a:p>
            <a:endParaRPr lang="en-US" dirty="0"/>
          </a:p>
          <a:p>
            <a:r>
              <a:rPr lang="en-US" b="1" dirty="0"/>
              <a:t>Problem </a:t>
            </a:r>
            <a:r>
              <a:rPr lang="en-US" b="1" dirty="0" smtClean="0"/>
              <a:t>Statement</a:t>
            </a:r>
          </a:p>
          <a:p>
            <a:endParaRPr lang="en-US" b="1" dirty="0" smtClean="0">
              <a:effectLst/>
            </a:endParaRPr>
          </a:p>
          <a:p>
            <a:r>
              <a:rPr lang="en-US" dirty="0"/>
              <a:t>An RA interacts with the environment (or users) by sequentially choosing recommendation items over a sequence of time steps, so as to </a:t>
            </a:r>
            <a:r>
              <a:rPr lang="en-US" dirty="0" err="1"/>
              <a:t>maximise</a:t>
            </a:r>
            <a:r>
              <a:rPr lang="en-US" dirty="0"/>
              <a:t> its cumulative reward. We model the </a:t>
            </a:r>
            <a:r>
              <a:rPr lang="en-US" b="1" dirty="0"/>
              <a:t>problem of </a:t>
            </a:r>
            <a:r>
              <a:rPr lang="en-US" b="1" dirty="0" err="1"/>
              <a:t>listwise</a:t>
            </a:r>
            <a:r>
              <a:rPr lang="en-US" b="1" dirty="0"/>
              <a:t> item recommendation</a:t>
            </a:r>
            <a:r>
              <a:rPr lang="en-US" dirty="0"/>
              <a:t> as Markov Decision Process (MDP), which formally consists of a tuple of five elements (S, A, P, </a:t>
            </a:r>
            <a:r>
              <a:rPr lang="en-US" dirty="0" err="1"/>
              <a:t>R,γ</a:t>
            </a:r>
            <a:r>
              <a:rPr lang="en-US" dirty="0"/>
              <a:t> ). </a:t>
            </a:r>
            <a:endParaRPr lang="en-US" b="0" dirty="0" smtClean="0">
              <a:effectLst/>
            </a:endParaRPr>
          </a:p>
          <a:p>
            <a:pPr marL="285750" indent="-285750" fontAlgn="base">
              <a:buFont typeface="Arial" panose="020B0604020202020204" pitchFamily="34" charset="0"/>
              <a:buChar char="•"/>
            </a:pPr>
            <a:r>
              <a:rPr lang="en-US" b="1" dirty="0"/>
              <a:t>State space S</a:t>
            </a:r>
            <a:r>
              <a:rPr lang="en-US" dirty="0"/>
              <a:t>. A state </a:t>
            </a:r>
            <a:r>
              <a:rPr lang="en-US" i="1" dirty="0" err="1"/>
              <a:t>s</a:t>
            </a:r>
            <a:r>
              <a:rPr lang="en-US" i="1" baseline="-25000" dirty="0" err="1"/>
              <a:t>t</a:t>
            </a:r>
            <a:r>
              <a:rPr lang="en-US" i="1" dirty="0"/>
              <a:t> = {</a:t>
            </a:r>
            <a:r>
              <a:rPr lang="en-US" i="1" dirty="0" smtClean="0"/>
              <a:t>s</a:t>
            </a:r>
            <a:r>
              <a:rPr lang="en-US" i="1" baseline="-25000" dirty="0" smtClean="0"/>
              <a:t>t</a:t>
            </a:r>
            <a:r>
              <a:rPr lang="en-US" i="1" baseline="30000" dirty="0" smtClean="0"/>
              <a:t>1</a:t>
            </a:r>
            <a:r>
              <a:rPr lang="en-US" i="1" dirty="0" smtClean="0"/>
              <a:t> </a:t>
            </a:r>
            <a:r>
              <a:rPr lang="en-US" i="1" dirty="0"/>
              <a:t>, · · · , </a:t>
            </a:r>
            <a:r>
              <a:rPr lang="en-US" i="1" dirty="0" err="1" smtClean="0"/>
              <a:t>s</a:t>
            </a:r>
            <a:r>
              <a:rPr lang="en-US" i="1" baseline="-25000" dirty="0" err="1" smtClean="0"/>
              <a:t>t</a:t>
            </a:r>
            <a:r>
              <a:rPr lang="en-US" i="1" baseline="30000" dirty="0" err="1" smtClean="0"/>
              <a:t>N</a:t>
            </a:r>
            <a:r>
              <a:rPr lang="en-US" i="1" dirty="0" smtClean="0"/>
              <a:t>} </a:t>
            </a:r>
            <a:r>
              <a:rPr lang="en-US" i="1" dirty="0"/>
              <a:t>∈ S</a:t>
            </a:r>
            <a:r>
              <a:rPr lang="en-US" dirty="0"/>
              <a:t> represents the browsing history of a user,  i.e. the </a:t>
            </a:r>
            <a:r>
              <a:rPr lang="en-US" i="1" dirty="0"/>
              <a:t>previous N items that a user browsed before time t. </a:t>
            </a:r>
            <a:r>
              <a:rPr lang="en-US" dirty="0"/>
              <a:t>The items are sorted in chronological order.</a:t>
            </a:r>
            <a:endParaRPr lang="en-US" b="1" dirty="0"/>
          </a:p>
          <a:p>
            <a:pPr marL="285750" indent="-285750" fontAlgn="base">
              <a:buFont typeface="Arial" panose="020B0604020202020204" pitchFamily="34" charset="0"/>
              <a:buChar char="•"/>
            </a:pPr>
            <a:r>
              <a:rPr lang="en-US" b="1" dirty="0"/>
              <a:t>Action space A</a:t>
            </a:r>
            <a:r>
              <a:rPr lang="en-US" dirty="0"/>
              <a:t>. An action </a:t>
            </a:r>
            <a:r>
              <a:rPr lang="en-US" i="1" dirty="0"/>
              <a:t>a</a:t>
            </a:r>
            <a:r>
              <a:rPr lang="en-US" i="1" baseline="-25000" dirty="0"/>
              <a:t>t</a:t>
            </a:r>
            <a:r>
              <a:rPr lang="en-US" i="1" dirty="0"/>
              <a:t> = {</a:t>
            </a:r>
            <a:r>
              <a:rPr lang="en-US" i="1" dirty="0" smtClean="0"/>
              <a:t>a</a:t>
            </a:r>
            <a:r>
              <a:rPr lang="en-US" i="1" baseline="-25000" dirty="0" smtClean="0"/>
              <a:t>t</a:t>
            </a:r>
            <a:r>
              <a:rPr lang="en-US" i="1" baseline="30000" dirty="0" smtClean="0"/>
              <a:t>1</a:t>
            </a:r>
            <a:r>
              <a:rPr lang="en-US" i="1" dirty="0" smtClean="0"/>
              <a:t> </a:t>
            </a:r>
            <a:r>
              <a:rPr lang="en-US" i="1" dirty="0"/>
              <a:t>, · · · , </a:t>
            </a:r>
            <a:r>
              <a:rPr lang="en-US" i="1" dirty="0" err="1" smtClean="0"/>
              <a:t>a</a:t>
            </a:r>
            <a:r>
              <a:rPr lang="en-US" i="1" baseline="-25000" dirty="0" err="1" smtClean="0"/>
              <a:t>t</a:t>
            </a:r>
            <a:r>
              <a:rPr lang="en-US" i="1" baseline="30000" dirty="0" err="1" smtClean="0"/>
              <a:t>K</a:t>
            </a:r>
            <a:r>
              <a:rPr lang="en-US" i="1" dirty="0" smtClean="0"/>
              <a:t> </a:t>
            </a:r>
            <a:r>
              <a:rPr lang="en-US" i="1" dirty="0"/>
              <a:t>} ∈ A</a:t>
            </a:r>
            <a:r>
              <a:rPr lang="en-US" dirty="0"/>
              <a:t> is to recommend a </a:t>
            </a:r>
            <a:r>
              <a:rPr lang="en-US" i="1" dirty="0"/>
              <a:t>list of items to a user at time t based on current state </a:t>
            </a:r>
            <a:r>
              <a:rPr lang="en-US" i="1" dirty="0" err="1"/>
              <a:t>s</a:t>
            </a:r>
            <a:r>
              <a:rPr lang="en-US" i="1" baseline="-25000" dirty="0" err="1"/>
              <a:t>t</a:t>
            </a:r>
            <a:r>
              <a:rPr lang="en-US" dirty="0"/>
              <a:t> , where K is the number of items the RA recommends to user each time.</a:t>
            </a:r>
          </a:p>
          <a:p>
            <a:pPr marL="285750" indent="-285750">
              <a:buFont typeface="Arial" panose="020B0604020202020204" pitchFamily="34" charset="0"/>
              <a:buChar char="•"/>
            </a:pPr>
            <a:r>
              <a:rPr lang="en-US" b="1" dirty="0"/>
              <a:t>Reward R. </a:t>
            </a:r>
            <a:r>
              <a:rPr lang="en-US" dirty="0"/>
              <a:t>The RA takes an action </a:t>
            </a:r>
            <a:r>
              <a:rPr lang="en-US" i="1" dirty="0"/>
              <a:t>a</a:t>
            </a:r>
            <a:r>
              <a:rPr lang="en-US" i="1" baseline="-25000" dirty="0"/>
              <a:t>t</a:t>
            </a:r>
            <a:r>
              <a:rPr lang="en-US" dirty="0"/>
              <a:t> </a:t>
            </a:r>
            <a:r>
              <a:rPr lang="en-US" dirty="0" err="1"/>
              <a:t>at</a:t>
            </a:r>
            <a:r>
              <a:rPr lang="en-US" dirty="0"/>
              <a:t> the state </a:t>
            </a:r>
            <a:r>
              <a:rPr lang="en-US" i="1" dirty="0" err="1"/>
              <a:t>s</a:t>
            </a:r>
            <a:r>
              <a:rPr lang="en-US" i="1" baseline="-25000" dirty="0" err="1"/>
              <a:t>t</a:t>
            </a:r>
            <a:r>
              <a:rPr lang="en-US" dirty="0"/>
              <a:t> (= recommends a list of items to a user). The user can then skip, click, or order these items. Based on this feedback, the RA </a:t>
            </a:r>
            <a:r>
              <a:rPr lang="en-US" i="1" dirty="0"/>
              <a:t>receives an immediate reward r(</a:t>
            </a:r>
            <a:r>
              <a:rPr lang="en-US" i="1" dirty="0" err="1"/>
              <a:t>s</a:t>
            </a:r>
            <a:r>
              <a:rPr lang="en-US" i="1" baseline="-25000" dirty="0" err="1"/>
              <a:t>t</a:t>
            </a:r>
            <a:r>
              <a:rPr lang="en-US" i="1" dirty="0"/>
              <a:t>, a</a:t>
            </a:r>
            <a:r>
              <a:rPr lang="en-US" i="1" baseline="-25000" dirty="0"/>
              <a:t>t</a:t>
            </a:r>
            <a:r>
              <a:rPr lang="en-US" i="1" dirty="0" smtClean="0"/>
              <a:t>)</a:t>
            </a:r>
            <a:r>
              <a:rPr lang="en-US" dirty="0" smtClean="0"/>
              <a:t>.</a:t>
            </a:r>
          </a:p>
          <a:p>
            <a:pPr marL="285750" indent="-285750">
              <a:buFont typeface="Arial" panose="020B0604020202020204" pitchFamily="34" charset="0"/>
              <a:buChar char="•"/>
            </a:pPr>
            <a:r>
              <a:rPr lang="en-US" b="1" i="1" dirty="0" smtClean="0"/>
              <a:t>P</a:t>
            </a:r>
            <a:r>
              <a:rPr lang="en-US" dirty="0" smtClean="0"/>
              <a:t> and </a:t>
            </a:r>
            <a:r>
              <a:rPr lang="en-US" b="1" i="1" dirty="0" smtClean="0"/>
              <a:t>γ</a:t>
            </a:r>
            <a:r>
              <a:rPr lang="en-US" dirty="0" smtClean="0"/>
              <a:t> have the usual MDP meanings</a:t>
            </a:r>
            <a:endParaRPr lang="en-US" dirty="0"/>
          </a:p>
        </p:txBody>
      </p:sp>
    </p:spTree>
    <p:extLst>
      <p:ext uri="{BB962C8B-B14F-4D97-AF65-F5344CB8AC3E}">
        <p14:creationId xmlns:p14="http://schemas.microsoft.com/office/powerpoint/2010/main" val="1591245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488" y="494853"/>
            <a:ext cx="11446135" cy="5355312"/>
          </a:xfrm>
          <a:prstGeom prst="rect">
            <a:avLst/>
          </a:prstGeom>
          <a:noFill/>
        </p:spPr>
        <p:txBody>
          <a:bodyPr wrap="square" rtlCol="0">
            <a:spAutoFit/>
          </a:bodyPr>
          <a:lstStyle/>
          <a:p>
            <a:r>
              <a:rPr lang="en-US" dirty="0"/>
              <a:t>Instead of extra item information, in this paper, we use the </a:t>
            </a:r>
            <a:r>
              <a:rPr lang="en-US" b="1" dirty="0"/>
              <a:t>user-agent interaction information</a:t>
            </a:r>
            <a:r>
              <a:rPr lang="en-US" dirty="0"/>
              <a:t>, i.e., users’ browsing history. We </a:t>
            </a:r>
            <a:r>
              <a:rPr lang="en-US" b="1" dirty="0"/>
              <a:t>treat each item as a word</a:t>
            </a:r>
            <a:r>
              <a:rPr lang="en-US" dirty="0"/>
              <a:t> and the </a:t>
            </a:r>
            <a:r>
              <a:rPr lang="en-US" b="1" dirty="0"/>
              <a:t>clicked items in one recommendation session as a sentence</a:t>
            </a:r>
            <a:r>
              <a:rPr lang="en-US" dirty="0"/>
              <a:t>. Then, we can obtain dense and low-dimensional vector representations for items via </a:t>
            </a:r>
            <a:r>
              <a:rPr lang="en-US" b="1" dirty="0"/>
              <a:t>word embedding</a:t>
            </a:r>
            <a:r>
              <a:rPr lang="en-US" b="1" dirty="0" smtClean="0"/>
              <a:t>.</a:t>
            </a:r>
          </a:p>
          <a:p>
            <a:endParaRPr lang="en-US" b="1" dirty="0"/>
          </a:p>
          <a:p>
            <a:r>
              <a:rPr lang="en-US" b="1" dirty="0"/>
              <a:t>The Actor </a:t>
            </a:r>
            <a:r>
              <a:rPr lang="en-US" b="1" dirty="0" smtClean="0"/>
              <a:t>Framework</a:t>
            </a:r>
          </a:p>
          <a:p>
            <a:endParaRPr lang="en-US" dirty="0"/>
          </a:p>
          <a:p>
            <a:r>
              <a:rPr lang="en-US" dirty="0"/>
              <a:t>Current practical recommender systems rely on a scoring or rating system averaged across all users, but this leads to poor results when there is high variation in users’ interests. To tackle this problem, a </a:t>
            </a:r>
            <a:r>
              <a:rPr lang="en-US" b="1" dirty="0"/>
              <a:t>state-specific scoring function</a:t>
            </a:r>
            <a:r>
              <a:rPr lang="en-US" dirty="0"/>
              <a:t>, which </a:t>
            </a:r>
            <a:r>
              <a:rPr lang="en-US" b="1" dirty="0"/>
              <a:t>rates items according to the user's current state, </a:t>
            </a:r>
            <a:r>
              <a:rPr lang="en-US" dirty="0"/>
              <a:t>is introduced.</a:t>
            </a:r>
            <a:endParaRPr lang="en-US" b="0" dirty="0" smtClean="0">
              <a:effectLst/>
            </a:endParaRPr>
          </a:p>
          <a:p>
            <a:r>
              <a:rPr lang="en-US" b="0" dirty="0" smtClean="0">
                <a:effectLst/>
              </a:rPr>
              <a:t/>
            </a:r>
            <a:br>
              <a:rPr lang="en-US" b="0" dirty="0" smtClean="0">
                <a:effectLst/>
              </a:rPr>
            </a:br>
            <a:r>
              <a:rPr lang="en-US" dirty="0"/>
              <a:t>In this section, we define the state </a:t>
            </a:r>
            <a:r>
              <a:rPr lang="en-US" i="1" dirty="0"/>
              <a:t>s </a:t>
            </a:r>
            <a:r>
              <a:rPr lang="en-US" dirty="0"/>
              <a:t>by taking into consideration only </a:t>
            </a:r>
            <a:r>
              <a:rPr lang="en-US" b="1" dirty="0"/>
              <a:t>positive items</a:t>
            </a:r>
            <a:r>
              <a:rPr lang="en-US" dirty="0"/>
              <a:t>, e.g. the previous 10 clicked/ordered items. This is more efficient than considering the entire browsing history, as a good recommender system should focus on user preferences. </a:t>
            </a:r>
            <a:endParaRPr lang="en-US" dirty="0" smtClean="0"/>
          </a:p>
          <a:p>
            <a:endParaRPr lang="en-US" dirty="0"/>
          </a:p>
          <a:p>
            <a:r>
              <a:rPr lang="en-US" b="1" dirty="0"/>
              <a:t>The Critic </a:t>
            </a:r>
            <a:r>
              <a:rPr lang="en-US" b="1" dirty="0" smtClean="0"/>
              <a:t>Framework</a:t>
            </a:r>
            <a:endParaRPr lang="en-US" b="1" dirty="0"/>
          </a:p>
          <a:p>
            <a:endParaRPr lang="en-US" b="1" dirty="0" smtClean="0">
              <a:effectLst/>
            </a:endParaRPr>
          </a:p>
          <a:p>
            <a:r>
              <a:rPr lang="en-US" dirty="0"/>
              <a:t>The Critic is designed to leverage an </a:t>
            </a:r>
            <a:r>
              <a:rPr lang="en-US" dirty="0" err="1"/>
              <a:t>approximator</a:t>
            </a:r>
            <a:r>
              <a:rPr lang="en-US" dirty="0"/>
              <a:t> to learn an action-value function </a:t>
            </a:r>
            <a:r>
              <a:rPr lang="en-US" i="1" dirty="0"/>
              <a:t>Q(</a:t>
            </a:r>
            <a:r>
              <a:rPr lang="en-US" i="1" dirty="0" err="1"/>
              <a:t>s</a:t>
            </a:r>
            <a:r>
              <a:rPr lang="en-US" i="1" baseline="-25000" dirty="0" err="1"/>
              <a:t>t</a:t>
            </a:r>
            <a:r>
              <a:rPr lang="en-US" i="1" dirty="0"/>
              <a:t> , a</a:t>
            </a:r>
            <a:r>
              <a:rPr lang="en-US" i="1" baseline="-25000" dirty="0"/>
              <a:t>t</a:t>
            </a:r>
            <a:r>
              <a:rPr lang="en-US" i="1" dirty="0"/>
              <a:t>)</a:t>
            </a:r>
            <a:r>
              <a:rPr lang="en-US" dirty="0"/>
              <a:t>, which is a </a:t>
            </a:r>
            <a:r>
              <a:rPr lang="en-US" dirty="0" err="1"/>
              <a:t>judgement</a:t>
            </a:r>
            <a:r>
              <a:rPr lang="en-US" dirty="0"/>
              <a:t> of whether the action generated by the Actor matches the current state </a:t>
            </a:r>
            <a:r>
              <a:rPr lang="en-US" dirty="0" err="1"/>
              <a:t>s</a:t>
            </a:r>
            <a:r>
              <a:rPr lang="en-US" baseline="-25000" dirty="0" err="1"/>
              <a:t>t</a:t>
            </a:r>
            <a:r>
              <a:rPr lang="en-US" dirty="0" err="1"/>
              <a:t>.</a:t>
            </a:r>
            <a:r>
              <a:rPr lang="en-US" dirty="0"/>
              <a:t> Then, according to Q</a:t>
            </a:r>
            <a:r>
              <a:rPr lang="en-US" i="1" dirty="0"/>
              <a:t>(</a:t>
            </a:r>
            <a:r>
              <a:rPr lang="en-US" i="1" dirty="0" err="1"/>
              <a:t>s</a:t>
            </a:r>
            <a:r>
              <a:rPr lang="en-US" i="1" baseline="-25000" dirty="0" err="1"/>
              <a:t>t</a:t>
            </a:r>
            <a:r>
              <a:rPr lang="en-US" i="1" dirty="0"/>
              <a:t> , a</a:t>
            </a:r>
            <a:r>
              <a:rPr lang="en-US" i="1" baseline="-25000" dirty="0"/>
              <a:t>t</a:t>
            </a:r>
            <a:r>
              <a:rPr lang="en-US" i="1" dirty="0"/>
              <a:t>)</a:t>
            </a:r>
            <a:r>
              <a:rPr lang="en-US" dirty="0"/>
              <a:t>, the Actor updates its parameters in a direction of improving performance.</a:t>
            </a:r>
          </a:p>
        </p:txBody>
      </p:sp>
    </p:spTree>
    <p:extLst>
      <p:ext uri="{BB962C8B-B14F-4D97-AF65-F5344CB8AC3E}">
        <p14:creationId xmlns:p14="http://schemas.microsoft.com/office/powerpoint/2010/main" val="1049851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699247"/>
            <a:ext cx="11446137" cy="4801314"/>
          </a:xfrm>
          <a:prstGeom prst="rect">
            <a:avLst/>
          </a:prstGeom>
          <a:noFill/>
        </p:spPr>
        <p:txBody>
          <a:bodyPr wrap="square" rtlCol="0">
            <a:spAutoFit/>
          </a:bodyPr>
          <a:lstStyle/>
          <a:p>
            <a:r>
              <a:rPr lang="en-US" b="1" dirty="0"/>
              <a:t>The Training </a:t>
            </a:r>
            <a:r>
              <a:rPr lang="en-US" b="1" dirty="0" smtClean="0"/>
              <a:t>Procedure</a:t>
            </a:r>
          </a:p>
          <a:p>
            <a:endParaRPr lang="en-US" b="1" dirty="0" smtClean="0">
              <a:effectLst/>
            </a:endParaRPr>
          </a:p>
          <a:p>
            <a:r>
              <a:rPr lang="en-US" dirty="0"/>
              <a:t>In order to train the parameters of the proposed framework, DDPG (</a:t>
            </a:r>
            <a:r>
              <a:rPr lang="en-US" i="1" dirty="0"/>
              <a:t>Deep Deterministic Policy Gradient - a model-free off-policy algorithm for learning continuous actions</a:t>
            </a:r>
            <a:r>
              <a:rPr lang="en-US" dirty="0"/>
              <a:t>) is used</a:t>
            </a:r>
            <a:r>
              <a:rPr lang="en-US" dirty="0" smtClean="0"/>
              <a:t>.</a:t>
            </a:r>
          </a:p>
          <a:p>
            <a:endParaRPr lang="en-US" dirty="0"/>
          </a:p>
          <a:p>
            <a:r>
              <a:rPr lang="en-US" dirty="0" smtClean="0"/>
              <a:t>I</a:t>
            </a:r>
            <a:r>
              <a:rPr lang="en-US" dirty="0"/>
              <a:t>n each iteration, we have the:</a:t>
            </a:r>
            <a:endParaRPr lang="en-US" b="0" dirty="0" smtClean="0">
              <a:effectLst/>
            </a:endParaRPr>
          </a:p>
          <a:p>
            <a:pPr marL="285750" indent="-285750" fontAlgn="base">
              <a:buFont typeface="Arial" panose="020B0604020202020204" pitchFamily="34" charset="0"/>
              <a:buChar char="•"/>
            </a:pPr>
            <a:r>
              <a:rPr lang="en-US" b="1" dirty="0"/>
              <a:t>Transition generating stage</a:t>
            </a:r>
            <a:r>
              <a:rPr lang="en-US" dirty="0"/>
              <a:t>: the RA recommends a list of items, observes the reward from the simulator, updates the state and stores the transition</a:t>
            </a:r>
          </a:p>
          <a:p>
            <a:pPr marL="285750" indent="-285750">
              <a:buFont typeface="Arial" panose="020B0604020202020204" pitchFamily="34" charset="0"/>
              <a:buChar char="•"/>
            </a:pPr>
            <a:r>
              <a:rPr lang="en-US" b="1" dirty="0"/>
              <a:t>Parameter updating stage</a:t>
            </a:r>
            <a:r>
              <a:rPr lang="en-US" dirty="0"/>
              <a:t>: the RA samples </a:t>
            </a:r>
            <a:r>
              <a:rPr lang="en-US" dirty="0" smtClean="0"/>
              <a:t>mini-batches </a:t>
            </a:r>
            <a:r>
              <a:rPr lang="en-US" dirty="0"/>
              <a:t>of transitions and the, following DDPG, updates the Actor’s and the Critic’s parameters.  </a:t>
            </a:r>
            <a:endParaRPr lang="en-US" dirty="0" smtClean="0"/>
          </a:p>
          <a:p>
            <a:pPr marL="285750" indent="-285750">
              <a:buFont typeface="Arial" panose="020B0604020202020204" pitchFamily="34" charset="0"/>
              <a:buChar char="•"/>
            </a:pPr>
            <a:endParaRPr lang="en-US" dirty="0"/>
          </a:p>
          <a:p>
            <a:r>
              <a:rPr lang="en-US" b="1" dirty="0"/>
              <a:t>The Testing </a:t>
            </a:r>
            <a:r>
              <a:rPr lang="en-US" b="1" dirty="0" smtClean="0"/>
              <a:t>Procedure</a:t>
            </a:r>
          </a:p>
          <a:p>
            <a:endParaRPr lang="en-US" b="1" dirty="0" smtClean="0">
              <a:effectLst/>
            </a:endParaRPr>
          </a:p>
          <a:p>
            <a:r>
              <a:rPr lang="en-US" dirty="0"/>
              <a:t>The testing procedure follows the same algorithm as the training procedure, meaning that the parameters continuously update while testing. </a:t>
            </a:r>
            <a:endParaRPr lang="en-US" b="0" dirty="0" smtClean="0">
              <a:effectLst/>
            </a:endParaRPr>
          </a:p>
          <a:p>
            <a:r>
              <a:rPr lang="en-US" dirty="0"/>
              <a:t>However, to make comparison between sessions possible, the parameters are set back to the well-trained ones </a:t>
            </a:r>
            <a:r>
              <a:rPr lang="en-US" i="1" dirty="0"/>
              <a:t>Θ</a:t>
            </a:r>
            <a:r>
              <a:rPr lang="en-US" i="1" baseline="30000" dirty="0"/>
              <a:t>µ </a:t>
            </a:r>
            <a:r>
              <a:rPr lang="en-US" dirty="0"/>
              <a:t>and </a:t>
            </a:r>
            <a:r>
              <a:rPr lang="en-US" i="1" dirty="0"/>
              <a:t>Θ</a:t>
            </a:r>
            <a:r>
              <a:rPr lang="en-US" i="1" baseline="30000" dirty="0"/>
              <a:t>π</a:t>
            </a:r>
            <a:r>
              <a:rPr lang="en-US" baseline="30000" dirty="0"/>
              <a:t> </a:t>
            </a:r>
            <a:r>
              <a:rPr lang="en-US" dirty="0"/>
              <a:t>after each recommendation session.</a:t>
            </a:r>
          </a:p>
        </p:txBody>
      </p:sp>
    </p:spTree>
    <p:extLst>
      <p:ext uri="{BB962C8B-B14F-4D97-AF65-F5344CB8AC3E}">
        <p14:creationId xmlns:p14="http://schemas.microsoft.com/office/powerpoint/2010/main" val="3449255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6974" y="849854"/>
            <a:ext cx="10596282" cy="4524315"/>
          </a:xfrm>
          <a:prstGeom prst="rect">
            <a:avLst/>
          </a:prstGeom>
          <a:noFill/>
        </p:spPr>
        <p:txBody>
          <a:bodyPr wrap="square" rtlCol="0">
            <a:spAutoFit/>
          </a:bodyPr>
          <a:lstStyle/>
          <a:p>
            <a:r>
              <a:rPr lang="en-US" b="1" dirty="0" smtClean="0"/>
              <a:t>EXPERIMENTS</a:t>
            </a:r>
          </a:p>
          <a:p>
            <a:endParaRPr lang="en-US" b="1" dirty="0" smtClean="0">
              <a:effectLst/>
            </a:endParaRPr>
          </a:p>
          <a:p>
            <a:r>
              <a:rPr lang="en-US" dirty="0"/>
              <a:t>Experiments to evaluate the effectiveness of the proposed framework are conducted using a dataset from a real e-commerce site. The main focus points are: comparison to representative baselines, and analysis of how the list-wise strategy contributes to performance</a:t>
            </a:r>
            <a:r>
              <a:rPr lang="en-US" dirty="0" smtClean="0"/>
              <a:t>.</a:t>
            </a:r>
          </a:p>
          <a:p>
            <a:endParaRPr lang="en-US" b="0" dirty="0" smtClean="0">
              <a:effectLst/>
            </a:endParaRPr>
          </a:p>
          <a:p>
            <a:r>
              <a:rPr lang="en-US" dirty="0"/>
              <a:t>Experimental </a:t>
            </a:r>
            <a:r>
              <a:rPr lang="en-US" dirty="0" smtClean="0"/>
              <a:t>Settings</a:t>
            </a:r>
          </a:p>
          <a:p>
            <a:endParaRPr lang="en-US" b="1" dirty="0" smtClean="0">
              <a:effectLst/>
            </a:endParaRPr>
          </a:p>
          <a:p>
            <a:pPr marL="285750" indent="-285750" fontAlgn="base">
              <a:buFont typeface="Arial" panose="020B0604020202020204" pitchFamily="34" charset="0"/>
              <a:buChar char="•"/>
            </a:pPr>
            <a:r>
              <a:rPr lang="en-US" dirty="0"/>
              <a:t>100,000 recommendation sessions (1,156,675 items) in temporal order were collected, the first 70% were used as the training set, and the remaining 30% as the testing set</a:t>
            </a:r>
          </a:p>
          <a:p>
            <a:pPr marL="285750" indent="-285750" fontAlgn="base">
              <a:buFont typeface="Arial" panose="020B0604020202020204" pitchFamily="34" charset="0"/>
              <a:buChar char="•"/>
            </a:pPr>
            <a:r>
              <a:rPr lang="en-US" dirty="0"/>
              <a:t>The positive state is N = 10 previously clicked/ordered items.</a:t>
            </a:r>
          </a:p>
          <a:p>
            <a:pPr marL="285750" indent="-285750" fontAlgn="base">
              <a:buFont typeface="Arial" panose="020B0604020202020204" pitchFamily="34" charset="0"/>
              <a:buChar char="•"/>
            </a:pPr>
            <a:r>
              <a:rPr lang="en-US" dirty="0"/>
              <a:t>Each time, the RA recommends a list of k = 4 items to users.</a:t>
            </a:r>
          </a:p>
          <a:p>
            <a:pPr marL="285750" indent="-285750" fontAlgn="base">
              <a:buFont typeface="Arial" panose="020B0604020202020204" pitchFamily="34" charset="0"/>
              <a:buChar char="•"/>
            </a:pPr>
            <a:r>
              <a:rPr lang="en-US" dirty="0"/>
              <a:t>The reward </a:t>
            </a:r>
            <a:r>
              <a:rPr lang="en-US" i="1" dirty="0"/>
              <a:t>r </a:t>
            </a:r>
            <a:r>
              <a:rPr lang="en-US" dirty="0"/>
              <a:t>is set as 0, 1, or 5, corresponding to skipped/clicked/ordered, respectively </a:t>
            </a:r>
          </a:p>
          <a:p>
            <a:pPr marL="285750" indent="-285750" fontAlgn="base">
              <a:buFont typeface="Arial" panose="020B0604020202020204" pitchFamily="34" charset="0"/>
              <a:buChar char="•"/>
            </a:pPr>
            <a:r>
              <a:rPr lang="en-US" dirty="0"/>
              <a:t> γ = 0.75, dimension of item embedding = 50</a:t>
            </a:r>
          </a:p>
          <a:p>
            <a:pPr marL="285750" indent="-285750" fontAlgn="base">
              <a:buFont typeface="Arial" panose="020B0604020202020204" pitchFamily="34" charset="0"/>
              <a:buChar char="•"/>
            </a:pPr>
            <a:r>
              <a:rPr lang="en-US" dirty="0"/>
              <a:t>Parameter tuning for baselines is performed. </a:t>
            </a:r>
          </a:p>
          <a:p>
            <a:endParaRPr lang="en-US" dirty="0"/>
          </a:p>
        </p:txBody>
      </p:sp>
    </p:spTree>
    <p:extLst>
      <p:ext uri="{BB962C8B-B14F-4D97-AF65-F5344CB8AC3E}">
        <p14:creationId xmlns:p14="http://schemas.microsoft.com/office/powerpoint/2010/main" val="2703562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244" y="268941"/>
            <a:ext cx="11553714" cy="3139321"/>
          </a:xfrm>
          <a:prstGeom prst="rect">
            <a:avLst/>
          </a:prstGeom>
          <a:noFill/>
        </p:spPr>
        <p:txBody>
          <a:bodyPr wrap="square" rtlCol="0">
            <a:spAutoFit/>
          </a:bodyPr>
          <a:lstStyle/>
          <a:p>
            <a:r>
              <a:rPr lang="en-US" b="1" dirty="0"/>
              <a:t>Performance Comparison for Item Recommendations </a:t>
            </a:r>
            <a:endParaRPr lang="en-US" b="1" dirty="0" smtClean="0"/>
          </a:p>
          <a:p>
            <a:endParaRPr lang="en-US" b="1" dirty="0" smtClean="0">
              <a:effectLst/>
            </a:endParaRPr>
          </a:p>
          <a:p>
            <a:r>
              <a:rPr lang="en-US" dirty="0"/>
              <a:t>The proposed framework is compared to the following representative baseline methods:</a:t>
            </a:r>
            <a:endParaRPr lang="en-US" b="0" dirty="0" smtClean="0">
              <a:effectLst/>
            </a:endParaRPr>
          </a:p>
          <a:p>
            <a:pPr marL="285750" indent="-285750" fontAlgn="base">
              <a:buFont typeface="Arial" panose="020B0604020202020204" pitchFamily="34" charset="0"/>
              <a:buChar char="•"/>
            </a:pPr>
            <a:r>
              <a:rPr lang="en-US" i="1" dirty="0"/>
              <a:t>CF (Collaborative filtering)</a:t>
            </a:r>
            <a:r>
              <a:rPr lang="en-US" dirty="0"/>
              <a:t>: a method that makes predictions about the interests of a user by collecting preference information from many users</a:t>
            </a:r>
          </a:p>
          <a:p>
            <a:pPr marL="285750" indent="-285750" fontAlgn="base">
              <a:buFont typeface="Arial" panose="020B0604020202020204" pitchFamily="34" charset="0"/>
              <a:buChar char="•"/>
            </a:pPr>
            <a:r>
              <a:rPr lang="en-US" i="1" dirty="0"/>
              <a:t>FM (Factorization machines)</a:t>
            </a:r>
            <a:r>
              <a:rPr lang="en-US" dirty="0"/>
              <a:t>:  combines the advantages of support vector machines with factorization models in order to model higher order interactions</a:t>
            </a:r>
            <a:endParaRPr lang="en-US" i="1" dirty="0"/>
          </a:p>
          <a:p>
            <a:pPr marL="285750" indent="-285750" fontAlgn="base">
              <a:buFont typeface="Arial" panose="020B0604020202020204" pitchFamily="34" charset="0"/>
              <a:buChar char="•"/>
            </a:pPr>
            <a:r>
              <a:rPr lang="en-US" i="1" dirty="0"/>
              <a:t>DNN </a:t>
            </a:r>
            <a:r>
              <a:rPr lang="en-US" dirty="0"/>
              <a:t>with </a:t>
            </a:r>
            <a:r>
              <a:rPr lang="en-US" dirty="0" err="1"/>
              <a:t>backpropagation</a:t>
            </a:r>
            <a:r>
              <a:rPr lang="en-US" dirty="0"/>
              <a:t> technique: trained to output the next recommended item, given the </a:t>
            </a:r>
            <a:r>
              <a:rPr lang="en-US" dirty="0" err="1"/>
              <a:t>embeddings</a:t>
            </a:r>
            <a:r>
              <a:rPr lang="en-US" dirty="0"/>
              <a:t> of users’ clicked/ordered items as input</a:t>
            </a:r>
            <a:endParaRPr lang="en-US" i="1" dirty="0"/>
          </a:p>
          <a:p>
            <a:pPr marL="285750" indent="-285750" fontAlgn="base">
              <a:buFont typeface="Arial" panose="020B0604020202020204" pitchFamily="34" charset="0"/>
              <a:buChar char="•"/>
            </a:pPr>
            <a:r>
              <a:rPr lang="en-US" i="1" dirty="0"/>
              <a:t>RNN</a:t>
            </a:r>
            <a:r>
              <a:rPr lang="en-US" dirty="0"/>
              <a:t>: also trained to predict what a user will buy next, based on previously clicked/ordered items</a:t>
            </a:r>
            <a:endParaRPr lang="en-US" i="1" dirty="0"/>
          </a:p>
          <a:p>
            <a:pPr marL="285750" indent="-285750">
              <a:buFont typeface="Arial" panose="020B0604020202020204" pitchFamily="34" charset="0"/>
              <a:buChar char="•"/>
            </a:pPr>
            <a:r>
              <a:rPr lang="en-US" i="1" dirty="0"/>
              <a:t>DQN</a:t>
            </a:r>
            <a:r>
              <a:rPr lang="en-US" dirty="0"/>
              <a:t>: shares the same architecture as the Critic in the proposed framework</a:t>
            </a:r>
          </a:p>
        </p:txBody>
      </p:sp>
      <p:pic>
        <p:nvPicPr>
          <p:cNvPr id="22530" name="Picture 2" descr="https://lh5.googleusercontent.com/daWsJKSagsnD4tt09E6vZRyITrkqfE4dcOVQBcufm-voTb6aNSe1GiSEH_B1xYY29Brt2I6DY38mhWRDzAdMOUAjtWh3QixQ7qrUxntRjZ2KJiiiJxcudI_3aqLkZOq6XhxQJRK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88" y="3515838"/>
            <a:ext cx="3632307" cy="259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38513" y="3658928"/>
            <a:ext cx="7659445" cy="2031325"/>
          </a:xfrm>
          <a:prstGeom prst="rect">
            <a:avLst/>
          </a:prstGeom>
          <a:noFill/>
        </p:spPr>
        <p:txBody>
          <a:bodyPr wrap="square" rtlCol="0">
            <a:spAutoFit/>
          </a:bodyPr>
          <a:lstStyle/>
          <a:p>
            <a:r>
              <a:rPr lang="en-US" dirty="0"/>
              <a:t>The performance is studied during short sessions (less than 50 recommended items) and long sessions (more than 50 recommended items). </a:t>
            </a:r>
            <a:endParaRPr lang="en-US" dirty="0" smtClean="0"/>
          </a:p>
          <a:p>
            <a:endParaRPr lang="en-US" dirty="0"/>
          </a:p>
          <a:p>
            <a:r>
              <a:rPr lang="en-US" dirty="0"/>
              <a:t>To sum up the results, the proposed framework LIRD outperforms most representative baselines. Its performance is similar to DQON; however, LIRD is much faster to train, as it does not compute the Q-value for all potential actions, which makes it suitable in practice. </a:t>
            </a:r>
          </a:p>
        </p:txBody>
      </p:sp>
    </p:spTree>
    <p:extLst>
      <p:ext uri="{BB962C8B-B14F-4D97-AF65-F5344CB8AC3E}">
        <p14:creationId xmlns:p14="http://schemas.microsoft.com/office/powerpoint/2010/main" val="360709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26" y="839096"/>
            <a:ext cx="11467653" cy="5355312"/>
          </a:xfrm>
          <a:prstGeom prst="rect">
            <a:avLst/>
          </a:prstGeom>
          <a:noFill/>
        </p:spPr>
        <p:txBody>
          <a:bodyPr wrap="square" rtlCol="0">
            <a:spAutoFit/>
          </a:bodyPr>
          <a:lstStyle/>
          <a:p>
            <a:r>
              <a:rPr lang="en-US" b="1" dirty="0"/>
              <a:t>PROBLEM </a:t>
            </a:r>
            <a:r>
              <a:rPr lang="en-US" b="1" dirty="0" smtClean="0"/>
              <a:t>STATEMENT</a:t>
            </a:r>
          </a:p>
          <a:p>
            <a:endParaRPr lang="en-US" b="0" dirty="0" smtClean="0">
              <a:effectLst/>
            </a:endParaRPr>
          </a:p>
          <a:p>
            <a:r>
              <a:rPr lang="en-US" dirty="0" smtClean="0"/>
              <a:t>The </a:t>
            </a:r>
            <a:r>
              <a:rPr lang="en-US" b="1" dirty="0" smtClean="0"/>
              <a:t>Markov Decision Process (MDP)</a:t>
            </a:r>
            <a:r>
              <a:rPr lang="en-US" dirty="0" smtClean="0"/>
              <a:t>,</a:t>
            </a:r>
            <a:r>
              <a:rPr lang="en-US" dirty="0" smtClean="0"/>
              <a:t> </a:t>
            </a:r>
            <a:r>
              <a:rPr lang="en-US" dirty="0"/>
              <a:t>consists of a tuple of five elements </a:t>
            </a:r>
            <a:r>
              <a:rPr lang="en-US" b="1" dirty="0"/>
              <a:t>(</a:t>
            </a:r>
            <a:r>
              <a:rPr lang="en-US" b="1" i="1" dirty="0"/>
              <a:t>S, A, P, R, γ</a:t>
            </a:r>
            <a:r>
              <a:rPr lang="en-US" b="1" dirty="0"/>
              <a:t> )</a:t>
            </a:r>
            <a:r>
              <a:rPr lang="en-US" dirty="0"/>
              <a:t> as follows</a:t>
            </a:r>
            <a:r>
              <a:rPr lang="en-US" dirty="0" smtClean="0"/>
              <a:t>:</a:t>
            </a:r>
          </a:p>
          <a:p>
            <a:endParaRPr lang="en-US" b="0" dirty="0" smtClean="0">
              <a:effectLst/>
            </a:endParaRPr>
          </a:p>
          <a:p>
            <a:pPr marL="285750" indent="-285750" fontAlgn="base">
              <a:buFont typeface="Arial" panose="020B0604020202020204" pitchFamily="34" charset="0"/>
              <a:buChar char="•"/>
            </a:pPr>
            <a:r>
              <a:rPr lang="en-US" b="1" dirty="0" smtClean="0"/>
              <a:t>State </a:t>
            </a:r>
            <a:r>
              <a:rPr lang="en-US" b="1" dirty="0"/>
              <a:t>space </a:t>
            </a:r>
            <a:r>
              <a:rPr lang="en-US" b="1" i="1" dirty="0"/>
              <a:t>S</a:t>
            </a:r>
            <a:r>
              <a:rPr lang="en-US" dirty="0"/>
              <a:t>: A state </a:t>
            </a:r>
            <a:r>
              <a:rPr lang="en-US" i="1" dirty="0" err="1"/>
              <a:t>s</a:t>
            </a:r>
            <a:r>
              <a:rPr lang="en-US" i="1" baseline="-25000" dirty="0" err="1"/>
              <a:t>t</a:t>
            </a:r>
            <a:r>
              <a:rPr lang="en-US" i="1" dirty="0"/>
              <a:t> ∈ S</a:t>
            </a:r>
            <a:r>
              <a:rPr lang="en-US" dirty="0"/>
              <a:t> is defined as the browsing history of a user before time </a:t>
            </a:r>
            <a:r>
              <a:rPr lang="en-US" i="1" dirty="0"/>
              <a:t>t</a:t>
            </a:r>
            <a:r>
              <a:rPr lang="en-US" dirty="0"/>
              <a:t>. The items in </a:t>
            </a:r>
            <a:r>
              <a:rPr lang="en-US" dirty="0" err="1"/>
              <a:t>s</a:t>
            </a:r>
            <a:r>
              <a:rPr lang="en-US" baseline="-25000" dirty="0" err="1"/>
              <a:t>t</a:t>
            </a:r>
            <a:r>
              <a:rPr lang="en-US" dirty="0"/>
              <a:t> are sorted in chronological order. </a:t>
            </a:r>
          </a:p>
          <a:p>
            <a:pPr marL="285750" indent="-285750" fontAlgn="base">
              <a:buFont typeface="Arial" panose="020B0604020202020204" pitchFamily="34" charset="0"/>
              <a:buChar char="•"/>
            </a:pPr>
            <a:r>
              <a:rPr lang="en-US" b="1" dirty="0" smtClean="0"/>
              <a:t>Action </a:t>
            </a:r>
            <a:r>
              <a:rPr lang="en-US" b="1" dirty="0"/>
              <a:t>space </a:t>
            </a:r>
            <a:r>
              <a:rPr lang="en-US" b="1" i="1" dirty="0"/>
              <a:t>A</a:t>
            </a:r>
            <a:r>
              <a:rPr lang="en-US" dirty="0"/>
              <a:t>: The action </a:t>
            </a:r>
            <a:r>
              <a:rPr lang="en-US" i="1" dirty="0"/>
              <a:t>a</a:t>
            </a:r>
            <a:r>
              <a:rPr lang="en-US" i="1" baseline="-25000" dirty="0"/>
              <a:t>t</a:t>
            </a:r>
            <a:r>
              <a:rPr lang="en-US" i="1" dirty="0"/>
              <a:t> ∈ A</a:t>
            </a:r>
            <a:r>
              <a:rPr lang="en-US" dirty="0"/>
              <a:t> of RA is to recommend items to a user at time </a:t>
            </a:r>
            <a:r>
              <a:rPr lang="en-US" i="1" dirty="0"/>
              <a:t>t</a:t>
            </a:r>
            <a:r>
              <a:rPr lang="en-US" dirty="0"/>
              <a:t>. Without the loss of generality, we assume that the agent only recommends one item to the user each time.</a:t>
            </a:r>
          </a:p>
          <a:p>
            <a:pPr marL="285750" indent="-285750" fontAlgn="base">
              <a:buFont typeface="Arial" panose="020B0604020202020204" pitchFamily="34" charset="0"/>
              <a:buChar char="•"/>
            </a:pPr>
            <a:r>
              <a:rPr lang="en-US" b="1" dirty="0" smtClean="0"/>
              <a:t>Reward </a:t>
            </a:r>
            <a:r>
              <a:rPr lang="en-US" b="1" i="1" dirty="0"/>
              <a:t>R</a:t>
            </a:r>
            <a:r>
              <a:rPr lang="en-US" dirty="0"/>
              <a:t>: After the RA takes an action </a:t>
            </a:r>
            <a:r>
              <a:rPr lang="en-US" i="1" dirty="0"/>
              <a:t>a</a:t>
            </a:r>
            <a:r>
              <a:rPr lang="en-US" i="1" baseline="-25000" dirty="0"/>
              <a:t>t</a:t>
            </a:r>
            <a:r>
              <a:rPr lang="en-US" dirty="0"/>
              <a:t> </a:t>
            </a:r>
            <a:r>
              <a:rPr lang="en-US" dirty="0" err="1"/>
              <a:t>at</a:t>
            </a:r>
            <a:r>
              <a:rPr lang="en-US" dirty="0"/>
              <a:t> the state </a:t>
            </a:r>
            <a:r>
              <a:rPr lang="en-US" i="1" dirty="0" err="1"/>
              <a:t>s</a:t>
            </a:r>
            <a:r>
              <a:rPr lang="en-US" i="1" baseline="-25000" dirty="0" err="1"/>
              <a:t>t</a:t>
            </a:r>
            <a:r>
              <a:rPr lang="en-US" dirty="0"/>
              <a:t> , i.e., recommending an item to a user, the user browses this item and provides their feedback. They can skip (not click), click, or order this item, and the RA receives immediate reward </a:t>
            </a:r>
            <a:r>
              <a:rPr lang="en-US" i="1" dirty="0" smtClean="0"/>
              <a:t>r(</a:t>
            </a:r>
            <a:r>
              <a:rPr lang="en-US" i="1" dirty="0" err="1" smtClean="0"/>
              <a:t>s</a:t>
            </a:r>
            <a:r>
              <a:rPr lang="en-US" i="1" baseline="-25000" dirty="0" err="1" smtClean="0"/>
              <a:t>t</a:t>
            </a:r>
            <a:r>
              <a:rPr lang="en-US" i="1" dirty="0" smtClean="0"/>
              <a:t>, </a:t>
            </a:r>
            <a:r>
              <a:rPr lang="en-US" i="1" dirty="0"/>
              <a:t>a</a:t>
            </a:r>
            <a:r>
              <a:rPr lang="en-US" i="1" baseline="-25000" dirty="0"/>
              <a:t>t</a:t>
            </a:r>
            <a:r>
              <a:rPr lang="en-US" i="1" dirty="0"/>
              <a:t> )</a:t>
            </a:r>
            <a:r>
              <a:rPr lang="en-US" dirty="0"/>
              <a:t> according to the user’s feedback.</a:t>
            </a:r>
          </a:p>
          <a:p>
            <a:pPr marL="285750" indent="-285750" fontAlgn="base">
              <a:buFont typeface="Arial" panose="020B0604020202020204" pitchFamily="34" charset="0"/>
              <a:buChar char="•"/>
            </a:pPr>
            <a:r>
              <a:rPr lang="en-US" b="1" dirty="0" smtClean="0"/>
              <a:t>Transition </a:t>
            </a:r>
            <a:r>
              <a:rPr lang="en-US" b="1" dirty="0"/>
              <a:t>probability </a:t>
            </a:r>
            <a:r>
              <a:rPr lang="en-US" b="1" i="1" dirty="0"/>
              <a:t>P</a:t>
            </a:r>
            <a:r>
              <a:rPr lang="en-US" dirty="0"/>
              <a:t>: Transition probability </a:t>
            </a:r>
            <a:r>
              <a:rPr lang="en-US" i="1" dirty="0"/>
              <a:t>p(s</a:t>
            </a:r>
            <a:r>
              <a:rPr lang="en-US" i="1" baseline="-25000" dirty="0"/>
              <a:t>t+1</a:t>
            </a:r>
            <a:r>
              <a:rPr lang="en-US" i="1" dirty="0"/>
              <a:t> |</a:t>
            </a:r>
            <a:r>
              <a:rPr lang="en-US" i="1" dirty="0" err="1"/>
              <a:t>s</a:t>
            </a:r>
            <a:r>
              <a:rPr lang="en-US" i="1" baseline="-25000" dirty="0" err="1"/>
              <a:t>t</a:t>
            </a:r>
            <a:r>
              <a:rPr lang="en-US" i="1" dirty="0"/>
              <a:t> , a</a:t>
            </a:r>
            <a:r>
              <a:rPr lang="en-US" i="1" baseline="-25000" dirty="0"/>
              <a:t>t</a:t>
            </a:r>
            <a:r>
              <a:rPr lang="en-US" i="1" dirty="0"/>
              <a:t> )</a:t>
            </a:r>
            <a:r>
              <a:rPr lang="en-US" dirty="0"/>
              <a:t> defines the probability of state transition from </a:t>
            </a:r>
            <a:r>
              <a:rPr lang="en-US" i="1" dirty="0" err="1"/>
              <a:t>s</a:t>
            </a:r>
            <a:r>
              <a:rPr lang="en-US" i="1" baseline="-25000" dirty="0" err="1"/>
              <a:t>t</a:t>
            </a:r>
            <a:r>
              <a:rPr lang="en-US" dirty="0"/>
              <a:t> to </a:t>
            </a:r>
            <a:r>
              <a:rPr lang="en-US" i="1" dirty="0"/>
              <a:t>s</a:t>
            </a:r>
            <a:r>
              <a:rPr lang="en-US" i="1" baseline="-25000" dirty="0"/>
              <a:t>t+1</a:t>
            </a:r>
            <a:r>
              <a:rPr lang="en-US" dirty="0"/>
              <a:t> when RA takes action </a:t>
            </a:r>
            <a:r>
              <a:rPr lang="en-US" i="1" dirty="0"/>
              <a:t>a</a:t>
            </a:r>
            <a:r>
              <a:rPr lang="en-US" i="1" baseline="-25000" dirty="0"/>
              <a:t>t</a:t>
            </a:r>
            <a:r>
              <a:rPr lang="en-US" dirty="0"/>
              <a:t> . We assume that the MDP satisfies</a:t>
            </a:r>
            <a:r>
              <a:rPr lang="en-US" i="1" dirty="0"/>
              <a:t> p(s</a:t>
            </a:r>
            <a:r>
              <a:rPr lang="en-US" i="1" baseline="-25000" dirty="0"/>
              <a:t>t+1</a:t>
            </a:r>
            <a:r>
              <a:rPr lang="en-US" i="1" dirty="0"/>
              <a:t> |</a:t>
            </a:r>
            <a:r>
              <a:rPr lang="en-US" i="1" dirty="0" err="1"/>
              <a:t>s</a:t>
            </a:r>
            <a:r>
              <a:rPr lang="en-US" i="1" baseline="-25000" dirty="0" err="1"/>
              <a:t>t</a:t>
            </a:r>
            <a:r>
              <a:rPr lang="en-US" i="1" dirty="0"/>
              <a:t> , a</a:t>
            </a:r>
            <a:r>
              <a:rPr lang="en-US" i="1" baseline="-25000" dirty="0"/>
              <a:t>t</a:t>
            </a:r>
            <a:r>
              <a:rPr lang="en-US" i="1" dirty="0"/>
              <a:t> , ...,s</a:t>
            </a:r>
            <a:r>
              <a:rPr lang="en-US" i="1" baseline="-25000" dirty="0"/>
              <a:t>1</a:t>
            </a:r>
            <a:r>
              <a:rPr lang="en-US" i="1" dirty="0"/>
              <a:t>, a</a:t>
            </a:r>
            <a:r>
              <a:rPr lang="en-US" i="1" baseline="-25000" dirty="0"/>
              <a:t>1</a:t>
            </a:r>
            <a:r>
              <a:rPr lang="en-US" i="1" dirty="0"/>
              <a:t>) = p(s</a:t>
            </a:r>
            <a:r>
              <a:rPr lang="en-US" i="1" baseline="-25000" dirty="0"/>
              <a:t>t+1</a:t>
            </a:r>
            <a:r>
              <a:rPr lang="en-US" i="1" dirty="0"/>
              <a:t> |</a:t>
            </a:r>
            <a:r>
              <a:rPr lang="en-US" i="1" dirty="0" err="1"/>
              <a:t>s</a:t>
            </a:r>
            <a:r>
              <a:rPr lang="en-US" i="1" baseline="-25000" dirty="0" err="1"/>
              <a:t>t</a:t>
            </a:r>
            <a:r>
              <a:rPr lang="en-US" i="1" dirty="0"/>
              <a:t> , a</a:t>
            </a:r>
            <a:r>
              <a:rPr lang="en-US" i="1" baseline="-25000" dirty="0"/>
              <a:t>t</a:t>
            </a:r>
            <a:r>
              <a:rPr lang="en-US" i="1" dirty="0"/>
              <a:t> )</a:t>
            </a:r>
            <a:r>
              <a:rPr lang="en-US" dirty="0"/>
              <a:t>.</a:t>
            </a:r>
          </a:p>
          <a:p>
            <a:pPr marL="285750" indent="-285750" fontAlgn="base">
              <a:buFont typeface="Arial" panose="020B0604020202020204" pitchFamily="34" charset="0"/>
              <a:buChar char="•"/>
            </a:pPr>
            <a:r>
              <a:rPr lang="en-US" b="1" dirty="0" smtClean="0"/>
              <a:t>Discount </a:t>
            </a:r>
            <a:r>
              <a:rPr lang="en-US" b="1" dirty="0"/>
              <a:t>factor </a:t>
            </a:r>
            <a:r>
              <a:rPr lang="en-US" b="1" i="1" dirty="0"/>
              <a:t>γ</a:t>
            </a:r>
            <a:r>
              <a:rPr lang="en-US" i="1" dirty="0"/>
              <a:t> : γ</a:t>
            </a:r>
            <a:r>
              <a:rPr lang="en-US" dirty="0"/>
              <a:t> ∈ [0, 1] defines the discount factor when we measure the present value of future reward. In particular, when</a:t>
            </a:r>
            <a:r>
              <a:rPr lang="en-US" i="1" dirty="0"/>
              <a:t> γ</a:t>
            </a:r>
            <a:r>
              <a:rPr lang="en-US" dirty="0"/>
              <a:t>=0, RA only considers the immediate reward. In other words, when γ=1, all future rewards can be counted fully into that of the current action.</a:t>
            </a:r>
          </a:p>
          <a:p>
            <a:r>
              <a:rPr lang="en-US" b="0" dirty="0" smtClean="0">
                <a:effectLst/>
              </a:rPr>
              <a:t/>
            </a:r>
            <a:br>
              <a:rPr lang="en-US" b="0" dirty="0" smtClean="0">
                <a:effectLst/>
              </a:rPr>
            </a:br>
            <a:r>
              <a:rPr lang="en-US" b="0" dirty="0" smtClean="0">
                <a:effectLst/>
              </a:rPr>
              <a:t/>
            </a:r>
            <a:br>
              <a:rPr lang="en-US" b="0" dirty="0" smtClean="0">
                <a:effectLst/>
              </a:rPr>
            </a:br>
            <a:endParaRPr lang="en-US" dirty="0"/>
          </a:p>
        </p:txBody>
      </p:sp>
    </p:spTree>
    <p:extLst>
      <p:ext uri="{BB962C8B-B14F-4D97-AF65-F5344CB8AC3E}">
        <p14:creationId xmlns:p14="http://schemas.microsoft.com/office/powerpoint/2010/main" val="20885129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519" y="322730"/>
            <a:ext cx="7530351" cy="2862322"/>
          </a:xfrm>
          <a:prstGeom prst="rect">
            <a:avLst/>
          </a:prstGeom>
          <a:noFill/>
        </p:spPr>
        <p:txBody>
          <a:bodyPr wrap="square" rtlCol="0">
            <a:spAutoFit/>
          </a:bodyPr>
          <a:lstStyle/>
          <a:p>
            <a:r>
              <a:rPr lang="en-US" b="1" dirty="0"/>
              <a:t>Performance of List-Wise Recommendations </a:t>
            </a:r>
            <a:endParaRPr lang="en-US" b="1" dirty="0" smtClean="0"/>
          </a:p>
          <a:p>
            <a:endParaRPr lang="en-US" b="1" dirty="0" smtClean="0">
              <a:effectLst/>
            </a:endParaRPr>
          </a:p>
          <a:p>
            <a:r>
              <a:rPr lang="en-US" dirty="0"/>
              <a:t>In order to see how the </a:t>
            </a:r>
            <a:r>
              <a:rPr lang="en-US" dirty="0" err="1"/>
              <a:t>listwise</a:t>
            </a:r>
            <a:r>
              <a:rPr lang="en-US" dirty="0"/>
              <a:t> approach influences performance, we investigate how LIRD performs when the length K of the recommendation list is changed, while other parameters remain fixed. </a:t>
            </a:r>
            <a:endParaRPr lang="en-US" dirty="0" smtClean="0"/>
          </a:p>
          <a:p>
            <a:endParaRPr lang="en-US" b="0" dirty="0">
              <a:effectLst/>
            </a:endParaRPr>
          </a:p>
          <a:p>
            <a:r>
              <a:rPr lang="en-US" dirty="0"/>
              <a:t>Increasing the size of the recommendation list first increases performance, but is then followed by a decrease. The best results are achieved when </a:t>
            </a:r>
            <a:r>
              <a:rPr lang="en-US" b="1" dirty="0"/>
              <a:t>K=4</a:t>
            </a:r>
            <a:r>
              <a:rPr lang="en-US" dirty="0"/>
              <a:t> - for smaller values, correlations between list items is lost, while larger values introduce noise</a:t>
            </a:r>
            <a:r>
              <a:rPr lang="en-US" dirty="0" smtClean="0"/>
              <a:t>.</a:t>
            </a:r>
            <a:endParaRPr lang="en-US" dirty="0"/>
          </a:p>
        </p:txBody>
      </p:sp>
      <p:pic>
        <p:nvPicPr>
          <p:cNvPr id="23554" name="Picture 2" descr="https://lh3.googleusercontent.com/qKzCQ_RCHEH1dGY0s52FRQhqJhzbnYNIQtYwuL3HK34hjaOqWeqE23lD3EClua542tbdm89UXSbjlxI8oJauv5VmfyBM3gy28ZrhI5a-cAP3aaLALu4ihCA2kE5zk4k_en8yozm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326" y="802932"/>
            <a:ext cx="3383256" cy="21661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6519" y="3291840"/>
            <a:ext cx="8885815" cy="2862322"/>
          </a:xfrm>
          <a:prstGeom prst="rect">
            <a:avLst/>
          </a:prstGeom>
          <a:noFill/>
        </p:spPr>
        <p:txBody>
          <a:bodyPr wrap="square" rtlCol="0">
            <a:spAutoFit/>
          </a:bodyPr>
          <a:lstStyle/>
          <a:p>
            <a:r>
              <a:rPr lang="en-US" dirty="0" smtClean="0"/>
              <a:t>To conclude, </a:t>
            </a:r>
            <a:r>
              <a:rPr lang="en-US" b="1" dirty="0" smtClean="0"/>
              <a:t>an appropriately chosen list length K can boost recommendation performance</a:t>
            </a:r>
            <a:r>
              <a:rPr lang="en-US" dirty="0" smtClean="0"/>
              <a:t>. </a:t>
            </a:r>
            <a:endParaRPr lang="en-US" b="0" dirty="0" smtClean="0">
              <a:effectLst/>
            </a:endParaRPr>
          </a:p>
          <a:p>
            <a:endParaRPr lang="en-US" dirty="0" smtClean="0"/>
          </a:p>
          <a:p>
            <a:r>
              <a:rPr lang="en-US" b="1" dirty="0"/>
              <a:t>Performance of </a:t>
            </a:r>
            <a:r>
              <a:rPr lang="en-US" b="1" dirty="0" smtClean="0"/>
              <a:t>Simulator</a:t>
            </a:r>
          </a:p>
          <a:p>
            <a:endParaRPr lang="en-US" b="1" dirty="0" smtClean="0">
              <a:effectLst/>
            </a:endParaRPr>
          </a:p>
          <a:p>
            <a:r>
              <a:rPr lang="en-US" dirty="0"/>
              <a:t>The simulator’s key parameter is α - the trade-off between state and action similarity. </a:t>
            </a:r>
            <a:endParaRPr lang="en-US" b="0" dirty="0" smtClean="0">
              <a:effectLst/>
            </a:endParaRPr>
          </a:p>
          <a:p>
            <a:endParaRPr lang="en-US" dirty="0" smtClean="0"/>
          </a:p>
          <a:p>
            <a:r>
              <a:rPr lang="en-US" dirty="0"/>
              <a:t>LIRD achieves the best performance when α = 0.2. In other words, when we map current state-action pair </a:t>
            </a:r>
            <a:r>
              <a:rPr lang="en-US" dirty="0" err="1"/>
              <a:t>p</a:t>
            </a:r>
            <a:r>
              <a:rPr lang="en-US" baseline="-25000" dirty="0" err="1"/>
              <a:t>t</a:t>
            </a:r>
            <a:r>
              <a:rPr lang="en-US" dirty="0"/>
              <a:t> (</a:t>
            </a:r>
            <a:r>
              <a:rPr lang="en-US" dirty="0" err="1"/>
              <a:t>s</a:t>
            </a:r>
            <a:r>
              <a:rPr lang="en-US" baseline="-25000" dirty="0" err="1"/>
              <a:t>t</a:t>
            </a:r>
            <a:r>
              <a:rPr lang="en-US" dirty="0"/>
              <a:t> , a</a:t>
            </a:r>
            <a:r>
              <a:rPr lang="en-US" baseline="-25000" dirty="0"/>
              <a:t>t</a:t>
            </a:r>
            <a:r>
              <a:rPr lang="en-US" dirty="0"/>
              <a:t> ) to a reward, the action-similarity has a stronger contribution, while state-similarity influences the reward mapping process.</a:t>
            </a:r>
            <a:r>
              <a:rPr lang="en-US" dirty="0" smtClean="0"/>
              <a:t/>
            </a:r>
            <a:br>
              <a:rPr lang="en-US" dirty="0" smtClean="0"/>
            </a:br>
            <a:endParaRPr lang="en-US" dirty="0"/>
          </a:p>
        </p:txBody>
      </p:sp>
      <p:pic>
        <p:nvPicPr>
          <p:cNvPr id="23556" name="Picture 4" descr="https://lh3.googleusercontent.com/A7RftSeLSxs3sXzuB-8YrvEXAzbhwb5LjkJouM5Ugt3KdhnRqJbhnvInemNzaSmu72EIZG3LLCtMZFHvAQaY4Sp6aDf_IDfYzkLdwRwjyoSVeEIZCXabEHijln7-Jm2Wab0pmZz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1189" y="3793080"/>
            <a:ext cx="3300204" cy="210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9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002" y="817581"/>
            <a:ext cx="11360076" cy="4247317"/>
          </a:xfrm>
          <a:prstGeom prst="rect">
            <a:avLst/>
          </a:prstGeom>
          <a:noFill/>
        </p:spPr>
        <p:txBody>
          <a:bodyPr wrap="square" rtlCol="0">
            <a:spAutoFit/>
          </a:bodyPr>
          <a:lstStyle/>
          <a:p>
            <a:r>
              <a:rPr lang="en-US" b="1" dirty="0"/>
              <a:t>THE PROPOSED DEERS FRAMEWORK</a:t>
            </a:r>
            <a:endParaRPr lang="en-US" b="0" dirty="0" smtClean="0">
              <a:effectLst/>
            </a:endParaRPr>
          </a:p>
          <a:p>
            <a:r>
              <a:rPr lang="en-US" b="0" dirty="0" smtClean="0">
                <a:effectLst/>
              </a:rPr>
              <a:t/>
            </a:r>
            <a:br>
              <a:rPr lang="en-US" b="0" dirty="0" smtClean="0">
                <a:effectLst/>
              </a:rPr>
            </a:br>
            <a:r>
              <a:rPr lang="en-US" dirty="0"/>
              <a:t>Although the positive items represent the key information about users’ preference, this system will not change its state or update its strategy when users skip the recommended items. Thus, the state should not only contain positive items that the user clicked or ordered, but also incorporate negative (skipped) items.</a:t>
            </a:r>
            <a:endParaRPr lang="en-US" b="0" dirty="0" smtClean="0">
              <a:effectLst/>
            </a:endParaRPr>
          </a:p>
          <a:p>
            <a:r>
              <a:rPr lang="en-US" b="0" dirty="0" smtClean="0">
                <a:effectLst/>
              </a:rPr>
              <a:t/>
            </a:r>
            <a:br>
              <a:rPr lang="en-US" b="0" dirty="0" smtClean="0">
                <a:effectLst/>
              </a:rPr>
            </a:br>
            <a:r>
              <a:rPr lang="en-US" dirty="0"/>
              <a:t>We define state and transition process as follows:</a:t>
            </a:r>
            <a:endParaRPr lang="en-US" b="0" dirty="0" smtClean="0">
              <a:effectLst/>
            </a:endParaRPr>
          </a:p>
          <a:p>
            <a:pPr fontAlgn="base"/>
            <a:r>
              <a:rPr lang="en-US" b="0" dirty="0" smtClean="0">
                <a:effectLst/>
              </a:rPr>
              <a:t/>
            </a:r>
            <a:br>
              <a:rPr lang="en-US" b="0" dirty="0" smtClean="0">
                <a:effectLst/>
              </a:rPr>
            </a:br>
            <a:r>
              <a:rPr lang="en-US" b="1" dirty="0"/>
              <a:t>State</a:t>
            </a:r>
            <a:r>
              <a:rPr lang="en-US" dirty="0"/>
              <a:t> </a:t>
            </a:r>
            <a:r>
              <a:rPr lang="en-US" i="1" dirty="0"/>
              <a:t>s: s = (s</a:t>
            </a:r>
            <a:r>
              <a:rPr lang="en-US" i="1" baseline="-25000" dirty="0"/>
              <a:t>+ </a:t>
            </a:r>
            <a:r>
              <a:rPr lang="en-US" i="1" dirty="0"/>
              <a:t>,s</a:t>
            </a:r>
            <a:r>
              <a:rPr lang="en-US" i="1" baseline="-25000" dirty="0"/>
              <a:t>−</a:t>
            </a:r>
            <a:r>
              <a:rPr lang="en-US" i="1" dirty="0"/>
              <a:t>) ∈ S</a:t>
            </a:r>
            <a:r>
              <a:rPr lang="en-US" dirty="0"/>
              <a:t> is a state, where </a:t>
            </a:r>
            <a:r>
              <a:rPr lang="en-US" i="1" dirty="0"/>
              <a:t>s</a:t>
            </a:r>
            <a:r>
              <a:rPr lang="en-US" i="1" baseline="-25000" dirty="0"/>
              <a:t>+</a:t>
            </a:r>
            <a:r>
              <a:rPr lang="en-US" i="1" dirty="0"/>
              <a:t> = {i</a:t>
            </a:r>
            <a:r>
              <a:rPr lang="en-US" i="1" baseline="-25000" dirty="0"/>
              <a:t>1</a:t>
            </a:r>
            <a:r>
              <a:rPr lang="en-US" i="1" dirty="0"/>
              <a:t>, · · · ,</a:t>
            </a:r>
            <a:r>
              <a:rPr lang="en-US" i="1" dirty="0" err="1"/>
              <a:t>i</a:t>
            </a:r>
            <a:r>
              <a:rPr lang="en-US" i="1" baseline="-25000" dirty="0" err="1"/>
              <a:t>N</a:t>
            </a:r>
            <a:r>
              <a:rPr lang="en-US" i="1" dirty="0"/>
              <a:t> }</a:t>
            </a:r>
            <a:r>
              <a:rPr lang="en-US" dirty="0"/>
              <a:t> is defined as the previous </a:t>
            </a:r>
            <a:r>
              <a:rPr lang="en-US" i="1" dirty="0"/>
              <a:t>N</a:t>
            </a:r>
            <a:r>
              <a:rPr lang="en-US" dirty="0"/>
              <a:t> items that a user clicked or ordered recently, and </a:t>
            </a:r>
            <a:r>
              <a:rPr lang="en-US" i="1" dirty="0" smtClean="0"/>
              <a:t>s</a:t>
            </a:r>
            <a:r>
              <a:rPr lang="en-US" i="1" baseline="-25000" dirty="0"/>
              <a:t>−</a:t>
            </a:r>
            <a:r>
              <a:rPr lang="en-US" i="1" dirty="0"/>
              <a:t> =</a:t>
            </a:r>
            <a:r>
              <a:rPr lang="en-US" dirty="0"/>
              <a:t> </a:t>
            </a:r>
            <a:r>
              <a:rPr lang="en-US" i="1" dirty="0"/>
              <a:t>{j</a:t>
            </a:r>
            <a:r>
              <a:rPr lang="en-US" i="1" baseline="-25000" dirty="0"/>
              <a:t>1</a:t>
            </a:r>
            <a:r>
              <a:rPr lang="en-US" i="1" dirty="0"/>
              <a:t>, · · · , </a:t>
            </a:r>
            <a:r>
              <a:rPr lang="en-US" i="1" dirty="0" err="1"/>
              <a:t>j</a:t>
            </a:r>
            <a:r>
              <a:rPr lang="en-US" i="1" baseline="-25000" dirty="0" err="1"/>
              <a:t>N</a:t>
            </a:r>
            <a:r>
              <a:rPr lang="en-US" i="1" dirty="0"/>
              <a:t> }</a:t>
            </a:r>
            <a:r>
              <a:rPr lang="en-US" dirty="0"/>
              <a:t> is the previous </a:t>
            </a:r>
            <a:r>
              <a:rPr lang="en-US" i="1" dirty="0"/>
              <a:t>N</a:t>
            </a:r>
            <a:r>
              <a:rPr lang="en-US" dirty="0"/>
              <a:t> items that the user skipped recently. The items in </a:t>
            </a:r>
            <a:r>
              <a:rPr lang="en-US" i="1" dirty="0"/>
              <a:t>s</a:t>
            </a:r>
            <a:r>
              <a:rPr lang="en-US" i="1" baseline="-25000" dirty="0"/>
              <a:t>+</a:t>
            </a:r>
            <a:r>
              <a:rPr lang="en-US" dirty="0"/>
              <a:t> and </a:t>
            </a:r>
            <a:r>
              <a:rPr lang="en-US" i="1" dirty="0"/>
              <a:t>s</a:t>
            </a:r>
            <a:r>
              <a:rPr lang="en-US" i="1" baseline="-25000" dirty="0"/>
              <a:t>−</a:t>
            </a:r>
            <a:r>
              <a:rPr lang="en-US" dirty="0"/>
              <a:t> are processed in chronological order. </a:t>
            </a:r>
            <a:endParaRPr lang="en-US" b="0" dirty="0" smtClean="0">
              <a:effectLst/>
            </a:endParaRPr>
          </a:p>
          <a:p>
            <a:pPr fontAlgn="base"/>
            <a:r>
              <a:rPr lang="en-US" b="0" dirty="0" smtClean="0">
                <a:effectLst/>
              </a:rPr>
              <a:t/>
            </a:r>
            <a:br>
              <a:rPr lang="en-US" b="0" dirty="0" smtClean="0">
                <a:effectLst/>
              </a:rPr>
            </a:br>
            <a:r>
              <a:rPr lang="en-US" b="1" dirty="0"/>
              <a:t>Transition from </a:t>
            </a:r>
            <a:r>
              <a:rPr lang="en-US" i="1" dirty="0"/>
              <a:t>s</a:t>
            </a:r>
            <a:r>
              <a:rPr lang="en-US" b="1" dirty="0"/>
              <a:t> to </a:t>
            </a:r>
            <a:r>
              <a:rPr lang="en-US" i="1" dirty="0"/>
              <a:t>s′</a:t>
            </a:r>
            <a:r>
              <a:rPr lang="en-US" dirty="0"/>
              <a:t> : When RA recommends item a at state </a:t>
            </a:r>
            <a:r>
              <a:rPr lang="en-US" i="1" dirty="0"/>
              <a:t>s =</a:t>
            </a:r>
            <a:r>
              <a:rPr lang="en-US" dirty="0"/>
              <a:t> </a:t>
            </a:r>
            <a:r>
              <a:rPr lang="en-US" i="1" dirty="0"/>
              <a:t>(</a:t>
            </a:r>
            <a:r>
              <a:rPr lang="en-US" i="1" dirty="0" err="1"/>
              <a:t>s</a:t>
            </a:r>
            <a:r>
              <a:rPr lang="en-US" i="1" baseline="-25000" dirty="0" err="1"/>
              <a:t>+</a:t>
            </a:r>
            <a:r>
              <a:rPr lang="en-US" i="1" dirty="0" err="1"/>
              <a:t>,s</a:t>
            </a:r>
            <a:r>
              <a:rPr lang="en-US" i="1" baseline="-25000" dirty="0"/>
              <a:t>−</a:t>
            </a:r>
            <a:r>
              <a:rPr lang="en-US" i="1" dirty="0"/>
              <a:t>)</a:t>
            </a:r>
            <a:r>
              <a:rPr lang="en-US" dirty="0"/>
              <a:t> to a user, if users skip the recommended item, we keep </a:t>
            </a:r>
            <a:r>
              <a:rPr lang="en-US" i="1" dirty="0"/>
              <a:t>s′</a:t>
            </a:r>
            <a:r>
              <a:rPr lang="en-US" i="1" baseline="-25000" dirty="0"/>
              <a:t>+</a:t>
            </a:r>
            <a:r>
              <a:rPr lang="en-US" dirty="0"/>
              <a:t> = </a:t>
            </a:r>
            <a:r>
              <a:rPr lang="en-US" i="1" dirty="0"/>
              <a:t>s</a:t>
            </a:r>
            <a:r>
              <a:rPr lang="en-US" i="1" baseline="-25000" dirty="0"/>
              <a:t>+</a:t>
            </a:r>
            <a:r>
              <a:rPr lang="en-US" dirty="0"/>
              <a:t> and update </a:t>
            </a:r>
            <a:r>
              <a:rPr lang="en-US" i="1" dirty="0"/>
              <a:t>s′</a:t>
            </a:r>
            <a:r>
              <a:rPr lang="en-US" i="1" baseline="-25000" dirty="0"/>
              <a:t>−</a:t>
            </a:r>
            <a:r>
              <a:rPr lang="en-US" i="1" dirty="0"/>
              <a:t> = {j</a:t>
            </a:r>
            <a:r>
              <a:rPr lang="en-US" i="1" baseline="-25000" dirty="0"/>
              <a:t>2</a:t>
            </a:r>
            <a:r>
              <a:rPr lang="en-US" i="1" dirty="0"/>
              <a:t>, · · · , </a:t>
            </a:r>
            <a:r>
              <a:rPr lang="en-US" i="1" dirty="0" err="1"/>
              <a:t>j</a:t>
            </a:r>
            <a:r>
              <a:rPr lang="en-US" i="1" baseline="-25000" dirty="0" err="1"/>
              <a:t>N</a:t>
            </a:r>
            <a:r>
              <a:rPr lang="en-US" i="1" dirty="0"/>
              <a:t> , a}</a:t>
            </a:r>
            <a:r>
              <a:rPr lang="en-US" dirty="0"/>
              <a:t>. If users click or order the recommended item, update </a:t>
            </a:r>
            <a:r>
              <a:rPr lang="en-US" i="1" dirty="0"/>
              <a:t>s′</a:t>
            </a:r>
            <a:r>
              <a:rPr lang="en-US" i="1" baseline="-25000" dirty="0"/>
              <a:t>+</a:t>
            </a:r>
            <a:r>
              <a:rPr lang="en-US" i="1" dirty="0"/>
              <a:t> = {i</a:t>
            </a:r>
            <a:r>
              <a:rPr lang="en-US" i="1" baseline="-25000" dirty="0"/>
              <a:t>2</a:t>
            </a:r>
            <a:r>
              <a:rPr lang="en-US" i="1" dirty="0"/>
              <a:t>, · · · ,</a:t>
            </a:r>
            <a:r>
              <a:rPr lang="en-US" i="1" dirty="0" err="1"/>
              <a:t>i</a:t>
            </a:r>
            <a:r>
              <a:rPr lang="en-US" i="1" baseline="-25000" dirty="0" err="1"/>
              <a:t>N</a:t>
            </a:r>
            <a:r>
              <a:rPr lang="en-US" i="1" dirty="0"/>
              <a:t> , a}</a:t>
            </a:r>
            <a:r>
              <a:rPr lang="en-US" dirty="0"/>
              <a:t>, while keeping </a:t>
            </a:r>
            <a:r>
              <a:rPr lang="en-US" i="1" dirty="0"/>
              <a:t>s′</a:t>
            </a:r>
            <a:r>
              <a:rPr lang="en-US" i="1" baseline="-25000" dirty="0"/>
              <a:t>−</a:t>
            </a:r>
            <a:r>
              <a:rPr lang="en-US" i="1" dirty="0"/>
              <a:t> = s</a:t>
            </a:r>
            <a:r>
              <a:rPr lang="en-US" i="1" baseline="-25000" dirty="0"/>
              <a:t>−</a:t>
            </a:r>
            <a:r>
              <a:rPr lang="en-US" dirty="0"/>
              <a:t>. Then set </a:t>
            </a:r>
            <a:r>
              <a:rPr lang="en-US" i="1" dirty="0" smtClean="0"/>
              <a:t>s</a:t>
            </a:r>
            <a:r>
              <a:rPr lang="en-US" i="1" dirty="0"/>
              <a:t>′ = (s′</a:t>
            </a:r>
            <a:r>
              <a:rPr lang="en-US" i="1" baseline="-25000" dirty="0"/>
              <a:t>+</a:t>
            </a:r>
            <a:r>
              <a:rPr lang="en-US" i="1" dirty="0"/>
              <a:t> ,s′</a:t>
            </a:r>
            <a:r>
              <a:rPr lang="en-US" i="1" baseline="-25000" dirty="0"/>
              <a:t>−</a:t>
            </a:r>
            <a:r>
              <a:rPr lang="en-US" i="1" dirty="0"/>
              <a:t>)</a:t>
            </a:r>
            <a:r>
              <a:rPr lang="en-US" dirty="0"/>
              <a:t>.</a:t>
            </a:r>
          </a:p>
        </p:txBody>
      </p:sp>
    </p:spTree>
    <p:extLst>
      <p:ext uri="{BB962C8B-B14F-4D97-AF65-F5344CB8AC3E}">
        <p14:creationId xmlns:p14="http://schemas.microsoft.com/office/powerpoint/2010/main" val="3245545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tusE5vSBjI30wUvHIZ3gZKosoAFLDuWs5QFkpB1lP333c4Wkmu84ER2Rmk_jMNaxp5aPOr0rIryqpg4AX0xDY_O1TDxK4XiuGkgViHTdxNGhED6VmJ6hW6135g8qvNW8wD74Uy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6841" y="1332784"/>
            <a:ext cx="3686175" cy="3790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15153" y="1032734"/>
            <a:ext cx="8659905" cy="2585323"/>
          </a:xfrm>
          <a:prstGeom prst="rect">
            <a:avLst/>
          </a:prstGeom>
          <a:noFill/>
        </p:spPr>
        <p:txBody>
          <a:bodyPr wrap="square" rtlCol="0">
            <a:spAutoFit/>
          </a:bodyPr>
          <a:lstStyle/>
          <a:p>
            <a:r>
              <a:rPr lang="en-US" dirty="0"/>
              <a:t>Figure 4 illustrates our new DQN architecture. Instead of just concatenating clicked/ordered/skipped items, we introduce a</a:t>
            </a:r>
            <a:r>
              <a:rPr lang="en-US" b="1" dirty="0"/>
              <a:t> RNN</a:t>
            </a:r>
            <a:r>
              <a:rPr lang="en-US" dirty="0"/>
              <a:t> with </a:t>
            </a:r>
            <a:r>
              <a:rPr lang="en-US" b="1" dirty="0"/>
              <a:t>Gated Recurrent Units (GRU)</a:t>
            </a:r>
            <a:r>
              <a:rPr lang="en-US" dirty="0"/>
              <a:t> to capture users’ sequential </a:t>
            </a:r>
            <a:r>
              <a:rPr lang="en-US" dirty="0" smtClean="0"/>
              <a:t>preference.</a:t>
            </a:r>
          </a:p>
          <a:p>
            <a:endParaRPr lang="en-US" dirty="0"/>
          </a:p>
          <a:p>
            <a:r>
              <a:rPr lang="en-US" dirty="0"/>
              <a:t>The inputs of GRU are the </a:t>
            </a:r>
            <a:r>
              <a:rPr lang="en-US" dirty="0" err="1"/>
              <a:t>embeddings</a:t>
            </a:r>
            <a:r>
              <a:rPr lang="en-US" dirty="0"/>
              <a:t> of user’s recently clicked /ordered items </a:t>
            </a:r>
            <a:r>
              <a:rPr lang="en-US" b="1" i="1" dirty="0"/>
              <a:t>{i</a:t>
            </a:r>
            <a:r>
              <a:rPr lang="en-US" b="1" i="1" baseline="-25000" dirty="0"/>
              <a:t>1</a:t>
            </a:r>
            <a:r>
              <a:rPr lang="en-US" b="1" i="1" dirty="0"/>
              <a:t>, · · · ,</a:t>
            </a:r>
            <a:r>
              <a:rPr lang="en-US" b="1" i="1" dirty="0" err="1" smtClean="0"/>
              <a:t>i</a:t>
            </a:r>
            <a:r>
              <a:rPr lang="en-US" b="1" i="1" baseline="-25000" dirty="0" err="1" smtClean="0"/>
              <a:t>N</a:t>
            </a:r>
            <a:r>
              <a:rPr lang="en-US" b="1" i="1" dirty="0" smtClean="0"/>
              <a:t>}</a:t>
            </a:r>
            <a:r>
              <a:rPr lang="en-US" dirty="0" smtClean="0"/>
              <a:t>, </a:t>
            </a:r>
            <a:r>
              <a:rPr lang="en-US" dirty="0"/>
              <a:t>while we use the output (final hidden state </a:t>
            </a:r>
            <a:r>
              <a:rPr lang="en-US" b="1" i="1" dirty="0" err="1"/>
              <a:t>h</a:t>
            </a:r>
            <a:r>
              <a:rPr lang="en-US" b="1" i="1" baseline="-25000" dirty="0" err="1"/>
              <a:t>N</a:t>
            </a:r>
            <a:r>
              <a:rPr lang="en-US" dirty="0"/>
              <a:t> ) as the representation of the positive state, i.e., </a:t>
            </a:r>
            <a:r>
              <a:rPr lang="en-US" b="1" i="1" dirty="0"/>
              <a:t>s</a:t>
            </a:r>
            <a:r>
              <a:rPr lang="en-US" b="1" i="1" baseline="-25000" dirty="0"/>
              <a:t>+</a:t>
            </a:r>
            <a:r>
              <a:rPr lang="en-US" b="1" i="1" dirty="0"/>
              <a:t> = </a:t>
            </a:r>
            <a:r>
              <a:rPr lang="en-US" b="1" i="1" dirty="0" err="1"/>
              <a:t>h</a:t>
            </a:r>
            <a:r>
              <a:rPr lang="en-US" b="1" i="1" baseline="-25000" dirty="0" err="1"/>
              <a:t>N</a:t>
            </a:r>
            <a:r>
              <a:rPr lang="en-US" b="1" dirty="0"/>
              <a:t> </a:t>
            </a:r>
            <a:r>
              <a:rPr lang="en-US" dirty="0"/>
              <a:t>. We obtain negative state </a:t>
            </a:r>
            <a:r>
              <a:rPr lang="en-US" b="1" i="1" dirty="0"/>
              <a:t>s</a:t>
            </a:r>
            <a:r>
              <a:rPr lang="en-US" b="1" i="1" baseline="-25000" dirty="0"/>
              <a:t>−</a:t>
            </a:r>
            <a:r>
              <a:rPr lang="en-US" dirty="0"/>
              <a:t> in a similar way. Here we leverage GRU rather than Long Short-Term Memory (LSTM) because that GRU outperforms LSTM for capturing users’ sequential behaviors in recommendation tasks</a:t>
            </a:r>
            <a:r>
              <a:rPr lang="en-US" dirty="0" smtClean="0"/>
              <a:t>.</a:t>
            </a:r>
          </a:p>
        </p:txBody>
      </p:sp>
      <p:sp>
        <p:nvSpPr>
          <p:cNvPr id="4" name="TextBox 3"/>
          <p:cNvSpPr txBox="1"/>
          <p:nvPr/>
        </p:nvSpPr>
        <p:spPr>
          <a:xfrm>
            <a:off x="215155" y="3969572"/>
            <a:ext cx="8229598" cy="1754326"/>
          </a:xfrm>
          <a:prstGeom prst="rect">
            <a:avLst/>
          </a:prstGeom>
          <a:noFill/>
        </p:spPr>
        <p:txBody>
          <a:bodyPr wrap="square" rtlCol="0">
            <a:spAutoFit/>
          </a:bodyPr>
          <a:lstStyle/>
          <a:p>
            <a:r>
              <a:rPr lang="en-US" dirty="0" smtClean="0"/>
              <a:t>As shown in </a:t>
            </a:r>
            <a:r>
              <a:rPr lang="en-US" b="1" dirty="0" smtClean="0"/>
              <a:t>Figure 4</a:t>
            </a:r>
            <a:r>
              <a:rPr lang="en-US" dirty="0" smtClean="0"/>
              <a:t>, we feed </a:t>
            </a:r>
            <a:r>
              <a:rPr lang="en-US" b="1" dirty="0" smtClean="0"/>
              <a:t>positive</a:t>
            </a:r>
            <a:r>
              <a:rPr lang="en-US" dirty="0" smtClean="0"/>
              <a:t> input (positive signals) and </a:t>
            </a:r>
            <a:r>
              <a:rPr lang="en-US" b="1" dirty="0" smtClean="0"/>
              <a:t>negative</a:t>
            </a:r>
            <a:r>
              <a:rPr lang="en-US" dirty="0" smtClean="0"/>
              <a:t> input (negative signals) </a:t>
            </a:r>
            <a:r>
              <a:rPr lang="en-US" b="1" dirty="0" smtClean="0"/>
              <a:t>separately</a:t>
            </a:r>
            <a:r>
              <a:rPr lang="en-US" dirty="0" smtClean="0"/>
              <a:t> in the input layer. Also, different from traditional fully connected layers, we separate the first few hidden layers for positive input and negative input. The intuition behind this architecture is to recommend an item that is similar to the clicked/ordered items (left part), while dissimilar to the skipped items (right part). </a:t>
            </a:r>
            <a:endParaRPr lang="en-US" dirty="0"/>
          </a:p>
        </p:txBody>
      </p:sp>
    </p:spTree>
    <p:extLst>
      <p:ext uri="{BB962C8B-B14F-4D97-AF65-F5344CB8AC3E}">
        <p14:creationId xmlns:p14="http://schemas.microsoft.com/office/powerpoint/2010/main" val="638317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4.googleusercontent.com/mjQl7z4NOW_abajFerPnLgJ12w3UBqfLCN3QpYJ48enlglTDd2G9JaY90Cuq9oNgiqsei26eTB3ssRNMTy_pjQqwYvb6Q9CoqViVIm7jdn_20ZVLIbotOvxEKdCKC2CjBfByEv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34" y="595245"/>
            <a:ext cx="4260458" cy="24975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54880" y="828339"/>
            <a:ext cx="6777317" cy="2031325"/>
          </a:xfrm>
          <a:prstGeom prst="rect">
            <a:avLst/>
          </a:prstGeom>
          <a:noFill/>
        </p:spPr>
        <p:txBody>
          <a:bodyPr wrap="square" rtlCol="0">
            <a:spAutoFit/>
          </a:bodyPr>
          <a:lstStyle/>
          <a:p>
            <a:r>
              <a:rPr lang="en-US" b="1" dirty="0"/>
              <a:t>The Pairwise Regularization Term</a:t>
            </a:r>
            <a:endParaRPr lang="en-US" b="0" dirty="0" smtClean="0">
              <a:effectLst/>
            </a:endParaRPr>
          </a:p>
          <a:p>
            <a:r>
              <a:rPr lang="en-US" b="0" dirty="0" smtClean="0">
                <a:effectLst/>
              </a:rPr>
              <a:t/>
            </a:r>
            <a:br>
              <a:rPr lang="en-US" b="0" dirty="0" smtClean="0">
                <a:effectLst/>
              </a:rPr>
            </a:br>
            <a:r>
              <a:rPr lang="en-US" dirty="0"/>
              <a:t>With deep investigations on the users’ logs, we found that in most recommendation sessions, the RA recommends some items belonging to the same category (e.g. telephone), while users click/order a part of them and skip others. We illustrate a real example of a recommendation session in </a:t>
            </a:r>
            <a:r>
              <a:rPr lang="en-US" b="1" dirty="0"/>
              <a:t>Table 1</a:t>
            </a:r>
            <a:r>
              <a:rPr lang="en-US" dirty="0"/>
              <a:t>.</a:t>
            </a:r>
          </a:p>
        </p:txBody>
      </p:sp>
      <p:sp>
        <p:nvSpPr>
          <p:cNvPr id="3" name="TextBox 2"/>
          <p:cNvSpPr txBox="1"/>
          <p:nvPr/>
        </p:nvSpPr>
        <p:spPr>
          <a:xfrm>
            <a:off x="247428" y="3195021"/>
            <a:ext cx="11510682" cy="2862322"/>
          </a:xfrm>
          <a:prstGeom prst="rect">
            <a:avLst/>
          </a:prstGeom>
          <a:noFill/>
        </p:spPr>
        <p:txBody>
          <a:bodyPr wrap="square" rtlCol="0">
            <a:spAutoFit/>
          </a:bodyPr>
          <a:lstStyle/>
          <a:p>
            <a:r>
              <a:rPr lang="en-US" dirty="0"/>
              <a:t>At time 2, we name </a:t>
            </a:r>
            <a:r>
              <a:rPr lang="en-US" i="1" dirty="0"/>
              <a:t>a</a:t>
            </a:r>
            <a:r>
              <a:rPr lang="en-US" i="1" baseline="-25000" dirty="0"/>
              <a:t>5</a:t>
            </a:r>
            <a:r>
              <a:rPr lang="en-US" i="1" dirty="0"/>
              <a:t> </a:t>
            </a:r>
            <a:r>
              <a:rPr lang="en-US" dirty="0"/>
              <a:t>as the competitor item of </a:t>
            </a:r>
            <a:r>
              <a:rPr lang="en-US" i="1" dirty="0"/>
              <a:t>a</a:t>
            </a:r>
            <a:r>
              <a:rPr lang="en-US" i="1" baseline="-25000" dirty="0"/>
              <a:t>2</a:t>
            </a:r>
            <a:r>
              <a:rPr lang="en-US" dirty="0"/>
              <a:t>. Sometimes, one item could have multiple “competitor” items; thus we select the item at the closest time as the “competitor” item.</a:t>
            </a:r>
            <a:endParaRPr lang="en-US" b="0" dirty="0" smtClean="0">
              <a:effectLst/>
            </a:endParaRPr>
          </a:p>
          <a:p>
            <a:r>
              <a:rPr lang="en-US" b="0" dirty="0" smtClean="0">
                <a:effectLst/>
              </a:rPr>
              <a:t/>
            </a:r>
            <a:br>
              <a:rPr lang="en-US" b="0" dirty="0" smtClean="0">
                <a:effectLst/>
              </a:rPr>
            </a:br>
            <a:r>
              <a:rPr lang="en-US" dirty="0"/>
              <a:t>We select one target item’s competitor item according to three requirements:      </a:t>
            </a:r>
            <a:endParaRPr lang="en-US" dirty="0" smtClean="0"/>
          </a:p>
          <a:p>
            <a:r>
              <a:rPr lang="en-US" b="1" dirty="0" smtClean="0"/>
              <a:t>1</a:t>
            </a:r>
            <a:r>
              <a:rPr lang="en-US" b="1" dirty="0"/>
              <a:t>)</a:t>
            </a:r>
            <a:r>
              <a:rPr lang="en-US" dirty="0"/>
              <a:t> the “competitor” item belongs to the same category with the target item; </a:t>
            </a:r>
            <a:endParaRPr lang="en-US" b="0" dirty="0" smtClean="0">
              <a:effectLst/>
            </a:endParaRPr>
          </a:p>
          <a:p>
            <a:r>
              <a:rPr lang="en-US" b="1" dirty="0"/>
              <a:t>2)</a:t>
            </a:r>
            <a:r>
              <a:rPr lang="en-US" dirty="0"/>
              <a:t> user gives different types of feedback to the “competitor” item and the     target item; </a:t>
            </a:r>
            <a:endParaRPr lang="en-US" b="0" dirty="0" smtClean="0">
              <a:effectLst/>
            </a:endParaRPr>
          </a:p>
          <a:p>
            <a:r>
              <a:rPr lang="en-US" b="1" dirty="0"/>
              <a:t>3)</a:t>
            </a:r>
            <a:r>
              <a:rPr lang="en-US" dirty="0"/>
              <a:t> the “competitor” item is at the closest time to the target item.</a:t>
            </a:r>
            <a:endParaRPr lang="en-US" b="0" dirty="0" smtClean="0">
              <a:effectLst/>
            </a:endParaRPr>
          </a:p>
          <a:p>
            <a:r>
              <a:rPr lang="en-US" b="0" dirty="0" smtClean="0">
                <a:effectLst/>
              </a:rPr>
              <a:t/>
            </a:r>
            <a:br>
              <a:rPr lang="en-US" b="0" dirty="0" smtClean="0">
                <a:effectLst/>
              </a:rPr>
            </a:br>
            <a:r>
              <a:rPr lang="en-US" dirty="0"/>
              <a:t>To maximize the difference of Q-values between target and competitor items, we add a regularization term </a:t>
            </a:r>
            <a:r>
              <a:rPr lang="en-US" b="1" i="1" dirty="0"/>
              <a:t>α</a:t>
            </a:r>
            <a:r>
              <a:rPr lang="en-US" dirty="0"/>
              <a:t> to the equation of the loss function.</a:t>
            </a:r>
          </a:p>
        </p:txBody>
      </p:sp>
    </p:spTree>
    <p:extLst>
      <p:ext uri="{BB962C8B-B14F-4D97-AF65-F5344CB8AC3E}">
        <p14:creationId xmlns:p14="http://schemas.microsoft.com/office/powerpoint/2010/main" val="3099198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573" y="265369"/>
            <a:ext cx="2463502" cy="369332"/>
          </a:xfrm>
          <a:prstGeom prst="rect">
            <a:avLst/>
          </a:prstGeom>
          <a:noFill/>
        </p:spPr>
        <p:txBody>
          <a:bodyPr wrap="square" rtlCol="0">
            <a:spAutoFit/>
          </a:bodyPr>
          <a:lstStyle/>
          <a:p>
            <a:r>
              <a:rPr lang="en-US" b="1" dirty="0"/>
              <a:t>Off-policy Training Task</a:t>
            </a:r>
            <a:endParaRPr lang="en-US" dirty="0"/>
          </a:p>
        </p:txBody>
      </p:sp>
      <p:pic>
        <p:nvPicPr>
          <p:cNvPr id="3076" name="Picture 4" descr="https://lh6.googleusercontent.com/KsnUwesxGVROmsiChK-Lw5h91m8crLVXElh1djl4jzL7XonuTzPCofre57re21WpEMbPiCSzcEA4-A9K0uUXlEkalV57YLeEnwV19PzSTcGwjR1TiWmbGWk6j96Bjwd1HIWulXM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66" y="696165"/>
            <a:ext cx="3981086" cy="4456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5872" y="265369"/>
            <a:ext cx="1269835" cy="369332"/>
          </a:xfrm>
          <a:prstGeom prst="rect">
            <a:avLst/>
          </a:prstGeom>
          <a:noFill/>
        </p:spPr>
        <p:txBody>
          <a:bodyPr wrap="none" rtlCol="0">
            <a:spAutoFit/>
          </a:bodyPr>
          <a:lstStyle/>
          <a:p>
            <a:r>
              <a:rPr lang="en-US" b="1" dirty="0"/>
              <a:t>Offline Test</a:t>
            </a:r>
            <a:endParaRPr lang="en-US" dirty="0"/>
          </a:p>
        </p:txBody>
      </p:sp>
      <p:pic>
        <p:nvPicPr>
          <p:cNvPr id="3078" name="Picture 6" descr="https://lh6.googleusercontent.com/UMx93mFEgY-MMuGfGcdlDe5j4Im1s8Ue7WPdTMdtZvZBC04dFqyx3UO081HuJ88u0FkF7cfpfvkf9u-PgXeVUPEIukQQagqcamvNd5kzulOsjtwOkDB2gLo5sKjHJUVR0QGbocL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69" y="696165"/>
            <a:ext cx="3772374" cy="2359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574306" y="265369"/>
            <a:ext cx="1245790" cy="369332"/>
          </a:xfrm>
          <a:prstGeom prst="rect">
            <a:avLst/>
          </a:prstGeom>
          <a:noFill/>
        </p:spPr>
        <p:txBody>
          <a:bodyPr wrap="none" rtlCol="0">
            <a:spAutoFit/>
          </a:bodyPr>
          <a:lstStyle/>
          <a:p>
            <a:r>
              <a:rPr lang="en-US" b="1" dirty="0"/>
              <a:t>Online Test</a:t>
            </a:r>
            <a:endParaRPr lang="en-US" dirty="0"/>
          </a:p>
        </p:txBody>
      </p:sp>
      <p:pic>
        <p:nvPicPr>
          <p:cNvPr id="3082" name="Picture 10" descr="https://lh5.googleusercontent.com/WMd8flfFs8OWtpGA9suCjKHMdPM9GbQpyMAVpFwUyot0kXqX1O5i1Jxb7D8BG28nFmJmftPf6HqhnDEnUpFaL676PS1wnd3hXLLm-H__eqCKMgPMtGer5WJIebScbNGFjAJTux8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0987" y="696165"/>
            <a:ext cx="3739259" cy="21761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444867" y="3055171"/>
            <a:ext cx="7148718" cy="2585323"/>
          </a:xfrm>
          <a:prstGeom prst="rect">
            <a:avLst/>
          </a:prstGeom>
          <a:noFill/>
        </p:spPr>
        <p:txBody>
          <a:bodyPr wrap="square" rtlCol="0">
            <a:spAutoFit/>
          </a:bodyPr>
          <a:lstStyle/>
          <a:p>
            <a:r>
              <a:rPr lang="en-US" sz="1600" dirty="0" smtClean="0"/>
              <a:t>We </a:t>
            </a:r>
            <a:r>
              <a:rPr lang="en-US" sz="1600" dirty="0"/>
              <a:t>train the proposed model based on users’ offline log, which records the interaction history between RA’s policy</a:t>
            </a:r>
            <a:r>
              <a:rPr lang="en-US" sz="1600" b="1" i="1" dirty="0"/>
              <a:t> b(</a:t>
            </a:r>
            <a:r>
              <a:rPr lang="en-US" sz="1600" b="1" i="1" dirty="0" err="1"/>
              <a:t>s</a:t>
            </a:r>
            <a:r>
              <a:rPr lang="en-US" sz="1600" b="1" i="1" baseline="-25000" dirty="0" err="1"/>
              <a:t>t</a:t>
            </a:r>
            <a:r>
              <a:rPr lang="en-US" sz="1600" b="1" i="1" dirty="0"/>
              <a:t>)</a:t>
            </a:r>
            <a:r>
              <a:rPr lang="en-US" sz="1600" dirty="0"/>
              <a:t> and users’ feedback. RA takes the action based on the off-policy </a:t>
            </a:r>
            <a:r>
              <a:rPr lang="en-US" sz="1600" b="1" i="1" dirty="0"/>
              <a:t>b(</a:t>
            </a:r>
            <a:r>
              <a:rPr lang="en-US" sz="1600" b="1" i="1" dirty="0" err="1"/>
              <a:t>s</a:t>
            </a:r>
            <a:r>
              <a:rPr lang="en-US" sz="1600" b="1" i="1" baseline="-25000" dirty="0" err="1"/>
              <a:t>t</a:t>
            </a:r>
            <a:r>
              <a:rPr lang="en-US" sz="1600" b="1" i="1" dirty="0"/>
              <a:t>)</a:t>
            </a:r>
            <a:r>
              <a:rPr lang="en-US" sz="1600" dirty="0"/>
              <a:t> and obtains the feedback from the offline </a:t>
            </a:r>
            <a:r>
              <a:rPr lang="en-US" sz="1600" dirty="0" smtClean="0"/>
              <a:t>log </a:t>
            </a:r>
            <a:r>
              <a:rPr lang="en-US" sz="1600" b="1" dirty="0" smtClean="0"/>
              <a:t>(Algorithm 1)</a:t>
            </a:r>
            <a:r>
              <a:rPr lang="en-US" sz="1600" dirty="0" smtClean="0"/>
              <a:t>.</a:t>
            </a:r>
          </a:p>
          <a:p>
            <a:endParaRPr lang="en-US" sz="1600" dirty="0" smtClean="0"/>
          </a:p>
          <a:p>
            <a:r>
              <a:rPr lang="en-US" sz="1600" dirty="0"/>
              <a:t>The intuition of our offline test method is that, for a given recommendation session, the recommender agent </a:t>
            </a:r>
            <a:r>
              <a:rPr lang="en-US" sz="1600" dirty="0" err="1"/>
              <a:t>reranks</a:t>
            </a:r>
            <a:r>
              <a:rPr lang="en-US" sz="1600" dirty="0"/>
              <a:t> the items in this session according to the items’ Q-value calculated by the trained DQN, and recommends the item with maximal Q-value to the </a:t>
            </a:r>
            <a:r>
              <a:rPr lang="en-US" sz="1600" dirty="0" smtClean="0"/>
              <a:t>user </a:t>
            </a:r>
            <a:r>
              <a:rPr lang="en-US" sz="1600" b="1" dirty="0" smtClean="0"/>
              <a:t>(Algorithm 2)</a:t>
            </a:r>
            <a:r>
              <a:rPr lang="en-US" sz="1600" dirty="0" smtClean="0"/>
              <a:t>.</a:t>
            </a:r>
          </a:p>
          <a:p>
            <a:endParaRPr lang="en-US" dirty="0"/>
          </a:p>
        </p:txBody>
      </p:sp>
      <p:sp>
        <p:nvSpPr>
          <p:cNvPr id="8" name="TextBox 7"/>
          <p:cNvSpPr txBox="1"/>
          <p:nvPr/>
        </p:nvSpPr>
        <p:spPr>
          <a:xfrm>
            <a:off x="419548" y="5335792"/>
            <a:ext cx="11480698" cy="830997"/>
          </a:xfrm>
          <a:prstGeom prst="rect">
            <a:avLst/>
          </a:prstGeom>
          <a:noFill/>
        </p:spPr>
        <p:txBody>
          <a:bodyPr wrap="square" rtlCol="0">
            <a:spAutoFit/>
          </a:bodyPr>
          <a:lstStyle/>
          <a:p>
            <a:r>
              <a:rPr lang="en-US" sz="1600" dirty="0"/>
              <a:t>The simulated online environment is also trained on users’ logs, but not on the same data for training the DEERS framework</a:t>
            </a:r>
            <a:r>
              <a:rPr lang="en-US" sz="1600" dirty="0" smtClean="0"/>
              <a:t>. </a:t>
            </a:r>
            <a:r>
              <a:rPr lang="en-US" sz="1600" dirty="0"/>
              <a:t> We test the simulator on users’ logs and experimental results demonstrate that the simulated online environment has overall </a:t>
            </a:r>
            <a:r>
              <a:rPr lang="en-US" sz="1600" b="1" dirty="0"/>
              <a:t>90%</a:t>
            </a:r>
            <a:r>
              <a:rPr lang="en-US" sz="1600" dirty="0"/>
              <a:t> precision for immediate feedback prediction </a:t>
            </a:r>
            <a:r>
              <a:rPr lang="en-US" sz="1600" dirty="0" smtClean="0"/>
              <a:t>tasks </a:t>
            </a:r>
            <a:r>
              <a:rPr lang="en-US" sz="1600" b="1" dirty="0" smtClean="0"/>
              <a:t>(Algorithm 3)</a:t>
            </a:r>
            <a:r>
              <a:rPr lang="en-US" sz="1600" dirty="0" smtClean="0"/>
              <a:t>.</a:t>
            </a:r>
            <a:endParaRPr lang="en-US" sz="1600" dirty="0"/>
          </a:p>
        </p:txBody>
      </p:sp>
    </p:spTree>
    <p:extLst>
      <p:ext uri="{BB962C8B-B14F-4D97-AF65-F5344CB8AC3E}">
        <p14:creationId xmlns:p14="http://schemas.microsoft.com/office/powerpoint/2010/main" val="2058833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794" y="710004"/>
            <a:ext cx="11274012" cy="4801314"/>
          </a:xfrm>
          <a:prstGeom prst="rect">
            <a:avLst/>
          </a:prstGeom>
          <a:noFill/>
        </p:spPr>
        <p:txBody>
          <a:bodyPr wrap="square" rtlCol="0">
            <a:spAutoFit/>
          </a:bodyPr>
          <a:lstStyle/>
          <a:p>
            <a:r>
              <a:rPr lang="en-US" b="1" dirty="0"/>
              <a:t>EXPERIMENTS</a:t>
            </a:r>
            <a:endParaRPr lang="en-US" b="0" dirty="0" smtClean="0">
              <a:effectLst/>
            </a:endParaRPr>
          </a:p>
          <a:p>
            <a:pPr algn="just"/>
            <a:r>
              <a:rPr lang="en-US" b="0" dirty="0" smtClean="0">
                <a:effectLst/>
              </a:rPr>
              <a:t/>
            </a:r>
            <a:br>
              <a:rPr lang="en-US" b="0" dirty="0" smtClean="0">
                <a:effectLst/>
              </a:rPr>
            </a:br>
            <a:r>
              <a:rPr lang="en-US" dirty="0"/>
              <a:t>We evaluate our method on a dataset of </a:t>
            </a:r>
            <a:r>
              <a:rPr lang="en-US" b="1" dirty="0"/>
              <a:t>September, 2017 from JD.com</a:t>
            </a:r>
            <a:r>
              <a:rPr lang="en-US" dirty="0"/>
              <a:t>. We collect </a:t>
            </a:r>
            <a:r>
              <a:rPr lang="en-US" b="1" dirty="0"/>
              <a:t>1,000,000 recommendation sessions (9,136,976 items)</a:t>
            </a:r>
            <a:r>
              <a:rPr lang="en-US" dirty="0"/>
              <a:t> in temporal order, and use the first</a:t>
            </a:r>
            <a:r>
              <a:rPr lang="en-US" b="1" dirty="0"/>
              <a:t> 70% </a:t>
            </a:r>
            <a:r>
              <a:rPr lang="en-US" dirty="0"/>
              <a:t>as the </a:t>
            </a:r>
            <a:r>
              <a:rPr lang="en-US" b="1" dirty="0"/>
              <a:t>training</a:t>
            </a:r>
            <a:r>
              <a:rPr lang="en-US" dirty="0"/>
              <a:t> set and the other </a:t>
            </a:r>
            <a:r>
              <a:rPr lang="en-US" b="1" dirty="0"/>
              <a:t>30%</a:t>
            </a:r>
            <a:r>
              <a:rPr lang="en-US" dirty="0"/>
              <a:t> as </a:t>
            </a:r>
            <a:r>
              <a:rPr lang="en-US" b="1" dirty="0"/>
              <a:t>test</a:t>
            </a:r>
            <a:r>
              <a:rPr lang="en-US" dirty="0"/>
              <a:t> set. For a given session, the initial state is collected from the previous sessions of the user. In this paper, we leverage </a:t>
            </a:r>
            <a:r>
              <a:rPr lang="en-US" b="1" i="1" dirty="0"/>
              <a:t>N = 10</a:t>
            </a:r>
            <a:r>
              <a:rPr lang="en-US" b="1" dirty="0"/>
              <a:t> </a:t>
            </a:r>
            <a:r>
              <a:rPr lang="en-US" dirty="0"/>
              <a:t>previously </a:t>
            </a:r>
            <a:r>
              <a:rPr lang="en-US" b="1" dirty="0"/>
              <a:t>clicked/ordered items</a:t>
            </a:r>
            <a:r>
              <a:rPr lang="en-US" dirty="0"/>
              <a:t> as positive state and</a:t>
            </a:r>
            <a:r>
              <a:rPr lang="en-US" i="1" dirty="0"/>
              <a:t> </a:t>
            </a:r>
            <a:r>
              <a:rPr lang="en-US" b="1" i="1" dirty="0"/>
              <a:t>N = 10</a:t>
            </a:r>
            <a:r>
              <a:rPr lang="en-US" dirty="0"/>
              <a:t> previously </a:t>
            </a:r>
            <a:r>
              <a:rPr lang="en-US" b="1" dirty="0"/>
              <a:t>skipped items</a:t>
            </a:r>
            <a:r>
              <a:rPr lang="en-US" dirty="0"/>
              <a:t> as negative state. The reward r of skipped/clicked/ordered items are empirically set as </a:t>
            </a:r>
            <a:r>
              <a:rPr lang="en-US" b="1" dirty="0"/>
              <a:t>0, 1, and 5</a:t>
            </a:r>
            <a:r>
              <a:rPr lang="en-US" dirty="0"/>
              <a:t>, respectively. The dimension of the </a:t>
            </a:r>
            <a:r>
              <a:rPr lang="en-US" b="1" dirty="0"/>
              <a:t>embedding </a:t>
            </a:r>
            <a:r>
              <a:rPr lang="en-US" dirty="0"/>
              <a:t>of items is </a:t>
            </a:r>
            <a:r>
              <a:rPr lang="en-US" b="1" dirty="0"/>
              <a:t>50</a:t>
            </a:r>
            <a:r>
              <a:rPr lang="en-US" dirty="0"/>
              <a:t>, and we set the discounted factor </a:t>
            </a:r>
            <a:r>
              <a:rPr lang="en-US" b="1" i="1" dirty="0"/>
              <a:t>γ = 0.95</a:t>
            </a:r>
            <a:r>
              <a:rPr lang="en-US" dirty="0"/>
              <a:t>. For the parameters of the proposed framework such as</a:t>
            </a:r>
            <a:r>
              <a:rPr lang="en-US" i="1" dirty="0"/>
              <a:t> </a:t>
            </a:r>
            <a:r>
              <a:rPr lang="en-US" b="1" i="1" dirty="0"/>
              <a:t>α</a:t>
            </a:r>
            <a:r>
              <a:rPr lang="en-US" dirty="0"/>
              <a:t> and </a:t>
            </a:r>
            <a:r>
              <a:rPr lang="en-US" b="1" i="1" dirty="0"/>
              <a:t>γ</a:t>
            </a:r>
            <a:r>
              <a:rPr lang="en-US" dirty="0"/>
              <a:t> , we select them via </a:t>
            </a:r>
            <a:r>
              <a:rPr lang="en-US" b="1" dirty="0"/>
              <a:t>cross-validation</a:t>
            </a:r>
            <a:r>
              <a:rPr lang="en-US" dirty="0"/>
              <a:t>. Correspondingly, we also do </a:t>
            </a:r>
            <a:r>
              <a:rPr lang="en-US" b="1" dirty="0"/>
              <a:t>parameter-tuning</a:t>
            </a:r>
            <a:r>
              <a:rPr lang="en-US" dirty="0"/>
              <a:t> for baselines for a fair comparison. We will discuss more details about parameter selection for the proposed framework in the following subsections. </a:t>
            </a:r>
            <a:endParaRPr lang="en-US" b="0" dirty="0" smtClean="0">
              <a:effectLst/>
            </a:endParaRPr>
          </a:p>
          <a:p>
            <a:pPr algn="just"/>
            <a:r>
              <a:rPr lang="en-US" b="0" dirty="0" smtClean="0">
                <a:effectLst/>
              </a:rPr>
              <a:t/>
            </a:r>
            <a:br>
              <a:rPr lang="en-US" b="0" dirty="0" smtClean="0">
                <a:effectLst/>
              </a:rPr>
            </a:br>
            <a:r>
              <a:rPr lang="en-US" dirty="0"/>
              <a:t>For the architecture of </a:t>
            </a:r>
            <a:r>
              <a:rPr lang="en-US" b="1" dirty="0"/>
              <a:t>Deep Q-network</a:t>
            </a:r>
            <a:r>
              <a:rPr lang="en-US" dirty="0"/>
              <a:t>, we leverage a </a:t>
            </a:r>
            <a:r>
              <a:rPr lang="en-US" b="1" dirty="0"/>
              <a:t>5-layer neural</a:t>
            </a:r>
            <a:r>
              <a:rPr lang="en-US" dirty="0"/>
              <a:t> </a:t>
            </a:r>
            <a:r>
              <a:rPr lang="en-US" b="1" dirty="0"/>
              <a:t>network</a:t>
            </a:r>
            <a:r>
              <a:rPr lang="en-US" dirty="0"/>
              <a:t>, in which the </a:t>
            </a:r>
            <a:r>
              <a:rPr lang="en-US" b="1" dirty="0"/>
              <a:t>first 3 layers are separated</a:t>
            </a:r>
            <a:r>
              <a:rPr lang="en-US" dirty="0"/>
              <a:t> for positive and negative signals, and the last </a:t>
            </a:r>
            <a:r>
              <a:rPr lang="en-US" b="1" dirty="0"/>
              <a:t>2 layers connect</a:t>
            </a:r>
            <a:r>
              <a:rPr lang="en-US" dirty="0"/>
              <a:t> both positive and negative signals, and outputs the </a:t>
            </a:r>
            <a:r>
              <a:rPr lang="en-US" b="1" dirty="0"/>
              <a:t>Q-value </a:t>
            </a:r>
            <a:r>
              <a:rPr lang="en-US" dirty="0"/>
              <a:t>of a given state and action. </a:t>
            </a:r>
            <a:endParaRPr lang="en-US" b="0" dirty="0" smtClean="0">
              <a:effectLst/>
            </a:endParaRPr>
          </a:p>
          <a:p>
            <a:pPr algn="just"/>
            <a:r>
              <a:rPr lang="en-US" b="0" dirty="0" smtClean="0">
                <a:effectLst/>
              </a:rPr>
              <a:t/>
            </a:r>
            <a:br>
              <a:rPr lang="en-US" b="0" dirty="0" smtClean="0">
                <a:effectLst/>
              </a:rPr>
            </a:br>
            <a:r>
              <a:rPr lang="en-US" dirty="0"/>
              <a:t>As we consider our offline test task as a </a:t>
            </a:r>
            <a:r>
              <a:rPr lang="en-US" dirty="0" err="1"/>
              <a:t>reranking</a:t>
            </a:r>
            <a:r>
              <a:rPr lang="en-US" dirty="0"/>
              <a:t> task, we select </a:t>
            </a:r>
            <a:r>
              <a:rPr lang="en-US" b="1" dirty="0"/>
              <a:t>MAP</a:t>
            </a:r>
            <a:r>
              <a:rPr lang="en-US" dirty="0"/>
              <a:t> and </a:t>
            </a:r>
            <a:r>
              <a:rPr lang="en-US" b="1" dirty="0"/>
              <a:t>NDCG@40</a:t>
            </a:r>
            <a:r>
              <a:rPr lang="en-US" dirty="0"/>
              <a:t> as the metrics to evaluate the performance.</a:t>
            </a:r>
          </a:p>
        </p:txBody>
      </p:sp>
    </p:spTree>
    <p:extLst>
      <p:ext uri="{BB962C8B-B14F-4D97-AF65-F5344CB8AC3E}">
        <p14:creationId xmlns:p14="http://schemas.microsoft.com/office/powerpoint/2010/main" val="3792974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1133</TotalTime>
  <Words>4332</Words>
  <Application>Microsoft Office PowerPoint</Application>
  <PresentationFormat>Widescreen</PresentationFormat>
  <Paragraphs>369</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Wingdings</vt:lpstr>
      <vt:lpstr>Retrospect</vt:lpstr>
      <vt:lpstr>Reinforcement Learning in Recommender Systems</vt:lpstr>
      <vt:lpstr>Recommendations with Negative Feedback via Pairwise Deep Reinforcement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Reinforcement learning to rank in e-commerce search engine: Formalization, analysis, and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Deep Reinforcement Learning Framework for News Recommendation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 reinforcement learning for list-wise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in Recommender Systems</dc:title>
  <dc:creator>IOANA DELIA GHERGHE</dc:creator>
  <cp:lastModifiedBy>IOANA DELIA GHERGHE</cp:lastModifiedBy>
  <cp:revision>63</cp:revision>
  <dcterms:created xsi:type="dcterms:W3CDTF">2022-02-02T19:16:03Z</dcterms:created>
  <dcterms:modified xsi:type="dcterms:W3CDTF">2022-02-03T14:09:09Z</dcterms:modified>
</cp:coreProperties>
</file>