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3" name="Shape 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9" name="Shape 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trike="noStrike" u="none" b="0" cap="none" baseline="0" sz="24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rtl="0" indent="0" marL="45720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../media/image08.jpg" Type="http://schemas.openxmlformats.org/officeDocument/2006/relationships/image" Id="rId3"/><Relationship Target="../media/image14.png" Type="http://schemas.openxmlformats.org/officeDocument/2006/relationships/image" Id="rId6"/><Relationship Target="../media/image10.png" Type="http://schemas.openxmlformats.org/officeDocument/2006/relationships/image" Id="rId5"/><Relationship Target="../media/image12.png" Type="http://schemas.openxmlformats.org/officeDocument/2006/relationships/image" Id="rId7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it-scm.com/book/en/Distributed-Git-Distributed-Workflows" Type="http://schemas.openxmlformats.org/officeDocument/2006/relationships/hyperlink" TargetMode="External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it-scm.com/about/free-and-open-source" Type="http://schemas.openxmlformats.org/officeDocument/2006/relationships/hyperlink" TargetMode="External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http://www.github.com/" Type="http://schemas.openxmlformats.org/officeDocument/2006/relationships/hyperlink" TargetMode="External" Id="rId3"/><Relationship Target="../media/image17.png" Type="http://schemas.openxmlformats.org/officeDocument/2006/relationships/image" Id="rId5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slideshare.net/guest638090/control-de-versiones-con-git-y-github" Type="http://schemas.openxmlformats.org/officeDocument/2006/relationships/hyperlink" TargetMode="External" Id="rId4"/><Relationship Target="http://es.wikipedia.org/wiki/Sistema_de_control_de_versiones" Type="http://schemas.openxmlformats.org/officeDocument/2006/relationships/hyperlink" TargetMode="External" Id="rId3"/><Relationship Target="http://git-scm.com/" Type="http://schemas.openxmlformats.org/officeDocument/2006/relationships/hyperlink" TargetMode="External" Id="rId6"/><Relationship Target="http://git-scm.com/book/es/Empezando" Type="http://schemas.openxmlformats.org/officeDocument/2006/relationships/hyperlink" TargetMode="External" Id="rId5"/><Relationship Target="http://try.github.com/" Type="http://schemas.openxmlformats.org/officeDocument/2006/relationships/hyperlink" TargetMode="External" Id="rId8"/><Relationship Target="https://github.com/" Type="http://schemas.openxmlformats.org/officeDocument/2006/relationships/hyperlink" TargetMode="External" Id="rId7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1484783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Control de Versiones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2756519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3200" lang="es-AR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GIT + Git Hub</a:t>
            </a:r>
          </a:p>
          <a:p>
            <a:pPr algn="ctr" rtl="0" lvl="0" marR="0" indent="0" mar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3200" lang="es-AR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Programación Web 1 - TUPAR</a:t>
            </a:r>
          </a:p>
        </p:txBody>
      </p:sp>
      <p:sp>
        <p:nvSpPr>
          <p:cNvPr id="82" name="Shape 82"/>
          <p:cNvSpPr/>
          <p:nvPr/>
        </p:nvSpPr>
        <p:spPr>
          <a:xfrm>
            <a:off y="4365103" x="6593921"/>
            <a:ext cy="2640699" cx="26406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Mezclar Aportes</a:t>
            </a:r>
          </a:p>
        </p:txBody>
      </p:sp>
      <p:sp>
        <p:nvSpPr>
          <p:cNvPr id="139" name="Shape 139"/>
          <p:cNvSpPr/>
          <p:nvPr/>
        </p:nvSpPr>
        <p:spPr>
          <a:xfrm>
            <a:off y="1196751" x="17722"/>
            <a:ext cy="5543932" cx="91383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196751" x="17722"/>
            <a:ext cy="5543932" cx="9138351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se mantienen sincronizados</a:t>
            </a:r>
          </a:p>
        </p:txBody>
      </p:sp>
      <p:sp>
        <p:nvSpPr>
          <p:cNvPr id="146" name="Shape 146"/>
          <p:cNvSpPr/>
          <p:nvPr/>
        </p:nvSpPr>
        <p:spPr>
          <a:xfrm>
            <a:off y="1484783" x="1115616"/>
            <a:ext cy="4771230" cx="716324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484783" x="1115616"/>
            <a:ext cy="4771231" cx="7163241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Historial de Cambios</a:t>
            </a:r>
          </a:p>
        </p:txBody>
      </p:sp>
      <p:sp>
        <p:nvSpPr>
          <p:cNvPr id="153" name="Shape 153"/>
          <p:cNvSpPr/>
          <p:nvPr/>
        </p:nvSpPr>
        <p:spPr>
          <a:xfrm>
            <a:off y="1398859" x="3203848"/>
            <a:ext cy="4771231" cx="572547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398859" x="3203848"/>
            <a:ext cy="4771231" cx="5725476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55" name="Shape 155"/>
          <p:cNvSpPr txBox="1"/>
          <p:nvPr/>
        </p:nvSpPr>
        <p:spPr>
          <a:xfrm>
            <a:off y="2060848" x="323528"/>
            <a:ext cy="3240359" cx="281865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¿Quién?</a:t>
            </a:r>
          </a:p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¿Cuándo?</a:t>
            </a:r>
          </a:p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¿Qué?</a:t>
            </a:r>
          </a:p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¿Para que?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Versiones en Paralelo</a:t>
            </a:r>
          </a:p>
        </p:txBody>
      </p:sp>
      <p:sp>
        <p:nvSpPr>
          <p:cNvPr id="161" name="Shape 161"/>
          <p:cNvSpPr/>
          <p:nvPr/>
        </p:nvSpPr>
        <p:spPr>
          <a:xfrm>
            <a:off y="1139944" x="2267743"/>
            <a:ext cy="5718444" cx="424847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1139944" x="2267743"/>
            <a:ext cy="5718443" cx="4248472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0000"/>
        </a:solidFill>
      </p:bgPr>
    </p:bg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4067216" x="6096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8000" lang="es-A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168" name="Shape 168"/>
          <p:cNvSpPr/>
          <p:nvPr/>
        </p:nvSpPr>
        <p:spPr>
          <a:xfrm>
            <a:off y="1650218" x="2411759"/>
            <a:ext cy="2385986" cx="426481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9" name="Shape 169"/>
          <p:cNvSpPr txBox="1"/>
          <p:nvPr/>
        </p:nvSpPr>
        <p:spPr>
          <a:xfrm>
            <a:off y="427037" x="6096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Copiar y Pegar Archivos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y="5157192" x="429364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control de versiones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 Control de Versiones</a:t>
            </a:r>
          </a:p>
        </p:txBody>
      </p:sp>
      <p:sp>
        <p:nvSpPr>
          <p:cNvPr id="176" name="Shape 176"/>
          <p:cNvSpPr/>
          <p:nvPr/>
        </p:nvSpPr>
        <p:spPr>
          <a:xfrm>
            <a:off y="3861048" x="395536"/>
            <a:ext cy="1590675" cx="28670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3861048" x="395536"/>
            <a:ext cy="1590674" cx="2867025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78" name="Shape 178"/>
          <p:cNvSpPr/>
          <p:nvPr/>
        </p:nvSpPr>
        <p:spPr>
          <a:xfrm>
            <a:off y="3201873" x="6699102"/>
            <a:ext cy="2286000" cx="1905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79" name="Shape 179"/>
          <p:cNvSpPr/>
          <p:nvPr/>
        </p:nvSpPr>
        <p:spPr>
          <a:xfrm>
            <a:off y="4531092" x="3851919"/>
            <a:ext cy="1778227" cx="205674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80" name="Shape 180"/>
          <p:cNvSpPr/>
          <p:nvPr/>
        </p:nvSpPr>
        <p:spPr>
          <a:xfrm>
            <a:off y="1340767" x="4581046"/>
            <a:ext cy="1080119" cx="402305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81" name="Shape 181"/>
          <p:cNvSpPr/>
          <p:nvPr/>
        </p:nvSpPr>
        <p:spPr>
          <a:xfrm>
            <a:off y="1807294" x="611560"/>
            <a:ext cy="1045641" cx="250044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Distribuido</a:t>
            </a:r>
          </a:p>
        </p:txBody>
      </p:sp>
      <p:sp>
        <p:nvSpPr>
          <p:cNvPr id="187" name="Shape 187"/>
          <p:cNvSpPr/>
          <p:nvPr/>
        </p:nvSpPr>
        <p:spPr>
          <a:xfrm>
            <a:off y="1700808" x="1187624"/>
            <a:ext cy="4536504" cx="6775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700808" x="1187624"/>
            <a:ext cy="4536504" cx="677574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Ventajas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 seguir trabajando offline.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se cae el repositorio remoto, todos pueden seguir trabajando.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repositorio tiene toda la información histórica (Backups replicados)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Repositorios más limpios (</a:t>
            </a:r>
            <a:r>
              <a:rPr strike="noStrike" u="sng" b="0" cap="none" baseline="0" sz="2950" lang="es-AR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Dictador Benevolente</a:t>
            </a:r>
            <a:r>
              <a:rPr strike="noStrike" u="none" b="0" cap="none" baseline="0" sz="295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de Git consume menos recursos.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Branching mas sencillo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Centralizado</a:t>
            </a:r>
          </a:p>
        </p:txBody>
      </p:sp>
      <p:sp>
        <p:nvSpPr>
          <p:cNvPr id="200" name="Shape 200"/>
          <p:cNvSpPr/>
          <p:nvPr/>
        </p:nvSpPr>
        <p:spPr>
          <a:xfrm>
            <a:off y="1340767" x="827583"/>
            <a:ext cy="4076002" cx="746718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1340767" x="827583"/>
            <a:ext cy="4076002" cx="7467187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Ventajas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tiene una versión centralizada todo el tiempo.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versión tiene un número que la identifica.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¿Alguien sabe que es?</a:t>
            </a:r>
            <a:b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¿Alguien uso alguno?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
</a:t>
            </a: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is a </a:t>
            </a:r>
            <a:r>
              <a:rPr strike="noStrike" u="sng" b="0" cap="none" baseline="0" sz="3200" lang="es-AR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free and open source</a:t>
            </a: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distributed version control system designed to handle everything from small to very large projects with speed and efficiency.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Vocabulario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1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Repositorio</a:t>
            </a: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Donde se guardan los archivos y datos asociados a cada commit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1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Cambio de una Version a otra.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 GIT</a:t>
            </a:r>
          </a:p>
        </p:txBody>
      </p:sp>
      <p:sp>
        <p:nvSpPr>
          <p:cNvPr id="225" name="Shape 225"/>
          <p:cNvSpPr/>
          <p:nvPr/>
        </p:nvSpPr>
        <p:spPr>
          <a:xfrm>
            <a:off y="1916832" x="251519"/>
            <a:ext cy="1368151" cx="208823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Directorio local de trabajo</a:t>
            </a:r>
          </a:p>
        </p:txBody>
      </p:sp>
      <p:sp>
        <p:nvSpPr>
          <p:cNvPr id="226" name="Shape 226"/>
          <p:cNvSpPr/>
          <p:nvPr/>
        </p:nvSpPr>
        <p:spPr>
          <a:xfrm>
            <a:off y="1916832" x="2483767"/>
            <a:ext cy="1368151" cx="208823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w="25400" cap="flat">
            <a:solidFill>
              <a:srgbClr val="8C3A3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Area de Cambios (Staging)</a:t>
            </a:r>
          </a:p>
        </p:txBody>
      </p:sp>
      <p:sp>
        <p:nvSpPr>
          <p:cNvPr id="227" name="Shape 227"/>
          <p:cNvSpPr/>
          <p:nvPr/>
        </p:nvSpPr>
        <p:spPr>
          <a:xfrm>
            <a:off y="1916832" x="4716016"/>
            <a:ext cy="1368151" cx="208823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w="25400" cap="flat">
            <a:solidFill>
              <a:srgbClr val="B56E3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Repositorio Local (Privado)</a:t>
            </a:r>
          </a:p>
        </p:txBody>
      </p:sp>
      <p:sp>
        <p:nvSpPr>
          <p:cNvPr id="228" name="Shape 228"/>
          <p:cNvSpPr/>
          <p:nvPr/>
        </p:nvSpPr>
        <p:spPr>
          <a:xfrm>
            <a:off y="1916832" x="6948264"/>
            <a:ext cy="1368151" cx="2088232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25400" cap="flat">
            <a:solidFill>
              <a:srgbClr val="5D497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Repositorio Remoto (Publico)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y="3573016" x="359532"/>
            <a:ext cy="1477328" cx="187220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Donde se trabaja, se crean nuevas funcionalidades, se arreglan bugs, etc.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 GIT</a:t>
            </a:r>
          </a:p>
        </p:txBody>
      </p:sp>
      <p:sp>
        <p:nvSpPr>
          <p:cNvPr id="235" name="Shape 235"/>
          <p:cNvSpPr/>
          <p:nvPr/>
        </p:nvSpPr>
        <p:spPr>
          <a:xfrm>
            <a:off y="1916832" x="251519"/>
            <a:ext cy="1368151" cx="208823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Directorio local de trabajo</a:t>
            </a:r>
          </a:p>
        </p:txBody>
      </p:sp>
      <p:sp>
        <p:nvSpPr>
          <p:cNvPr id="236" name="Shape 236"/>
          <p:cNvSpPr/>
          <p:nvPr/>
        </p:nvSpPr>
        <p:spPr>
          <a:xfrm>
            <a:off y="1916832" x="2483767"/>
            <a:ext cy="1368151" cx="208823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w="25400" cap="flat">
            <a:solidFill>
              <a:srgbClr val="8C3A3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Area de Cambios (Staging)</a:t>
            </a:r>
          </a:p>
        </p:txBody>
      </p:sp>
      <p:sp>
        <p:nvSpPr>
          <p:cNvPr id="237" name="Shape 237"/>
          <p:cNvSpPr/>
          <p:nvPr/>
        </p:nvSpPr>
        <p:spPr>
          <a:xfrm>
            <a:off y="1916832" x="4716016"/>
            <a:ext cy="1368151" cx="208823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w="25400" cap="flat">
            <a:solidFill>
              <a:srgbClr val="B56E3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Repositorio Local (Privado)</a:t>
            </a:r>
          </a:p>
        </p:txBody>
      </p:sp>
      <p:sp>
        <p:nvSpPr>
          <p:cNvPr id="238" name="Shape 238"/>
          <p:cNvSpPr/>
          <p:nvPr/>
        </p:nvSpPr>
        <p:spPr>
          <a:xfrm>
            <a:off y="1916832" x="6948264"/>
            <a:ext cy="1368151" cx="2088232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25400" cap="flat">
            <a:solidFill>
              <a:srgbClr val="5D497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Repositorio Remoto (Publico)</a:t>
            </a:r>
          </a:p>
        </p:txBody>
      </p:sp>
      <p:sp>
        <p:nvSpPr>
          <p:cNvPr id="239" name="Shape 239"/>
          <p:cNvSpPr/>
          <p:nvPr/>
        </p:nvSpPr>
        <p:spPr>
          <a:xfrm>
            <a:off y="1829750" x="107505"/>
            <a:ext cy="1571540" cx="4538163"/>
          </a:xfrm>
          <a:prstGeom prst="rect">
            <a:avLst/>
          </a:prstGeom>
          <a:noFill/>
          <a:ln w="9525" cap="flat">
            <a:solidFill>
              <a:srgbClr val="395E8A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40" name="Shape 240"/>
          <p:cNvSpPr txBox="1"/>
          <p:nvPr/>
        </p:nvSpPr>
        <p:spPr>
          <a:xfrm>
            <a:off y="3573016" x="359532"/>
            <a:ext cy="1477328" cx="349238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se termina una funcionalidad, se almacena en staging usando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git add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 GIT</a:t>
            </a:r>
          </a:p>
        </p:txBody>
      </p:sp>
      <p:sp>
        <p:nvSpPr>
          <p:cNvPr id="246" name="Shape 246"/>
          <p:cNvSpPr/>
          <p:nvPr/>
        </p:nvSpPr>
        <p:spPr>
          <a:xfrm>
            <a:off y="1916832" x="251519"/>
            <a:ext cy="1368151" cx="208823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Directorio local de trabajo</a:t>
            </a:r>
          </a:p>
        </p:txBody>
      </p:sp>
      <p:sp>
        <p:nvSpPr>
          <p:cNvPr id="247" name="Shape 247"/>
          <p:cNvSpPr/>
          <p:nvPr/>
        </p:nvSpPr>
        <p:spPr>
          <a:xfrm>
            <a:off y="1916832" x="2483767"/>
            <a:ext cy="1368151" cx="208823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w="25400" cap="flat">
            <a:solidFill>
              <a:srgbClr val="8C3A3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Area de Cambios (Staging)</a:t>
            </a:r>
          </a:p>
        </p:txBody>
      </p:sp>
      <p:sp>
        <p:nvSpPr>
          <p:cNvPr id="248" name="Shape 248"/>
          <p:cNvSpPr/>
          <p:nvPr/>
        </p:nvSpPr>
        <p:spPr>
          <a:xfrm>
            <a:off y="1916832" x="4716016"/>
            <a:ext cy="1368151" cx="208823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w="25400" cap="flat">
            <a:solidFill>
              <a:srgbClr val="B56E3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Repositorio Local (Privado)</a:t>
            </a:r>
          </a:p>
        </p:txBody>
      </p:sp>
      <p:sp>
        <p:nvSpPr>
          <p:cNvPr id="249" name="Shape 249"/>
          <p:cNvSpPr/>
          <p:nvPr/>
        </p:nvSpPr>
        <p:spPr>
          <a:xfrm>
            <a:off y="1916832" x="6948264"/>
            <a:ext cy="1368151" cx="2088232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25400" cap="flat">
            <a:solidFill>
              <a:srgbClr val="5D497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Repositorio Remoto (Publico)</a:t>
            </a:r>
          </a:p>
        </p:txBody>
      </p:sp>
      <p:sp>
        <p:nvSpPr>
          <p:cNvPr id="250" name="Shape 250"/>
          <p:cNvSpPr/>
          <p:nvPr/>
        </p:nvSpPr>
        <p:spPr>
          <a:xfrm>
            <a:off y="1829750" x="2382390"/>
            <a:ext cy="1571540" cx="4538163"/>
          </a:xfrm>
          <a:prstGeom prst="rect">
            <a:avLst/>
          </a:prstGeom>
          <a:noFill/>
          <a:ln w="9525" cap="flat">
            <a:solidFill>
              <a:srgbClr val="395E8A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1" name="Shape 251"/>
          <p:cNvSpPr txBox="1"/>
          <p:nvPr/>
        </p:nvSpPr>
        <p:spPr>
          <a:xfrm>
            <a:off y="3599267" x="2932988"/>
            <a:ext cy="1200329" cx="349238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aplicar los cambios, se pasan al repositorio local. 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git commit –m ”[Mensaje]”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 GIT</a:t>
            </a:r>
          </a:p>
        </p:txBody>
      </p:sp>
      <p:sp>
        <p:nvSpPr>
          <p:cNvPr id="257" name="Shape 257"/>
          <p:cNvSpPr/>
          <p:nvPr/>
        </p:nvSpPr>
        <p:spPr>
          <a:xfrm>
            <a:off y="1916832" x="251519"/>
            <a:ext cy="1368151" cx="208823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Directorio local de trabajo</a:t>
            </a:r>
          </a:p>
        </p:txBody>
      </p:sp>
      <p:sp>
        <p:nvSpPr>
          <p:cNvPr id="258" name="Shape 258"/>
          <p:cNvSpPr/>
          <p:nvPr/>
        </p:nvSpPr>
        <p:spPr>
          <a:xfrm>
            <a:off y="1916832" x="2483767"/>
            <a:ext cy="1368151" cx="208823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w="25400" cap="flat">
            <a:solidFill>
              <a:srgbClr val="8C3A3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Area de Cambios (Staging)</a:t>
            </a:r>
          </a:p>
        </p:txBody>
      </p:sp>
      <p:sp>
        <p:nvSpPr>
          <p:cNvPr id="259" name="Shape 259"/>
          <p:cNvSpPr/>
          <p:nvPr/>
        </p:nvSpPr>
        <p:spPr>
          <a:xfrm>
            <a:off y="1916832" x="4716016"/>
            <a:ext cy="1368151" cx="208823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w="25400" cap="flat">
            <a:solidFill>
              <a:srgbClr val="B56E3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Repositorio Local (Privado)</a:t>
            </a:r>
          </a:p>
        </p:txBody>
      </p:sp>
      <p:sp>
        <p:nvSpPr>
          <p:cNvPr id="260" name="Shape 260"/>
          <p:cNvSpPr/>
          <p:nvPr/>
        </p:nvSpPr>
        <p:spPr>
          <a:xfrm>
            <a:off y="1916832" x="6948264"/>
            <a:ext cy="1368151" cx="2088232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25400" cap="flat">
            <a:solidFill>
              <a:srgbClr val="5D497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Repositorio Remoto (Publico)</a:t>
            </a:r>
          </a:p>
        </p:txBody>
      </p:sp>
      <p:sp>
        <p:nvSpPr>
          <p:cNvPr id="261" name="Shape 261"/>
          <p:cNvSpPr/>
          <p:nvPr/>
        </p:nvSpPr>
        <p:spPr>
          <a:xfrm>
            <a:off y="1815138" x="4644007"/>
            <a:ext cy="1571540" cx="4461013"/>
          </a:xfrm>
          <a:prstGeom prst="rect">
            <a:avLst/>
          </a:prstGeom>
          <a:noFill/>
          <a:ln w="9525" cap="flat">
            <a:solidFill>
              <a:srgbClr val="395E8A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2" name="Shape 262"/>
          <p:cNvSpPr txBox="1"/>
          <p:nvPr/>
        </p:nvSpPr>
        <p:spPr>
          <a:xfrm>
            <a:off y="3599267" x="5292080"/>
            <a:ext cy="2585322" cx="349238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traer los cambios del repositorio publico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git pull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Subir los cambios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git push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/>
          <p:nvPr/>
        </p:nvSpPr>
        <p:spPr>
          <a:xfrm>
            <a:off y="926798" x="1923507"/>
            <a:ext cy="5004403" cx="529698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una cuenta en Github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Entrar a </a:t>
            </a:r>
            <a:r>
              <a:rPr strike="noStrike" u="sng" b="0" cap="none" baseline="0" sz="3200" lang="es-AR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www.github.com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Registrarse ☺</a:t>
            </a:r>
          </a:p>
          <a:p>
            <a:r>
              <a:t/>
            </a:r>
          </a:p>
        </p:txBody>
      </p:sp>
      <p:sp>
        <p:nvSpPr>
          <p:cNvPr id="274" name="Shape 274"/>
          <p:cNvSpPr/>
          <p:nvPr/>
        </p:nvSpPr>
        <p:spPr>
          <a:xfrm>
            <a:off y="-7995" x="7596335"/>
            <a:ext cy="1560579" cx="156057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75" name="Shape 275"/>
          <p:cNvSpPr/>
          <p:nvPr/>
        </p:nvSpPr>
        <p:spPr>
          <a:xfrm>
            <a:off y="2924943" x="539552"/>
            <a:ext cy="3312012" cx="802838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Crearse una Public Key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Ejecutar en la consola</a:t>
            </a:r>
          </a:p>
          <a:p>
            <a:pPr algn="ctr" rtl="0" lvl="0" marR="0" indent="0" marL="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ssh-keygen -t rsa -C "your_email@example.com"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me genera una public key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GitHub, la tengo que asociar a mi usuario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 -&gt; SSH Keys -&gt; Add Key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pongo el nombre que quiera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Pego el contenido de mi clave .pub</a:t>
            </a:r>
          </a:p>
          <a:p>
            <a:r>
              <a:t/>
            </a:r>
          </a:p>
        </p:txBody>
      </p:sp>
      <p:sp>
        <p:nvSpPr>
          <p:cNvPr id="282" name="Shape 282"/>
          <p:cNvSpPr/>
          <p:nvPr/>
        </p:nvSpPr>
        <p:spPr>
          <a:xfrm>
            <a:off y="-3786" x="7596335"/>
            <a:ext cy="1560579" cx="156057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Organizaciones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tiene organizaciones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pueden armar equipos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 permisos por equipos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 los voy a agregar a una organización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UNICEN-TUPAR</a:t>
            </a:r>
          </a:p>
          <a:p>
            <a:r>
              <a:t/>
            </a:r>
          </a:p>
        </p:txBody>
      </p:sp>
      <p:sp>
        <p:nvSpPr>
          <p:cNvPr id="289" name="Shape 289"/>
          <p:cNvSpPr/>
          <p:nvPr/>
        </p:nvSpPr>
        <p:spPr>
          <a:xfrm>
            <a:off y="-3786" x="7596335"/>
            <a:ext cy="1560579" cx="156057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es un Sistema de Control de Versiones?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¿Para que sirve?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 Control de Versiones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Distribuidos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Centralizados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Together☺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 Cuentas Gratis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http://github.com/edu</a:t>
            </a:r>
          </a:p>
        </p:txBody>
      </p:sp>
      <p:sp>
        <p:nvSpPr>
          <p:cNvPr id="296" name="Shape 296"/>
          <p:cNvSpPr/>
          <p:nvPr/>
        </p:nvSpPr>
        <p:spPr>
          <a:xfrm>
            <a:off y="-3786" x="7596335"/>
            <a:ext cy="1560579" cx="156057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97" name="Shape 297"/>
          <p:cNvSpPr/>
          <p:nvPr/>
        </p:nvSpPr>
        <p:spPr>
          <a:xfrm>
            <a:off y="-144463" x="155575"/>
            <a:ext cy="304801" cx="304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98" name="Shape 298"/>
          <p:cNvSpPr/>
          <p:nvPr/>
        </p:nvSpPr>
        <p:spPr>
          <a:xfrm>
            <a:off y="2565168" x="161279"/>
            <a:ext cy="3600399" cx="882144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Clonarse el Repositorio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Ejecutar en la consola:</a:t>
            </a:r>
          </a:p>
          <a:p>
            <a:pPr algn="ctr" rtl="0" lvl="0" marR="0" indent="0" marL="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git clone git@github.com:Unicen-Tupar/PW2013.git</a:t>
            </a:r>
          </a:p>
        </p:txBody>
      </p:sp>
      <p:sp>
        <p:nvSpPr>
          <p:cNvPr id="305" name="Shape 305"/>
          <p:cNvSpPr/>
          <p:nvPr/>
        </p:nvSpPr>
        <p:spPr>
          <a:xfrm>
            <a:off y="-3786" x="7596335"/>
            <a:ext cy="1560579" cx="156057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06" name="Shape 306"/>
          <p:cNvSpPr txBox="1"/>
          <p:nvPr/>
        </p:nvSpPr>
        <p:spPr>
          <a:xfrm rot="-1274982">
            <a:off y="5229199" x="6253373"/>
            <a:ext cy="584774" cx="2376264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3200" lang="es-AR" i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#1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archivo “index.php”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archivo contiene una línea:</a:t>
            </a:r>
          </a:p>
          <a:p>
            <a:pPr algn="l" rtl="0" lvl="2" marR="0" indent="0" marL="8001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2400" lang="es-AR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&lt;?php	</a:t>
            </a:r>
          </a:p>
          <a:p>
            <a:pPr algn="l" rtl="0" lvl="2" marR="0" indent="0" marL="8001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2400" lang="es-AR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“Hello World!”; </a:t>
            </a:r>
          </a:p>
          <a:p>
            <a:pPr algn="l" rtl="0" lvl="2" marR="0" indent="0" marL="8001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2400" lang="es-AR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Tengo que subirlo al repositorio</a:t>
            </a:r>
          </a:p>
        </p:txBody>
      </p:sp>
      <p:sp>
        <p:nvSpPr>
          <p:cNvPr id="313" name="Shape 313"/>
          <p:cNvSpPr txBox="1"/>
          <p:nvPr/>
        </p:nvSpPr>
        <p:spPr>
          <a:xfrm rot="-1274982">
            <a:off y="5229199" x="6253373"/>
            <a:ext cy="584774" cx="2376264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3200" lang="es-AR" i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</p:txBody>
      </p:sp>
      <p:sp>
        <p:nvSpPr>
          <p:cNvPr id="314" name="Shape 314"/>
          <p:cNvSpPr/>
          <p:nvPr/>
        </p:nvSpPr>
        <p:spPr>
          <a:xfrm>
            <a:off y="-3786" x="7596335"/>
            <a:ext cy="1560579" cx="156057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Recapitulamos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2" marR="0" indent="0" marL="8001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2200" lang="es-AR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C:\johndoe\&gt; git add –a “index.php”</a:t>
            </a:r>
          </a:p>
          <a:p>
            <a:pPr algn="l" rtl="0" lvl="2" marR="0" indent="0" marL="8001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2200" lang="es-AR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Agrego el archivo a GIT.El estado es Untracked.</a:t>
            </a:r>
          </a:p>
          <a:p>
            <a:r>
              <a:t/>
            </a:r>
          </a:p>
          <a:p>
            <a:pPr algn="l" rtl="0" lvl="2" marR="0" indent="0" marL="8001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2200" lang="es-AR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C:\johndoe\&gt; git commit –m “Primera Version de la home page”</a:t>
            </a:r>
          </a:p>
          <a:p>
            <a:pPr algn="l" rtl="0" lvl="2" marR="0" indent="0" marL="8001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2200" lang="es-AR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Agrego el archivo a mi repositorio local</a:t>
            </a:r>
          </a:p>
          <a:p>
            <a:r>
              <a:t/>
            </a:r>
          </a:p>
          <a:p>
            <a:pPr algn="l" rtl="0" lvl="2" marR="0" indent="0" marL="8001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2200" lang="es-AR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C:\johndoe\&gt; git pull</a:t>
            </a:r>
          </a:p>
          <a:p>
            <a:pPr algn="l" rtl="0" lvl="2" marR="0" indent="0" marL="8001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2200" lang="es-AR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Traigo los cambios (si hay en trunk MAIN)</a:t>
            </a:r>
          </a:p>
          <a:p>
            <a:r>
              <a:t/>
            </a:r>
          </a:p>
          <a:p>
            <a:pPr algn="l" rtl="0" lvl="2" marR="0" indent="0" marL="8001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2200" lang="es-AR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C:\johndoe\&gt; git push</a:t>
            </a:r>
          </a:p>
          <a:p>
            <a:pPr algn="l" rtl="0" lvl="2" marR="0" indent="0" marL="8001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2200" lang="es-AR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Subo los cambios al trunk MAIN</a:t>
            </a:r>
          </a:p>
        </p:txBody>
      </p:sp>
      <p:sp>
        <p:nvSpPr>
          <p:cNvPr id="321" name="Shape 321"/>
          <p:cNvSpPr/>
          <p:nvPr/>
        </p:nvSpPr>
        <p:spPr>
          <a:xfrm>
            <a:off y="-3786" x="7596335"/>
            <a:ext cy="1560579" cx="156057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Ahora alguien!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57200" marL="45720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40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Bajá los cambios.</a:t>
            </a:r>
          </a:p>
          <a:p>
            <a:pPr algn="l" rtl="0" lvl="1" marR="0" indent="-463550" marL="857250">
              <a:spcBef>
                <a:spcPts val="720"/>
              </a:spcBef>
              <a:buClr>
                <a:schemeClr val="dk1"/>
              </a:buClr>
              <a:buSzPct val="99537"/>
              <a:buFont typeface="Arial"/>
              <a:buChar char="•"/>
            </a:pPr>
            <a:r>
              <a:rPr strike="noStrike" u="none" b="0" cap="none" baseline="0" sz="36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comando?</a:t>
            </a:r>
          </a:p>
          <a:p>
            <a:pPr algn="l" rtl="0" lvl="0" marR="0" indent="-457200" marL="45720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40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Ahora el index tiene que imprimir “Hola Mundo, soy </a:t>
            </a:r>
            <a:r>
              <a:rPr strike="noStrike" u="none" b="1" cap="none" baseline="0" sz="40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[Alguien]</a:t>
            </a:r>
            <a:r>
              <a:rPr strike="noStrike" u="none" b="0" cap="none" baseline="0" sz="40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!”</a:t>
            </a:r>
          </a:p>
          <a:p>
            <a:pPr algn="l" rtl="0" lvl="0" marR="0" indent="-457200" marL="45720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40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Suban los cambios al repositorio.</a:t>
            </a:r>
          </a:p>
        </p:txBody>
      </p:sp>
      <p:sp>
        <p:nvSpPr>
          <p:cNvPr id="328" name="Shape 328"/>
          <p:cNvSpPr/>
          <p:nvPr/>
        </p:nvSpPr>
        <p:spPr>
          <a:xfrm>
            <a:off y="-3786" x="7596335"/>
            <a:ext cy="1560579" cx="156057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Resolución de Conflictos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57200" marL="45720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40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Ahora yo, con mis cambios viejos, quiero que imprima</a:t>
            </a:r>
          </a:p>
          <a:p>
            <a:pPr algn="ctr" rtl="0" lvl="0" marR="0" indent="0" marL="0">
              <a:spcBef>
                <a:spcPts val="80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0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“Hola Mundo, soy </a:t>
            </a:r>
            <a:r>
              <a:rPr strike="noStrike" u="none" b="1" cap="none" baseline="0" sz="40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Nacho</a:t>
            </a:r>
            <a:r>
              <a:rPr strike="noStrike" u="none" b="0" cap="none" baseline="0" sz="40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!”</a:t>
            </a:r>
          </a:p>
          <a:p>
            <a:r>
              <a:t/>
            </a:r>
          </a:p>
        </p:txBody>
      </p:sp>
      <p:sp>
        <p:nvSpPr>
          <p:cNvPr id="335" name="Shape 335"/>
          <p:cNvSpPr/>
          <p:nvPr/>
        </p:nvSpPr>
        <p:spPr>
          <a:xfrm>
            <a:off y="-3786" x="7596335"/>
            <a:ext cy="1560579" cx="156057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#2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57200" marL="45720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40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una carpeta adentro de “Trabajos” que se llame inicial del nombre y apellido</a:t>
            </a:r>
          </a:p>
          <a:p>
            <a:pPr algn="l" rtl="0" lvl="2" marR="0" indent="0" marL="80010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Ejemplo:</a:t>
            </a:r>
          </a:p>
          <a:p>
            <a:pPr algn="l" rtl="0" lvl="2" marR="0" indent="0" marL="80010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Trabajos\</a:t>
            </a:r>
            <a:r>
              <a:rPr strike="noStrike" u="none" b="1" cap="none" baseline="0" sz="32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ijonas</a:t>
            </a:r>
          </a:p>
          <a:p>
            <a:pPr algn="l" rtl="0" lvl="0" marR="0" indent="-342900" marL="34290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40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Subir el código fuente de tu trabajo.</a:t>
            </a:r>
          </a:p>
        </p:txBody>
      </p:sp>
      <p:sp>
        <p:nvSpPr>
          <p:cNvPr id="342" name="Shape 342"/>
          <p:cNvSpPr/>
          <p:nvPr/>
        </p:nvSpPr>
        <p:spPr>
          <a:xfrm>
            <a:off y="-3786" x="7596335"/>
            <a:ext cy="1560579" cx="156057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57200" marL="45720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1" cap="none" baseline="0" sz="28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Versiones</a:t>
            </a:r>
          </a:p>
          <a:p>
            <a:pPr algn="l" rtl="0" lvl="1" marR="0" indent="-463550" marL="85725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sng" b="0" cap="none" baseline="0" sz="2000" lang="es-AR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http://es.wikipedia.org/wiki/Sistema_de_control_de_versiones</a:t>
            </a:r>
          </a:p>
          <a:p>
            <a:pPr algn="l" rtl="0" lvl="1" marR="0" indent="-463550" marL="85725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sng" b="0" cap="none" baseline="0" sz="2000" lang="es-AR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http://www.slideshare.net/guest638090/control-de-versiones-con-git-y-github</a:t>
            </a:r>
          </a:p>
          <a:p>
            <a:r>
              <a:t/>
            </a:r>
          </a:p>
          <a:p>
            <a:r>
              <a:t/>
            </a:r>
          </a:p>
          <a:p>
            <a:pPr algn="l" rtl="0" lvl="0" marR="0" indent="-457200" marL="45720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1" cap="none" baseline="0" sz="28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</a:p>
          <a:p>
            <a:pPr algn="l" rtl="0" lvl="1" marR="0" indent="-463550" marL="85725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sng" b="0" cap="none" baseline="0" sz="2000" lang="es-AR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http://git-scm.com/book/es/Empezando</a:t>
            </a:r>
          </a:p>
          <a:p>
            <a:pPr algn="l" rtl="0" lvl="1" marR="0" indent="-463550" marL="85725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sng" b="0" cap="none" baseline="0" sz="2000" lang="es-AR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http://git-scm.com/</a:t>
            </a:r>
          </a:p>
          <a:p>
            <a:pPr algn="l" rtl="0" lvl="1" marR="0" indent="-463550" marL="85725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sng" b="0" cap="none" baseline="0" sz="2000" lang="es-AR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</a:t>
            </a:r>
          </a:p>
          <a:p>
            <a:pPr algn="l" rtl="0" lvl="1" marR="0" indent="-463550" marL="85725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sng" b="0" cap="none" baseline="0" sz="2000" lang="es-AR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http://try.github.com</a:t>
            </a:r>
            <a:r>
              <a:rPr strike="noStrike" u="none" b="0" cap="none" baseline="0" sz="20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trike="noStrike" u="none" b="1" cap="none" baseline="0" sz="20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[RECOMENDADO]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¿Preguntas?</a:t>
            </a:r>
          </a:p>
        </p:txBody>
      </p:sp>
      <p:sp>
        <p:nvSpPr>
          <p:cNvPr id="354" name="Shape 354"/>
          <p:cNvSpPr/>
          <p:nvPr/>
        </p:nvSpPr>
        <p:spPr>
          <a:xfrm>
            <a:off y="1600200" x="2309017"/>
            <a:ext cy="4525963" cx="452596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y="1600200" x="2309017"/>
            <a:ext cy="4525963" cx="4525963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es?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2420888" x="457200"/>
            <a:ext cy="3705275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80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0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los diversos cambios que se realizan sobre los elementos de algún producto o una configuración del mismo.</a:t>
            </a:r>
          </a:p>
        </p:txBody>
      </p:sp>
      <p:sp>
        <p:nvSpPr>
          <p:cNvPr id="101" name="Shape 101"/>
          <p:cNvSpPr/>
          <p:nvPr/>
        </p:nvSpPr>
        <p:spPr>
          <a:xfrm>
            <a:off y="5012755" x="6481014"/>
            <a:ext cy="1776196" cx="26642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/>
        </p:nvSpPr>
        <p:spPr>
          <a:xfrm>
            <a:off y="132750" x="-2495"/>
            <a:ext cy="6608617" cx="96150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7" name="Shape 107"/>
          <p:cNvSpPr txBox="1"/>
          <p:nvPr/>
        </p:nvSpPr>
        <p:spPr>
          <a:xfrm>
            <a:off y="-321806" x="-108519"/>
            <a:ext cy="1446550" cx="374441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8800" lang="es-AR" i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Equipo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/>
        </p:nvSpPr>
        <p:spPr>
          <a:xfrm>
            <a:off y="0" x="-540568"/>
            <a:ext cy="6830499" cx="1032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3" name="Shape 113"/>
          <p:cNvSpPr txBox="1"/>
          <p:nvPr/>
        </p:nvSpPr>
        <p:spPr>
          <a:xfrm>
            <a:off y="-321806" x="-108519"/>
            <a:ext cy="1446550" cx="374441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8800" lang="es-AR" i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Solo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y="901278" x="-4222"/>
            <a:ext cy="5912097" cx="91339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19" name="Shape 119"/>
          <p:cNvSpPr txBox="1"/>
          <p:nvPr/>
        </p:nvSpPr>
        <p:spPr>
          <a:xfrm>
            <a:off y="0" x="0"/>
            <a:ext cy="769441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Almacenamiento y Backup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Acceso</a:t>
            </a:r>
          </a:p>
        </p:txBody>
      </p:sp>
      <p:sp>
        <p:nvSpPr>
          <p:cNvPr id="125" name="Shape 125"/>
          <p:cNvSpPr/>
          <p:nvPr/>
        </p:nvSpPr>
        <p:spPr>
          <a:xfrm>
            <a:off y="1600200" x="1737616"/>
            <a:ext cy="4525963" cx="566876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600200" x="1737616"/>
            <a:ext cy="4525963" cx="5668767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s-AR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Deshacer Infinito ☺</a:t>
            </a:r>
          </a:p>
        </p:txBody>
      </p:sp>
      <p:sp>
        <p:nvSpPr>
          <p:cNvPr id="132" name="Shape 132"/>
          <p:cNvSpPr/>
          <p:nvPr/>
        </p:nvSpPr>
        <p:spPr>
          <a:xfrm>
            <a:off y="1196751" x="1835696"/>
            <a:ext cy="5786760" cx="57867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196751" x="1835696"/>
            <a:ext cy="5786760" cx="578676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