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y="228600" x="457200"/>
            <a:ext cy="45719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 Black"/>
              <a:buNone/>
              <a:defRPr strike="noStrike" u="none" b="0" cap="small" baseline="0" sz="8800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y="4800600" x="457200"/>
            <a:ext cy="914400" cx="685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Font typeface="Arial Black"/>
              <a:buNone/>
              <a:defRPr strike="noStrike" u="none" b="0" cap="small" baseline="0" sz="2000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algn="ctr" rtl="0" marR="0" indent="0" marL="457200">
              <a:spcBef>
                <a:spcPts val="400"/>
              </a:spcBef>
              <a:buClr>
                <a:schemeClr val="dk2"/>
              </a:buClr>
              <a:buFont typeface="Arial"/>
              <a:buNone/>
              <a:defRPr strike="noStrike" u="none" b="0" cap="none" baseline="0" sz="20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914400">
              <a:spcBef>
                <a:spcPts val="360"/>
              </a:spcBef>
              <a:buClr>
                <a:schemeClr val="dk2"/>
              </a:buClr>
              <a:buFont typeface="Arial"/>
              <a:buNone/>
              <a:defRPr strike="noStrike" u="none" b="0" cap="none" baseline="0" sz="18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1371600">
              <a:spcBef>
                <a:spcPts val="360"/>
              </a:spcBef>
              <a:buClr>
                <a:schemeClr val="dk2"/>
              </a:buClr>
              <a:buFont typeface="Arial"/>
              <a:buNone/>
              <a:defRPr strike="noStrike" u="none" b="0" cap="none" baseline="0" sz="18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1828800">
              <a:spcBef>
                <a:spcPts val="360"/>
              </a:spcBef>
              <a:buClr>
                <a:schemeClr val="dk2"/>
              </a:buClr>
              <a:buFont typeface="Arial"/>
              <a:buNone/>
              <a:defRPr strike="noStrike" u="none" b="0" cap="none" baseline="0" sz="18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2286000">
              <a:spcBef>
                <a:spcPts val="320"/>
              </a:spcBef>
              <a:buClr>
                <a:schemeClr val="dk2"/>
              </a:buClr>
              <a:buFont typeface="Arial"/>
              <a:buNone/>
              <a:defRPr strike="noStrike" u="none" b="0" cap="none" baseline="0" sz="16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2743200">
              <a:spcBef>
                <a:spcPts val="320"/>
              </a:spcBef>
              <a:buClr>
                <a:schemeClr val="dk2"/>
              </a:buClr>
              <a:buFont typeface="Arial"/>
              <a:buNone/>
              <a:defRPr strike="noStrike" u="none" b="0" cap="none" baseline="0" sz="16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3200400">
              <a:spcBef>
                <a:spcPts val="320"/>
              </a:spcBef>
              <a:buClr>
                <a:schemeClr val="dk2"/>
              </a:buClr>
              <a:buFont typeface="Arial"/>
              <a:buNone/>
              <a:defRPr strike="noStrike" u="none" b="0" cap="none" baseline="0" sz="16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3657600">
              <a:spcBef>
                <a:spcPts val="320"/>
              </a:spcBef>
              <a:buClr>
                <a:schemeClr val="dk2"/>
              </a:buClr>
              <a:buFont typeface="Arial"/>
              <a:buNone/>
              <a:defRPr strike="noStrike" u="none" b="0" cap="none" baseline="0" sz="16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/>
          <p:nvPr/>
        </p:nvSpPr>
        <p:spPr>
          <a:xfrm>
            <a:off y="4846319" x="9001124"/>
            <a:ext cy="2011680" cx="1428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8" name="Shape 18"/>
          <p:cNvSpPr/>
          <p:nvPr/>
        </p:nvSpPr>
        <p:spPr>
          <a:xfrm>
            <a:off y="0" x="9001124"/>
            <a:ext cy="4846320" cx="1428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cap="small" baseline="0" sz="36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y="129381" x="2080418"/>
            <a:ext cy="7619999" cx="43735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14300" marL="45720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58750" marL="11430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58750" marL="16002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58750" marL="20574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baseline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68275" marL="25146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68275" marL="29718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68275" marL="34290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68275" marL="38862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cap="small" baseline="0" sz="36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14300" marL="45720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58750" marL="11430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58750" marL="16002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58750" marL="20574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baseline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68275" marL="25146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68275" marL="29718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68275" marL="34290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68275" marL="38862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cap="small" baseline="0" sz="36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14300" marL="45720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58750" marL="11430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58750" marL="16002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58750" marL="20574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baseline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68275" marL="25146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68275" marL="29718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68275" marL="34290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68275" marL="38862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1447800" x="457200"/>
            <a:ext cy="43211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100000"/>
              </a:lnSpc>
              <a:defRPr b="0" cap="small" baseline="0" sz="88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228601" x="457200"/>
            <a:ext cy="10667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chemeClr val="dk2"/>
              </a:buClr>
              <a:buFont typeface="Arial Black"/>
              <a:buNone/>
              <a:defRPr b="0" cap="small" baseline="0" sz="20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 indent="0" marL="457200">
              <a:buClr>
                <a:srgbClr val="888888"/>
              </a:buClr>
              <a:buFont typeface="Arial"/>
              <a:buNone/>
              <a:defRPr sz="1800">
                <a:solidFill>
                  <a:srgbClr val="888888"/>
                </a:solidFill>
              </a:defRPr>
            </a:lvl2pPr>
            <a:lvl3pPr rtl="0" indent="0" marL="914400">
              <a:buClr>
                <a:srgbClr val="888888"/>
              </a:buClr>
              <a:buFont typeface="Arial"/>
              <a:buNone/>
              <a:defRPr sz="1600">
                <a:solidFill>
                  <a:srgbClr val="888888"/>
                </a:solidFill>
              </a:defRPr>
            </a:lvl3pPr>
            <a:lvl4pPr rtl="0" indent="0" marL="137160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4pPr>
            <a:lvl5pPr rtl="0" indent="0" marL="182880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5pPr>
            <a:lvl6pPr rtl="0" indent="0" marL="228600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6pPr>
            <a:lvl7pPr rtl="0" indent="0" marL="274320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7pPr>
            <a:lvl8pPr rtl="0" indent="0" marL="320040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8pPr>
            <a:lvl9pPr rtl="0" indent="0" marL="365760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cap="small" baseline="0" sz="36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574800" x="1630679"/>
            <a:ext cy="4525963" cx="32918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y="1574800" x="5090160"/>
            <a:ext cy="4525963" cx="32918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572767" x="1627632"/>
            <a:ext cy="639762" cx="32918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chemeClr val="dk1"/>
              </a:buClr>
              <a:buFont typeface="Arial Black"/>
              <a:buNone/>
              <a:defRPr b="0" cap="small" baseline="0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 indent="0" marL="457200">
              <a:buFont typeface="Arial"/>
              <a:buNone/>
              <a:defRPr b="1" sz="2000"/>
            </a:lvl2pPr>
            <a:lvl3pPr rtl="0" indent="0" marL="914400">
              <a:buFont typeface="Arial"/>
              <a:buNone/>
              <a:defRPr b="1" sz="1800"/>
            </a:lvl3pPr>
            <a:lvl4pPr rtl="0" indent="0" marL="1371600">
              <a:buFont typeface="Arial"/>
              <a:buNone/>
              <a:defRPr b="1" sz="1600"/>
            </a:lvl4pPr>
            <a:lvl5pPr rtl="0" indent="0" marL="1828800">
              <a:buFont typeface="Arial"/>
              <a:buNone/>
              <a:defRPr b="1" sz="1600"/>
            </a:lvl5pPr>
            <a:lvl6pPr rtl="0" indent="0" marL="2286000">
              <a:buFont typeface="Arial"/>
              <a:buNone/>
              <a:defRPr b="1" sz="1600"/>
            </a:lvl6pPr>
            <a:lvl7pPr rtl="0" indent="0" marL="2743200">
              <a:buFont typeface="Arial"/>
              <a:buNone/>
              <a:defRPr b="1" sz="1600"/>
            </a:lvl7pPr>
            <a:lvl8pPr rtl="0" indent="0" marL="3200400">
              <a:buFont typeface="Arial"/>
              <a:buNone/>
              <a:defRPr b="1" sz="1600"/>
            </a:lvl8pPr>
            <a:lvl9pPr rtl="0" indent="0" marL="3657600">
              <a:buFont typeface="Arial"/>
              <a:buNone/>
              <a:defRPr b="1" sz="16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y="2259366" x="1627632"/>
            <a:ext cy="3840479" cx="32918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y="1572767" x="5093207"/>
            <a:ext cy="639762" cx="32918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chemeClr val="dk1"/>
              </a:buClr>
              <a:buFont typeface="Arial Black"/>
              <a:buNone/>
              <a:defRPr b="0" cap="small" baseline="0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 indent="0" marL="457200">
              <a:buFont typeface="Arial"/>
              <a:buNone/>
              <a:defRPr b="1" sz="2000"/>
            </a:lvl2pPr>
            <a:lvl3pPr rtl="0" indent="0" marL="914400">
              <a:buFont typeface="Arial"/>
              <a:buNone/>
              <a:defRPr b="1" sz="1800"/>
            </a:lvl3pPr>
            <a:lvl4pPr rtl="0" indent="0" marL="1371600">
              <a:buFont typeface="Arial"/>
              <a:buNone/>
              <a:defRPr b="1" sz="1600"/>
            </a:lvl4pPr>
            <a:lvl5pPr rtl="0" indent="0" marL="1828800">
              <a:buFont typeface="Arial"/>
              <a:buNone/>
              <a:defRPr b="1" sz="1600"/>
            </a:lvl5pPr>
            <a:lvl6pPr rtl="0" indent="0" marL="2286000">
              <a:buFont typeface="Arial"/>
              <a:buNone/>
              <a:defRPr b="1" sz="1600"/>
            </a:lvl6pPr>
            <a:lvl7pPr rtl="0" indent="0" marL="2743200">
              <a:buFont typeface="Arial"/>
              <a:buNone/>
              <a:defRPr b="1" sz="1600"/>
            </a:lvl7pPr>
            <a:lvl8pPr rtl="0" indent="0" marL="3200400">
              <a:buFont typeface="Arial"/>
              <a:buNone/>
              <a:defRPr b="1" sz="1600"/>
            </a:lvl8pPr>
            <a:lvl9pPr rtl="0" indent="0" marL="3657600">
              <a:buFont typeface="Arial"/>
              <a:buNone/>
              <a:defRPr b="1" sz="1600"/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y="2259366" x="5093207"/>
            <a:ext cy="3840479" cx="32918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cap="small" baseline="0" sz="36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y="1600200" x="3575050"/>
            <a:ext cy="4480560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y="1600200" x="457200"/>
            <a:ext cy="4480560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Arial"/>
              <a:buNone/>
              <a:defRPr sz="1600"/>
            </a:lvl1pPr>
            <a:lvl2pPr rtl="0" indent="0" marL="457200">
              <a:buFont typeface="Arial"/>
              <a:buNone/>
              <a:defRPr sz="1200"/>
            </a:lvl2pPr>
            <a:lvl3pPr rtl="0" indent="0" marL="914400">
              <a:buFont typeface="Arial"/>
              <a:buNone/>
              <a:defRPr sz="1000"/>
            </a:lvl3pPr>
            <a:lvl4pPr rtl="0" indent="0" marL="1371600">
              <a:buFont typeface="Arial"/>
              <a:buNone/>
              <a:defRPr sz="900"/>
            </a:lvl4pPr>
            <a:lvl5pPr rtl="0" indent="0" marL="1828800">
              <a:buFont typeface="Arial"/>
              <a:buNone/>
              <a:defRPr sz="900"/>
            </a:lvl5pPr>
            <a:lvl6pPr rtl="0" indent="0" marL="2286000">
              <a:buFont typeface="Arial"/>
              <a:buNone/>
              <a:defRPr sz="900"/>
            </a:lvl6pPr>
            <a:lvl7pPr rtl="0" indent="0" marL="2743200">
              <a:buFont typeface="Arial"/>
              <a:buNone/>
              <a:defRPr sz="900"/>
            </a:lvl7pPr>
            <a:lvl8pPr rtl="0" indent="0" marL="3200400">
              <a:buFont typeface="Arial"/>
              <a:buNone/>
              <a:defRPr sz="900"/>
            </a:lvl8pPr>
            <a:lvl9pPr rtl="0" indent="0" marL="3657600">
              <a:buFont typeface="Arial"/>
              <a:buNone/>
              <a:defRPr sz="900"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cap="small" baseline="0" sz="36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/>
        </p:nvSpPr>
        <p:spPr>
          <a:xfrm>
            <a:off y="4846319" x="9001124"/>
            <a:ext cy="2011680" cx="1428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y="0" x="0"/>
            <a:ext cy="4846320" cx="900087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buClr>
                <a:schemeClr val="dk1"/>
              </a:buClr>
              <a:buFont typeface="Arial"/>
              <a:buNone/>
              <a:defRPr strike="noStrike" u="none" b="0" cap="none" baseline="0" sz="32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buClr>
                <a:schemeClr val="dk1"/>
              </a:buClr>
              <a:buFont typeface="Arial"/>
              <a:buNone/>
              <a:defRPr strike="noStrike" u="none" b="0" cap="none" baseline="0" sz="2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buClr>
                <a:schemeClr val="dk1"/>
              </a:buClr>
              <a:buFont typeface="Arial"/>
              <a:buNone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5715000" x="457200"/>
            <a:ext cy="457200" cx="815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Arial"/>
              <a:buNone/>
              <a:defRPr sz="1600"/>
            </a:lvl1pPr>
            <a:lvl2pPr rtl="0" indent="0" marL="457200">
              <a:buFont typeface="Arial"/>
              <a:buNone/>
              <a:defRPr sz="1200"/>
            </a:lvl2pPr>
            <a:lvl3pPr rtl="0" indent="0" marL="914400">
              <a:buFont typeface="Arial"/>
              <a:buNone/>
              <a:defRPr sz="1000"/>
            </a:lvl3pPr>
            <a:lvl4pPr rtl="0" indent="0" marL="1371600">
              <a:buFont typeface="Arial"/>
              <a:buNone/>
              <a:defRPr sz="900"/>
            </a:lvl4pPr>
            <a:lvl5pPr rtl="0" indent="0" marL="1828800">
              <a:buFont typeface="Arial"/>
              <a:buNone/>
              <a:defRPr sz="900"/>
            </a:lvl5pPr>
            <a:lvl6pPr rtl="0" indent="0" marL="2286000">
              <a:buFont typeface="Arial"/>
              <a:buNone/>
              <a:defRPr sz="900"/>
            </a:lvl6pPr>
            <a:lvl7pPr rtl="0" indent="0" marL="2743200">
              <a:buFont typeface="Arial"/>
              <a:buNone/>
              <a:defRPr sz="900"/>
            </a:lvl7pPr>
            <a:lvl8pPr rtl="0" indent="0" marL="3200400">
              <a:buFont typeface="Arial"/>
              <a:buNone/>
              <a:defRPr sz="900"/>
            </a:lvl8pPr>
            <a:lvl9pPr rtl="0" indent="0" marL="3657600">
              <a:buFont typeface="Arial"/>
              <a:buNone/>
              <a:defRPr sz="900"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y="4953000" x="457200"/>
            <a:ext cy="762000" cx="815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2" name="Shape 72"/>
          <p:cNvSpPr/>
          <p:nvPr/>
        </p:nvSpPr>
        <p:spPr>
          <a:xfrm>
            <a:off y="0" x="9001124"/>
            <a:ext cy="4846320" cx="1428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trike="noStrike" u="none" b="0" cap="small" baseline="0" sz="3600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trike="noStrike" u="none" b="1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-114300" marL="45720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-158750" marL="11430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-158750" marL="16002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-158750" marL="20574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168275" marL="25146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1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-168275" marL="29718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1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-168275" marL="34290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1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-168275" marL="38862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1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y="0" x="9001124"/>
            <a:ext cy="1371599" cx="1428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1" name="Shape 11"/>
          <p:cNvSpPr/>
          <p:nvPr/>
        </p:nvSpPr>
        <p:spPr>
          <a:xfrm>
            <a:off y="1371600" x="9001124"/>
            <a:ext cy="5486399" cx="1428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11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1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4"/><Relationship Target="../media/image10.png" Type="http://schemas.openxmlformats.org/officeDocument/2006/relationships/image" Id="rId3"/><Relationship Target="../media/image09.png" Type="http://schemas.openxmlformats.org/officeDocument/2006/relationships/image" Id="rId5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y="228600" x="457200"/>
            <a:ext cy="45719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strike="noStrike" u="none" b="0" cap="small" baseline="0" sz="8800" lang="es-AR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Html </a:t>
            </a:r>
            <a:r>
              <a:rPr strike="noStrike" u="none" b="0" cap="small" baseline="0" sz="7200" lang="es-AR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box model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y="4800600" x="457200"/>
            <a:ext cy="914400" cx="6858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20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Programación Web I - 2013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width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ancho default de un element depende de su tipo.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elementos de bloque tienen un ancho default de 100%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element inline, ocupan solo el tamaño de lo que contienen. 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los elementos inline no pueden tener un tamaño fijo las propiedades width y height se reservan para los element sde bloque.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1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Margin &amp; Padding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Todos los navegadores aplican un margen y un padding para mejorar la legibilidad.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tamaños default dependen de cada navegador.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margin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margen nos permite setear un tamaño general que rodea el element.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margenes son completamente transparentes.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margenes se pueden usar para posicionar elementos, o simplemente para mantener las cosas separadas.</a:t>
            </a:r>
          </a:p>
        </p:txBody>
      </p:sp>
      <p:sp>
        <p:nvSpPr>
          <p:cNvPr id="155" name="Shape 155"/>
          <p:cNvSpPr/>
          <p:nvPr/>
        </p:nvSpPr>
        <p:spPr>
          <a:xfrm>
            <a:off y="3820794" x="2483767"/>
            <a:ext cy="3109913" cx="376463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padding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padding es parecido a los margenes.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es transparente, ya que hereda cualquier propiedad background de el element.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Padding es usada para dar espacio dentro de un element, no para posicionar un elemento.</a:t>
            </a:r>
          </a:p>
        </p:txBody>
      </p:sp>
      <p:sp>
        <p:nvSpPr>
          <p:cNvPr id="162" name="Shape 162"/>
          <p:cNvSpPr/>
          <p:nvPr/>
        </p:nvSpPr>
        <p:spPr>
          <a:xfrm>
            <a:off y="4293096" x="2051719"/>
            <a:ext cy="1584175" cx="393714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Border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borde esta entre el padding y el margen.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Sirve para poner una linea alrededor del elemento.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Todos los bordes necesitan 3 valores: width, style y color.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propiedades son border-width, border-style, and border-color.</a:t>
            </a:r>
          </a:p>
        </p:txBody>
      </p:sp>
      <p:sp>
        <p:nvSpPr>
          <p:cNvPr id="169" name="Shape 169"/>
          <p:cNvSpPr/>
          <p:nvPr/>
        </p:nvSpPr>
        <p:spPr>
          <a:xfrm>
            <a:off y="3789039" x="2123727"/>
            <a:ext cy="1296143" cx="39734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Flotar elementos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propiedad float permite “flotar” los elementos a la izquierda o derecha.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Ejemplo, usando el layout de HTML5: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bloque section y aside, sin la propiedad float estarían uno arriba de otro.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los queremos poner uno al lado de otro usamos la propiedad float.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Flotar elementos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82" name="Shape 182"/>
          <p:cNvSpPr/>
          <p:nvPr/>
        </p:nvSpPr>
        <p:spPr>
          <a:xfrm>
            <a:off y="1772816" x="539552"/>
            <a:ext cy="3066470" cx="769081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83" name="Shape 183"/>
          <p:cNvSpPr/>
          <p:nvPr/>
        </p:nvSpPr>
        <p:spPr>
          <a:xfrm>
            <a:off y="3789039" x="107504"/>
            <a:ext cy="2862676" cx="208823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Flotar elementos – cosas imporantes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se flotan elementos, van a ir hasta el borde de su container padre.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no tiene padre, va a ir hasta el borde de la página.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tengo muchos elementos flotados a la derecha, se van a acomodar uno al lado de otro segun el flujo de la misma página.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25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Limpiando elementos flotados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un elemento es flotado, rompe con el flujo normal de la pagina. 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veces esto es bueno y esperable,.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poder flotar un elemento y luego volver al flujo normal de la pagina se una la propiedad “clear”.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un elemento tiene esa propiedad, a partir de ese punto en adelante la pagina vuevle al flujo normal.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/>
          <p:nvPr/>
        </p:nvSpPr>
        <p:spPr>
          <a:xfrm>
            <a:off y="2006498" x="354288"/>
            <a:ext cy="3066470" cx="769081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01" name="Shape 201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25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Limpiando elementos flotados</a:t>
            </a:r>
          </a:p>
        </p:txBody>
      </p:sp>
      <p:sp>
        <p:nvSpPr>
          <p:cNvPr id="202" name="Shape 202"/>
          <p:cNvSpPr/>
          <p:nvPr/>
        </p:nvSpPr>
        <p:spPr>
          <a:xfrm>
            <a:off y="4556696" x="5796135"/>
            <a:ext cy="1032543" cx="224896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Introducción 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concepto de “Box Model” dice que cada element en una pagina es una caja rectangular, y puede incluir margenes, padding y bordes.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Repitamos juntos: </a:t>
            </a: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“Cada element en una pagina es una caja rectangular”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concepto es dificil de entender, pero basico para construir sitios.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Posicionando elementos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Ademas de flotar elementos, se puede usar la propiedad “position”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propiedad position tiene un par diferente de valores.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valor por default es </a:t>
            </a: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Mantiene el elemento en el flujo normal.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valor </a:t>
            </a: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relative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usar propiedades como top, right, bottom y left para mover el elemento en la pagina.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valor </a:t>
            </a: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absolute y fixed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Funcionan con las mismas propiedades, pero rompen el flujo normal. Se corresponden con la posision de su elemento padre, que tien posicion relativa.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Posicionando elementos</a:t>
            </a:r>
          </a:p>
        </p:txBody>
      </p:sp>
      <p:sp>
        <p:nvSpPr>
          <p:cNvPr id="214" name="Shape 214"/>
          <p:cNvSpPr/>
          <p:nvPr/>
        </p:nvSpPr>
        <p:spPr>
          <a:xfrm>
            <a:off y="1916832" x="539552"/>
            <a:ext cy="1872208" cx="75016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15" name="Shape 215"/>
          <p:cNvSpPr/>
          <p:nvPr/>
        </p:nvSpPr>
        <p:spPr>
          <a:xfrm>
            <a:off y="3933055" x="567420"/>
            <a:ext cy="2308283" cx="299646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16" name="Shape 216"/>
          <p:cNvSpPr/>
          <p:nvPr/>
        </p:nvSpPr>
        <p:spPr>
          <a:xfrm>
            <a:off y="4077071" x="4594189"/>
            <a:ext cy="1747445" cx="344701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Propiedades offset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Siempre que un elemento tenga posicion diferente a static, se pueden usar las propiedades: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Top, right, bottom o left.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una le da un offset al elemento en esa direccion.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ejemplo: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Bottom: 32px, pone el elemento 32 px sobre la parte mas baja de el elemento padre.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Box sizing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 todos sabemos que “Un element en una pagina es…”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Estas cajas tienen diferentes tamaños y puede tener margenes, padding y bordes para modificar su tamaño.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Todos estos elementos juntos es lo que se llama “The Box Model”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Box model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caja empieza con un alto (height) y un ancho (width) de un element.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dado por: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tipo de element.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contenido de  los elementos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Propiedades especificas de alto y ancho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alto y el ancho es seguido por el Padding y el borde.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Luego siguen los margenes, aunque tecnicamente no forman parte del “Box Model”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/>
        </p:nvSpPr>
        <p:spPr>
          <a:xfrm>
            <a:off y="2132856" x="1187624"/>
            <a:ext cy="3672407" cx="65414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1" name="Shape 111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Box model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/>
        </p:nvSpPr>
        <p:spPr>
          <a:xfrm>
            <a:off y="1631750" x="461362"/>
            <a:ext cy="3381426" cx="696384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7" name="Shape 117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Box model</a:t>
            </a:r>
          </a:p>
        </p:txBody>
      </p:sp>
      <p:sp>
        <p:nvSpPr>
          <p:cNvPr id="118" name="Shape 118"/>
          <p:cNvSpPr/>
          <p:nvPr/>
        </p:nvSpPr>
        <p:spPr>
          <a:xfrm>
            <a:off y="4581128" x="5652119"/>
            <a:ext cy="2146737" cx="308323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Box model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56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encontrar el alto total y ancho total del element hacemos:</a:t>
            </a:r>
          </a:p>
          <a:p>
            <a:pPr algn="l" rtl="0" lvl="0" marR="0" indent="0" marL="0">
              <a:spcBef>
                <a:spcPts val="56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strike="noStrike" u="none" b="0" cap="none" baseline="0" sz="2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 492px = 20px + 6px + 20px + 400px + 20px + 6px + 20px</a:t>
            </a:r>
            <a:r>
              <a:rPr strike="noStrike" u="none" b="1" cap="none" baseline="0" sz="2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r>
              <a:rPr strike="noStrike" u="none" b="0" cap="none" baseline="0" sz="2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 192px = 20px + 6px + 20px + 100px + 20px + 6px + 20px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1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Height &amp; Width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Todos los elementos tienen un alto y ancho heredado.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Dependiendo el proposito el ancho y alto es el adecuado.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algun elemento es clave para el layout o diseño de la pagina seguramente tenga un ancho y alto especifico.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se usa height y width los tamaños heredados se sobreescriben.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height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alto default de un element es determinado por su contenido.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element se puede estirar o contrar veticalmente para acomodarse a su contenido.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setear un alto especifico se usa la propiedad  </a:t>
            </a: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