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2" r:id="rId3"/>
    <p:sldId id="279" r:id="rId4"/>
    <p:sldId id="280" r:id="rId5"/>
    <p:sldId id="281" r:id="rId6"/>
    <p:sldId id="292" r:id="rId7"/>
    <p:sldId id="282" r:id="rId8"/>
    <p:sldId id="293" r:id="rId9"/>
    <p:sldId id="283" r:id="rId10"/>
    <p:sldId id="294" r:id="rId11"/>
    <p:sldId id="296" r:id="rId12"/>
    <p:sldId id="297" r:id="rId13"/>
    <p:sldId id="298" r:id="rId14"/>
    <p:sldId id="295" r:id="rId15"/>
    <p:sldId id="299" r:id="rId16"/>
    <p:sldId id="300" r:id="rId17"/>
    <p:sldId id="301" r:id="rId18"/>
    <p:sldId id="307" r:id="rId19"/>
    <p:sldId id="302" r:id="rId20"/>
    <p:sldId id="303" r:id="rId21"/>
    <p:sldId id="305" r:id="rId22"/>
    <p:sldId id="267" r:id="rId23"/>
    <p:sldId id="306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0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0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64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6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62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7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3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2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1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6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0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4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tar.com/solutions/why_unit_testing.html" TargetMode="External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nkins-ci.org/" TargetMode="External"/><Relationship Id="rId7" Type="http://schemas.openxmlformats.org/officeDocument/2006/relationships/hyperlink" Target="http://www.pear.php.net/" TargetMode="External"/><Relationship Id="rId2" Type="http://schemas.openxmlformats.org/officeDocument/2006/relationships/hyperlink" Target="http://www.debia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" TargetMode="External"/><Relationship Id="rId5" Type="http://schemas.openxmlformats.org/officeDocument/2006/relationships/hyperlink" Target="http://www.phpqatools.org/" TargetMode="External"/><Relationship Id="rId4" Type="http://schemas.openxmlformats.org/officeDocument/2006/relationships/hyperlink" Target="http://www.ant.apache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bian-server-ip:8080/" TargetMode="External"/><Relationship Id="rId2" Type="http://schemas.openxmlformats.org/officeDocument/2006/relationships/hyperlink" Target="https://wiki.jenkins-ci.org/display/JENKINS/Installing+Jenkins+on+Ubunt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vemcconnell.com/ieeesoftware/bp04.ht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software better, faster and cheaper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09" y="4648206"/>
            <a:ext cx="4292068" cy="1380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77" y="4677061"/>
            <a:ext cx="2204418" cy="1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effectLst/>
              </a:rPr>
              <a:t>It minimizes integration risk</a:t>
            </a:r>
            <a:r>
              <a:rPr lang="en-US" b="1" dirty="0" smtClean="0">
                <a:effectLst/>
              </a:rPr>
              <a:t>.</a:t>
            </a:r>
          </a:p>
          <a:p>
            <a:r>
              <a:rPr lang="en-US" b="1" dirty="0">
                <a:effectLst/>
              </a:rPr>
              <a:t>It reduces the risk of low quality</a:t>
            </a:r>
            <a:r>
              <a:rPr lang="en-US" b="1" dirty="0" smtClean="0">
                <a:effectLst/>
              </a:rPr>
              <a:t>.</a:t>
            </a:r>
          </a:p>
          <a:p>
            <a:r>
              <a:rPr lang="en-US" b="1" dirty="0">
                <a:effectLst/>
              </a:rPr>
              <a:t>It supports easier defect diagnosis</a:t>
            </a:r>
            <a:r>
              <a:rPr lang="en-US" b="1" dirty="0" smtClean="0">
                <a:effectLst/>
              </a:rPr>
              <a:t>.</a:t>
            </a:r>
          </a:p>
          <a:p>
            <a:r>
              <a:rPr lang="en-US" b="1" dirty="0" smtClean="0">
                <a:effectLst/>
              </a:rPr>
              <a:t>Manage Versions – Installation Packages</a:t>
            </a:r>
          </a:p>
          <a:p>
            <a:r>
              <a:rPr lang="en-US" dirty="0" smtClean="0"/>
              <a:t>Fail Fast</a:t>
            </a:r>
          </a:p>
          <a:p>
            <a:r>
              <a:rPr lang="en-US" dirty="0" smtClean="0"/>
              <a:t>Build Better Software</a:t>
            </a:r>
          </a:p>
          <a:p>
            <a:pPr lvl="1"/>
            <a:r>
              <a:rPr lang="en-US" dirty="0" smtClean="0"/>
              <a:t>That has more quality</a:t>
            </a:r>
          </a:p>
          <a:p>
            <a:pPr lvl="1"/>
            <a:r>
              <a:rPr lang="en-US" dirty="0" smtClean="0"/>
              <a:t>That is tested early and often</a:t>
            </a:r>
          </a:p>
          <a:p>
            <a:pPr lvl="1"/>
            <a:r>
              <a:rPr lang="en-US" dirty="0" smtClean="0"/>
              <a:t>That adheres to best practices and coding standards</a:t>
            </a:r>
          </a:p>
          <a:p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Test in parallel not at the end</a:t>
            </a:r>
          </a:p>
          <a:p>
            <a:pPr lvl="1"/>
            <a:r>
              <a:rPr lang="en-US" dirty="0" smtClean="0"/>
              <a:t>No integration points</a:t>
            </a:r>
          </a:p>
          <a:p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Identify defects earlier</a:t>
            </a:r>
          </a:p>
          <a:p>
            <a:pPr lvl="1"/>
            <a:r>
              <a:rPr lang="en-US" dirty="0" smtClean="0"/>
              <a:t>Fix when least costly</a:t>
            </a:r>
          </a:p>
          <a:p>
            <a:pPr lvl="1"/>
            <a:r>
              <a:rPr lang="en-US" dirty="0" smtClean="0"/>
              <a:t>Easily repeatable testing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0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That has more quality</a:t>
            </a:r>
          </a:p>
          <a:p>
            <a:r>
              <a:rPr lang="en-US" dirty="0" smtClean="0"/>
              <a:t>That is tested early and often</a:t>
            </a:r>
          </a:p>
          <a:p>
            <a:r>
              <a:rPr lang="en-US" dirty="0" smtClean="0"/>
              <a:t>That adheres to best practices and coding standards</a:t>
            </a:r>
          </a:p>
          <a:p>
            <a:pPr lvl="1"/>
            <a:endParaRPr lang="en-US" dirty="0" smtClean="0"/>
          </a:p>
        </p:txBody>
      </p:sp>
      <p:pic>
        <p:nvPicPr>
          <p:cNvPr id="7172" name="Picture 4" descr="http://karatefraud.com/files/2013/07/quality_control_certified_1005x1008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24" y="37407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Test in parallel not at the end</a:t>
            </a:r>
          </a:p>
          <a:p>
            <a:r>
              <a:rPr lang="en-US" dirty="0" smtClean="0"/>
              <a:t>No integration points</a:t>
            </a:r>
          </a:p>
          <a:p>
            <a:r>
              <a:rPr lang="en-US" dirty="0" smtClean="0"/>
              <a:t>No one have to integrate</a:t>
            </a:r>
            <a:endParaRPr lang="en-US" dirty="0" smtClean="0"/>
          </a:p>
        </p:txBody>
      </p:sp>
      <p:pic>
        <p:nvPicPr>
          <p:cNvPr id="6148" name="Picture 4" descr="http://www.dcshosting.co.uk/ecommerce/files/2013/01/spe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029" y="3044782"/>
            <a:ext cx="4039175" cy="403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Cheaper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Identify defects earlier</a:t>
            </a:r>
          </a:p>
          <a:p>
            <a:r>
              <a:rPr lang="en-US" dirty="0" smtClean="0"/>
              <a:t>Fix when least costly</a:t>
            </a:r>
          </a:p>
          <a:p>
            <a:r>
              <a:rPr lang="en-US" dirty="0" smtClean="0"/>
              <a:t>Easily repeatable testing</a:t>
            </a:r>
          </a:p>
          <a:p>
            <a:pPr lvl="1"/>
            <a:endParaRPr lang="en-US" dirty="0" smtClean="0"/>
          </a:p>
        </p:txBody>
      </p:sp>
      <p:pic>
        <p:nvPicPr>
          <p:cNvPr id="5122" name="Picture 2" descr="http://www.agitar.com/images/defect_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20" y="2760509"/>
            <a:ext cx="6771697" cy="33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94224" y="6550223"/>
            <a:ext cx="7370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Source: </a:t>
            </a:r>
            <a:r>
              <a:rPr lang="en-US" sz="1400" dirty="0">
                <a:hlinkClick r:id="rId3"/>
              </a:rPr>
              <a:t>http://www.agitar.com/solutions/why_unit_testing.html</a:t>
            </a:r>
            <a:endParaRPr lang="en-US" sz="1400" dirty="0"/>
          </a:p>
        </p:txBody>
      </p:sp>
      <p:pic>
        <p:nvPicPr>
          <p:cNvPr id="5124" name="Picture 4" descr="http://ecoking.com.au/wp-content/uploads/2011/03/best-price-guaranteed-we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44" y="76327"/>
            <a:ext cx="3299756" cy="296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 smtClean="0"/>
              <a:t>Debian</a:t>
            </a:r>
            <a:r>
              <a:rPr lang="en-US" dirty="0" smtClean="0"/>
              <a:t>– </a:t>
            </a:r>
            <a:r>
              <a:rPr lang="en-US" dirty="0" smtClean="0">
                <a:hlinkClick r:id="rId2"/>
              </a:rPr>
              <a:t>www.debian.org</a:t>
            </a:r>
            <a:r>
              <a:rPr lang="en-US" dirty="0" smtClean="0"/>
              <a:t> </a:t>
            </a:r>
          </a:p>
          <a:p>
            <a:pPr marL="0" indent="0" fontAlgn="base">
              <a:buNone/>
            </a:pPr>
            <a:r>
              <a:rPr lang="en-US" dirty="0" smtClean="0"/>
              <a:t>Jenkins CI </a:t>
            </a:r>
            <a:r>
              <a:rPr lang="en-US" dirty="0"/>
              <a:t>- </a:t>
            </a:r>
            <a:r>
              <a:rPr lang="en-US" dirty="0" smtClean="0">
                <a:hlinkClick r:id="rId3"/>
              </a:rPr>
              <a:t>www.jenkins-ci.org</a:t>
            </a:r>
            <a:r>
              <a:rPr lang="en-US" dirty="0" smtClean="0"/>
              <a:t> </a:t>
            </a:r>
          </a:p>
          <a:p>
            <a:pPr marL="0" indent="0" fontAlgn="base">
              <a:buNone/>
            </a:pPr>
            <a:r>
              <a:rPr lang="en-US" dirty="0" smtClean="0"/>
              <a:t>Apache Ant – </a:t>
            </a:r>
            <a:r>
              <a:rPr lang="en-US" dirty="0" smtClean="0">
                <a:hlinkClick r:id="rId4"/>
              </a:rPr>
              <a:t>ant.apache.org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PHP QA Tools - </a:t>
            </a:r>
            <a:r>
              <a:rPr lang="en-US" dirty="0" smtClean="0">
                <a:hlinkClick r:id="rId5"/>
              </a:rPr>
              <a:t>www.phpqatools.org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PHP – </a:t>
            </a:r>
            <a:r>
              <a:rPr lang="en-US" dirty="0" smtClean="0">
                <a:hlinkClick r:id="rId6"/>
              </a:rPr>
              <a:t>www.php.net</a:t>
            </a:r>
            <a:r>
              <a:rPr lang="en-US" dirty="0" smtClean="0"/>
              <a:t> </a:t>
            </a:r>
          </a:p>
          <a:p>
            <a:pPr marL="0" indent="0" fontAlgn="base">
              <a:buNone/>
            </a:pPr>
            <a:r>
              <a:rPr lang="en-US" dirty="0" smtClean="0"/>
              <a:t>Pear -  </a:t>
            </a:r>
            <a:r>
              <a:rPr lang="en-US" dirty="0" smtClean="0">
                <a:hlinkClick r:id="rId7"/>
              </a:rPr>
              <a:t>www.pear.php.net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 smtClean="0"/>
              <a:t>Debian</a:t>
            </a:r>
            <a:r>
              <a:rPr lang="en-US" dirty="0" smtClean="0"/>
              <a:t> installed with</a:t>
            </a:r>
          </a:p>
          <a:p>
            <a:pPr lvl="1" indent="-342900" fontAlgn="base"/>
            <a:r>
              <a:rPr lang="en-US" dirty="0" smtClean="0"/>
              <a:t>Web Server (Apache + PHP + Pear + etc.)</a:t>
            </a:r>
          </a:p>
          <a:p>
            <a:pPr lvl="1" indent="-342900" fontAlgn="base"/>
            <a:r>
              <a:rPr lang="en-US" dirty="0" smtClean="0"/>
              <a:t>SSH server</a:t>
            </a:r>
          </a:p>
          <a:p>
            <a:pPr lvl="1" indent="-342900" fontAlgn="base"/>
            <a:r>
              <a:rPr lang="en-US" dirty="0" smtClean="0"/>
              <a:t>Jenkins-ci (</a:t>
            </a:r>
            <a:r>
              <a:rPr lang="en-US" dirty="0" smtClean="0">
                <a:hlinkClick r:id="rId2"/>
              </a:rPr>
              <a:t>How to install Jenkins on </a:t>
            </a:r>
            <a:r>
              <a:rPr lang="en-US" dirty="0" err="1" smtClean="0">
                <a:hlinkClick r:id="rId2"/>
              </a:rPr>
              <a:t>Debian</a:t>
            </a:r>
            <a:r>
              <a:rPr lang="en-US" dirty="0" smtClean="0"/>
              <a:t>)</a:t>
            </a:r>
          </a:p>
          <a:p>
            <a:pPr lvl="2" indent="-342900" fontAlgn="base"/>
            <a:r>
              <a:rPr lang="en-US" dirty="0" smtClean="0"/>
              <a:t>By default Jenkins will attend at </a:t>
            </a:r>
            <a:r>
              <a:rPr lang="en-US" dirty="0" smtClean="0">
                <a:hlinkClick r:id="rId3"/>
              </a:rPr>
              <a:t>http://debian-server-ip:8080</a:t>
            </a:r>
            <a:r>
              <a:rPr lang="en-US" dirty="0" smtClean="0"/>
              <a:t> </a:t>
            </a:r>
          </a:p>
          <a:p>
            <a:pPr lvl="1" indent="-342900" fontAlgn="base"/>
            <a:r>
              <a:rPr lang="en-US" dirty="0" err="1" smtClean="0"/>
              <a:t>Git</a:t>
            </a:r>
            <a:endParaRPr lang="en-US" dirty="0" smtClean="0"/>
          </a:p>
          <a:p>
            <a:pPr lvl="1" indent="-342900" fontAlgn="base"/>
            <a:r>
              <a:rPr lang="en-US" dirty="0"/>
              <a:t>PHP QA Tools</a:t>
            </a:r>
            <a:endParaRPr lang="en-US" dirty="0" smtClean="0"/>
          </a:p>
          <a:p>
            <a:pPr lvl="1" indent="-342900" fontAlgn="base"/>
            <a:r>
              <a:rPr lang="en-US" dirty="0" smtClean="0"/>
              <a:t>Apache Ant</a:t>
            </a:r>
          </a:p>
          <a:p>
            <a:pPr indent="-342900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#PHP 5 + PEAR</a:t>
            </a:r>
          </a:p>
          <a:p>
            <a:pPr marL="0" indent="0" fontAlgn="base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apt-get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install php-5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-pear</a:t>
            </a:r>
          </a:p>
          <a:p>
            <a:pPr marL="0" indent="0" fontAlgn="base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#Jenkins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-q -O - http://pkg.jenkins-ci.org/debian/jenkins-ci.org.key 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apt-key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add -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-c 'echo deb http://pkg.jenkins-ci.org/debian binary/ &gt; 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/apt/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sources.list.d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jenkins.list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jenkins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upgrade PEAR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-set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auto_discover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install pear.phpqatools.org/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phpqatools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-core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#PHP QA Tools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upgrade PEAR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-set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auto_discover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pear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install pear.phpqatools.org/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phpqatools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-core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#Apache Ant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http://www.us.apache.org/dist/ant/binaries/apache-ant-1.9.2-bin.tar.gz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tar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xvfvz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apache-ant-1.9.2-bin.tar.gz -C /opt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-s /opt/apache-ant-1.9.2 /opt/ant</a:t>
            </a:r>
          </a:p>
          <a:p>
            <a:pPr marL="0" indent="0" fontAlgn="base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#Setup ANT_HOME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'echo ANT_HOME=/opt/ant &gt;&gt; 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/environment'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-s /opt/ant/bin/ant 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/bin/ant</a:t>
            </a:r>
          </a:p>
          <a:p>
            <a:pPr marL="0" indent="0" fontAlgn="base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#Verify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ant -version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fontAlgn="base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Checkstyle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(for processing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PHP_CodeSniffer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logfiles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Checkstyle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format)</a:t>
            </a:r>
          </a:p>
          <a:p>
            <a:pPr marL="285750" indent="-285750" fontAlgn="base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Clover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PHP (for processing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PHPUnit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code coverage xml output)</a:t>
            </a:r>
          </a:p>
          <a:p>
            <a:pPr marL="285750" indent="-285750" fontAlgn="base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DRY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(for processing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phpcpd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logfiles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PMD-CPD format)</a:t>
            </a:r>
          </a:p>
          <a:p>
            <a:pPr marL="285750" indent="-285750" fontAlgn="base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Publisher (for publishing the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PHPUnit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code coverage report, for instance)</a:t>
            </a:r>
          </a:p>
          <a:p>
            <a:pPr marL="285750" indent="-285750" fontAlgn="base"/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JDepend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(for processing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PHP_Depend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logfiles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JDepend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format)</a:t>
            </a:r>
          </a:p>
          <a:p>
            <a:pPr marL="285750" indent="-285750" fontAlgn="base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Plot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(for processing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CSV output)</a:t>
            </a:r>
          </a:p>
          <a:p>
            <a:pPr marL="285750" indent="-285750" fontAlgn="base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PMD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(for processing PHPMD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logfiles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PMD format)</a:t>
            </a:r>
          </a:p>
          <a:p>
            <a:pPr marL="285750" indent="-285750" fontAlgn="base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Violations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(for processing various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logfiles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 fontAlgn="base"/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xUnit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(for processing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PHPUnit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logfiles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JUnit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format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 fontAlgn="base"/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Plugin</a:t>
            </a:r>
          </a:p>
          <a:p>
            <a:pPr marL="285750" indent="-285750" fontAlgn="base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Jenkins Workspace Cleanup Plugin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Continuous Integration?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fontAlgn="base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8" y="1580050"/>
            <a:ext cx="6983470" cy="47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</a:t>
            </a:r>
            <a:r>
              <a:rPr lang="en-US" dirty="0" err="1" smtClean="0"/>
              <a:t>ssh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Login with the Jenkins user</a:t>
            </a:r>
          </a:p>
          <a:p>
            <a:pPr marL="0" indent="0" fontAlgn="base">
              <a:buNone/>
            </a:pPr>
            <a:r>
              <a:rPr lang="en-US" dirty="0" err="1" smtClean="0"/>
              <a:t>root@ciserver</a:t>
            </a:r>
            <a:r>
              <a:rPr lang="en-US" dirty="0" smtClean="0"/>
              <a:t>:# </a:t>
            </a:r>
            <a:r>
              <a:rPr lang="en-US" dirty="0" err="1" smtClean="0"/>
              <a:t>su</a:t>
            </a:r>
            <a:r>
              <a:rPr lang="en-US" dirty="0" smtClean="0"/>
              <a:t> - </a:t>
            </a:r>
            <a:r>
              <a:rPr lang="en-US" dirty="0" err="1" smtClean="0"/>
              <a:t>jenkins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Execute:</a:t>
            </a:r>
            <a:endParaRPr lang="en-US" dirty="0"/>
          </a:p>
          <a:p>
            <a:pPr marL="377100" lvl="1" indent="0" fontAlgn="base">
              <a:buNone/>
            </a:pPr>
            <a:r>
              <a:rPr lang="de-DE" dirty="0"/>
              <a:t>ssh-keygen -t rsa -C </a:t>
            </a:r>
            <a:r>
              <a:rPr lang="de-DE" dirty="0" smtClean="0"/>
              <a:t>"your_email@example.com"</a:t>
            </a:r>
          </a:p>
          <a:p>
            <a:pPr marL="377100" lvl="1" indent="0" fontAlgn="base">
              <a:buNone/>
            </a:pPr>
            <a:r>
              <a:rPr lang="en-US" dirty="0" smtClean="0"/>
              <a:t>cat .</a:t>
            </a:r>
            <a:r>
              <a:rPr lang="en-US" dirty="0" err="1" smtClean="0"/>
              <a:t>ssh</a:t>
            </a:r>
            <a:r>
              <a:rPr lang="en-US" dirty="0" smtClean="0"/>
              <a:t>/id_rsa.pub</a:t>
            </a:r>
          </a:p>
          <a:p>
            <a:pPr marL="0" indent="0" fontAlgn="base">
              <a:buNone/>
            </a:pPr>
            <a:r>
              <a:rPr lang="en-US" dirty="0" smtClean="0"/>
              <a:t>Copy the text and paste it as a new key in the </a:t>
            </a:r>
            <a:r>
              <a:rPr lang="en-US" dirty="0" err="1" smtClean="0"/>
              <a:t>Git</a:t>
            </a:r>
            <a:r>
              <a:rPr lang="en-US" dirty="0" smtClean="0"/>
              <a:t> Hub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23" y="1732449"/>
            <a:ext cx="6961905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 against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Execute:</a:t>
            </a:r>
            <a:endParaRPr lang="en-US" dirty="0"/>
          </a:p>
          <a:p>
            <a:pPr marL="377100" lvl="1" indent="0" fontAlgn="base">
              <a:buNone/>
            </a:pPr>
            <a:r>
              <a:rPr lang="de-DE" dirty="0"/>
              <a:t>ssh -T </a:t>
            </a:r>
            <a:r>
              <a:rPr lang="de-DE" dirty="0" smtClean="0">
                <a:hlinkClick r:id="rId2"/>
              </a:rPr>
              <a:t>git@github.com</a:t>
            </a:r>
            <a:endParaRPr lang="de-D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42" y="2915278"/>
            <a:ext cx="5666667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ttp://devopsdotcom.files.wordpress.com/2012/11/screen-shot-2012-11-11-at-10-27-09-am.png?w=611&amp;h=4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75" y="1930030"/>
            <a:ext cx="4876801" cy="36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3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202" y="3806563"/>
            <a:ext cx="2937425" cy="22383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ular Callout 5"/>
          <p:cNvSpPr/>
          <p:nvPr/>
        </p:nvSpPr>
        <p:spPr>
          <a:xfrm>
            <a:off x="746975" y="609600"/>
            <a:ext cx="10520582" cy="2803301"/>
          </a:xfrm>
          <a:prstGeom prst="wedgeRectCallout">
            <a:avLst>
              <a:gd name="adj1" fmla="val -2471"/>
              <a:gd name="adj2" fmla="val 90065"/>
            </a:avLst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ffectLst/>
              </a:rPr>
              <a:t>Continuous Integration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15258" y="6295913"/>
            <a:ext cx="8752299" cy="532749"/>
          </a:xfrm>
        </p:spPr>
        <p:txBody>
          <a:bodyPr/>
          <a:lstStyle/>
          <a:p>
            <a:r>
              <a:rPr lang="en-US" dirty="0" smtClean="0"/>
              <a:t>Martin Fowler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92183"/>
            <a:ext cx="10018713" cy="4499017"/>
          </a:xfrm>
        </p:spPr>
        <p:txBody>
          <a:bodyPr>
            <a:normAutofit/>
          </a:bodyPr>
          <a:lstStyle/>
          <a:p>
            <a:r>
              <a:rPr lang="en-US" dirty="0" smtClean="0"/>
              <a:t>Maintain a Code Repository.</a:t>
            </a:r>
          </a:p>
          <a:p>
            <a:r>
              <a:rPr lang="en-US" dirty="0" smtClean="0"/>
              <a:t>Automate the build.</a:t>
            </a:r>
          </a:p>
          <a:p>
            <a:r>
              <a:rPr lang="en-US" dirty="0" smtClean="0"/>
              <a:t>Make the build self-testing.</a:t>
            </a:r>
          </a:p>
          <a:p>
            <a:r>
              <a:rPr lang="en-US" dirty="0" smtClean="0"/>
              <a:t>Everyone commits to the baseline everyday.</a:t>
            </a:r>
          </a:p>
          <a:p>
            <a:r>
              <a:rPr lang="en-US" dirty="0" smtClean="0"/>
              <a:t>Every commit to baseline should be built.</a:t>
            </a:r>
          </a:p>
          <a:p>
            <a:r>
              <a:rPr lang="en-US" dirty="0" smtClean="0"/>
              <a:t>Keep build fast.</a:t>
            </a:r>
          </a:p>
          <a:p>
            <a:r>
              <a:rPr lang="en-US" dirty="0" smtClean="0"/>
              <a:t>Make it easy to get the latest deliverables.</a:t>
            </a:r>
          </a:p>
          <a:p>
            <a:r>
              <a:rPr lang="en-US" dirty="0" smtClean="0"/>
              <a:t>Everyone can see the result of the latest build.</a:t>
            </a:r>
          </a:p>
          <a:p>
            <a:r>
              <a:rPr lang="en-US" dirty="0" smtClean="0"/>
              <a:t>Automate Deploym</a:t>
            </a:r>
            <a:r>
              <a:rPr lang="en-US" dirty="0" smtClean="0"/>
              <a:t>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6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0" y="5029200"/>
            <a:ext cx="1513608" cy="1513608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04" y="5098470"/>
            <a:ext cx="1513608" cy="15136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78" y="5056909"/>
            <a:ext cx="1513608" cy="15136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04" y="1787237"/>
            <a:ext cx="1655618" cy="1655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41" y="1354159"/>
            <a:ext cx="1446403" cy="22689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52" y="2698296"/>
            <a:ext cx="924791" cy="924791"/>
          </a:xfrm>
          <a:prstGeom prst="rect">
            <a:avLst/>
          </a:prstGeom>
        </p:spPr>
      </p:pic>
      <p:pic>
        <p:nvPicPr>
          <p:cNvPr id="1026" name="Picture 2" descr="http://wcdn1.dataknet.com/static/resources/icons/set9/f3fa786d183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332" y="4859721"/>
            <a:ext cx="966478" cy="96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27" y="542356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34" y="5406606"/>
            <a:ext cx="963137" cy="9631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72" y="1435253"/>
            <a:ext cx="1617641" cy="1617641"/>
          </a:xfrm>
          <a:prstGeom prst="rect">
            <a:avLst/>
          </a:prstGeom>
        </p:spPr>
      </p:pic>
      <p:sp>
        <p:nvSpPr>
          <p:cNvPr id="16" name="Up Arrow 15"/>
          <p:cNvSpPr/>
          <p:nvPr/>
        </p:nvSpPr>
        <p:spPr>
          <a:xfrm>
            <a:off x="2482096" y="3442855"/>
            <a:ext cx="335743" cy="1524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2105768">
            <a:off x="1663106" y="3175725"/>
            <a:ext cx="335743" cy="1524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9761501">
            <a:off x="3357119" y="3288262"/>
            <a:ext cx="335743" cy="1524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6200000">
            <a:off x="4501414" y="1884015"/>
            <a:ext cx="335743" cy="1524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5400000">
            <a:off x="8489646" y="1481888"/>
            <a:ext cx="335743" cy="1524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7973732">
            <a:off x="8190373" y="3219444"/>
            <a:ext cx="335743" cy="1524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5400000">
            <a:off x="6398017" y="4828165"/>
            <a:ext cx="335743" cy="2239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97802" y="353502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2733" y="351372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23325" y="395883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7755" y="6385851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26690" y="1496129"/>
            <a:ext cx="12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85634" y="210635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13955" y="1680795"/>
            <a:ext cx="9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509615" y="3352129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</a:t>
            </a:r>
          </a:p>
          <a:p>
            <a:r>
              <a:rPr lang="en-US" dirty="0" smtClean="0"/>
              <a:t> Reports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60933" y="5238902"/>
            <a:ext cx="68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4732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958" y="-250544"/>
            <a:ext cx="10353762" cy="353434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happen if someone break the build?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60416"/>
            <a:ext cx="10018713" cy="1752599"/>
          </a:xfrm>
        </p:spPr>
        <p:txBody>
          <a:bodyPr/>
          <a:lstStyle/>
          <a:p>
            <a:r>
              <a:rPr lang="en-US" dirty="0" smtClean="0"/>
              <a:t>Some ideas</a:t>
            </a:r>
            <a:endParaRPr lang="en-US" dirty="0"/>
          </a:p>
        </p:txBody>
      </p:sp>
      <p:pic>
        <p:nvPicPr>
          <p:cNvPr id="2050" name="Picture 2" descr="http://www.ziegelmeier.net/_/rsrc/1250624025756/extreme-feedback-device/xf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0" y="902566"/>
            <a:ext cx="37623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jensjaeger.com/dateien/2010/04/batman_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01" y="1181850"/>
            <a:ext cx="2444173" cy="18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logs.atlassian.com/news/traffic-ligh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1" y="4584557"/>
            <a:ext cx="19812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irehead.de/files/articleimages/static/buildlamp/fin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33" y="4965123"/>
            <a:ext cx="3986935" cy="17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abdinoor.com/wp-content/uploads/2010/08/photo-1-225x3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64" y="196274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upload.wikimedia.org/wikipedia/commons/f/f0/Series_of_build_light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71" y="3093597"/>
            <a:ext cx="2793253" cy="374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onsolesandgadgets.com/catalog/images/USBMissile0Launch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76" y="916421"/>
            <a:ext cx="1555668" cy="199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07" y="1204871"/>
            <a:ext cx="3861488" cy="876299"/>
          </a:xfrm>
        </p:spPr>
        <p:txBody>
          <a:bodyPr/>
          <a:lstStyle/>
          <a:p>
            <a:r>
              <a:rPr lang="en-US" dirty="0" smtClean="0"/>
              <a:t>During the week</a:t>
            </a:r>
            <a:endParaRPr lang="en-US" dirty="0"/>
          </a:p>
        </p:txBody>
      </p:sp>
      <p:pic>
        <p:nvPicPr>
          <p:cNvPr id="3074" name="Picture 2" descr="http://www.fabricamediaslunas.com.ar/grasamanteca/mantec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7" y="2091314"/>
            <a:ext cx="5351969" cy="40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2.bp.blogspot.com/_x-SrDZMfeDM/TOECSLt7III/AAAAAAAAAA8/6Czk7bcdkbw/s1600/s-mi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49" y="2435395"/>
            <a:ext cx="5512395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636711" y="-308016"/>
            <a:ext cx="10018713" cy="1752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Break Pays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197344" y="1185707"/>
            <a:ext cx="4288074" cy="8762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During the weekend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ffectLst/>
              </a:rPr>
              <a:t>By the time it was released, Microsoft Windows NT 3.0 consisted of 5.6 million lines of code spread across 40,000 source files. A complete build took as many as 19 hours on several machines, but the NT development team still managed to build every day (Zachary, 1994). Far from being a nuisance, the NT team attributed much of its success on that huge project to their daily builds</a:t>
            </a:r>
            <a:r>
              <a:rPr lang="en-US" sz="2000" dirty="0" smtClean="0">
                <a:effectLst/>
              </a:rPr>
              <a:t>.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3"/>
          </p:nvPr>
        </p:nvSpPr>
        <p:spPr>
          <a:xfrm>
            <a:off x="1706789" y="3610032"/>
            <a:ext cx="8752299" cy="6943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Steve </a:t>
            </a:r>
            <a:r>
              <a:rPr lang="en-US" dirty="0" err="1" smtClean="0"/>
              <a:t>Mcconel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http://www.stevemcconnell.com/ieeesoftware/bp04.htm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561</TotalTime>
  <Words>725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Calisto MT</vt:lpstr>
      <vt:lpstr>Consolas</vt:lpstr>
      <vt:lpstr>Trebuchet MS</vt:lpstr>
      <vt:lpstr>Verdana</vt:lpstr>
      <vt:lpstr>Wingdings 2</vt:lpstr>
      <vt:lpstr>Slate</vt:lpstr>
      <vt:lpstr>Continuous Integration</vt:lpstr>
      <vt:lpstr>What is Continuous Integration?</vt:lpstr>
      <vt:lpstr>Continuous Integration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possible. </vt:lpstr>
      <vt:lpstr>Principles</vt:lpstr>
      <vt:lpstr>Workflow</vt:lpstr>
      <vt:lpstr>What happen if someone break the build?</vt:lpstr>
      <vt:lpstr>Some ideas</vt:lpstr>
      <vt:lpstr>During the week</vt:lpstr>
      <vt:lpstr>By the time it was released, Microsoft Windows NT 3.0 consisted of 5.6 million lines of code spread across 40,000 source files. A complete build took as many as 19 hours on several machines, but the NT development team still managed to build every day (Zachary, 1994). Far from being a nuisance, the NT team attributed much of its success on that huge project to their daily builds.</vt:lpstr>
      <vt:lpstr>Benefits</vt:lpstr>
      <vt:lpstr>Better</vt:lpstr>
      <vt:lpstr>Faster</vt:lpstr>
      <vt:lpstr>Cheaper</vt:lpstr>
      <vt:lpstr>Tools</vt:lpstr>
      <vt:lpstr>Pre-Requisites</vt:lpstr>
      <vt:lpstr>Commands</vt:lpstr>
      <vt:lpstr>Commands</vt:lpstr>
      <vt:lpstr>Commands</vt:lpstr>
      <vt:lpstr>Jenkins Plugins</vt:lpstr>
      <vt:lpstr>Jenkins Plugins</vt:lpstr>
      <vt:lpstr>Generate a ssh key</vt:lpstr>
      <vt:lpstr>Add an SSH Key</vt:lpstr>
      <vt:lpstr>Authenticate against GitHub</vt:lpstr>
      <vt:lpstr>Lets Play!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ijonas</dc:creator>
  <cp:lastModifiedBy>ijonas</cp:lastModifiedBy>
  <cp:revision>51</cp:revision>
  <dcterms:created xsi:type="dcterms:W3CDTF">2013-11-19T01:29:03Z</dcterms:created>
  <dcterms:modified xsi:type="dcterms:W3CDTF">2013-12-10T02:33:13Z</dcterms:modified>
</cp:coreProperties>
</file>