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trike="noStrike" u="none" b="0" cap="small" baseline="0" sz="88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trike="noStrike" u="none" b="0" cap="small" baseline="0" sz="20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ctr" rtl="0" marR="0" indent="0" marL="457200">
              <a:spcBef>
                <a:spcPts val="400"/>
              </a:spcBef>
              <a:buClr>
                <a:schemeClr val="dk2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29381" x="2080418"/>
            <a:ext cy="7619999" cx="4373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47800" x="457200"/>
            <a:ext cy="43211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defRPr b="0" cap="small" baseline="0" sz="8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28601" x="457200"/>
            <a:ext cy="1066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2"/>
              </a:buClr>
              <a:buFont typeface="Arial Black"/>
              <a:buNone/>
              <a:defRPr b="0" cap="small" baseline="0" sz="2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574800" x="1630679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574800" x="5090160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72767" x="1627632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259366" x="1627632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72767" x="5093207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259366" x="5093207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3575050"/>
            <a:ext cy="4480560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57200"/>
            <a:ext cy="4480560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0" x="0"/>
            <a:ext cy="4846320" cx="90008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715000" x="457200"/>
            <a:ext cy="4572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4953000" x="457200"/>
            <a:ext cy="762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trike="noStrike" u="none" b="0" cap="small" baseline="0" sz="36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trike="noStrike" u="none" b="1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y="0" x="9001124"/>
            <a:ext cy="1371599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371600" x="9001124"/>
            <a:ext cy="5486399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tags/tag_doctype.asp" Type="http://schemas.openxmlformats.org/officeDocument/2006/relationships/hyperlink" TargetMode="External" Id="rId4"/><Relationship Target="http://www.w3schools.com/tags/ref_html_dtd.asp" Type="http://schemas.openxmlformats.org/officeDocument/2006/relationships/hyperlink" TargetMode="External" Id="rId3"/><Relationship Target="../media/image03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http://www.w3schools.com/tags/tag_html.asp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http://www.w3schools.com/tags/tag_head.asp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http://www.w3schools.com/tags/tag_body.asp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tags/ref_ascii.asp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html/html_paragraphs.asp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html/html_headings.asp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tags/tag_body.asp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http://www.w3schools.com/html/html_links.asp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tags/att_a_target.asp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http://www.w3schools.com/html/html_links.asp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http://www.w3schools.com/html/html_images.asp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http://www.w3schools.com/html/html_tables.asp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html/html_forms.asp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tags/tag_input.asp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Html Intro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7" name="Shape 147"/>
          <p:cNvSpPr/>
          <p:nvPr/>
        </p:nvSpPr>
        <p:spPr>
          <a:xfrm>
            <a:off y="476672" x="1259632"/>
            <a:ext cy="5788855" cx="6191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HTML estructura y sintaxis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documentos HTML tienen una estructura con los siguientes elementos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</a:p>
        </p:txBody>
      </p:sp>
      <p:sp>
        <p:nvSpPr>
          <p:cNvPr id="154" name="Shape 154"/>
          <p:cNvSpPr/>
          <p:nvPr/>
        </p:nvSpPr>
        <p:spPr>
          <a:xfrm>
            <a:off y="2636911" x="3419871"/>
            <a:ext cy="3769684" cx="50262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DOCTYPE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600200" x="457200"/>
            <a:ext cy="478112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usado para decirle al navegador que version de HTML va a usar el documento.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va al comienzo del documento.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un tag de HTML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HTML 5 es siempre el mismo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Lista de Tags soportados en los diferentes Doctypes</a:t>
            </a:r>
          </a:p>
          <a:p>
            <a:r>
              <a:t/>
            </a:r>
          </a:p>
          <a:p>
            <a:pPr algn="r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http://www.w3schools.com/tags/tag_doctype.asp</a:t>
            </a:r>
          </a:p>
        </p:txBody>
      </p:sp>
      <p:sp>
        <p:nvSpPr>
          <p:cNvPr id="161" name="Shape 161"/>
          <p:cNvSpPr/>
          <p:nvPr/>
        </p:nvSpPr>
        <p:spPr>
          <a:xfrm>
            <a:off y="3789039" x="1187624"/>
            <a:ext cy="1224136" cx="61392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Buena Practica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agregar el doctype al documento de HTML, para que el browser se de cuenta que tipo de HTML va a recibir y lo pueda mostrar correctamente.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8" name="Shape 168"/>
          <p:cNvSpPr/>
          <p:nvPr/>
        </p:nvSpPr>
        <p:spPr>
          <a:xfrm rot="-1240511">
            <a:off y="4510971" x="5137422"/>
            <a:ext cy="1733099" cx="3577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 seguido del doctype.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el comienzo y el fin del documento.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http://www.w3schools.com/tags/tag_html.asp</a:t>
            </a:r>
          </a:p>
        </p:txBody>
      </p:sp>
      <p:sp>
        <p:nvSpPr>
          <p:cNvPr id="175" name="Shape 175"/>
          <p:cNvSpPr/>
          <p:nvPr/>
        </p:nvSpPr>
        <p:spPr>
          <a:xfrm>
            <a:off y="2757267" x="2051719"/>
            <a:ext cy="2338337" cx="43204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HEAD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usado para colocar la metadata de la página.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titulo del documento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a archivos externos (css, javascript)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cosa que pongamos dentro de estos tags, no es visible en la página.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http://www.w3schools.com/tags/tag_head.asp</a:t>
            </a:r>
          </a:p>
          <a:p>
            <a:r>
              <a:t/>
            </a:r>
          </a:p>
        </p:txBody>
      </p:sp>
      <p:sp>
        <p:nvSpPr>
          <p:cNvPr id="182" name="Shape 182"/>
          <p:cNvSpPr/>
          <p:nvPr/>
        </p:nvSpPr>
        <p:spPr>
          <a:xfrm>
            <a:off y="3789039" x="1259632"/>
            <a:ext cy="2114605" cx="60531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BODY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utilizado para poner todo el contenido visible de la página web.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este elemento, puede haber texto, hyperlinks, imágenes, etc.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http://www.w3schools.com/tags/tag_body.asp</a:t>
            </a:r>
          </a:p>
        </p:txBody>
      </p:sp>
      <p:sp>
        <p:nvSpPr>
          <p:cNvPr id="189" name="Shape 189"/>
          <p:cNvSpPr/>
          <p:nvPr/>
        </p:nvSpPr>
        <p:spPr>
          <a:xfrm>
            <a:off y="3256834" x="1403648"/>
            <a:ext cy="2619666" cx="561662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Pregunta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6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pasa si quiero escribir en un texto el carácter &lt; o &gt;?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HTML – Caracteres especiales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poder mostrar los caracteres reservados tenemos que usar unos caracteres especiales.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	&amp;lt;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	&amp;gt;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	&amp;amp;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	&amp;quot;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&amp;nbsp;     //Espacio en blanco.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	&amp;copy;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€	&amp;euro;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	&amp;aacute;   //igual para todas las vocales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ñ	&amp;ntilde;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http://www.w3schools.com/tags/ref_ascii.asp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parrafos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párrafos se definen con el tag &lt;p&gt;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usados para escribir texto.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2 párrafos con cualquier texto en el documento.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http://www.w3schools.com/html/html_paragraphs.asp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entender la diferencia entre HTML y CSS.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(hyper text markup language) fue creado para dar estructura.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(cascading style sheets) es un lenguaje de presentacion creado para dar estilo al contendio.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headings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definen con los tags &lt;h1&gt; hasta &lt;h6&gt; 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h1 es el más importante.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usarlo solo para títulos, no para que el texto sea más grande o negrita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h1 al Hola Mundo!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h1 como titulo del texto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h2 para cada parrafo.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http://www.w3schools.com/html/html_headings.asp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Comentarios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definen  dentro de &lt;!-- Comentario --&gt;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muestran en el navegador.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comentario al comienzo de la página, que diga el autor del documento.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“Este documetno fue hecho por ….”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http://www.w3schools.com/tags/tag_body.asp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Hyperlinks #1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 con el tag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más importante del tag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atributo indica el destino del link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http://www.w3schools.com/html/html_links.asp</a:t>
            </a:r>
          </a:p>
        </p:txBody>
      </p:sp>
      <p:sp>
        <p:nvSpPr>
          <p:cNvPr id="226" name="Shape 226"/>
          <p:cNvSpPr/>
          <p:nvPr/>
        </p:nvSpPr>
        <p:spPr>
          <a:xfrm>
            <a:off y="3212975" x="1835696"/>
            <a:ext cy="1984696" cx="4743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Hyperlinks #2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atributo es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donde se va a abrir el link.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</a:p>
          <a:p>
            <a:pPr algn="l" rtl="0" lvl="2" marR="0" indent="-342900" marL="14859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 en una nueva ventana/tab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</a:p>
          <a:p>
            <a:pPr algn="l" rtl="0" lvl="2" marR="0" indent="-342900" marL="14859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 la ventana en el frame padre (Para Iframes)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</a:p>
          <a:p>
            <a:pPr algn="l" rtl="0" lvl="2" marR="0" indent="-342900" marL="14859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default (como no ponerlo), abre en la misma ventana.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http://www.w3schools.com/tags/att_a_target.asp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Hyperlinks #3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atributo es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strike="noStrike" u="none" b="1" cap="none" baseline="0" sz="2000" lang="es-AR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(la mayoria de los tags lo tienen)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 un identificador al link, luego se puede hacer links internos en el documento.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hacer links internos se utiliza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#id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http://www.w3schools.com/html/html_links.asp</a:t>
            </a:r>
          </a:p>
        </p:txBody>
      </p:sp>
      <p:sp>
        <p:nvSpPr>
          <p:cNvPr id="239" name="Shape 239"/>
          <p:cNvSpPr/>
          <p:nvPr/>
        </p:nvSpPr>
        <p:spPr>
          <a:xfrm>
            <a:off y="3400933" x="1187624"/>
            <a:ext cy="2324100" cx="5867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Hyperlinks #4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To-Do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a la página: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 link a la página de la facultad.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 link a Google, que se abra en una ventana/tab aparte.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 link a alguno de los párrafos que escribieron.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Imágenes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definen con el tag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mostrar una imagen en una página se usa el atributo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atributo va el link a la imagen que queremos mostrar.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atributo es el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atributo se usa para poner un texto alternativo, si no se puede mostrar la imagen.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http://www.w3schools.com/html/html_images.asp</a:t>
            </a:r>
          </a:p>
        </p:txBody>
      </p:sp>
      <p:sp>
        <p:nvSpPr>
          <p:cNvPr id="252" name="Shape 252"/>
          <p:cNvSpPr/>
          <p:nvPr/>
        </p:nvSpPr>
        <p:spPr>
          <a:xfrm>
            <a:off y="4077071" x="2051719"/>
            <a:ext cy="2038350" cx="4495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Tablas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tablas se definen con el tag </a:t>
            </a:r>
            <a:r>
              <a:rPr strike="noStrike" u="none" b="1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tablas se dividen en: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Filas: con el tag </a:t>
            </a: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Celdas: con el tag </a:t>
            </a: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del tag </a:t>
            </a:r>
            <a:r>
              <a:rPr strike="noStrike" u="none" b="1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&lt;td&gt; </a:t>
            </a: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texto, imágenes, etc.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To-Do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una tabla con 3 filas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2 columnas con datos.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185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http://www.w3schools.com/html/html_tables.asp</a:t>
            </a:r>
          </a:p>
        </p:txBody>
      </p:sp>
      <p:sp>
        <p:nvSpPr>
          <p:cNvPr id="259" name="Shape 259"/>
          <p:cNvSpPr/>
          <p:nvPr/>
        </p:nvSpPr>
        <p:spPr>
          <a:xfrm>
            <a:off y="2204863" x="4644007"/>
            <a:ext cy="3668059" cx="331236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265" name="Shape 265"/>
          <p:cNvSpPr/>
          <p:nvPr/>
        </p:nvSpPr>
        <p:spPr>
          <a:xfrm>
            <a:off y="188640" x="755575"/>
            <a:ext cy="6363707" cx="72728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Forms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usados para pasar información al server (PW2).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el tag &lt;form&gt; para definirlo.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ese tag se pueden tener diferentes tags &lt;input&gt;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Botones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Botón de submit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http://www.w3schools.com/html/html_forms.asp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Buena Practica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Ambos lenguajes son independientes uno del otro. 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hay que mezclarlos.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archivo con extension HTML, solo va a haber HTML.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archivo con extension css, solo va a haber CSS.</a:t>
            </a:r>
          </a:p>
          <a:p>
            <a:r>
              <a:t/>
            </a:r>
          </a:p>
        </p:txBody>
      </p:sp>
      <p:sp>
        <p:nvSpPr>
          <p:cNvPr id="100" name="Shape 100"/>
          <p:cNvSpPr/>
          <p:nvPr/>
        </p:nvSpPr>
        <p:spPr>
          <a:xfrm rot="-1240511">
            <a:off y="4292726" x="5137422"/>
            <a:ext cy="1733099" cx="3577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152718" x="457200"/>
            <a:ext cy="1371599" cx="6563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– Generalidades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Input utilizan el mismo tag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&lt;input&gt;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</a:t>
            </a:r>
            <a:r>
              <a:rPr strike="noStrike" u="none" b="1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que hace que se diferencien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tipo de input puede tener alguno atributos especiales: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 o Radio button, el atributo </a:t>
            </a:r>
            <a:r>
              <a:rPr strike="noStrike" u="none" b="0" cap="none" baseline="0" sz="200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http://www.w3schools.com/tags/tag_input.asp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- Text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enviar al servidor texto.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84" name="Shape 284"/>
          <p:cNvSpPr/>
          <p:nvPr/>
        </p:nvSpPr>
        <p:spPr>
          <a:xfrm>
            <a:off y="2276872" x="467543"/>
            <a:ext cy="3528391" cx="79795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- password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enviar al servidor passwords (es como un Text, pero en lugar de mostrar el texto, lo oculta).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1" name="Shape 291"/>
          <p:cNvSpPr/>
          <p:nvPr/>
        </p:nvSpPr>
        <p:spPr>
          <a:xfrm>
            <a:off y="2492896" x="467543"/>
            <a:ext cy="3630798" cx="7992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– Radio 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enviar opciones, que tienen que ser únicas, al servidor.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8" name="Shape 298"/>
          <p:cNvSpPr/>
          <p:nvPr/>
        </p:nvSpPr>
        <p:spPr>
          <a:xfrm>
            <a:off y="2562453" x="395536"/>
            <a:ext cy="3098794" cx="82311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– Checkbox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enviar opciones, que tienen que pueden tener múltiples respuestas.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05" name="Shape 305"/>
          <p:cNvSpPr/>
          <p:nvPr/>
        </p:nvSpPr>
        <p:spPr>
          <a:xfrm>
            <a:off y="2564903" x="179511"/>
            <a:ext cy="3240360" cx="86655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152718" x="457200"/>
            <a:ext cy="1371599" cx="6563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– Submit Button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ejecutar la acción que envia los datos del form al servidor.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12" name="Shape 312"/>
          <p:cNvSpPr/>
          <p:nvPr/>
        </p:nvSpPr>
        <p:spPr>
          <a:xfrm>
            <a:off y="3429000" x="595312"/>
            <a:ext cy="2914650" cx="7953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152718" x="457200"/>
            <a:ext cy="1371599" cx="6563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Input – Otros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Investigar como se escriben los demás inputs.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datetime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más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152718" x="457200"/>
            <a:ext cy="1371599" cx="6563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 formulario con una encuesta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encuesta tiene que tener: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menos 10 preguntas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respuestas tienen que tener diferentes inputs (Texto, Fecha, Radio, Checkbox, etc.)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menos 3 inputs que no hayamos visto en la clase.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 que tener un botón para enviar los datos.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Guarden lo que hicieron</a:t>
            </a:r>
          </a:p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Lo vamos a usar la proxima clase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152718" x="457200"/>
            <a:ext cy="1371599" cx="66350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Fechas Importantes	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de abril 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Definición del trabajo individual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de abril 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Entrega trabajo teórico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de abril 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Presentación trabajos teóricos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de Mayo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Entrega trabajo individual maquetado 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de junio 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 de junio </a:t>
            </a:r>
          </a:p>
          <a:p>
            <a:pPr algn="l" rtl="0" lvl="1" marR="0" indent="-342900" marL="800100">
              <a:spcBef>
                <a:spcPts val="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Entrega final trabajo individual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Entendiendo mejor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Tomemos un elemento de HTML, por ejemplo el tag &lt;p&gt; &lt;/p&gt;.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usado para mostrar un parrafo en una pagina web.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luego va a darle al p un determinado color, tamaño de fuente, negrita, o cualquier propiedad de estilo.</a:t>
            </a:r>
          </a:p>
        </p:txBody>
      </p:sp>
      <p:sp>
        <p:nvSpPr>
          <p:cNvPr id="107" name="Shape 107"/>
          <p:cNvSpPr/>
          <p:nvPr/>
        </p:nvSpPr>
        <p:spPr>
          <a:xfrm>
            <a:off y="3573016" x="251520"/>
            <a:ext cy="1272752" cx="26642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y="3548535" x="3054111"/>
            <a:ext cy="2376264" cx="5884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9" name="Shape 109"/>
          <p:cNvSpPr txBox="1"/>
          <p:nvPr/>
        </p:nvSpPr>
        <p:spPr>
          <a:xfrm>
            <a:off y="6211669" x="989916"/>
            <a:ext cy="646331" cx="118750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6211667" x="5188535"/>
            <a:ext cy="646331" cx="161582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152718" x="457200"/>
            <a:ext cy="1371599" cx="6563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Proxima Clase	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752600" x="457200"/>
            <a:ext cy="4772744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 especiales de HTML 5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 CSS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Pregunta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6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pasa si a cualquier página web le sacamos el archivo css?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 css</a:t>
            </a:r>
          </a:p>
        </p:txBody>
      </p:sp>
      <p:sp>
        <p:nvSpPr>
          <p:cNvPr id="122" name="Shape 122"/>
          <p:cNvSpPr/>
          <p:nvPr/>
        </p:nvSpPr>
        <p:spPr>
          <a:xfrm>
            <a:off y="1593312" x="395536"/>
            <a:ext cy="4945754" cx="78488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Sin css</a:t>
            </a:r>
          </a:p>
        </p:txBody>
      </p:sp>
      <p:sp>
        <p:nvSpPr>
          <p:cNvPr id="128" name="Shape 128"/>
          <p:cNvSpPr/>
          <p:nvPr/>
        </p:nvSpPr>
        <p:spPr>
          <a:xfrm>
            <a:off y="1541834" x="1907703"/>
            <a:ext cy="4556558" cx="43204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Terminología en HTML #1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los que definen los objetos dentro de una pagina. Algunos son: h1, h2…, h6, p, a, div, span, strong, html, head, etc.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Terminología en HTML #2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componen de tags, uno al comienzo y otro al final.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 </a:t>
            </a: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 … &lt;/div&gt; | &lt;p&gt; … &lt;/p&gt; | &lt;a&gt; … &lt;/a&gt;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propiedades usadas para agregar instrucciones adicionales a los elementos.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usados para asignar un ID, Clase, Titulo, poner una imagen (src), o un link (href).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</a:t>
            </a:r>
          </a:p>
          <a:p>
            <a:pPr algn="l" rtl="0" lvl="3" marR="0" indent="-228600" marL="16002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href="http://www.google.com/"</a:t>
            </a: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&gt;Google&lt;/a&gt;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