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trike="noStrike" u="none" b="0" cap="small" baseline="0" sz="880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trike="noStrike" u="none" b="0" cap="small" baseline="0" sz="20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ctr" rtl="0" marR="0" indent="0" marL="457200">
              <a:spcBef>
                <a:spcPts val="400"/>
              </a:spcBef>
              <a:buClr>
                <a:schemeClr val="dk2"/>
              </a:buClr>
              <a:buFont typeface="Arial"/>
              <a:buNone/>
              <a:defRPr strike="noStrike" u="none" b="0" cap="none" baseline="0" sz="20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360"/>
              </a:spcBef>
              <a:buClr>
                <a:schemeClr val="dk2"/>
              </a:buClr>
              <a:buFont typeface="Arial"/>
              <a:buNone/>
              <a:defRPr strike="noStrike" u="none" b="0" cap="none" baseline="0" sz="18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320"/>
              </a:spcBef>
              <a:buClr>
                <a:schemeClr val="dk2"/>
              </a:buClr>
              <a:buFont typeface="Arial"/>
              <a:buNone/>
              <a:defRPr strike="noStrike" u="none" b="0" cap="none" baseline="0" sz="160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29381" x="2080418"/>
            <a:ext cy="7619999" cx="43735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baseline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447800" x="457200"/>
            <a:ext cy="43211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100000"/>
              </a:lnSpc>
              <a:defRPr b="0" cap="small" baseline="0" sz="88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28601" x="457200"/>
            <a:ext cy="1066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2"/>
              </a:buClr>
              <a:buFont typeface="Arial Black"/>
              <a:buNone/>
              <a:defRPr b="0" cap="small" baseline="0" sz="2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574800" x="1630679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574800" x="5090160"/>
            <a:ext cy="4525963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72767" x="1627632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259366" x="1627632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72767" x="5093207"/>
            <a:ext cy="639762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dk1"/>
              </a:buClr>
              <a:buFont typeface="Arial Black"/>
              <a:buNone/>
              <a:defRPr b="0" cap="small" baseline="0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 indent="0" marL="457200">
              <a:buFont typeface="Arial"/>
              <a:buNone/>
              <a:defRPr b="1" sz="2000"/>
            </a:lvl2pPr>
            <a:lvl3pPr rtl="0" indent="0" marL="914400">
              <a:buFont typeface="Arial"/>
              <a:buNone/>
              <a:defRPr b="1" sz="1800"/>
            </a:lvl3pPr>
            <a:lvl4pPr rtl="0" indent="0" marL="1371600">
              <a:buFont typeface="Arial"/>
              <a:buNone/>
              <a:defRPr b="1" sz="1600"/>
            </a:lvl4pPr>
            <a:lvl5pPr rtl="0" indent="0" marL="1828800">
              <a:buFont typeface="Arial"/>
              <a:buNone/>
              <a:defRPr b="1" sz="1600"/>
            </a:lvl5pPr>
            <a:lvl6pPr rtl="0" indent="0" marL="2286000">
              <a:buFont typeface="Arial"/>
              <a:buNone/>
              <a:defRPr b="1" sz="1600"/>
            </a:lvl6pPr>
            <a:lvl7pPr rtl="0" indent="0" marL="2743200">
              <a:buFont typeface="Arial"/>
              <a:buNone/>
              <a:defRPr b="1" sz="1600"/>
            </a:lvl7pPr>
            <a:lvl8pPr rtl="0" indent="0" marL="3200400">
              <a:buFont typeface="Arial"/>
              <a:buNone/>
              <a:defRPr b="1" sz="1600"/>
            </a:lvl8pPr>
            <a:lvl9pPr rtl="0" indent="0" marL="3657600">
              <a:buFont typeface="Arial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259366" x="5093207"/>
            <a:ext cy="3840479" cx="32918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y="1600200" x="3575050"/>
            <a:ext cy="4480560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600200" x="457200"/>
            <a:ext cy="4480560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cap="small" baseline="0" sz="3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4846319" x="9001124"/>
            <a:ext cy="2011680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0" x="0"/>
            <a:ext cy="4846320" cx="900087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buClr>
                <a:schemeClr val="dk1"/>
              </a:buClr>
              <a:buFont typeface="Arial"/>
              <a:buNone/>
              <a:defRPr strike="noStrike" u="none" b="0" cap="none" baseline="0" sz="3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buClr>
                <a:schemeClr val="dk1"/>
              </a:buClr>
              <a:buFont typeface="Arial"/>
              <a:buNone/>
              <a:defRPr strike="noStrike" u="none" b="0" cap="none" baseline="0" sz="2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buClr>
                <a:schemeClr val="dk1"/>
              </a:buClr>
              <a:buFont typeface="Arial"/>
              <a:buNone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buClr>
                <a:schemeClr val="dk1"/>
              </a:buClr>
              <a:buFont typeface="Arial"/>
              <a:buNone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715000" x="457200"/>
            <a:ext cy="4572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Arial"/>
              <a:buNone/>
              <a:defRPr sz="1600"/>
            </a:lvl1pPr>
            <a:lvl2pPr rtl="0" indent="0" marL="457200">
              <a:buFont typeface="Arial"/>
              <a:buNone/>
              <a:defRPr sz="1200"/>
            </a:lvl2pPr>
            <a:lvl3pPr rtl="0" indent="0" marL="914400">
              <a:buFont typeface="Arial"/>
              <a:buNone/>
              <a:defRPr sz="1000"/>
            </a:lvl3pPr>
            <a:lvl4pPr rtl="0" indent="0" marL="1371600">
              <a:buFont typeface="Arial"/>
              <a:buNone/>
              <a:defRPr sz="900"/>
            </a:lvl4pPr>
            <a:lvl5pPr rtl="0" indent="0" marL="1828800">
              <a:buFont typeface="Arial"/>
              <a:buNone/>
              <a:defRPr sz="900"/>
            </a:lvl5pPr>
            <a:lvl6pPr rtl="0" indent="0" marL="2286000">
              <a:buFont typeface="Arial"/>
              <a:buNone/>
              <a:defRPr sz="900"/>
            </a:lvl6pPr>
            <a:lvl7pPr rtl="0" indent="0" marL="2743200">
              <a:buFont typeface="Arial"/>
              <a:buNone/>
              <a:defRPr sz="900"/>
            </a:lvl7pPr>
            <a:lvl8pPr rtl="0" indent="0" marL="3200400">
              <a:buFont typeface="Arial"/>
              <a:buNone/>
              <a:defRPr sz="900"/>
            </a:lvl8pPr>
            <a:lvl9pPr rtl="0" indent="0" marL="3657600">
              <a:buFont typeface="Arial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y="4953000" x="457200"/>
            <a:ext cy="7620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y="0" x="9001124"/>
            <a:ext cy="4846320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trike="noStrike" u="none" b="0" cap="small" baseline="0" sz="3600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trike="noStrike" u="none" b="1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14300" marL="45720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58750" marL="11430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58750" marL="16002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58750" marL="205740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68275" marL="25146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68275" marL="29718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68275" marL="34290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68275" marL="388620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trike="noStrike" u="none" b="0" cap="none" baseline="0" sz="1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172201" x="457200"/>
            <a:ext cy="304799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492875" x="457200"/>
            <a:ext cy="283844" cx="3429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 rot="-5400000">
            <a:off y="5885497" x="8227377"/>
            <a:ext cy="365125" cx="131572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1" cap="none" baseline="0" sz="2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y="0" x="9001124"/>
            <a:ext cy="1371599" cx="1428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1371600" x="9001124"/>
            <a:ext cy="5486399" cx="1428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9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http://html5test.com/" Type="http://schemas.openxmlformats.org/officeDocument/2006/relationships/hyperlink" TargetMode="External" Id="rId3"/><Relationship Target="../media/image01.png" Type="http://schemas.openxmlformats.org/officeDocument/2006/relationships/image" Id="rId6"/><Relationship Target="../media/image00.png" Type="http://schemas.openxmlformats.org/officeDocument/2006/relationships/image" Id="rId5"/><Relationship Target="../media/image06.png" Type="http://schemas.openxmlformats.org/officeDocument/2006/relationships/image" Id="rId8"/><Relationship Target="../media/image05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y="228600" x="457200"/>
            <a:ext cy="4571999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strike="noStrike" u="none" b="0" cap="small" baseline="0" sz="8800" lang="es-AR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Html 5 Tags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y="4800600" x="457200"/>
            <a:ext cy="914400" cx="6858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20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I - 2013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Audio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que se vea el reproductor hay que usar el atributo control.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 el default player del browser.</a:t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53" name="Shape 153"/>
          <p:cNvSpPr/>
          <p:nvPr/>
        </p:nvSpPr>
        <p:spPr>
          <a:xfrm>
            <a:off y="5661248" x="1556873"/>
            <a:ext cy="785613" cx="5642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4" name="Shape 154"/>
          <p:cNvSpPr/>
          <p:nvPr/>
        </p:nvSpPr>
        <p:spPr>
          <a:xfrm>
            <a:off y="3212975" x="976183"/>
            <a:ext cy="2160240" cx="68035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Audio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Algunos browser soportan diferentes formatos de audio (ogg, mp3, etc)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 no lo soportan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 Flash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Permitir bajar el clip de audio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definir multiples sources usando el tag &lt;source&gt;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este se usa el atributo src y type.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caso de querer asegurase la reproduccion en cualquier browser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un reproductor flash.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Audio</a:t>
            </a:r>
            <a:b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Multiples sources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7" name="Shape 167"/>
          <p:cNvSpPr/>
          <p:nvPr/>
        </p:nvSpPr>
        <p:spPr>
          <a:xfrm>
            <a:off y="2748986" x="3556"/>
            <a:ext cy="1948802" cx="89644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Video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muy parecido a insertar audio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tag que lo define es &lt;video&gt;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atributos que tiene el elemento &lt;video&gt; son source, autoplay, controls, loop, and preload.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Tambien se pueden tener multiples sources.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video siempre va a aparecer (a diferencia del audio)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Pero no se va a poder reproducir a no ser que tenga el atributo autoplay.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recomienda poner un tamaño al video fijo por medio de CSS.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Buena Practica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Siempre incluir el atributo controls en los videos.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importar si es util o no permitir a los usuarios reproducir, parar, etc.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80" name="Shape 180"/>
          <p:cNvSpPr/>
          <p:nvPr/>
        </p:nvSpPr>
        <p:spPr>
          <a:xfrm rot="-1240511">
            <a:off y="4510971" x="5137422"/>
            <a:ext cy="1733099" cx="3577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Video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 atributo es poster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 una imagen antes de que el video sea reproducido.</a:t>
            </a:r>
          </a:p>
        </p:txBody>
      </p:sp>
      <p:sp>
        <p:nvSpPr>
          <p:cNvPr id="187" name="Shape 187"/>
          <p:cNvSpPr/>
          <p:nvPr/>
        </p:nvSpPr>
        <p:spPr>
          <a:xfrm>
            <a:off y="2780927" x="395536"/>
            <a:ext cy="1944216" cx="43883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8" name="Shape 188"/>
          <p:cNvSpPr/>
          <p:nvPr/>
        </p:nvSpPr>
        <p:spPr>
          <a:xfrm>
            <a:off y="4543864" x="1979711"/>
            <a:ext cy="2053487" cx="63390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Video – </a:t>
            </a:r>
            <a:b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Multiple Sources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5" name="Shape 195"/>
          <p:cNvSpPr/>
          <p:nvPr/>
        </p:nvSpPr>
        <p:spPr>
          <a:xfrm>
            <a:off y="2307101" x="107504"/>
            <a:ext cy="2686928" cx="86938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Figure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5 introduce los elementos figure y figcaption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ellos se crea un conetendor para imagenes/video/audio con titulo.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 introducido para dar mas semantica (antes se hacia con listas)</a:t>
            </a:r>
          </a:p>
        </p:txBody>
      </p:sp>
      <p:sp>
        <p:nvSpPr>
          <p:cNvPr id="202" name="Shape 202"/>
          <p:cNvSpPr/>
          <p:nvPr/>
        </p:nvSpPr>
        <p:spPr>
          <a:xfrm>
            <a:off y="3645023" x="1403648"/>
            <a:ext cy="2998311" cx="64087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figcaption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sirve para poner titulo a una imagen.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elemento figure nos permite poner más de 1 imagen/video/etc.</a:t>
            </a:r>
          </a:p>
        </p:txBody>
      </p:sp>
      <p:sp>
        <p:nvSpPr>
          <p:cNvPr id="209" name="Shape 209"/>
          <p:cNvSpPr/>
          <p:nvPr/>
        </p:nvSpPr>
        <p:spPr>
          <a:xfrm>
            <a:off y="2996951" x="1043608"/>
            <a:ext cy="3312368" cx="667309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bastante restricciones y limitaciones.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más ligero al ser más sencillo y simple el código.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Cargan más rápido en el navegador.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(no flash)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prioriza las páginas hechas en HTML 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Pregunta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6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¿La página escrita en HTML5 va a andar en cualquier navegador?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Probar mi browser</a:t>
            </a:r>
          </a:p>
        </p:txBody>
      </p:sp>
      <p:sp>
        <p:nvSpPr>
          <p:cNvPr id="105" name="Shape 105"/>
          <p:cNvSpPr/>
          <p:nvPr/>
        </p:nvSpPr>
        <p:spPr>
          <a:xfrm>
            <a:off y="1988840" x="2051719"/>
            <a:ext cy="707886" cx="48061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sng" b="0" cap="none" baseline="0" sz="4000" lang="es-AR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http://html5test.com/</a:t>
            </a:r>
          </a:p>
        </p:txBody>
      </p:sp>
      <p:sp>
        <p:nvSpPr>
          <p:cNvPr id="106" name="Shape 106"/>
          <p:cNvSpPr/>
          <p:nvPr/>
        </p:nvSpPr>
        <p:spPr>
          <a:xfrm>
            <a:off y="3007569" x="6444207"/>
            <a:ext cy="1625600" cx="1625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y="5126607" x="4191248"/>
            <a:ext cy="1219200" cx="1219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y="3202175" x="3581648"/>
            <a:ext cy="1219200" cx="1219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9" name="Shape 109"/>
          <p:cNvSpPr/>
          <p:nvPr/>
        </p:nvSpPr>
        <p:spPr>
          <a:xfrm>
            <a:off y="5286400" x="1077144"/>
            <a:ext cy="1262608" cx="126260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10" name="Shape 110"/>
          <p:cNvSpPr/>
          <p:nvPr/>
        </p:nvSpPr>
        <p:spPr>
          <a:xfrm>
            <a:off y="3202175" x="467543"/>
            <a:ext cy="1219200" cx="12192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111" name="Shape 111"/>
          <p:cNvSpPr txBox="1"/>
          <p:nvPr/>
        </p:nvSpPr>
        <p:spPr>
          <a:xfrm>
            <a:off y="4671219" x="6747893"/>
            <a:ext cy="369332" cx="101822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468/500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4512073" x="568029"/>
            <a:ext cy="369332" cx="101822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138/500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6364342" x="4291733"/>
            <a:ext cy="369332" cx="101822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372/500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4486553" x="3682133"/>
            <a:ext cy="369332" cx="101822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404/500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4849139" x="550841"/>
            <a:ext cy="369332" cx="101822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320/500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Pregunta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6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¿Porqué hacer webs en HTML5 si ningún navegador tiene full support?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Trafico Internet (US/Canada)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8" name="Shape 128"/>
          <p:cNvSpPr/>
          <p:nvPr/>
        </p:nvSpPr>
        <p:spPr>
          <a:xfrm>
            <a:off y="1601795" x="1835696"/>
            <a:ext cy="4563507" cx="4680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Desarrollo de Aplicaciones web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Gnome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8 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Aplicaciones Desktop – Mobile (2 en 1)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Yahoo</a:t>
            </a:r>
          </a:p>
          <a:p>
            <a:pPr algn="l" rtl="0" lvl="0" marR="0" indent="-342900" marL="34290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Nuevos Tags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Figcaption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más…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152718" x="457200"/>
            <a:ext cy="1371599" cx="5791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strike="noStrike" u="none" b="0" cap="small" baseline="0" sz="3600" lang="es-AR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Audio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752600" x="457200"/>
            <a:ext cy="4373563" cx="7619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definido con el tag &lt;audio&gt;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necesita el atributo src para indicarle el archivo.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Otros atributos son: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Autoplay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</a:p>
          <a:p>
            <a:pPr algn="l" rtl="0" lvl="1" marR="0" indent="-342900" marL="800100">
              <a:spcBef>
                <a:spcPts val="40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preload</a:t>
            </a:r>
          </a:p>
          <a:p>
            <a:r>
              <a:t/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defecto no se muestra</a:t>
            </a:r>
          </a:p>
          <a:p>
            <a:pPr algn="l" rtl="0" lvl="0" marR="0" indent="0" mar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s-AR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se pone el atributo autoplay, empieza a reproducir pero no se ve.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