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1" r:id="rId6"/>
    <p:sldId id="264" r:id="rId7"/>
    <p:sldId id="265" r:id="rId8"/>
    <p:sldId id="260" r:id="rId9"/>
    <p:sldId id="262" r:id="rId10"/>
    <p:sldId id="257" r:id="rId1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E98D364C-2743-4E77-B7EE-6C1AFFB56BCE}" type="datetimeFigureOut">
              <a:rPr lang="es-AR" smtClean="0"/>
              <a:t>26/09/2012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142198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98D364C-2743-4E77-B7EE-6C1AFFB56BCE}" type="datetimeFigureOut">
              <a:rPr lang="es-AR" smtClean="0"/>
              <a:t>26/09/2012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26879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98D364C-2743-4E77-B7EE-6C1AFFB56BCE}" type="datetimeFigureOut">
              <a:rPr lang="es-AR" smtClean="0"/>
              <a:t>26/09/2012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8107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98D364C-2743-4E77-B7EE-6C1AFFB56BCE}" type="datetimeFigureOut">
              <a:rPr lang="es-AR" smtClean="0"/>
              <a:t>26/09/2012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5425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D364C-2743-4E77-B7EE-6C1AFFB56BCE}" type="datetimeFigureOut">
              <a:rPr lang="es-AR" smtClean="0"/>
              <a:t>26/09/2012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97980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E98D364C-2743-4E77-B7EE-6C1AFFB56BCE}" type="datetimeFigureOut">
              <a:rPr lang="es-AR" smtClean="0"/>
              <a:t>26/09/2012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411317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E98D364C-2743-4E77-B7EE-6C1AFFB56BCE}" type="datetimeFigureOut">
              <a:rPr lang="es-AR" smtClean="0"/>
              <a:t>26/09/2012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407766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E98D364C-2743-4E77-B7EE-6C1AFFB56BCE}" type="datetimeFigureOut">
              <a:rPr lang="es-AR" smtClean="0"/>
              <a:t>26/09/2012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179002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D364C-2743-4E77-B7EE-6C1AFFB56BCE}" type="datetimeFigureOut">
              <a:rPr lang="es-AR" smtClean="0"/>
              <a:t>26/09/2012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324307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D364C-2743-4E77-B7EE-6C1AFFB56BCE}" type="datetimeFigureOut">
              <a:rPr lang="es-AR" smtClean="0"/>
              <a:t>26/09/2012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29645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D364C-2743-4E77-B7EE-6C1AFFB56BCE}" type="datetimeFigureOut">
              <a:rPr lang="es-AR" smtClean="0"/>
              <a:t>26/09/2012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A32E00-80BE-466D-9DF0-C38A87C25E08}" type="slidenum">
              <a:rPr lang="es-AR" smtClean="0"/>
              <a:t>‹#›</a:t>
            </a:fld>
            <a:endParaRPr lang="es-AR"/>
          </a:p>
        </p:txBody>
      </p:sp>
    </p:spTree>
    <p:extLst>
      <p:ext uri="{BB962C8B-B14F-4D97-AF65-F5344CB8AC3E}">
        <p14:creationId xmlns:p14="http://schemas.microsoft.com/office/powerpoint/2010/main" val="252201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D364C-2743-4E77-B7EE-6C1AFFB56BCE}" type="datetimeFigureOut">
              <a:rPr lang="es-AR" smtClean="0"/>
              <a:t>26/09/2012</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32E00-80BE-466D-9DF0-C38A87C25E08}" type="slidenum">
              <a:rPr lang="es-AR" smtClean="0"/>
              <a:t>‹#›</a:t>
            </a:fld>
            <a:endParaRPr lang="es-AR"/>
          </a:p>
        </p:txBody>
      </p:sp>
    </p:spTree>
    <p:extLst>
      <p:ext uri="{BB962C8B-B14F-4D97-AF65-F5344CB8AC3E}">
        <p14:creationId xmlns:p14="http://schemas.microsoft.com/office/powerpoint/2010/main" val="48218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conomist.com/displayStory.cfm?Story_ID=779429" TargetMode="External"/><Relationship Id="rId2" Type="http://schemas.openxmlformats.org/officeDocument/2006/relationships/hyperlink" Target="http://es.wikipedia.org/wiki/The_Economist" TargetMode="External"/><Relationship Id="rId1" Type="http://schemas.openxmlformats.org/officeDocument/2006/relationships/slideLayout" Target="../slideLayouts/slideLayout2.xml"/><Relationship Id="rId4" Type="http://schemas.openxmlformats.org/officeDocument/2006/relationships/hyperlink" Target="http://es.wikipedia.org/w/index.php?title=North_Carolina_State_University&amp;action=edit&amp;redlink=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conomist.com/displayStory.cfm?Story_ID=779429" TargetMode="External"/><Relationship Id="rId2" Type="http://schemas.openxmlformats.org/officeDocument/2006/relationships/hyperlink" Target="http://es.wikipedia.org/wiki/The_Economist" TargetMode="External"/><Relationship Id="rId1" Type="http://schemas.openxmlformats.org/officeDocument/2006/relationships/slideLayout" Target="../slideLayouts/slideLayout2.xml"/><Relationship Id="rId4" Type="http://schemas.openxmlformats.org/officeDocument/2006/relationships/hyperlink" Target="http://es.wikipedia.org/w/index.php?title=North_Carolina_State_University&amp;action=edit&amp;redlink=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err="1" smtClean="0"/>
              <a:t>Pair</a:t>
            </a:r>
            <a:r>
              <a:rPr lang="es-AR" dirty="0" smtClean="0"/>
              <a:t> </a:t>
            </a:r>
            <a:r>
              <a:rPr lang="es-AR" dirty="0" err="1" smtClean="0"/>
              <a:t>Programming</a:t>
            </a:r>
            <a:endParaRPr lang="es-AR" dirty="0"/>
          </a:p>
        </p:txBody>
      </p:sp>
      <p:sp>
        <p:nvSpPr>
          <p:cNvPr id="3" name="Subtitle 2"/>
          <p:cNvSpPr>
            <a:spLocks noGrp="1"/>
          </p:cNvSpPr>
          <p:nvPr>
            <p:ph type="subTitle" idx="1"/>
          </p:nvPr>
        </p:nvSpPr>
        <p:spPr/>
        <p:txBody>
          <a:bodyPr/>
          <a:lstStyle/>
          <a:p>
            <a:r>
              <a:rPr lang="es-AR" dirty="0" smtClean="0"/>
              <a:t>Programación Web II </a:t>
            </a:r>
          </a:p>
          <a:p>
            <a:r>
              <a:rPr lang="es-AR" dirty="0" smtClean="0"/>
              <a:t>- 2012 -</a:t>
            </a:r>
            <a:endParaRPr lang="es-AR" dirty="0"/>
          </a:p>
        </p:txBody>
      </p:sp>
    </p:spTree>
    <p:extLst>
      <p:ext uri="{BB962C8B-B14F-4D97-AF65-F5344CB8AC3E}">
        <p14:creationId xmlns:p14="http://schemas.microsoft.com/office/powerpoint/2010/main" val="2151415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a:t>
            </a:r>
            <a:endParaRPr lang="es-AR" dirty="0"/>
          </a:p>
        </p:txBody>
      </p:sp>
      <p:sp>
        <p:nvSpPr>
          <p:cNvPr id="3" name="Content Placeholder 2"/>
          <p:cNvSpPr>
            <a:spLocks noGrp="1"/>
          </p:cNvSpPr>
          <p:nvPr>
            <p:ph idx="1"/>
          </p:nvPr>
        </p:nvSpPr>
        <p:spPr/>
        <p:txBody>
          <a:bodyPr>
            <a:normAutofit fontScale="47500" lnSpcReduction="20000"/>
          </a:bodyPr>
          <a:lstStyle/>
          <a:p>
            <a:pPr marL="0" indent="0">
              <a:buNone/>
            </a:pPr>
            <a:r>
              <a:rPr lang="es-AR" dirty="0" smtClean="0"/>
              <a:t>La </a:t>
            </a:r>
            <a:r>
              <a:rPr lang="es-AR" dirty="0"/>
              <a:t>asociación de empresas de la industria textil de Brasil, nos ha contratado para desarrollar un </a:t>
            </a:r>
            <a:r>
              <a:rPr lang="es-AR" dirty="0" err="1"/>
              <a:t>site</a:t>
            </a:r>
            <a:r>
              <a:rPr lang="es-AR" dirty="0"/>
              <a:t> que </a:t>
            </a:r>
            <a:r>
              <a:rPr lang="es-AR" dirty="0" smtClean="0"/>
              <a:t>permita:</a:t>
            </a:r>
          </a:p>
          <a:p>
            <a:pPr lvl="1"/>
            <a:r>
              <a:rPr lang="es-AR" b="1" dirty="0" smtClean="0"/>
              <a:t>Planificar </a:t>
            </a:r>
            <a:r>
              <a:rPr lang="es-AR" b="1" dirty="0"/>
              <a:t>la capacitación</a:t>
            </a:r>
            <a:r>
              <a:rPr lang="es-AR" dirty="0"/>
              <a:t>, </a:t>
            </a:r>
            <a:endParaRPr lang="es-AR" dirty="0" smtClean="0"/>
          </a:p>
          <a:p>
            <a:pPr lvl="1"/>
            <a:r>
              <a:rPr lang="es-AR" b="1" dirty="0" smtClean="0"/>
              <a:t>Hacer </a:t>
            </a:r>
            <a:r>
              <a:rPr lang="es-AR" b="1" dirty="0"/>
              <a:t>el seguimiento de las certificaciones </a:t>
            </a:r>
            <a:r>
              <a:rPr lang="es-AR" b="1" dirty="0" smtClean="0"/>
              <a:t>obtenidas</a:t>
            </a:r>
          </a:p>
          <a:p>
            <a:pPr lvl="1"/>
            <a:r>
              <a:rPr lang="es-AR" b="1" dirty="0" smtClean="0"/>
              <a:t>Realizar </a:t>
            </a:r>
            <a:r>
              <a:rPr lang="es-AR" b="1" dirty="0"/>
              <a:t>la búsqueda laboral</a:t>
            </a:r>
            <a:r>
              <a:rPr lang="es-AR" dirty="0"/>
              <a:t> para la mano de obra calificada del sector.</a:t>
            </a:r>
          </a:p>
          <a:p>
            <a:pPr marL="0" indent="0">
              <a:buNone/>
            </a:pPr>
            <a:endParaRPr lang="es-AR" dirty="0"/>
          </a:p>
          <a:p>
            <a:pPr marL="0" indent="0">
              <a:buNone/>
            </a:pPr>
            <a:r>
              <a:rPr lang="es-AR" dirty="0"/>
              <a:t>La capacitación está organizada en base a perfiles de competencia laboral, cada uno de estos perfiles será alcanzado mediante la certificación de uno o más cursos dictados por un conjunto de empresas de capacitación.</a:t>
            </a:r>
          </a:p>
          <a:p>
            <a:pPr marL="0" indent="0">
              <a:buNone/>
            </a:pPr>
            <a:r>
              <a:rPr lang="es-AR" dirty="0"/>
              <a:t> </a:t>
            </a:r>
          </a:p>
          <a:p>
            <a:pPr marL="0" indent="0">
              <a:buNone/>
            </a:pPr>
            <a:r>
              <a:rPr lang="es-AR" dirty="0"/>
              <a:t>Cada empresa de la industria textil tendrá un usuario con el que podrá definir una serie de perfiles de competencia laboral para los operarios que son empleados suyos.</a:t>
            </a:r>
          </a:p>
          <a:p>
            <a:pPr marL="0" indent="0">
              <a:buNone/>
            </a:pPr>
            <a:r>
              <a:rPr lang="es-AR" dirty="0"/>
              <a:t> </a:t>
            </a:r>
          </a:p>
          <a:p>
            <a:pPr marL="0" indent="0">
              <a:buNone/>
            </a:pPr>
            <a:r>
              <a:rPr lang="es-AR" dirty="0"/>
              <a:t>Las empresas de la industria textil además podrán realizar consultas de la ficha personal de cualquier operario, empleado suyo, desocupado o empleado por otra empresa. Y búsquedas por nombre, perfil de competencia y estado laboral.</a:t>
            </a:r>
          </a:p>
          <a:p>
            <a:pPr marL="0" indent="0">
              <a:buNone/>
            </a:pPr>
            <a:r>
              <a:rPr lang="es-AR" dirty="0"/>
              <a:t> </a:t>
            </a:r>
          </a:p>
          <a:p>
            <a:pPr marL="0" indent="0">
              <a:buNone/>
            </a:pPr>
            <a:r>
              <a:rPr lang="es-AR" dirty="0"/>
              <a:t>Las empresas de capacitación tendrán acceso al </a:t>
            </a:r>
            <a:r>
              <a:rPr lang="es-AR" dirty="0" err="1"/>
              <a:t>site</a:t>
            </a:r>
            <a:r>
              <a:rPr lang="es-AR" dirty="0"/>
              <a:t> para cargar las certificaciones aprobadas por un alumno y para consultar el estado de certificaciones de todos los operarios registrados en el sistema.</a:t>
            </a:r>
          </a:p>
          <a:p>
            <a:pPr marL="0" indent="0">
              <a:buNone/>
            </a:pPr>
            <a:r>
              <a:rPr lang="es-AR" dirty="0"/>
              <a:t> </a:t>
            </a:r>
          </a:p>
          <a:p>
            <a:pPr marL="0" indent="0">
              <a:buNone/>
            </a:pPr>
            <a:r>
              <a:rPr lang="es-AR" dirty="0"/>
              <a:t>Un operario puede consultar su estado de certificación y actualizar sus datos personales.</a:t>
            </a:r>
          </a:p>
          <a:p>
            <a:endParaRPr lang="es-AR" dirty="0"/>
          </a:p>
        </p:txBody>
      </p:sp>
    </p:spTree>
    <p:extLst>
      <p:ext uri="{BB962C8B-B14F-4D97-AF65-F5344CB8AC3E}">
        <p14:creationId xmlns:p14="http://schemas.microsoft.com/office/powerpoint/2010/main" val="265853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39300" cy="724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875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Ventajas</a:t>
            </a:r>
            <a:endParaRPr lang="es-AR" dirty="0"/>
          </a:p>
        </p:txBody>
      </p:sp>
      <p:sp>
        <p:nvSpPr>
          <p:cNvPr id="3" name="Content Placeholder 2"/>
          <p:cNvSpPr>
            <a:spLocks noGrp="1"/>
          </p:cNvSpPr>
          <p:nvPr>
            <p:ph idx="1"/>
          </p:nvPr>
        </p:nvSpPr>
        <p:spPr/>
        <p:txBody>
          <a:bodyPr>
            <a:normAutofit/>
          </a:bodyPr>
          <a:lstStyle/>
          <a:p>
            <a:r>
              <a:rPr lang="es-AR" dirty="0"/>
              <a:t>Más Disciplina. </a:t>
            </a:r>
          </a:p>
          <a:p>
            <a:r>
              <a:rPr lang="es-AR" dirty="0"/>
              <a:t>Mejor código. </a:t>
            </a:r>
            <a:r>
              <a:rPr lang="es-AR" dirty="0" smtClean="0"/>
              <a:t>Diseñar </a:t>
            </a:r>
            <a:r>
              <a:rPr lang="es-AR" dirty="0"/>
              <a:t>con mayor calidad.</a:t>
            </a:r>
          </a:p>
          <a:p>
            <a:r>
              <a:rPr lang="es-AR" dirty="0"/>
              <a:t>Flujo de trabajo constante</a:t>
            </a:r>
            <a:r>
              <a:rPr lang="es-AR" dirty="0" smtClean="0"/>
              <a:t>. Un </a:t>
            </a:r>
            <a:r>
              <a:rPr lang="es-AR" dirty="0"/>
              <a:t>desarrollador se ocupa de la interrupción mientras el otro continúa trabajando.</a:t>
            </a:r>
          </a:p>
          <a:p>
            <a:r>
              <a:rPr lang="es-AR" dirty="0"/>
              <a:t>Múltiples desarrolladores contribuyen al diseño</a:t>
            </a:r>
            <a:r>
              <a:rPr lang="es-AR" dirty="0" smtClean="0"/>
              <a:t>.</a:t>
            </a:r>
            <a:endParaRPr lang="es-AR" dirty="0"/>
          </a:p>
        </p:txBody>
      </p:sp>
    </p:spTree>
    <p:extLst>
      <p:ext uri="{BB962C8B-B14F-4D97-AF65-F5344CB8AC3E}">
        <p14:creationId xmlns:p14="http://schemas.microsoft.com/office/powerpoint/2010/main" val="156022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Ventajas</a:t>
            </a:r>
            <a:endParaRPr lang="es-AR" dirty="0"/>
          </a:p>
        </p:txBody>
      </p:sp>
      <p:sp>
        <p:nvSpPr>
          <p:cNvPr id="3" name="Content Placeholder 2"/>
          <p:cNvSpPr>
            <a:spLocks noGrp="1"/>
          </p:cNvSpPr>
          <p:nvPr>
            <p:ph idx="1"/>
          </p:nvPr>
        </p:nvSpPr>
        <p:spPr/>
        <p:txBody>
          <a:bodyPr>
            <a:normAutofit/>
          </a:bodyPr>
          <a:lstStyle/>
          <a:p>
            <a:r>
              <a:rPr lang="es-AR" dirty="0" smtClean="0"/>
              <a:t>Moral </a:t>
            </a:r>
            <a:r>
              <a:rPr lang="es-AR" dirty="0"/>
              <a:t>mejorada. </a:t>
            </a:r>
          </a:p>
          <a:p>
            <a:r>
              <a:rPr lang="es-AR" dirty="0" smtClean="0"/>
              <a:t>Cuando </a:t>
            </a:r>
            <a:r>
              <a:rPr lang="es-AR" dirty="0"/>
              <a:t>el proyecto se hace en parejas, y las parejas se rotan con frecuencia, todos tienen un conocimiento del código base.</a:t>
            </a:r>
          </a:p>
          <a:p>
            <a:r>
              <a:rPr lang="es-AR" dirty="0"/>
              <a:t>Enseñanza. </a:t>
            </a:r>
            <a:r>
              <a:rPr lang="es-AR" dirty="0" smtClean="0"/>
              <a:t>(compartir </a:t>
            </a:r>
            <a:r>
              <a:rPr lang="es-AR" dirty="0"/>
              <a:t>conocimientos</a:t>
            </a:r>
            <a:r>
              <a:rPr lang="es-AR" dirty="0" smtClean="0"/>
              <a:t>.)</a:t>
            </a:r>
            <a:endParaRPr lang="es-AR" dirty="0"/>
          </a:p>
          <a:p>
            <a:r>
              <a:rPr lang="es-AR" dirty="0" smtClean="0"/>
              <a:t>Menos </a:t>
            </a:r>
            <a:r>
              <a:rPr lang="es-AR" dirty="0"/>
              <a:t>estaciones de trabajo. </a:t>
            </a:r>
          </a:p>
        </p:txBody>
      </p:sp>
    </p:spTree>
    <p:extLst>
      <p:ext uri="{BB962C8B-B14F-4D97-AF65-F5344CB8AC3E}">
        <p14:creationId xmlns:p14="http://schemas.microsoft.com/office/powerpoint/2010/main" val="1295822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Ventajas - Estudios</a:t>
            </a:r>
            <a:endParaRPr lang="es-AR" dirty="0"/>
          </a:p>
        </p:txBody>
      </p:sp>
      <p:sp>
        <p:nvSpPr>
          <p:cNvPr id="3" name="Content Placeholder 2"/>
          <p:cNvSpPr>
            <a:spLocks noGrp="1"/>
          </p:cNvSpPr>
          <p:nvPr>
            <p:ph idx="1"/>
          </p:nvPr>
        </p:nvSpPr>
        <p:spPr/>
        <p:txBody>
          <a:bodyPr>
            <a:normAutofit fontScale="85000" lnSpcReduction="20000"/>
          </a:bodyPr>
          <a:lstStyle/>
          <a:p>
            <a:pPr marL="0" indent="0">
              <a:buNone/>
            </a:pPr>
            <a:r>
              <a:rPr lang="es-AR" sz="2400" dirty="0"/>
              <a:t>Los estudios han demostrado que después de entrenar para las “</a:t>
            </a:r>
            <a:r>
              <a:rPr lang="es-AR" sz="2400" i="1" dirty="0"/>
              <a:t>habilidades sociales</a:t>
            </a:r>
            <a:r>
              <a:rPr lang="es-AR" sz="2400" dirty="0"/>
              <a:t>” implicadas, parejas de programadores son más de dos veces más productivos que uno para una tarea dada. Según </a:t>
            </a:r>
            <a:r>
              <a:rPr lang="es-AR" sz="2400" i="1" dirty="0" err="1">
                <a:hlinkClick r:id="rId2" tooltip="The Economist"/>
              </a:rPr>
              <a:t>The</a:t>
            </a:r>
            <a:r>
              <a:rPr lang="es-AR" sz="2400" i="1" dirty="0">
                <a:hlinkClick r:id="rId2" tooltip="The Economist"/>
              </a:rPr>
              <a:t> </a:t>
            </a:r>
            <a:r>
              <a:rPr lang="es-AR" sz="2400" i="1" dirty="0" err="1">
                <a:hlinkClick r:id="rId2" tooltip="The Economist"/>
              </a:rPr>
              <a:t>Economist</a:t>
            </a:r>
            <a:r>
              <a:rPr lang="es-AR" sz="2400" dirty="0" smtClean="0"/>
              <a:t>:</a:t>
            </a:r>
          </a:p>
          <a:p>
            <a:pPr marL="0" indent="0" algn="ctr">
              <a:buNone/>
            </a:pPr>
            <a:r>
              <a:rPr lang="es-AR" i="1" dirty="0" smtClean="0"/>
              <a:t>"Laurie Williams de la universidad de Utah en Salt Lake City ha demostrado que los programadores emparejados son solamente 15% más lentos de dos programadores trabajando independientemente, pero producen 15% menos errores. Y ya que la prueba y depuración son a menudo muchas veces más costosa que la programación inicial, esto es da un resultado impresionante"</a:t>
            </a:r>
            <a:r>
              <a:rPr lang="es-AR" dirty="0" smtClean="0"/>
              <a:t> </a:t>
            </a:r>
          </a:p>
          <a:p>
            <a:pPr marL="0" indent="0" algn="ctr">
              <a:buNone/>
            </a:pPr>
            <a:endParaRPr lang="es-AR" dirty="0" smtClean="0"/>
          </a:p>
          <a:p>
            <a:pPr marL="0" indent="0">
              <a:buNone/>
            </a:pPr>
            <a:r>
              <a:rPr lang="es-AR" sz="1900" dirty="0" smtClean="0">
                <a:hlinkClick r:id="rId3"/>
              </a:rPr>
              <a:t>[1]</a:t>
            </a:r>
            <a:r>
              <a:rPr lang="es-AR" sz="1900" dirty="0" smtClean="0"/>
              <a:t>(Dr. Williams </a:t>
            </a:r>
            <a:r>
              <a:rPr lang="es-AR" sz="1900" dirty="0" err="1" smtClean="0"/>
              <a:t>is</a:t>
            </a:r>
            <a:r>
              <a:rPr lang="es-AR" sz="1900" dirty="0" smtClean="0"/>
              <a:t> </a:t>
            </a:r>
            <a:r>
              <a:rPr lang="es-AR" sz="1900" dirty="0" err="1" smtClean="0"/>
              <a:t>currently</a:t>
            </a:r>
            <a:r>
              <a:rPr lang="es-AR" sz="1900" dirty="0" smtClean="0"/>
              <a:t> </a:t>
            </a:r>
            <a:r>
              <a:rPr lang="es-AR" sz="1900" dirty="0" err="1" smtClean="0"/>
              <a:t>Assistant</a:t>
            </a:r>
            <a:r>
              <a:rPr lang="es-AR" sz="1900" dirty="0" smtClean="0"/>
              <a:t> </a:t>
            </a:r>
            <a:r>
              <a:rPr lang="es-AR" sz="1900" dirty="0" err="1" smtClean="0"/>
              <a:t>Professor</a:t>
            </a:r>
            <a:r>
              <a:rPr lang="es-AR" sz="1900" dirty="0" smtClean="0"/>
              <a:t> of </a:t>
            </a:r>
            <a:r>
              <a:rPr lang="es-AR" sz="1900" dirty="0" err="1" smtClean="0"/>
              <a:t>Computer</a:t>
            </a:r>
            <a:r>
              <a:rPr lang="es-AR" sz="1900" dirty="0" smtClean="0"/>
              <a:t> </a:t>
            </a:r>
            <a:r>
              <a:rPr lang="es-AR" sz="1900" dirty="0" err="1" smtClean="0"/>
              <a:t>Science</a:t>
            </a:r>
            <a:r>
              <a:rPr lang="es-AR" sz="1900" dirty="0" smtClean="0"/>
              <a:t> at </a:t>
            </a:r>
            <a:r>
              <a:rPr lang="es-AR" sz="1900" dirty="0" smtClean="0">
                <a:hlinkClick r:id="rId4" tooltip="North Carolina State University (aún no redactado)"/>
              </a:rPr>
              <a:t>North Carolina </a:t>
            </a:r>
            <a:r>
              <a:rPr lang="es-AR" sz="1900" dirty="0" err="1" smtClean="0">
                <a:hlinkClick r:id="rId4" tooltip="North Carolina State University (aún no redactado)"/>
              </a:rPr>
              <a:t>State</a:t>
            </a:r>
            <a:r>
              <a:rPr lang="es-AR" sz="1900" dirty="0" smtClean="0">
                <a:hlinkClick r:id="rId4" tooltip="North Carolina State University (aún no redactado)"/>
              </a:rPr>
              <a:t> </a:t>
            </a:r>
            <a:r>
              <a:rPr lang="es-AR" sz="1900" dirty="0" err="1" smtClean="0">
                <a:hlinkClick r:id="rId4" tooltip="North Carolina State University (aún no redactado)"/>
              </a:rPr>
              <a:t>University</a:t>
            </a:r>
            <a:r>
              <a:rPr lang="es-AR" sz="1900" dirty="0" smtClean="0"/>
              <a:t>)</a:t>
            </a:r>
          </a:p>
        </p:txBody>
      </p:sp>
    </p:spTree>
    <p:extLst>
      <p:ext uri="{BB962C8B-B14F-4D97-AF65-F5344CB8AC3E}">
        <p14:creationId xmlns:p14="http://schemas.microsoft.com/office/powerpoint/2010/main" val="925162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Ventajas - Estudios</a:t>
            </a:r>
            <a:endParaRPr lang="es-AR" dirty="0"/>
          </a:p>
        </p:txBody>
      </p:sp>
      <p:sp>
        <p:nvSpPr>
          <p:cNvPr id="3" name="Content Placeholder 2"/>
          <p:cNvSpPr>
            <a:spLocks noGrp="1"/>
          </p:cNvSpPr>
          <p:nvPr>
            <p:ph idx="1"/>
          </p:nvPr>
        </p:nvSpPr>
        <p:spPr/>
        <p:txBody>
          <a:bodyPr>
            <a:normAutofit/>
          </a:bodyPr>
          <a:lstStyle/>
          <a:p>
            <a:pPr marL="0" indent="0" algn="ctr">
              <a:buNone/>
            </a:pPr>
            <a:r>
              <a:rPr lang="es-AR" dirty="0" smtClean="0"/>
              <a:t>Un </a:t>
            </a:r>
            <a:r>
              <a:rPr lang="es-AR" dirty="0"/>
              <a:t>estudio reciente sobre un experimento rigurosamente científico en el cual se compara parejas de novatos contra novatos solos son mucho más productivos que parejas de expertos contra expertos solos, de acuerdo con "</a:t>
            </a:r>
            <a:r>
              <a:rPr lang="es-AR" dirty="0" err="1"/>
              <a:t>Int</a:t>
            </a:r>
            <a:r>
              <a:rPr lang="es-AR" dirty="0"/>
              <a:t> J. of Human </a:t>
            </a:r>
            <a:r>
              <a:rPr lang="es-AR" dirty="0" err="1"/>
              <a:t>Computer</a:t>
            </a:r>
            <a:r>
              <a:rPr lang="es-AR" dirty="0"/>
              <a:t> </a:t>
            </a:r>
            <a:r>
              <a:rPr lang="es-AR" dirty="0" err="1"/>
              <a:t>Studies</a:t>
            </a:r>
            <a:r>
              <a:rPr lang="es-AR" dirty="0"/>
              <a:t> </a:t>
            </a:r>
            <a:r>
              <a:rPr lang="es-AR" dirty="0" err="1"/>
              <a:t>Vol</a:t>
            </a:r>
            <a:r>
              <a:rPr lang="es-AR" dirty="0"/>
              <a:t> (64) 2006"</a:t>
            </a:r>
          </a:p>
        </p:txBody>
      </p:sp>
    </p:spTree>
    <p:extLst>
      <p:ext uri="{BB962C8B-B14F-4D97-AF65-F5344CB8AC3E}">
        <p14:creationId xmlns:p14="http://schemas.microsoft.com/office/powerpoint/2010/main" val="2502543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Ventajas - Estudios</a:t>
            </a:r>
            <a:endParaRPr lang="es-AR" dirty="0"/>
          </a:p>
        </p:txBody>
      </p:sp>
      <p:sp>
        <p:nvSpPr>
          <p:cNvPr id="3" name="Content Placeholder 2"/>
          <p:cNvSpPr>
            <a:spLocks noGrp="1"/>
          </p:cNvSpPr>
          <p:nvPr>
            <p:ph idx="1"/>
          </p:nvPr>
        </p:nvSpPr>
        <p:spPr/>
        <p:txBody>
          <a:bodyPr>
            <a:normAutofit fontScale="62500" lnSpcReduction="20000"/>
          </a:bodyPr>
          <a:lstStyle/>
          <a:p>
            <a:r>
              <a:rPr lang="es-AR" dirty="0"/>
              <a:t>Los estudios han demostrado que después de entrenar para las “</a:t>
            </a:r>
            <a:r>
              <a:rPr lang="es-AR" i="1" dirty="0"/>
              <a:t>habilidades sociales</a:t>
            </a:r>
            <a:r>
              <a:rPr lang="es-AR" dirty="0"/>
              <a:t>” implicadas, parejas de programadores son más de dos veces más productivos que uno para una tarea dada. Según </a:t>
            </a:r>
            <a:r>
              <a:rPr lang="es-AR" i="1" dirty="0" err="1">
                <a:hlinkClick r:id="rId2" tooltip="The Economist"/>
              </a:rPr>
              <a:t>The</a:t>
            </a:r>
            <a:r>
              <a:rPr lang="es-AR" i="1" dirty="0">
                <a:hlinkClick r:id="rId2" tooltip="The Economist"/>
              </a:rPr>
              <a:t> </a:t>
            </a:r>
            <a:r>
              <a:rPr lang="es-AR" i="1" dirty="0" err="1">
                <a:hlinkClick r:id="rId2" tooltip="The Economist"/>
              </a:rPr>
              <a:t>Economist</a:t>
            </a:r>
            <a:r>
              <a:rPr lang="es-AR" dirty="0"/>
              <a:t>:</a:t>
            </a:r>
          </a:p>
          <a:p>
            <a:r>
              <a:rPr lang="es-AR" i="1" dirty="0" smtClean="0"/>
              <a:t>"Laurie Williams de la universidad de Utah en Salt Lake City ha demostrado que los programadores emparejados son solamente 15% más lentos de dos programadores trabajando independientemente, pero producen 15% menos errores. Y ya que la prueba y depuración son a menudo muchas veces más costosa que la programación inicial, esto es da un resultado impresionante"</a:t>
            </a:r>
            <a:r>
              <a:rPr lang="es-AR" dirty="0" smtClean="0"/>
              <a:t> </a:t>
            </a:r>
            <a:r>
              <a:rPr lang="es-AR" dirty="0">
                <a:hlinkClick r:id="rId3"/>
              </a:rPr>
              <a:t>[1]</a:t>
            </a:r>
            <a:r>
              <a:rPr lang="es-AR" dirty="0" smtClean="0"/>
              <a:t>(Dr. Williams </a:t>
            </a:r>
            <a:r>
              <a:rPr lang="es-AR" dirty="0" err="1" smtClean="0"/>
              <a:t>is</a:t>
            </a:r>
            <a:r>
              <a:rPr lang="es-AR" dirty="0" smtClean="0"/>
              <a:t> </a:t>
            </a:r>
            <a:r>
              <a:rPr lang="es-AR" dirty="0" err="1" smtClean="0"/>
              <a:t>currently</a:t>
            </a:r>
            <a:r>
              <a:rPr lang="es-AR" dirty="0" smtClean="0"/>
              <a:t> </a:t>
            </a:r>
            <a:r>
              <a:rPr lang="es-AR" dirty="0" err="1" smtClean="0"/>
              <a:t>Assistant</a:t>
            </a:r>
            <a:r>
              <a:rPr lang="es-AR" dirty="0" smtClean="0"/>
              <a:t> </a:t>
            </a:r>
            <a:r>
              <a:rPr lang="es-AR" dirty="0" err="1" smtClean="0"/>
              <a:t>Professor</a:t>
            </a:r>
            <a:r>
              <a:rPr lang="es-AR" dirty="0" smtClean="0"/>
              <a:t> of </a:t>
            </a:r>
            <a:r>
              <a:rPr lang="es-AR" dirty="0" err="1" smtClean="0"/>
              <a:t>Computer</a:t>
            </a:r>
            <a:r>
              <a:rPr lang="es-AR" dirty="0" smtClean="0"/>
              <a:t> </a:t>
            </a:r>
            <a:r>
              <a:rPr lang="es-AR" dirty="0" err="1" smtClean="0"/>
              <a:t>Science</a:t>
            </a:r>
            <a:r>
              <a:rPr lang="es-AR" dirty="0" smtClean="0"/>
              <a:t> at </a:t>
            </a:r>
            <a:r>
              <a:rPr lang="es-AR" dirty="0">
                <a:hlinkClick r:id="rId4" tooltip="North Carolina State University (aún no redactado)"/>
              </a:rPr>
              <a:t>North Carolina </a:t>
            </a:r>
            <a:r>
              <a:rPr lang="es-AR" dirty="0" err="1">
                <a:hlinkClick r:id="rId4" tooltip="North Carolina State University (aún no redactado)"/>
              </a:rPr>
              <a:t>State</a:t>
            </a:r>
            <a:r>
              <a:rPr lang="es-AR" dirty="0">
                <a:hlinkClick r:id="rId4" tooltip="North Carolina State University (aún no redactado)"/>
              </a:rPr>
              <a:t> </a:t>
            </a:r>
            <a:r>
              <a:rPr lang="es-AR" dirty="0" err="1">
                <a:hlinkClick r:id="rId4" tooltip="North Carolina State University (aún no redactado)"/>
              </a:rPr>
              <a:t>University</a:t>
            </a:r>
            <a:r>
              <a:rPr lang="es-AR" dirty="0" smtClean="0"/>
              <a:t>)</a:t>
            </a:r>
          </a:p>
          <a:p>
            <a:r>
              <a:rPr lang="es-AR" dirty="0" smtClean="0"/>
              <a:t>Un </a:t>
            </a:r>
            <a:r>
              <a:rPr lang="es-AR" dirty="0"/>
              <a:t>estudio reciente sobre un experimento rigurosamente científico en el cual se compara parejas de novatos contra novatos solos son mucho más productivos que parejas de expertos contra expertos solos, de acuerdo con "</a:t>
            </a:r>
            <a:r>
              <a:rPr lang="es-AR" dirty="0" err="1"/>
              <a:t>Int</a:t>
            </a:r>
            <a:r>
              <a:rPr lang="es-AR" dirty="0"/>
              <a:t> J. of Human </a:t>
            </a:r>
            <a:r>
              <a:rPr lang="es-AR" dirty="0" err="1"/>
              <a:t>Computer</a:t>
            </a:r>
            <a:r>
              <a:rPr lang="es-AR" dirty="0"/>
              <a:t> </a:t>
            </a:r>
            <a:r>
              <a:rPr lang="es-AR" dirty="0" err="1"/>
              <a:t>Studies</a:t>
            </a:r>
            <a:r>
              <a:rPr lang="es-AR" dirty="0"/>
              <a:t> </a:t>
            </a:r>
            <a:r>
              <a:rPr lang="es-AR" dirty="0" err="1"/>
              <a:t>Vol</a:t>
            </a:r>
            <a:r>
              <a:rPr lang="es-AR" dirty="0"/>
              <a:t> (64) 2006"</a:t>
            </a:r>
          </a:p>
        </p:txBody>
      </p:sp>
    </p:spTree>
    <p:extLst>
      <p:ext uri="{BB962C8B-B14F-4D97-AF65-F5344CB8AC3E}">
        <p14:creationId xmlns:p14="http://schemas.microsoft.com/office/powerpoint/2010/main" val="2502543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Desventajas</a:t>
            </a:r>
            <a:endParaRPr lang="es-AR" dirty="0"/>
          </a:p>
        </p:txBody>
      </p:sp>
      <p:pic>
        <p:nvPicPr>
          <p:cNvPr id="2050" name="Picture 2" descr="http://farm6.staticflickr.com/5217/5471047557_4dc13f53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42" y="1484784"/>
            <a:ext cx="4951834" cy="495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599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orkwithantoine.com/wp-content/uploads/2012/09/lets-work-togeth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836712"/>
            <a:ext cx="5252889" cy="496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68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235</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Pair Programming</vt:lpstr>
      <vt:lpstr>PowerPoint Presentation</vt:lpstr>
      <vt:lpstr>Ventajas</vt:lpstr>
      <vt:lpstr>Ventajas</vt:lpstr>
      <vt:lpstr>Ventajas - Estudios</vt:lpstr>
      <vt:lpstr>Ventajas - Estudios</vt:lpstr>
      <vt:lpstr>Ventajas - Estudios</vt:lpstr>
      <vt:lpstr>Desventajas</vt:lpstr>
      <vt:lpstr>PowerPoint Presentation</vt:lpstr>
      <vt:lpstr>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Jonas</dc:creator>
  <cp:lastModifiedBy>Ignacio Jonas</cp:lastModifiedBy>
  <cp:revision>6</cp:revision>
  <dcterms:created xsi:type="dcterms:W3CDTF">2012-09-26T17:34:04Z</dcterms:created>
  <dcterms:modified xsi:type="dcterms:W3CDTF">2012-09-26T20:41:16Z</dcterms:modified>
</cp:coreProperties>
</file>