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88" r:id="rId6"/>
    <p:sldId id="260" r:id="rId7"/>
    <p:sldId id="289" r:id="rId8"/>
    <p:sldId id="290" r:id="rId9"/>
    <p:sldId id="269" r:id="rId10"/>
    <p:sldId id="270" r:id="rId11"/>
    <p:sldId id="271" r:id="rId12"/>
    <p:sldId id="291" r:id="rId13"/>
    <p:sldId id="292" r:id="rId14"/>
    <p:sldId id="293" r:id="rId15"/>
    <p:sldId id="294" r:id="rId16"/>
    <p:sldId id="286" r:id="rId17"/>
    <p:sldId id="287" r:id="rId1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A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EDF69-A62B-4163-8700-3013FDB538FF}" type="datetimeFigureOut">
              <a:rPr lang="es-AR" smtClean="0"/>
              <a:t>29/10/2012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E170B-66A6-4A29-94AE-CE1B83CC4D3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123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E81F6-ABA9-4575-8E79-0C227B44C2A9}" type="datetime1">
              <a:rPr lang="es-AR" smtClean="0"/>
              <a:t>29/10/2012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DEF1-EC49-4423-ACFA-49EE3CD7C60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500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C2AF-6A21-40E0-98FD-09911EA26358}" type="datetime1">
              <a:rPr lang="es-AR" smtClean="0"/>
              <a:t>29/10/2012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DEF1-EC49-4423-ACFA-49EE3CD7C60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25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D74-F9CF-420A-9930-480EB10F664B}" type="datetime1">
              <a:rPr lang="es-AR" smtClean="0"/>
              <a:t>29/10/2012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DEF1-EC49-4423-ACFA-49EE3CD7C60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552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EFB1-3133-47EF-950D-44D59EBCD316}" type="datetime1">
              <a:rPr lang="es-AR" smtClean="0"/>
              <a:t>29/10/2012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DEF1-EC49-4423-ACFA-49EE3CD7C60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752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9FD8-8CC5-4B13-847C-E6613EF1635F}" type="datetime1">
              <a:rPr lang="es-AR" smtClean="0"/>
              <a:t>29/10/2012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DEF1-EC49-4423-ACFA-49EE3CD7C60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655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3971-9683-4E71-B724-ECE477AFCB39}" type="datetime1">
              <a:rPr lang="es-AR" smtClean="0"/>
              <a:t>29/10/2012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DEF1-EC49-4423-ACFA-49EE3CD7C60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510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0A6E-074E-4030-AAF1-7CAA315E6FB6}" type="datetime1">
              <a:rPr lang="es-AR" smtClean="0"/>
              <a:t>29/10/2012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DEF1-EC49-4423-ACFA-49EE3CD7C60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707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3E81-1DE1-49A1-B1A6-673A93F538A5}" type="datetime1">
              <a:rPr lang="es-AR" smtClean="0"/>
              <a:t>29/10/2012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DEF1-EC49-4423-ACFA-49EE3CD7C60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856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F270-85E8-485E-8786-D915754B1026}" type="datetime1">
              <a:rPr lang="es-AR" smtClean="0"/>
              <a:t>29/10/2012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DEF1-EC49-4423-ACFA-49EE3CD7C60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13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4F76-53D3-4902-A351-E8ED8F0E14AD}" type="datetime1">
              <a:rPr lang="es-AR" smtClean="0"/>
              <a:t>29/10/2012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DEF1-EC49-4423-ACFA-49EE3CD7C60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038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200D-4E48-4779-9C3F-315DB3D2C0CF}" type="datetime1">
              <a:rPr lang="es-AR" smtClean="0"/>
              <a:t>29/10/2012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DEF1-EC49-4423-ACFA-49EE3CD7C60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389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634D-045D-4F33-B395-A0107F667598}" type="datetime1">
              <a:rPr lang="es-AR" smtClean="0"/>
              <a:t>29/10/2012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EDEF1-EC49-4423-ACFA-49EE3CD7C60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27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ear.php.net/manual/en/package.database.db-dataobject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ear.php.net/manual/en/package.html.html-template-sigma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Sigma </a:t>
            </a:r>
            <a:r>
              <a:rPr lang="es-AR" dirty="0" err="1" smtClean="0"/>
              <a:t>Templates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Programación Web II</a:t>
            </a:r>
          </a:p>
          <a:p>
            <a:r>
              <a:rPr lang="es-AR" dirty="0" smtClean="0"/>
              <a:t>2012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85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latin typeface="Consolas" pitchFamily="49" charset="0"/>
                <a:cs typeface="Consolas" pitchFamily="49" charset="0"/>
              </a:rPr>
              <a:t>Importar a </a:t>
            </a:r>
            <a:r>
              <a:rPr lang="es-AR" dirty="0" err="1" smtClean="0">
                <a:latin typeface="Consolas" pitchFamily="49" charset="0"/>
                <a:cs typeface="Consolas" pitchFamily="49" charset="0"/>
              </a:rPr>
              <a:t>MySQL</a:t>
            </a:r>
            <a:r>
              <a:rPr lang="es-AR" dirty="0" smtClean="0">
                <a:latin typeface="Consolas" pitchFamily="49" charset="0"/>
                <a:cs typeface="Consolas" pitchFamily="49" charset="0"/>
              </a:rPr>
              <a:t> el esquema </a:t>
            </a:r>
            <a:r>
              <a:rPr lang="es-AR" b="1" dirty="0" err="1" smtClean="0">
                <a:latin typeface="Consolas" pitchFamily="49" charset="0"/>
                <a:cs typeface="Consolas" pitchFamily="49" charset="0"/>
              </a:rPr>
              <a:t>comentario.sql</a:t>
            </a:r>
            <a:r>
              <a:rPr lang="es-AR" dirty="0" smtClean="0">
                <a:latin typeface="Consolas" pitchFamily="49" charset="0"/>
                <a:cs typeface="Consolas" pitchFamily="49" charset="0"/>
              </a:rPr>
              <a:t> que esta dentro de la carpeta </a:t>
            </a:r>
            <a:r>
              <a:rPr lang="es-AR" b="1" dirty="0" smtClean="0">
                <a:latin typeface="Consolas" pitchFamily="49" charset="0"/>
                <a:cs typeface="Consolas" pitchFamily="49" charset="0"/>
              </a:rPr>
              <a:t>/Clases/</a:t>
            </a:r>
            <a:r>
              <a:rPr lang="es-AR" b="1" dirty="0" err="1" smtClean="0">
                <a:latin typeface="Consolas" pitchFamily="49" charset="0"/>
                <a:cs typeface="Consolas" pitchFamily="49" charset="0"/>
              </a:rPr>
              <a:t>Pear</a:t>
            </a:r>
            <a:r>
              <a:rPr lang="es-AR" b="1" dirty="0" smtClean="0">
                <a:latin typeface="Consolas" pitchFamily="49" charset="0"/>
                <a:cs typeface="Consolas" pitchFamily="49" charset="0"/>
              </a:rPr>
              <a:t>/Sigma</a:t>
            </a:r>
            <a:endParaRPr lang="es-AR" b="1" dirty="0" smtClean="0">
              <a:latin typeface="Consolas" pitchFamily="49" charset="0"/>
              <a:cs typeface="Consolas" pitchFamily="49" charset="0"/>
            </a:endParaRPr>
          </a:p>
          <a:p>
            <a:endParaRPr lang="es-AR" dirty="0" smtClean="0">
              <a:latin typeface="Consolas" pitchFamily="49" charset="0"/>
              <a:cs typeface="Consolas" pitchFamily="49" charset="0"/>
            </a:endParaRPr>
          </a:p>
          <a:p>
            <a:endParaRPr lang="es-AR" dirty="0" smtClean="0">
              <a:latin typeface="Consolas" pitchFamily="49" charset="0"/>
              <a:cs typeface="Consolas" pitchFamily="49" charset="0"/>
            </a:endParaRPr>
          </a:p>
          <a:p>
            <a:endParaRPr lang="es-AR" dirty="0" smtClean="0"/>
          </a:p>
          <a:p>
            <a:pPr lvl="2"/>
            <a:endParaRPr lang="es-AR" b="1" dirty="0" smtClean="0"/>
          </a:p>
        </p:txBody>
      </p:sp>
    </p:spTree>
    <p:extLst>
      <p:ext uri="{BB962C8B-B14F-4D97-AF65-F5344CB8AC3E}">
        <p14:creationId xmlns:p14="http://schemas.microsoft.com/office/powerpoint/2010/main" val="35288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Generar los data </a:t>
            </a:r>
            <a:r>
              <a:rPr lang="es-AR" dirty="0" err="1" smtClean="0"/>
              <a:t>objects</a:t>
            </a:r>
            <a:r>
              <a:rPr lang="es-AR" dirty="0" smtClean="0"/>
              <a:t> para ese esquema.</a:t>
            </a:r>
          </a:p>
          <a:p>
            <a:r>
              <a:rPr lang="es-AR" dirty="0" smtClean="0"/>
              <a:t>Crear </a:t>
            </a:r>
            <a:r>
              <a:rPr lang="es-AR" dirty="0" err="1" smtClean="0"/>
              <a:t>AgregarComentario.php</a:t>
            </a:r>
            <a:endParaRPr lang="es-AR" dirty="0" smtClean="0"/>
          </a:p>
          <a:p>
            <a:pPr lvl="1"/>
            <a:r>
              <a:rPr lang="es-AR" dirty="0" smtClean="0"/>
              <a:t>Este archivo debe agregar un comentario a la base de datos </a:t>
            </a:r>
            <a:r>
              <a:rPr lang="es-AR" dirty="0" err="1" smtClean="0"/>
              <a:t>ultilanzo</a:t>
            </a:r>
            <a:r>
              <a:rPr lang="es-AR" dirty="0" smtClean="0"/>
              <a:t> el </a:t>
            </a:r>
            <a:r>
              <a:rPr lang="es-AR" dirty="0" err="1" smtClean="0"/>
              <a:t>DataObject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21527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Abrir el archivo comentarios.html</a:t>
            </a:r>
          </a:p>
          <a:p>
            <a:r>
              <a:rPr lang="es-AR" dirty="0" smtClean="0"/>
              <a:t>Vamos a crear un </a:t>
            </a:r>
            <a:r>
              <a:rPr lang="es-AR" dirty="0" err="1" smtClean="0"/>
              <a:t>template</a:t>
            </a:r>
            <a:r>
              <a:rPr lang="es-AR" dirty="0" smtClean="0"/>
              <a:t> todos juntos.</a:t>
            </a:r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48245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Poner el archivo del </a:t>
            </a:r>
            <a:r>
              <a:rPr lang="es-AR" dirty="0" err="1" smtClean="0"/>
              <a:t>template</a:t>
            </a:r>
            <a:r>
              <a:rPr lang="es-AR" dirty="0" smtClean="0"/>
              <a:t> en:</a:t>
            </a:r>
          </a:p>
          <a:p>
            <a:pPr marL="0" indent="0" algn="ctr">
              <a:buNone/>
            </a:pPr>
            <a:r>
              <a:rPr lang="es-AR" b="1" dirty="0" smtClean="0"/>
              <a:t>&lt;</a:t>
            </a:r>
            <a:r>
              <a:rPr lang="es-AR" b="1" dirty="0" err="1" smtClean="0"/>
              <a:t>TuProyecto</a:t>
            </a:r>
            <a:r>
              <a:rPr lang="es-AR" b="1" dirty="0" smtClean="0"/>
              <a:t>&gt;/</a:t>
            </a:r>
            <a:r>
              <a:rPr lang="es-AR" b="1" dirty="0" err="1" smtClean="0"/>
              <a:t>templates</a:t>
            </a:r>
            <a:endParaRPr lang="es-AR" b="1" dirty="0" smtClean="0"/>
          </a:p>
          <a:p>
            <a:r>
              <a:rPr lang="es-AR" dirty="0" smtClean="0"/>
              <a:t>Crear el archivo </a:t>
            </a:r>
            <a:r>
              <a:rPr lang="es-AR" dirty="0" err="1" smtClean="0"/>
              <a:t>index.php</a:t>
            </a:r>
            <a:endParaRPr lang="es-AR" dirty="0" smtClean="0"/>
          </a:p>
          <a:p>
            <a:pPr lvl="1"/>
            <a:r>
              <a:rPr lang="es-AR" dirty="0" smtClean="0"/>
              <a:t>Este archivo tiene que cargar el </a:t>
            </a:r>
            <a:r>
              <a:rPr lang="es-AR" dirty="0" err="1" smtClean="0"/>
              <a:t>template</a:t>
            </a:r>
            <a:r>
              <a:rPr lang="es-AR" dirty="0" smtClean="0"/>
              <a:t> e imprimirlo en el navegador.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28232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Modificar el archivo </a:t>
            </a:r>
            <a:r>
              <a:rPr lang="es-AR" b="1" dirty="0" err="1" smtClean="0"/>
              <a:t>AgregarComentario.php</a:t>
            </a:r>
            <a:r>
              <a:rPr lang="es-AR" b="1" dirty="0" smtClean="0"/>
              <a:t> </a:t>
            </a:r>
            <a:r>
              <a:rPr lang="es-AR" dirty="0" smtClean="0"/>
              <a:t>para que reciba los parámetros a agregar desde el formulario del </a:t>
            </a:r>
            <a:r>
              <a:rPr lang="es-AR" dirty="0" err="1" smtClean="0"/>
              <a:t>template</a:t>
            </a:r>
            <a:r>
              <a:rPr lang="es-AR" dirty="0" smtClean="0"/>
              <a:t>.</a:t>
            </a:r>
          </a:p>
          <a:p>
            <a:pPr lvl="1"/>
            <a:r>
              <a:rPr lang="es-AR" dirty="0" smtClean="0"/>
              <a:t>Hay que modificar el formulario y ademá</a:t>
            </a:r>
            <a:r>
              <a:rPr lang="es-AR" dirty="0" smtClean="0"/>
              <a:t>s el </a:t>
            </a:r>
            <a:r>
              <a:rPr lang="es-AR" b="1" dirty="0" err="1" smtClean="0"/>
              <a:t>AgregarComentario.php</a:t>
            </a:r>
            <a:r>
              <a:rPr lang="es-AR" dirty="0" smtClean="0"/>
              <a:t> para recibir parámetros por Post.</a:t>
            </a:r>
          </a:p>
          <a:p>
            <a:pPr lvl="1"/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72620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Modificar el archivo</a:t>
            </a:r>
            <a:r>
              <a:rPr lang="es-AR" b="1" dirty="0" smtClean="0"/>
              <a:t> </a:t>
            </a:r>
            <a:r>
              <a:rPr lang="es-AR" b="1" dirty="0" err="1" smtClean="0"/>
              <a:t>index.php</a:t>
            </a:r>
            <a:r>
              <a:rPr lang="es-AR" b="1" dirty="0" smtClean="0"/>
              <a:t> </a:t>
            </a:r>
            <a:r>
              <a:rPr lang="es-AR" dirty="0" smtClean="0"/>
              <a:t>para que cada vez que se recarga la pagina se muestren todos los comentarios en la tabla superior.</a:t>
            </a:r>
          </a:p>
          <a:p>
            <a:pPr lvl="1"/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41534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Tareas para la Casa </a:t>
            </a:r>
            <a:r>
              <a:rPr lang="es-AR" dirty="0" smtClean="0">
                <a:sym typeface="Wingdings" pitchFamily="2" charset="2"/>
              </a:rPr>
              <a:t>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AR" b="1" dirty="0" smtClean="0">
              <a:latin typeface="Consolas" pitchFamily="49" charset="0"/>
              <a:cs typeface="Consolas" pitchFamily="49" charset="0"/>
            </a:endParaRPr>
          </a:p>
          <a:p>
            <a:endParaRPr lang="es-AR" sz="2800" b="1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 smtClean="0">
                <a:latin typeface="Consolas" pitchFamily="49" charset="0"/>
                <a:cs typeface="Consolas" pitchFamily="49" charset="0"/>
              </a:rPr>
              <a:t>Generar los </a:t>
            </a:r>
            <a:r>
              <a:rPr lang="es-AR" sz="2800" dirty="0" err="1" smtClean="0">
                <a:latin typeface="Consolas" pitchFamily="49" charset="0"/>
                <a:cs typeface="Consolas" pitchFamily="49" charset="0"/>
              </a:rPr>
              <a:t>Templates</a:t>
            </a:r>
            <a:r>
              <a:rPr lang="es-AR" sz="2800" dirty="0" smtClean="0">
                <a:latin typeface="Consolas" pitchFamily="49" charset="0"/>
                <a:cs typeface="Consolas" pitchFamily="49" charset="0"/>
              </a:rPr>
              <a:t> de sus trabajos.</a:t>
            </a:r>
            <a:endParaRPr lang="es-AR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AR" sz="2800" dirty="0" smtClean="0">
                <a:latin typeface="Consolas" pitchFamily="49" charset="0"/>
                <a:cs typeface="Consolas" pitchFamily="49" charset="0"/>
              </a:rPr>
              <a:t>Comenzar de a poco migrando una página con poca funcionalidad:</a:t>
            </a:r>
          </a:p>
          <a:p>
            <a:pPr lvl="1"/>
            <a:r>
              <a:rPr lang="es-AR" sz="2400" dirty="0" smtClean="0">
                <a:latin typeface="Consolas" pitchFamily="49" charset="0"/>
                <a:cs typeface="Consolas" pitchFamily="49" charset="0"/>
              </a:rPr>
              <a:t>EJ: Mostrar Inmueble, Mostrar Artículo, etc.</a:t>
            </a:r>
            <a:endParaRPr lang="es-AR" sz="1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s-AR" dirty="0" smtClean="0">
              <a:latin typeface="Consolas" pitchFamily="49" charset="0"/>
              <a:cs typeface="Consolas" pitchFamily="49" charset="0"/>
            </a:endParaRPr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>
              <a:latin typeface="Consolas" pitchFamily="49" charset="0"/>
              <a:cs typeface="Consolas" pitchFamily="49" charset="0"/>
            </a:endParaRPr>
          </a:p>
          <a:p>
            <a:endParaRPr lang="es-AR" b="1" dirty="0" smtClean="0">
              <a:latin typeface="Consolas" pitchFamily="49" charset="0"/>
              <a:cs typeface="Consolas" pitchFamily="49" charset="0"/>
            </a:endParaRPr>
          </a:p>
          <a:p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26542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Fuentes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AR" b="1" dirty="0" smtClean="0">
              <a:latin typeface="Consolas" pitchFamily="49" charset="0"/>
              <a:cs typeface="Consolas" pitchFamily="49" charset="0"/>
            </a:endParaRPr>
          </a:p>
          <a:p>
            <a:endParaRPr lang="es-AR" sz="2800" b="1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/>
              <a:t>Sitio </a:t>
            </a:r>
            <a:r>
              <a:rPr lang="es-AR" dirty="0" smtClean="0"/>
              <a:t>Oficial de PEAR</a:t>
            </a:r>
            <a:endParaRPr lang="es-AR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s-AR" sz="2000" dirty="0">
                <a:hlinkClick r:id="rId3"/>
              </a:rPr>
              <a:t>http://</a:t>
            </a:r>
            <a:r>
              <a:rPr lang="es-AR" sz="2000" dirty="0" smtClean="0">
                <a:hlinkClick r:id="rId3"/>
              </a:rPr>
              <a:t>pear.php.net</a:t>
            </a:r>
            <a:endParaRPr lang="es-AR" sz="2000" dirty="0" smtClean="0"/>
          </a:p>
          <a:p>
            <a:r>
              <a:rPr lang="es-AR" dirty="0" smtClean="0"/>
              <a:t>Manual de PEAR </a:t>
            </a:r>
            <a:r>
              <a:rPr lang="es-AR" dirty="0" smtClean="0"/>
              <a:t>HTML-</a:t>
            </a:r>
            <a:r>
              <a:rPr lang="es-AR" dirty="0" err="1" smtClean="0"/>
              <a:t>Template</a:t>
            </a:r>
            <a:r>
              <a:rPr lang="es-AR" smtClean="0"/>
              <a:t>-Sigma</a:t>
            </a:r>
            <a:endParaRPr lang="es-AR" dirty="0" smtClean="0">
              <a:hlinkClick r:id="rId3"/>
            </a:endParaRPr>
          </a:p>
          <a:p>
            <a:pPr lvl="1"/>
            <a:r>
              <a:rPr lang="es-AR" sz="2000" dirty="0">
                <a:hlinkClick r:id="rId4"/>
              </a:rPr>
              <a:t>http://pear.php.net/manual/en/package.html.html-template-sigma.php</a:t>
            </a:r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>
              <a:latin typeface="Consolas" pitchFamily="49" charset="0"/>
              <a:cs typeface="Consolas" pitchFamily="49" charset="0"/>
            </a:endParaRPr>
          </a:p>
          <a:p>
            <a:endParaRPr lang="es-AR" b="1" dirty="0" smtClean="0">
              <a:latin typeface="Consolas" pitchFamily="49" charset="0"/>
              <a:cs typeface="Consolas" pitchFamily="49" charset="0"/>
            </a:endParaRPr>
          </a:p>
          <a:p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4234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¿Qué es </a:t>
            </a:r>
            <a:r>
              <a:rPr lang="es-AR" dirty="0" smtClean="0"/>
              <a:t>un motor </a:t>
            </a:r>
            <a:r>
              <a:rPr lang="es-AR" dirty="0" err="1" smtClean="0"/>
              <a:t>Template</a:t>
            </a:r>
            <a:r>
              <a:rPr lang="es-AR" dirty="0" smtClean="0"/>
              <a:t>?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1560" y="2852936"/>
            <a:ext cx="79208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800" dirty="0" smtClean="0"/>
              <a:t>Es una herramienta que facilita </a:t>
            </a:r>
            <a:r>
              <a:rPr lang="es-AR" sz="2800" dirty="0"/>
              <a:t>la manera de separar </a:t>
            </a:r>
            <a:r>
              <a:rPr lang="es-AR" sz="2800" dirty="0" smtClean="0"/>
              <a:t>la </a:t>
            </a:r>
            <a:r>
              <a:rPr lang="es-AR" sz="2800" dirty="0"/>
              <a:t>lógica </a:t>
            </a:r>
            <a:r>
              <a:rPr lang="es-AR" sz="2800" dirty="0" smtClean="0"/>
              <a:t>del negocio, de la capa de presentación.</a:t>
            </a:r>
          </a:p>
        </p:txBody>
      </p:sp>
    </p:spTree>
    <p:extLst>
      <p:ext uri="{BB962C8B-B14F-4D97-AF65-F5344CB8AC3E}">
        <p14:creationId xmlns:p14="http://schemas.microsoft.com/office/powerpoint/2010/main" val="124117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Instalar Sigma </a:t>
            </a:r>
            <a:r>
              <a:rPr lang="es-AR" dirty="0" err="1" smtClean="0"/>
              <a:t>Template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2420888"/>
            <a:ext cx="8820472" cy="1401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2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Crear un </a:t>
            </a:r>
            <a:r>
              <a:rPr lang="es-AR" dirty="0" err="1" smtClean="0"/>
              <a:t>template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Es HTML puro.</a:t>
            </a:r>
          </a:p>
          <a:p>
            <a:r>
              <a:rPr lang="es-AR" dirty="0" smtClean="0"/>
              <a:t>Solo se agregan </a:t>
            </a:r>
            <a:r>
              <a:rPr lang="es-AR" dirty="0" err="1" smtClean="0"/>
              <a:t>tags</a:t>
            </a:r>
            <a:r>
              <a:rPr lang="es-AR" dirty="0" smtClean="0"/>
              <a:t> que identifican bloques.</a:t>
            </a:r>
          </a:p>
          <a:p>
            <a:r>
              <a:rPr lang="es-AR" dirty="0" smtClean="0"/>
              <a:t>Bloques</a:t>
            </a:r>
          </a:p>
          <a:p>
            <a:pPr marL="457200" lvl="1" indent="0">
              <a:buNone/>
            </a:pPr>
            <a:r>
              <a:rPr lang="es-AR" b="1" dirty="0" smtClean="0"/>
              <a:t>&lt;!-- BEGIN [nombre-bloque] --&gt; </a:t>
            </a:r>
          </a:p>
          <a:p>
            <a:pPr marL="457200" lvl="1" indent="0">
              <a:buNone/>
            </a:pPr>
            <a:r>
              <a:rPr lang="es-AR" dirty="0" smtClean="0"/>
              <a:t>-------- HTML ------</a:t>
            </a:r>
          </a:p>
          <a:p>
            <a:pPr marL="457200" lvl="1" indent="0">
              <a:buNone/>
            </a:pPr>
            <a:r>
              <a:rPr lang="es-AR" b="1" dirty="0"/>
              <a:t>&lt;!-- </a:t>
            </a:r>
            <a:r>
              <a:rPr lang="es-AR" b="1" dirty="0" smtClean="0"/>
              <a:t>END[nombre-bloque</a:t>
            </a:r>
            <a:r>
              <a:rPr lang="es-AR" b="1" dirty="0"/>
              <a:t>] --&gt; </a:t>
            </a:r>
          </a:p>
          <a:p>
            <a:r>
              <a:rPr lang="es-AR" dirty="0" err="1" smtClean="0"/>
              <a:t>Include</a:t>
            </a:r>
            <a:endParaRPr lang="es-AR" dirty="0" smtClean="0"/>
          </a:p>
          <a:p>
            <a:pPr marL="457200" lvl="1" indent="0">
              <a:buNone/>
            </a:pPr>
            <a:r>
              <a:rPr lang="es-AR" b="1" dirty="0" smtClean="0"/>
              <a:t>&lt;!-- INCLUDE [</a:t>
            </a:r>
            <a:r>
              <a:rPr lang="es-AR" b="1" dirty="0" err="1" smtClean="0"/>
              <a:t>Path</a:t>
            </a:r>
            <a:r>
              <a:rPr lang="es-AR" b="1" dirty="0" smtClean="0"/>
              <a:t> del </a:t>
            </a:r>
            <a:r>
              <a:rPr lang="es-AR" b="1" dirty="0" err="1" smtClean="0"/>
              <a:t>Template</a:t>
            </a:r>
            <a:r>
              <a:rPr lang="es-AR" b="1" dirty="0" smtClean="0"/>
              <a:t>] --&gt;</a:t>
            </a:r>
            <a:endParaRPr lang="es-AR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344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Crear un </a:t>
            </a:r>
            <a:r>
              <a:rPr lang="es-AR" dirty="0" err="1" smtClean="0"/>
              <a:t>template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Variables</a:t>
            </a:r>
          </a:p>
          <a:p>
            <a:pPr marL="457200" lvl="1" indent="0">
              <a:buNone/>
            </a:pPr>
            <a:r>
              <a:rPr lang="es-AR" dirty="0" smtClean="0"/>
              <a:t>{Nombre de Variable}</a:t>
            </a:r>
          </a:p>
          <a:p>
            <a:pPr marL="457200" lvl="1" indent="0">
              <a:buNone/>
            </a:pPr>
            <a:endParaRPr lang="es-AR" dirty="0"/>
          </a:p>
          <a:p>
            <a:pPr marL="457200" lvl="1" indent="0">
              <a:buNone/>
            </a:pPr>
            <a:r>
              <a:rPr lang="es-AR" dirty="0" smtClean="0"/>
              <a:t>Ejemplo:</a:t>
            </a:r>
          </a:p>
          <a:p>
            <a:pPr marL="457200" lvl="1" indent="0">
              <a:buNone/>
            </a:pPr>
            <a:r>
              <a:rPr lang="es-AR" b="1" dirty="0">
                <a:solidFill>
                  <a:srgbClr val="2CA41C"/>
                </a:solidFill>
              </a:rPr>
              <a:t>&lt;!-- BEGIN Mensaje --&gt;</a:t>
            </a:r>
          </a:p>
          <a:p>
            <a:pPr marL="457200" lvl="1" indent="0">
              <a:buNone/>
            </a:pPr>
            <a:r>
              <a:rPr lang="es-AR" dirty="0"/>
              <a:t>  </a:t>
            </a:r>
            <a:r>
              <a:rPr lang="es-AR" dirty="0" smtClean="0"/>
              <a:t>&lt;a </a:t>
            </a:r>
            <a:r>
              <a:rPr lang="es-AR" dirty="0" err="1" smtClean="0"/>
              <a:t>href</a:t>
            </a:r>
            <a:r>
              <a:rPr lang="es-AR" dirty="0" smtClean="0"/>
              <a:t>=“ </a:t>
            </a:r>
            <a:r>
              <a:rPr lang="es-AR" b="1" dirty="0" smtClean="0">
                <a:solidFill>
                  <a:srgbClr val="2CA41C"/>
                </a:solidFill>
              </a:rPr>
              <a:t>{Link}</a:t>
            </a:r>
            <a:r>
              <a:rPr lang="es-AR" dirty="0" smtClean="0"/>
              <a:t>"&gt;</a:t>
            </a:r>
            <a:r>
              <a:rPr lang="es-AR" b="1" dirty="0" smtClean="0">
                <a:solidFill>
                  <a:srgbClr val="2CA41C"/>
                </a:solidFill>
              </a:rPr>
              <a:t>{</a:t>
            </a:r>
            <a:r>
              <a:rPr lang="es-AR" b="1" dirty="0" err="1" smtClean="0">
                <a:solidFill>
                  <a:srgbClr val="2CA41C"/>
                </a:solidFill>
              </a:rPr>
              <a:t>NombreLink</a:t>
            </a:r>
            <a:r>
              <a:rPr lang="es-AR" b="1" dirty="0" smtClean="0">
                <a:solidFill>
                  <a:srgbClr val="2CA41C"/>
                </a:solidFill>
              </a:rPr>
              <a:t>}</a:t>
            </a:r>
            <a:r>
              <a:rPr lang="es-AR" dirty="0" smtClean="0"/>
              <a:t>&lt;/a&gt;</a:t>
            </a:r>
            <a:endParaRPr lang="es-AR" dirty="0"/>
          </a:p>
          <a:p>
            <a:pPr marL="457200" lvl="1" indent="0">
              <a:buNone/>
            </a:pPr>
            <a:r>
              <a:rPr lang="es-AR" b="1" dirty="0">
                <a:solidFill>
                  <a:srgbClr val="2CA41C"/>
                </a:solidFill>
              </a:rPr>
              <a:t>&lt;!-- END Mensaje --&gt;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959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Cargar un </a:t>
            </a:r>
            <a:r>
              <a:rPr lang="es-AR" dirty="0" err="1" smtClean="0"/>
              <a:t>template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sz="1800" b="1" dirty="0" smtClean="0">
                <a:latin typeface="Consolas" pitchFamily="49" charset="0"/>
                <a:cs typeface="Consolas" pitchFamily="49" charset="0"/>
              </a:rPr>
              <a:t>//Creo una instancia del objeto Sigma</a:t>
            </a:r>
          </a:p>
          <a:p>
            <a:pPr marL="0" indent="0">
              <a:buNone/>
            </a:pPr>
            <a:r>
              <a:rPr lang="es-AR" sz="18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s-AR" sz="1800" dirty="0" err="1">
                <a:latin typeface="Consolas" pitchFamily="49" charset="0"/>
                <a:cs typeface="Consolas" pitchFamily="49" charset="0"/>
              </a:rPr>
              <a:t>tpl</a:t>
            </a:r>
            <a:r>
              <a:rPr lang="es-AR" sz="18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s-AR" sz="1800" dirty="0" err="1">
                <a:latin typeface="Consolas" pitchFamily="49" charset="0"/>
                <a:cs typeface="Consolas" pitchFamily="49" charset="0"/>
              </a:rPr>
              <a:t>HTML_Template_Sigma</a:t>
            </a:r>
            <a:r>
              <a:rPr lang="es-AR" sz="1800" dirty="0" smtClean="0">
                <a:latin typeface="Consolas" pitchFamily="49" charset="0"/>
                <a:cs typeface="Consolas" pitchFamily="49" charset="0"/>
              </a:rPr>
              <a:t>('.');</a:t>
            </a:r>
          </a:p>
          <a:p>
            <a:pPr marL="0" indent="0">
              <a:buNone/>
            </a:pPr>
            <a:r>
              <a:rPr lang="es-AR" sz="1800" b="1" dirty="0" smtClean="0">
                <a:latin typeface="Consolas" pitchFamily="49" charset="0"/>
                <a:cs typeface="Consolas" pitchFamily="49" charset="0"/>
              </a:rPr>
              <a:t>//Cargo el archivo del </a:t>
            </a:r>
            <a:r>
              <a:rPr lang="es-AR" sz="1800" b="1" dirty="0" err="1" smtClean="0">
                <a:latin typeface="Consolas" pitchFamily="49" charset="0"/>
                <a:cs typeface="Consolas" pitchFamily="49" charset="0"/>
              </a:rPr>
              <a:t>template</a:t>
            </a:r>
            <a:endParaRPr lang="es-AR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AR" sz="1800" dirty="0">
                <a:latin typeface="Consolas" pitchFamily="49" charset="0"/>
                <a:cs typeface="Consolas" pitchFamily="49" charset="0"/>
              </a:rPr>
              <a:t>$error=$</a:t>
            </a:r>
            <a:r>
              <a:rPr lang="es-AR" sz="1800" dirty="0" err="1">
                <a:latin typeface="Consolas" pitchFamily="49" charset="0"/>
                <a:cs typeface="Consolas" pitchFamily="49" charset="0"/>
              </a:rPr>
              <a:t>tpl</a:t>
            </a:r>
            <a:r>
              <a:rPr lang="es-AR" sz="18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s-AR" sz="1800" dirty="0" err="1">
                <a:latin typeface="Consolas" pitchFamily="49" charset="0"/>
                <a:cs typeface="Consolas" pitchFamily="49" charset="0"/>
              </a:rPr>
              <a:t>loadTemplateFile</a:t>
            </a:r>
            <a:r>
              <a:rPr lang="es-AR" sz="1800" dirty="0">
                <a:latin typeface="Consolas" pitchFamily="49" charset="0"/>
                <a:cs typeface="Consolas" pitchFamily="49" charset="0"/>
              </a:rPr>
              <a:t>("/</a:t>
            </a:r>
            <a:r>
              <a:rPr lang="es-AR" sz="1800" dirty="0" err="1">
                <a:latin typeface="Consolas" pitchFamily="49" charset="0"/>
                <a:cs typeface="Consolas" pitchFamily="49" charset="0"/>
              </a:rPr>
              <a:t>templates</a:t>
            </a:r>
            <a:r>
              <a:rPr lang="es-AR" sz="18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s-AR" sz="18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s-AR" sz="1800" b="1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es-AR" sz="1800" b="1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s-AR" sz="18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indent="0">
              <a:buNone/>
            </a:pPr>
            <a:r>
              <a:rPr lang="es-AR" sz="1800" b="1" dirty="0" smtClean="0">
                <a:latin typeface="Consolas" pitchFamily="49" charset="0"/>
                <a:cs typeface="Consolas" pitchFamily="49" charset="0"/>
              </a:rPr>
              <a:t>//Muestra el </a:t>
            </a:r>
            <a:r>
              <a:rPr lang="es-AR" sz="1800" b="1" dirty="0" err="1" smtClean="0">
                <a:latin typeface="Consolas" pitchFamily="49" charset="0"/>
                <a:cs typeface="Consolas" pitchFamily="49" charset="0"/>
              </a:rPr>
              <a:t>template</a:t>
            </a:r>
            <a:endParaRPr lang="es-AR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AR" sz="18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s-AR" sz="1800" dirty="0" err="1">
                <a:latin typeface="Consolas" pitchFamily="49" charset="0"/>
                <a:cs typeface="Consolas" pitchFamily="49" charset="0"/>
              </a:rPr>
              <a:t>tpl</a:t>
            </a:r>
            <a:r>
              <a:rPr lang="es-AR" sz="1800" dirty="0">
                <a:latin typeface="Consolas" pitchFamily="49" charset="0"/>
                <a:cs typeface="Consolas" pitchFamily="49" charset="0"/>
              </a:rPr>
              <a:t>-</a:t>
            </a:r>
            <a:r>
              <a:rPr lang="es-AR" sz="1800" dirty="0" smtClean="0">
                <a:latin typeface="Consolas" pitchFamily="49" charset="0"/>
                <a:cs typeface="Consolas" pitchFamily="49" charset="0"/>
              </a:rPr>
              <a:t>&gt;show();</a:t>
            </a:r>
            <a:endParaRPr lang="es-AR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39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Asignar una Variable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sz="1800" b="1" dirty="0" smtClean="0">
                <a:latin typeface="Consolas" pitchFamily="49" charset="0"/>
                <a:cs typeface="Consolas" pitchFamily="49" charset="0"/>
              </a:rPr>
              <a:t>//Asigno </a:t>
            </a:r>
            <a:r>
              <a:rPr lang="es-AR" sz="1800" b="1" dirty="0" smtClean="0">
                <a:latin typeface="Consolas" pitchFamily="49" charset="0"/>
                <a:cs typeface="Consolas" pitchFamily="49" charset="0"/>
                <a:hlinkClick r:id="rId2"/>
              </a:rPr>
              <a:t>http://google.com</a:t>
            </a:r>
            <a:r>
              <a:rPr lang="es-AR" sz="1800" b="1" dirty="0" smtClean="0">
                <a:latin typeface="Consolas" pitchFamily="49" charset="0"/>
                <a:cs typeface="Consolas" pitchFamily="49" charset="0"/>
              </a:rPr>
              <a:t> a la variable link</a:t>
            </a:r>
          </a:p>
          <a:p>
            <a:pPr marL="0" indent="0">
              <a:buNone/>
            </a:pPr>
            <a:r>
              <a:rPr lang="es-AR" sz="1800" dirty="0">
                <a:latin typeface="Consolas" pitchFamily="49" charset="0"/>
                <a:cs typeface="Consolas" pitchFamily="49" charset="0"/>
              </a:rPr>
              <a:t> $</a:t>
            </a:r>
            <a:r>
              <a:rPr lang="es-AR" sz="1800" dirty="0" err="1">
                <a:latin typeface="Consolas" pitchFamily="49" charset="0"/>
                <a:cs typeface="Consolas" pitchFamily="49" charset="0"/>
              </a:rPr>
              <a:t>tpl</a:t>
            </a:r>
            <a:r>
              <a:rPr lang="es-AR" sz="18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s-AR" sz="1800" dirty="0" err="1">
                <a:latin typeface="Consolas" pitchFamily="49" charset="0"/>
                <a:cs typeface="Consolas" pitchFamily="49" charset="0"/>
              </a:rPr>
              <a:t>setVariable</a:t>
            </a:r>
            <a:r>
              <a:rPr lang="es-AR" sz="1800" dirty="0" smtClean="0">
                <a:latin typeface="Consolas" pitchFamily="49" charset="0"/>
                <a:cs typeface="Consolas" pitchFamily="49" charset="0"/>
              </a:rPr>
              <a:t>(‘link’, ‘http://google.com’);</a:t>
            </a:r>
          </a:p>
          <a:p>
            <a:pPr marL="0" indent="0">
              <a:buNone/>
            </a:pPr>
            <a:endParaRPr lang="es-AR" sz="18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99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Parsear</a:t>
            </a:r>
            <a:r>
              <a:rPr lang="es-AR" dirty="0" smtClean="0"/>
              <a:t> un Bloque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s-AR" sz="2400" b="1" dirty="0" err="1" smtClean="0"/>
              <a:t>Template</a:t>
            </a:r>
            <a:endParaRPr lang="es-AR" sz="2400" b="1" dirty="0" smtClean="0"/>
          </a:p>
          <a:p>
            <a:pPr marL="457200" lvl="1" indent="0">
              <a:buNone/>
            </a:pPr>
            <a:r>
              <a:rPr lang="es-AR" sz="2400" b="1" dirty="0" smtClean="0">
                <a:solidFill>
                  <a:srgbClr val="2CA41C"/>
                </a:solidFill>
              </a:rPr>
              <a:t>&lt;!-- </a:t>
            </a:r>
            <a:r>
              <a:rPr lang="es-AR" sz="2400" b="1" dirty="0">
                <a:solidFill>
                  <a:srgbClr val="2CA41C"/>
                </a:solidFill>
              </a:rPr>
              <a:t>BEGIN </a:t>
            </a:r>
            <a:r>
              <a:rPr lang="es-AR" sz="2400" b="1" dirty="0" err="1" smtClean="0">
                <a:solidFill>
                  <a:srgbClr val="2CA41C"/>
                </a:solidFill>
              </a:rPr>
              <a:t>Parrafo</a:t>
            </a:r>
            <a:r>
              <a:rPr lang="es-AR" sz="2400" b="1" dirty="0" smtClean="0">
                <a:solidFill>
                  <a:srgbClr val="2CA41C"/>
                </a:solidFill>
              </a:rPr>
              <a:t> </a:t>
            </a:r>
            <a:r>
              <a:rPr lang="es-AR" sz="2400" b="1" dirty="0">
                <a:solidFill>
                  <a:srgbClr val="2CA41C"/>
                </a:solidFill>
              </a:rPr>
              <a:t>--&gt;</a:t>
            </a:r>
          </a:p>
          <a:p>
            <a:pPr marL="457200" lvl="1" indent="0">
              <a:buNone/>
            </a:pPr>
            <a:r>
              <a:rPr lang="es-AR" sz="2400" dirty="0"/>
              <a:t>  </a:t>
            </a:r>
            <a:r>
              <a:rPr lang="es-AR" sz="2400" dirty="0" smtClean="0"/>
              <a:t>&lt;</a:t>
            </a:r>
            <a:r>
              <a:rPr lang="es-AR" sz="2400" dirty="0" err="1" smtClean="0"/>
              <a:t>label</a:t>
            </a:r>
            <a:r>
              <a:rPr lang="es-AR" sz="2400" dirty="0" smtClean="0"/>
              <a:t>&gt;</a:t>
            </a:r>
            <a:r>
              <a:rPr lang="es-AR" sz="2400" b="1" dirty="0" smtClean="0">
                <a:solidFill>
                  <a:srgbClr val="2CA41C"/>
                </a:solidFill>
              </a:rPr>
              <a:t>{texto}</a:t>
            </a:r>
            <a:r>
              <a:rPr lang="es-AR" sz="2400" dirty="0" smtClean="0"/>
              <a:t>&lt;/</a:t>
            </a:r>
            <a:r>
              <a:rPr lang="es-AR" sz="2400" dirty="0" err="1" smtClean="0"/>
              <a:t>label</a:t>
            </a:r>
            <a:r>
              <a:rPr lang="es-AR" sz="2400" dirty="0" smtClean="0"/>
              <a:t>&gt;</a:t>
            </a:r>
            <a:endParaRPr lang="es-AR" sz="2400" dirty="0"/>
          </a:p>
          <a:p>
            <a:pPr marL="457200" lvl="1" indent="0">
              <a:buNone/>
            </a:pPr>
            <a:r>
              <a:rPr lang="es-AR" sz="2400" b="1" dirty="0">
                <a:solidFill>
                  <a:srgbClr val="2CA41C"/>
                </a:solidFill>
              </a:rPr>
              <a:t>&lt;!-- END </a:t>
            </a:r>
            <a:r>
              <a:rPr lang="es-AR" sz="2400" b="1" dirty="0" err="1">
                <a:solidFill>
                  <a:srgbClr val="2CA41C"/>
                </a:solidFill>
              </a:rPr>
              <a:t>Parrafo</a:t>
            </a:r>
            <a:r>
              <a:rPr lang="es-AR" sz="2400" b="1" dirty="0" smtClean="0">
                <a:solidFill>
                  <a:srgbClr val="2CA41C"/>
                </a:solidFill>
              </a:rPr>
              <a:t> --&gt;</a:t>
            </a:r>
          </a:p>
          <a:p>
            <a:pPr marL="457200" lvl="1" indent="0">
              <a:buNone/>
            </a:pPr>
            <a:endParaRPr lang="es-AR" sz="2400" b="1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s-AR" sz="2400" b="1" dirty="0" smtClean="0">
                <a:latin typeface="Consolas" pitchFamily="49" charset="0"/>
                <a:cs typeface="Consolas" pitchFamily="49" charset="0"/>
              </a:rPr>
              <a:t>PHP</a:t>
            </a:r>
          </a:p>
          <a:p>
            <a:pPr marL="457200" lvl="1" indent="0">
              <a:buNone/>
            </a:pPr>
            <a:r>
              <a:rPr lang="nn-NO" sz="1800" dirty="0" smtClean="0"/>
              <a:t>for</a:t>
            </a:r>
            <a:r>
              <a:rPr lang="nn-NO" sz="1800" dirty="0"/>
              <a:t> ($i = 1; $i &lt;= 10; $i++) </a:t>
            </a:r>
            <a:r>
              <a:rPr lang="nn-NO" sz="1800" dirty="0" smtClean="0"/>
              <a:t>{</a:t>
            </a:r>
          </a:p>
          <a:p>
            <a:pPr marL="0" indent="0">
              <a:buNone/>
            </a:pPr>
            <a:r>
              <a:rPr lang="es-AR" sz="1800" b="1" dirty="0" smtClean="0">
                <a:latin typeface="Consolas" pitchFamily="49" charset="0"/>
                <a:cs typeface="Consolas" pitchFamily="49" charset="0"/>
              </a:rPr>
              <a:t>	//</a:t>
            </a:r>
            <a:r>
              <a:rPr lang="es-AR" sz="1800" b="1" dirty="0">
                <a:latin typeface="Consolas" pitchFamily="49" charset="0"/>
                <a:cs typeface="Consolas" pitchFamily="49" charset="0"/>
              </a:rPr>
              <a:t>Asigno </a:t>
            </a:r>
            <a:r>
              <a:rPr lang="es-AR" sz="1800" b="1" dirty="0" smtClean="0">
                <a:latin typeface="Consolas" pitchFamily="49" charset="0"/>
                <a:cs typeface="Consolas" pitchFamily="49" charset="0"/>
              </a:rPr>
              <a:t>‘Mi Texto ‘ $i a la </a:t>
            </a:r>
            <a:r>
              <a:rPr lang="es-AR" sz="1800" b="1" dirty="0">
                <a:latin typeface="Consolas" pitchFamily="49" charset="0"/>
                <a:cs typeface="Consolas" pitchFamily="49" charset="0"/>
              </a:rPr>
              <a:t>variable </a:t>
            </a:r>
            <a:r>
              <a:rPr lang="es-AR" sz="1800" b="1" dirty="0" smtClean="0">
                <a:latin typeface="Consolas" pitchFamily="49" charset="0"/>
                <a:cs typeface="Consolas" pitchFamily="49" charset="0"/>
              </a:rPr>
              <a:t>texto</a:t>
            </a:r>
            <a:r>
              <a:rPr lang="nn-NO" sz="1800" dirty="0"/>
              <a:t/>
            </a:r>
            <a:br>
              <a:rPr lang="nn-NO" sz="1800" dirty="0"/>
            </a:br>
            <a:r>
              <a:rPr lang="nn-NO" sz="1800" dirty="0" smtClean="0"/>
              <a:t>	</a:t>
            </a:r>
            <a:r>
              <a:rPr lang="es-AR" sz="18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s-AR" sz="1800" dirty="0" err="1">
                <a:latin typeface="Consolas" pitchFamily="49" charset="0"/>
                <a:cs typeface="Consolas" pitchFamily="49" charset="0"/>
              </a:rPr>
              <a:t>tpl</a:t>
            </a:r>
            <a:r>
              <a:rPr lang="es-AR" sz="18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s-AR" sz="1800" dirty="0" err="1">
                <a:latin typeface="Consolas" pitchFamily="49" charset="0"/>
                <a:cs typeface="Consolas" pitchFamily="49" charset="0"/>
              </a:rPr>
              <a:t>setVariable</a:t>
            </a:r>
            <a:r>
              <a:rPr lang="es-AR" sz="1800" dirty="0">
                <a:latin typeface="Consolas" pitchFamily="49" charset="0"/>
                <a:cs typeface="Consolas" pitchFamily="49" charset="0"/>
              </a:rPr>
              <a:t>(‘texto’, ‘Mi Texto ’. $i);</a:t>
            </a:r>
          </a:p>
          <a:p>
            <a:pPr marL="0" indent="0">
              <a:buNone/>
            </a:pPr>
            <a:r>
              <a:rPr lang="es-AR" sz="1800" b="1" dirty="0" smtClean="0">
                <a:latin typeface="Consolas" pitchFamily="49" charset="0"/>
                <a:cs typeface="Consolas" pitchFamily="49" charset="0"/>
              </a:rPr>
              <a:t>	//</a:t>
            </a:r>
            <a:r>
              <a:rPr lang="es-AR" sz="1800" b="1" dirty="0" err="1" smtClean="0">
                <a:latin typeface="Consolas" pitchFamily="49" charset="0"/>
                <a:cs typeface="Consolas" pitchFamily="49" charset="0"/>
              </a:rPr>
              <a:t>Parseo</a:t>
            </a:r>
            <a:r>
              <a:rPr lang="es-AR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AR" sz="1800" b="1" dirty="0" err="1" smtClean="0">
                <a:latin typeface="Consolas" pitchFamily="49" charset="0"/>
                <a:cs typeface="Consolas" pitchFamily="49" charset="0"/>
              </a:rPr>
              <a:t>Parrafo</a:t>
            </a:r>
            <a:endParaRPr lang="es-AR" sz="18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AR" sz="1800" dirty="0" smtClean="0">
                <a:latin typeface="Consolas" pitchFamily="49" charset="0"/>
                <a:cs typeface="Consolas" pitchFamily="49" charset="0"/>
              </a:rPr>
              <a:t>	$</a:t>
            </a:r>
            <a:r>
              <a:rPr lang="es-AR" sz="1800" dirty="0" err="1">
                <a:latin typeface="Consolas" pitchFamily="49" charset="0"/>
                <a:cs typeface="Consolas" pitchFamily="49" charset="0"/>
              </a:rPr>
              <a:t>tpl</a:t>
            </a:r>
            <a:r>
              <a:rPr lang="es-AR" sz="18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s-AR" sz="1800" dirty="0" err="1">
                <a:latin typeface="Consolas" pitchFamily="49" charset="0"/>
                <a:cs typeface="Consolas" pitchFamily="49" charset="0"/>
              </a:rPr>
              <a:t>parse</a:t>
            </a:r>
            <a:r>
              <a:rPr lang="es-AR" sz="1800" dirty="0" smtClean="0">
                <a:latin typeface="Consolas" pitchFamily="49" charset="0"/>
                <a:cs typeface="Consolas" pitchFamily="49" charset="0"/>
              </a:rPr>
              <a:t>(‘</a:t>
            </a:r>
            <a:r>
              <a:rPr lang="es-AR" sz="1800" dirty="0" err="1" smtClean="0">
                <a:latin typeface="Consolas" pitchFamily="49" charset="0"/>
                <a:cs typeface="Consolas" pitchFamily="49" charset="0"/>
              </a:rPr>
              <a:t>Parrafo</a:t>
            </a:r>
            <a:r>
              <a:rPr lang="es-AR" sz="1800" dirty="0" smtClean="0"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0" indent="0">
              <a:buNone/>
            </a:pPr>
            <a:r>
              <a:rPr lang="es-AR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nn-NO" sz="1800" dirty="0" smtClean="0"/>
              <a:t>}</a:t>
            </a:r>
            <a:endParaRPr lang="es-AR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s-AR" sz="18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74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latin typeface="Consolas" pitchFamily="49" charset="0"/>
                <a:cs typeface="Consolas" pitchFamily="49" charset="0"/>
              </a:rPr>
              <a:t>Sentarnos para trabajar de a pares</a:t>
            </a:r>
          </a:p>
          <a:p>
            <a:r>
              <a:rPr lang="es-AR" dirty="0" smtClean="0">
                <a:latin typeface="Consolas" pitchFamily="49" charset="0"/>
                <a:cs typeface="Consolas" pitchFamily="49" charset="0"/>
              </a:rPr>
              <a:t>Instalar el paquete “</a:t>
            </a:r>
            <a:r>
              <a:rPr lang="es-AR" dirty="0" err="1" smtClean="0">
                <a:latin typeface="Consolas" pitchFamily="49" charset="0"/>
                <a:cs typeface="Consolas" pitchFamily="49" charset="0"/>
              </a:rPr>
              <a:t>HTML_Sigma_Template</a:t>
            </a:r>
            <a:r>
              <a:rPr lang="es-AR" dirty="0" smtClean="0">
                <a:latin typeface="Consolas" pitchFamily="49" charset="0"/>
                <a:cs typeface="Consolas" pitchFamily="49" charset="0"/>
              </a:rPr>
              <a:t>”</a:t>
            </a:r>
          </a:p>
          <a:p>
            <a:pPr lvl="2"/>
            <a:r>
              <a:rPr lang="es-AR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s-AR" b="1" dirty="0" err="1" smtClean="0">
                <a:latin typeface="Consolas" pitchFamily="49" charset="0"/>
                <a:cs typeface="Consolas" pitchFamily="49" charset="0"/>
              </a:rPr>
              <a:t>pear</a:t>
            </a:r>
            <a:r>
              <a:rPr lang="es-AR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AR" b="1" dirty="0" err="1" smtClean="0">
                <a:latin typeface="Consolas" pitchFamily="49" charset="0"/>
                <a:cs typeface="Consolas" pitchFamily="49" charset="0"/>
              </a:rPr>
              <a:t>install</a:t>
            </a:r>
            <a:r>
              <a:rPr lang="es-AR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AR" b="1" dirty="0" err="1" smtClean="0">
                <a:latin typeface="Consolas" pitchFamily="49" charset="0"/>
                <a:cs typeface="Consolas" pitchFamily="49" charset="0"/>
              </a:rPr>
              <a:t>html_sigma_template</a:t>
            </a:r>
            <a:endParaRPr lang="es-AR" b="1" dirty="0" smtClean="0">
              <a:latin typeface="Consolas" pitchFamily="49" charset="0"/>
              <a:cs typeface="Consolas" pitchFamily="49" charset="0"/>
            </a:endParaRPr>
          </a:p>
          <a:p>
            <a:pPr lvl="2"/>
            <a:endParaRPr lang="es-AR" b="1" dirty="0">
              <a:latin typeface="Consolas" pitchFamily="49" charset="0"/>
              <a:cs typeface="Consolas" pitchFamily="49" charset="0"/>
            </a:endParaRPr>
          </a:p>
          <a:p>
            <a:r>
              <a:rPr lang="es-AR" b="1" dirty="0" smtClean="0">
                <a:latin typeface="Consolas" pitchFamily="49" charset="0"/>
                <a:cs typeface="Consolas" pitchFamily="49" charset="0"/>
              </a:rPr>
              <a:t>Sincronizar el </a:t>
            </a:r>
            <a:r>
              <a:rPr lang="es-AR" b="1" dirty="0" smtClean="0">
                <a:latin typeface="Consolas" pitchFamily="49" charset="0"/>
                <a:cs typeface="Consolas" pitchFamily="49" charset="0"/>
              </a:rPr>
              <a:t>Repositorio</a:t>
            </a:r>
            <a:endParaRPr lang="es-AR" b="1" dirty="0" smtClean="0"/>
          </a:p>
          <a:p>
            <a:pPr lvl="8"/>
            <a:endParaRPr lang="es-AR" b="1" dirty="0" smtClean="0"/>
          </a:p>
        </p:txBody>
      </p:sp>
    </p:spTree>
    <p:extLst>
      <p:ext uri="{BB962C8B-B14F-4D97-AF65-F5344CB8AC3E}">
        <p14:creationId xmlns:p14="http://schemas.microsoft.com/office/powerpoint/2010/main" val="26162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401</Words>
  <Application>Microsoft Office PowerPoint</Application>
  <PresentationFormat>On-screen Show (4:3)</PresentationFormat>
  <Paragraphs>87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Sigma Templates</vt:lpstr>
      <vt:lpstr>¿Qué es un motor Template?</vt:lpstr>
      <vt:lpstr>Instalar Sigma Template</vt:lpstr>
      <vt:lpstr>Crear un template</vt:lpstr>
      <vt:lpstr>Crear un template</vt:lpstr>
      <vt:lpstr>Cargar un template</vt:lpstr>
      <vt:lpstr>Asignar una Variable</vt:lpstr>
      <vt:lpstr>Parsear un Bloque</vt:lpstr>
      <vt:lpstr>Ejercicio</vt:lpstr>
      <vt:lpstr>Ejercicio</vt:lpstr>
      <vt:lpstr>Ejercicio</vt:lpstr>
      <vt:lpstr>Ejercicio</vt:lpstr>
      <vt:lpstr>Ejercicio</vt:lpstr>
      <vt:lpstr>Ejercicio</vt:lpstr>
      <vt:lpstr>Ejercicio</vt:lpstr>
      <vt:lpstr>Tareas para la Casa </vt:lpstr>
      <vt:lpstr>Fuentes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PEAR Framework</dc:title>
  <dc:creator>Ignacio Jonas</dc:creator>
  <cp:lastModifiedBy>Ignacio Jonas</cp:lastModifiedBy>
  <cp:revision>20</cp:revision>
  <dcterms:created xsi:type="dcterms:W3CDTF">2012-10-13T17:05:38Z</dcterms:created>
  <dcterms:modified xsi:type="dcterms:W3CDTF">2012-10-30T02:34:56Z</dcterms:modified>
</cp:coreProperties>
</file>