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4"/>
  </p:handoutMasterIdLst>
  <p:sldIdLst>
    <p:sldId id="361" r:id="rId4"/>
    <p:sldId id="624" r:id="rId6"/>
    <p:sldId id="673" r:id="rId7"/>
    <p:sldId id="702" r:id="rId8"/>
    <p:sldId id="70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6" r:id="rId20"/>
    <p:sldId id="687" r:id="rId21"/>
    <p:sldId id="688" r:id="rId22"/>
    <p:sldId id="689" r:id="rId23"/>
    <p:sldId id="690" r:id="rId24"/>
    <p:sldId id="691" r:id="rId25"/>
    <p:sldId id="692" r:id="rId26"/>
    <p:sldId id="693" r:id="rId27"/>
    <p:sldId id="684" r:id="rId28"/>
    <p:sldId id="694" r:id="rId29"/>
    <p:sldId id="695" r:id="rId30"/>
    <p:sldId id="696" r:id="rId31"/>
    <p:sldId id="697" r:id="rId32"/>
    <p:sldId id="672" r:id="rId33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4" userDrawn="1">
          <p15:clr>
            <a:srgbClr val="A4A3A4"/>
          </p15:clr>
        </p15:guide>
        <p15:guide id="2" pos="323" userDrawn="1">
          <p15:clr>
            <a:srgbClr val="A4A3A4"/>
          </p15:clr>
        </p15:guide>
        <p15:guide id="3" orient="horz" pos="108" userDrawn="1">
          <p15:clr>
            <a:srgbClr val="A4A3A4"/>
          </p15:clr>
        </p15:guide>
        <p15:guide id="4" pos="3081" userDrawn="1">
          <p15:clr>
            <a:srgbClr val="A4A3A4"/>
          </p15:clr>
        </p15:guide>
        <p15:guide id="5" orient="horz" pos="1666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EFEFEF"/>
    <a:srgbClr val="2E4864"/>
    <a:srgbClr val="10327B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34"/>
        <p:guide pos="323"/>
        <p:guide orient="horz" pos="108"/>
        <p:guide pos="3081"/>
        <p:guide orient="horz" pos="1666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横向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" y="29210"/>
            <a:ext cx="1083945" cy="321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741805" y="2120265"/>
            <a:ext cx="4867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+mn-ea"/>
              </a:rPr>
              <a:t>CSS3动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  <a:cs typeface="+mj-cs"/>
                <a:sym typeface="+mn-ea"/>
              </a:rPr>
              <a:t>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5805" y="172085"/>
            <a:ext cx="76917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85800" marR="0" lvl="0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文字阴影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&lt;div class="text1"&gt;学习猿地&lt;/div&gt;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.text1{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font-size: 50px;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font-weight: bold;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color: palegreen;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     text-shadow: 10px -5px 5px 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#ccc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       }</a:t>
            </a:r>
            <a:endParaRPr lang="zh-CN" altLang="en-US" sz="1600"/>
          </a:p>
        </p:txBody>
      </p:sp>
      <p:pic>
        <p:nvPicPr>
          <p:cNvPr id="3" name="图片 2" descr="/Users/xuxiaoxiong/Desktop/WX20191021-154939.pngWX20191021-15493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05475" y="3511550"/>
            <a:ext cx="2712085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325755"/>
            <a:ext cx="7877810" cy="3376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渐变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CSS3 渐变（gradients）可以让你在两个或多个指定的颜色之间显示平稳的过渡。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以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前，你必须使用图像来实现这些效果。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现在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，使用 CSS3 渐变（gradients），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代码来实现渐变可以减少请求和节约带宽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定义了两种类型的渐变（gradients）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线性渐变（Linear Gradients）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径向渐变（Radial Gradients）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805" y="3702685"/>
            <a:ext cx="1510030" cy="1066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702685"/>
            <a:ext cx="1486535" cy="106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92405" y="206375"/>
            <a:ext cx="8805545" cy="473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marR="0" lvl="1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</a:t>
            </a:r>
            <a:r>
              <a:rPr 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</a:t>
            </a:r>
            <a:r>
              <a:rPr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渐变（Gradients）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 定义了两种类型的渐变（gradients）：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1.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线性渐变（Linear Gradients）- 向下/向上/向左/向右/对角方向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background: linear-gradient(direction, color-stop1, color-stop2, ...);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2.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径向渐变（Radial Gradients）- 由它们的中心定义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371600" marR="0" lvl="3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background: radial-gradient(center, shape， size, start-color, ..., last-color);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828800" marR="0" lvl="4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默认情况下，渐变的中心是 center（表示在中心点），渐变的形状是 ellipse（表示椭圆形）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828800" marR="0" lvl="4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它可以是值 circle 或 ellipse。其中，circle 表示圆形，ellipse 表示椭圆形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0435" y="364490"/>
            <a:ext cx="762127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</a:t>
            </a:r>
            <a:r>
              <a:rPr 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</a:t>
            </a:r>
            <a:r>
              <a: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ransform（2D转换）</a:t>
            </a:r>
            <a:endParaRPr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CSS3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中的转换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允许我们对元素进行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旋转、缩放、移动或倾斜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它为分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2D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或 3D 转换。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在css2时代，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如果要做一些图片转换角度</a:t>
            </a:r>
            <a:r>
              <a:rPr lang="en-US" altLang="zh-CN" sz="1600">
                <a:ln>
                  <a:noFill/>
                </a:ln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，都依赖于图片、Flash或JavaScript才能完成。但是现在借助CSS3就可以轻松倾斜、缩放、移动以及翻转元素。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通过CSS变形，可以让元素生成静态视觉效果，但也可以很容易结合CSS3的transition和动画的keyframe产生一些动画效果。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rtl="0" fontAlgn="auto">
              <a:lnSpc>
                <a:spcPct val="150000"/>
              </a:lnSpc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2665" y="325120"/>
            <a:ext cx="7947025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二、转换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2D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的属性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通常的属性包含了属性名和属性值，而CSS3的transform属性是用函数来定义的。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ransform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2D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函数包括了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translate()、scale()、rotate()和skew()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书写格式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: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transform:函数名(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x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轴值，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y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轴值);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转换的效果：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117215"/>
            <a:ext cx="5041265" cy="156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235" y="276225"/>
            <a:ext cx="78784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函数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translate()方法，根据左(X轴)和顶部(Y轴)位置给定的参数，从当前元素位置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移动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接受CSS的标准度量单位（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px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　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translate(x,y)：转换，沿着X和Y轴移动元素。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rotate()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 rotate() 方法，元素顺时针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旋转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给定的角度。允许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负值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，元素将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逆时针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旋转。它以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deg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为单位，代表了旋转的角度。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135" y="364490"/>
            <a:ext cx="7799070" cy="419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3.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scale()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通过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值把宽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和高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转换为原始尺寸的n倍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，接受两个参数，前面的为宽，后面的为高。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3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可取值：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marR="0" lvl="4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marR="0" lvl="4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缩小：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0-1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之间的数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marR="0" lvl="4" indent="0" algn="l" rtl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放大：大于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的数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60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skew()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根据水平轴和垂直轴翻转，接受两个或一个值，两个值时前面为水平，后面为垂直的角度 ，一个值只是水平轴的角度。此函数是指元素的倾斜角度。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2655" y="346710"/>
            <a:ext cx="7877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三、转换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 3D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的属性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Transform </a:t>
            </a: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3D</a:t>
            </a:r>
            <a:r>
              <a:rPr lang="zh-CN" altLang="en-US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常用</a:t>
            </a:r>
            <a:r>
              <a:rPr lang="en-US" altLang="zh-CN"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函数有：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176655"/>
            <a:ext cx="77343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344805"/>
            <a:ext cx="78193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四、过度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T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ransition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什么是过渡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的属性值在一段时间内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平滑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的过渡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比如，鼠标悬停后，背景色在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1s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内，由白色平滑的过渡到红色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）指定四个要素：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过渡属性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，如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background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color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过渡所需时间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过渡函数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，即过渡的速度、方式等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过渡延迟时间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，表示开始执行的时间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2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）触发过渡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通过用户的行为触发，如点击、悬浮等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295910"/>
            <a:ext cx="7789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过渡属性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transition-property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none|all|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property;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多个属性用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逗号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隔开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可设置过渡的属性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颜色属性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取值为数值的属性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转换属性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渐变属性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阴影属性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69074"/>
            <a:ext cx="2042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chemeClr val="accent1"/>
                </a:solidFill>
                <a:latin typeface="方正兰亭黑_GBK"/>
                <a:ea typeface="方正兰亭黑_GBK"/>
              </a:rPr>
              <a:t>CONTENTS</a:t>
            </a:r>
            <a:endParaRPr lang="zh-CN" altLang="en-US" sz="24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5320" y="2682299"/>
            <a:ext cx="33740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cs typeface="+mj-ea"/>
              </a:rPr>
              <a:t>成就自己的只需要一套精品！</a:t>
            </a:r>
            <a:r>
              <a:rPr lang="en-US" altLang="zh-CN" sz="140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cs typeface="+mj-ea"/>
              </a:rPr>
              <a:t>	                  			--</a:t>
            </a:r>
            <a:r>
              <a: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cs typeface="+mj-ea"/>
              </a:rPr>
              <a:t>学习猿地</a:t>
            </a:r>
            <a:endParaRPr lang="zh-CN" altLang="en-US" sz="1400">
              <a:solidFill>
                <a:prstClr val="black">
                  <a:lumMod val="85000"/>
                  <a:lumOff val="15000"/>
                </a:prstClr>
              </a:solidFill>
              <a:latin typeface="+mj-ea"/>
              <a:cs typeface="+mj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68926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59275" y="789396"/>
            <a:ext cx="18878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-简" panose="02010800040101010101" charset="-122"/>
                <a:cs typeface="+mj-ea"/>
              </a:rPr>
              <a:t>01.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宋体-简" panose="02010800040101010101" charset="-122"/>
                <a:cs typeface="+mj-ea"/>
              </a:rPr>
              <a:t>浏览器私有前缀</a:t>
            </a:r>
            <a:endParaRPr lang="zh-CN" altLang="en-US" sz="1600">
              <a:solidFill>
                <a:schemeClr val="accent1"/>
              </a:solidFill>
              <a:latin typeface="+mj-ea"/>
              <a:ea typeface="宋体-简" panose="02010800040101010101" charset="-122"/>
              <a:cs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663335"/>
            <a:ext cx="14814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02.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圆角及阴影</a:t>
            </a:r>
            <a:endParaRPr lang="zh-CN" altLang="en-US" sz="1600">
              <a:solidFill>
                <a:schemeClr val="tx1"/>
              </a:solidFill>
              <a:latin typeface="+mj-ea"/>
              <a:ea typeface="宋体" panose="02010600030101010101" pitchFamily="2" charset="-122"/>
              <a:cs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66989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643965"/>
            <a:ext cx="17983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03.</a:t>
            </a:r>
            <a:r>
              <a:rPr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转换</a:t>
            </a:r>
            <a:r>
              <a:rPr lang="en-US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T</a:t>
            </a:r>
            <a:r>
              <a:rPr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ransform</a:t>
            </a:r>
            <a:endParaRPr lang="zh-CN" altLang="en-US" sz="1600">
              <a:solidFill>
                <a:schemeClr val="tx1"/>
              </a:solidFill>
              <a:latin typeface="+mj-ea"/>
              <a:ea typeface="宋体" panose="02010600030101010101" pitchFamily="2" charset="-122"/>
              <a:cs typeface="+mj-ea"/>
              <a:sym typeface="Helvetica Ligh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58602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560095"/>
            <a:ext cx="17640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04.</a:t>
            </a:r>
            <a:r>
              <a:rPr lang="zh-CN" altLang="en-US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过度</a:t>
            </a:r>
            <a:r>
              <a:rPr lang="en-US" altLang="zh-CN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T</a:t>
            </a:r>
            <a:r>
              <a:rPr lang="zh-CN" altLang="en-US" sz="1600"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ransition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宋体" panose="02010600030101010101" pitchFamily="2" charset="-122"/>
              <a:cs typeface="+mj-ea"/>
              <a:sym typeface="Helvetica Light"/>
            </a:endParaRPr>
          </a:p>
          <a:p>
            <a:endParaRPr lang="zh-CN" altLang="en-US" sz="1600">
              <a:solidFill>
                <a:schemeClr val="accent1"/>
              </a:solidFill>
              <a:latin typeface="+mj-ea"/>
              <a:ea typeface="宋体" panose="02010600030101010101" pitchFamily="2" charset="-122"/>
              <a:cs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227111" y="441851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47845" y="4392580"/>
            <a:ext cx="1753235" cy="5835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宋体" panose="02010600030101010101" pitchFamily="2" charset="-122"/>
                <a:cs typeface="+mj-ea"/>
              </a:rPr>
              <a:t>04.</a:t>
            </a:r>
            <a:r>
              <a:rPr sz="16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ea"/>
                <a:ea typeface="宋体" panose="02010600030101010101" pitchFamily="2" charset="-122"/>
                <a:cs typeface="+mj-ea"/>
                <a:sym typeface="Helvetica Light"/>
              </a:rPr>
              <a:t>动画animation</a:t>
            </a:r>
            <a:endParaRPr kumimoji="0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宋体" panose="02010600030101010101" pitchFamily="2" charset="-122"/>
              <a:cs typeface="+mj-ea"/>
              <a:sym typeface="Helvetica Light"/>
            </a:endParaRPr>
          </a:p>
          <a:p>
            <a:endParaRPr lang="zh-CN" altLang="en-US" sz="1600">
              <a:solidFill>
                <a:schemeClr val="accent1"/>
              </a:solidFill>
              <a:latin typeface="+mj-ea"/>
              <a:ea typeface="宋体" panose="02010600030101010101" pitchFamily="2" charset="-122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404495"/>
            <a:ext cx="77304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过渡时间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transition-duration: 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s|ms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，意味着不会有效果，所以必须设置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transition-duration属性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过渡函数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transition-timing-function: ;</a:t>
            </a:r>
            <a:endParaRPr 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取值：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：默认值，规定慢速开始，然后变快，然后慢速结束的过渡效果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linear：匀速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ease-in：规定以慢速开始，加速效果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ease-out：规定以慢速结束，减速效果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ease-in-out：规定以慢速开始和结束，先加速后减速效果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424180"/>
            <a:ext cx="782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过渡延迟</a:t>
            </a:r>
            <a:endParaRPr 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transition-delay: 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s|ms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改变元素属性值后多长时间开始执行过渡效果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48895"/>
            <a:ext cx="8026400" cy="4834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简写属性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</a:t>
            </a:r>
            <a:endParaRPr lang="en-US" alt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属性是一个简写属性，用于设置四个过渡属性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transition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property duration timing-function delay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endParaRPr lang="en-US" altLang="zh-CN" sz="16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#box{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width: 200px;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height: 200px;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background-color: #1fb57b;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transition: background 4s linear 1s;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#box:hover{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background-color: red;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2975" y="295910"/>
            <a:ext cx="7779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五、</a:t>
            </a: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animation动画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过渡属性只能模拟动画效果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属性可以制作类似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Flash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关键帧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控制动画的每一步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使元素从一种样式逐渐变化为另一种样式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实现复杂的动画效果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325120"/>
            <a:ext cx="80460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@keyframes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作用：用于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声明动画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指定关键帧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帧，用于分解动画动作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每个帧代表某个时间点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定义每个帧上的动作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2660" y="315595"/>
            <a:ext cx="785876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@keyframes的语法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@keyframes name  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from|0%{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css样式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percent{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css样式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to|100%{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css样式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}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}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540375" y="996315"/>
            <a:ext cx="3050540" cy="14122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@-webkit-keyframes name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@-moz-keyframes name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@-o-keyframes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815" y="345440"/>
            <a:ext cx="7759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2.animation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属性用于控制动画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调用由@keyframes定义的动画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设置动画属性，如时间、次数等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属性是一个简写属性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语法为：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animation:name  duration timing-function delay iteration-count direction;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4400" y="285750"/>
            <a:ext cx="7877810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动画子属性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animation-name: 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调用动画，规定需要和keyframes的名字一致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animation-duration: s|ms;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动画完成一个周期所需要的时间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animation-timing-function: 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规定动画的速度变化类型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animation-delay:s|ms 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播放之前的延迟时间</a:t>
            </a:r>
            <a:endParaRPr lang="en-US" altLang="zh-CN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3765" y="58420"/>
            <a:ext cx="7640955" cy="4465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动画子属性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animation-iteration-count: 数值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|infinite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播放次数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infinite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表示无限次播放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animation-direction: normal|alternate;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动画播放方向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normal为默认值，表示正常播放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alternate表示轮流播放，即动画会在奇数次正常播放，而在偶数次向后播放</a:t>
            </a:r>
            <a:endParaRPr lang="zh-CN" altLang="en-US" sz="16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animation-fill-mode: forwards;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动画停在最后一帧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none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animation-play-state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:paused|running;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属性规定动画正在运行还是暂停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默认值为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running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4929" y="1830898"/>
            <a:ext cx="30198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57178" y="258847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2665" y="384810"/>
            <a:ext cx="7295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CSS3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0" marR="0" indent="0" algn="l" defTabSz="8255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CSS3是CSS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（层叠样式表）</a:t>
            </a: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技术的升级版本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。CSS3完全向后兼容，不必改变现有的设计，浏览器将永远支持CSS2。W3C的CSS3规范仍在开发。但是，许多新的CSS3属性已在现代浏览器使用。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875" y="407670"/>
            <a:ext cx="8035925" cy="263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一、浏览器内核以及其前缀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标准中各个属性都要经历从草案到推荐的过程，css3中的属性进展都不一样，浏览器厂商在标准尚未明确情况下提前支持会有风险，浏览器厂商对新属性的支持情况也不同，所以会加厂商前缀加以区分。如果某个属性已经从草案变为了或接近推荐方案，并且厂商已经完全实现了推荐属性，那就不用加厂商前缀。如border-radius已经很成熟，不用加前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2740025"/>
            <a:ext cx="1991995" cy="1948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55" y="2402205"/>
            <a:ext cx="1331595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424180"/>
            <a:ext cx="7631430" cy="362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根据不同的浏览器内核，css前缀会有不同。最基本的浏览器内核有如下四种，其它的内核都是基于此四种进行再研发的。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Gecko内核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前缀为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-moz-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火狐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Webkit内核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前缀为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-webkit-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也叫谷歌内核，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chrome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浏览器最先开发使用，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safari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浏览器也使用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该内核。国内很多浏览器也使用了webkit内核，如360极速、世界之窗、猎豹等。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Trident内核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前缀为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-ms-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也称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Presto内核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前缀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-o-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目前只有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opera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采用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785" y="276225"/>
            <a:ext cx="8331835" cy="426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圆角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语法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2057400" marR="0" lvl="3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border-radius：value；四个角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2057400" marR="0" lvl="3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border-radius：value value；左上右下、右上左下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2057400" marR="0" lvl="3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border-radius：value value value value；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	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0" marR="0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代表设置对象左上角、右上角、右下角、左下角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solidFill>
                  <a:schemeClr val="accent1"/>
                </a:solidFill>
                <a:ea typeface="宋体" panose="02010600030101010101" pitchFamily="2" charset="-122"/>
                <a:sym typeface="Helvetica Light"/>
              </a:rPr>
              <a:t>		</a:t>
            </a:r>
            <a:r>
              <a:rPr lang="zh-CN" altLang="en-US"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顺时针设置</a:t>
            </a:r>
            <a:endParaRPr lang="zh-CN" altLang="en-US" sz="1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 sz="1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330" y="3714750"/>
            <a:ext cx="3525520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735" y="434340"/>
            <a:ext cx="768096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盒阴影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box-shadow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语法：box-shadow: h-shadow v-shadow blur spread color inset;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755140"/>
            <a:ext cx="7084060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4235" y="245745"/>
            <a:ext cx="7878445" cy="366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marR="0" lvl="0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盒阴影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HTML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文档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&lt;div class="shadow"&gt;&lt;/div&gt;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CSS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rPr>
              <a:t>样式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</a:t>
            </a: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.shadow{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width: 300px;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height: 100px;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background-color: red;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    box-shadow: 10px 10px 5px 3px darkred;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914400" marR="0" lvl="2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 }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5720" y="3411220"/>
            <a:ext cx="2887345" cy="1108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835" y="246380"/>
            <a:ext cx="7818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0" marR="0" lvl="1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文字阴影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  <a:p>
            <a:pPr marL="1600200" marR="0" lvl="2" indent="-685800" algn="l" defTabSz="8255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65C0"/>
              </a:buClr>
              <a:buSzTx/>
              <a:buFont typeface="Wingdings" panose="05000000000000000000" charset="0"/>
              <a:buChar char="Ø"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语法：text-shadow: h-shadow v-shadow blur color;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943735"/>
            <a:ext cx="7361555" cy="196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oZGlkIjoiOGE1MDgxZDViYzBmN2I4ZmI0ZWUxZDBjYWJkOGU4ZGMifQ==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4386</Words>
  <Application>WPS 演示</Application>
  <PresentationFormat>全屏显示(16:9)</PresentationFormat>
  <Paragraphs>256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 Light</vt:lpstr>
      <vt:lpstr>方正宋刻本秀楷简体</vt:lpstr>
      <vt:lpstr>方正兰亭黑_GBK</vt:lpstr>
      <vt:lpstr>黑体</vt:lpstr>
      <vt:lpstr>宋体-简</vt:lpstr>
      <vt:lpstr>Helvetica Light</vt:lpstr>
      <vt:lpstr>Wingdings</vt:lpstr>
      <vt:lpstr>微软雅黑 Light</vt:lpstr>
      <vt:lpstr>Arial Unicode MS</vt:lpstr>
      <vt:lpstr>Calibri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bored</cp:lastModifiedBy>
  <cp:revision>564</cp:revision>
  <dcterms:created xsi:type="dcterms:W3CDTF">2019-10-21T07:54:00Z</dcterms:created>
  <dcterms:modified xsi:type="dcterms:W3CDTF">2023-07-30T08:23:59Z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7EC3548C47C94F1484BEE226185E0F5D_12</vt:lpwstr>
  </property>
</Properties>
</file>