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7"/>
  </p:notesMasterIdLst>
  <p:sldIdLst>
    <p:sldId id="257" r:id="rId2"/>
    <p:sldId id="357" r:id="rId3"/>
    <p:sldId id="291" r:id="rId4"/>
    <p:sldId id="359" r:id="rId5"/>
    <p:sldId id="350" r:id="rId6"/>
    <p:sldId id="360" r:id="rId7"/>
    <p:sldId id="363" r:id="rId8"/>
    <p:sldId id="364" r:id="rId9"/>
    <p:sldId id="361" r:id="rId10"/>
    <p:sldId id="362" r:id="rId11"/>
    <p:sldId id="356" r:id="rId12"/>
    <p:sldId id="365" r:id="rId13"/>
    <p:sldId id="366" r:id="rId14"/>
    <p:sldId id="367" r:id="rId15"/>
    <p:sldId id="3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3"/>
    <p:restoredTop sz="87876"/>
  </p:normalViewPr>
  <p:slideViewPr>
    <p:cSldViewPr snapToGrid="0" snapToObjects="1">
      <p:cViewPr varScale="1">
        <p:scale>
          <a:sx n="142" d="100"/>
          <a:sy n="142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2D72D-E894-DF41-88FC-FDCC4905B649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4ED4-BF58-4A4E-8EB8-983DD3E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69D5-9DF1-6D41-80A8-55CCAAC7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A8442-7164-CD4A-B728-E1B8F48E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A002-9107-9549-AE73-E1690D04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CB88-5B00-2F4E-850D-A78A4CC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5597-A634-7342-9329-5E8E9AF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4460-6593-E247-B673-9757B76A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8F64C-A29F-DB4F-99FA-F6225B60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FA30-E764-ED4B-A921-200D688E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E752-02CA-8F4A-BFB9-910B72CB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0A2D-788C-A042-926B-66C69996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94E4B-AC11-6B40-BFA1-05DB1835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D5687-4461-4A43-9696-44CA1052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E6F1-DAAA-D746-9E62-7677A4E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F6E9-8B4E-764E-AEE6-4AD840F0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B345-6D8F-9842-BD9D-4300990F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5D19-DD82-5A47-8935-66B5329C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E394-CBE4-8A44-9217-C84EB146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691A-6FF7-F543-B73C-8D40E7AE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DB46-4775-EC46-8827-4E46E1C5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6465-EE44-354A-A5DF-481F30F3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B942-8261-8445-B572-AA1058D8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BE01-E26D-A54A-A214-4DC5F1C3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D28D6-F701-2F40-A522-E25892C8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B993-3AF7-7646-BB81-2638124A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14A0-BA83-6A45-A892-4356FB42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C9E7-8490-7246-BD38-3FAADD6D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298B-D777-D148-AC6A-0C845F896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2169-3485-F744-9025-BE1A4204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7679D-19BA-0846-96C1-FBBE2ADD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2A9A-C93C-8742-8EF9-7A00BA41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D6F43-E977-6D44-8ABF-9E714F30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C401-0865-AC46-AA25-CF1F61C7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68CE-1469-9D42-B5FF-94B17625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E730-C011-0542-B703-C030E94A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10C36-B294-2E48-84B5-D32B1B067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544AB-34B6-0B47-8CA1-DA497C40B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45F25-9BFF-2646-9499-25AFD24D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DA70A-8124-1646-9511-8F7F19F1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C9EF2-08A2-3D4B-9060-CDEA75F5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5D7-1137-B746-A119-ADF792FA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EC402-7D75-504E-9925-DD75E3D0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EC85-CE19-5E48-9DE5-EF96D934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D140-492E-D141-8FEF-2D8E6816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ABE58-7FC2-EA4D-8A4E-5D83D252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8807F-D809-C541-917F-3778E4F9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2C586-82DA-C842-B19D-CB6B7EC5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C955-9957-6047-A46C-2A1A1610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971B-D0A7-8C43-A498-9BF758A3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50F83-4DAD-AB42-A932-4AE8F9173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918E-8E12-6C46-8577-1F641865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9640-7124-5D4D-AF46-9FB4055C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80AA-AFC0-794C-934A-52B87CE6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29AB-BC84-2C47-A398-0F94012F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B60CD-38A4-1243-9241-86E7C5507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2E60-41E5-F44F-B2D8-AE0704C1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B10C-CD5C-8541-BC93-B121D4F1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3973-67E9-ED49-95D5-17B3D808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8622C-75F3-BB4D-A7B8-29602FE1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8E71B-6C98-A74A-BAB9-3B728F2B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7ED3-4F91-4A44-A4E3-1FC59EF4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6574-7F08-CE48-98DE-E5F878285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9F8A-0241-9E48-A947-7232BF6C183C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9B6B-B3EE-B246-A1BA-8E26A7ADA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09CB-97A9-8349-88C7-441FFE01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9BB8-3F71-314A-8C36-3DA5B0B7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cgovern@o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DD0E-2FD8-FC4E-B571-266840481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843" y="643390"/>
            <a:ext cx="10352314" cy="2395373"/>
          </a:xfrm>
        </p:spPr>
        <p:txBody>
          <a:bodyPr>
            <a:normAutofit/>
          </a:bodyPr>
          <a:lstStyle/>
          <a:p>
            <a:r>
              <a:rPr lang="en-US" b="1" dirty="0"/>
              <a:t>ML in the Physical Sciences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681E5-FE43-D343-B699-1BB942653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en-US" sz="2800" dirty="0"/>
              <a:t>Amy McGovern</a:t>
            </a:r>
          </a:p>
          <a:p>
            <a:r>
              <a:rPr lang="en-US" sz="2800" dirty="0"/>
              <a:t>Professor, School of Computer Science</a:t>
            </a:r>
          </a:p>
          <a:p>
            <a:r>
              <a:rPr lang="en-US" sz="2800" dirty="0"/>
              <a:t>Adjunct Professor, School of Meteorology</a:t>
            </a:r>
          </a:p>
          <a:p>
            <a:r>
              <a:rPr lang="en-US" sz="2800" dirty="0"/>
              <a:t>Director, IDEA Lab</a:t>
            </a:r>
          </a:p>
          <a:p>
            <a:r>
              <a:rPr lang="en-US" sz="2800" dirty="0"/>
              <a:t>University of Oklahoma</a:t>
            </a:r>
          </a:p>
          <a:p>
            <a:r>
              <a:rPr lang="en-US" sz="2800" dirty="0">
                <a:hlinkClick r:id="rId2"/>
              </a:rPr>
              <a:t>amcgovern@ou.edu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49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A534-8BB7-2046-B41E-B05101BE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Decision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D4404-B448-7B42-A579-7F3C625EC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CA98E6-2D6B-7B44-A0B8-4705211B16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Easily human readable</a:t>
            </a:r>
          </a:p>
          <a:p>
            <a:pPr lvl="1"/>
            <a:r>
              <a:rPr lang="en-US" dirty="0"/>
              <a:t>Humans have extensive experience with flow charts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Chooses the most important variables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C39ED8-A89B-A442-8AA5-B9A93106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0003EC-B25D-D946-BDA0-794C827D4B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Brittle</a:t>
            </a:r>
          </a:p>
          <a:p>
            <a:pPr lvl="1"/>
            <a:r>
              <a:rPr lang="en-US" dirty="0"/>
              <a:t>Small changes in the data lead to large changes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428377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12C5-DD49-4448-B863-B0C4331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Forests: Ensembles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E3C2-F47A-DD45-B141-3B9E7AC0C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3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Ensembles of (weak) models can be very powerful</a:t>
            </a:r>
          </a:p>
          <a:p>
            <a:r>
              <a:rPr lang="en-US" dirty="0"/>
              <a:t>Model diversity is critical</a:t>
            </a:r>
          </a:p>
          <a:p>
            <a:pPr lvl="1"/>
            <a:r>
              <a:rPr lang="en-US" dirty="0"/>
              <a:t>Vary initial conditions (bagging)</a:t>
            </a:r>
          </a:p>
          <a:p>
            <a:pPr lvl="1"/>
            <a:r>
              <a:rPr lang="en-US" dirty="0"/>
              <a:t>Vary learning conditions (randomization) </a:t>
            </a:r>
          </a:p>
          <a:p>
            <a:pPr lvl="1"/>
            <a:r>
              <a:rPr lang="en-US" dirty="0"/>
              <a:t>Vary model weights or targets (boosting)</a:t>
            </a:r>
          </a:p>
          <a:p>
            <a:r>
              <a:rPr lang="en-US" dirty="0"/>
              <a:t>Two most popular methods: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Boosted Trees</a:t>
            </a:r>
          </a:p>
          <a:p>
            <a:r>
              <a:rPr lang="en-US" dirty="0"/>
              <a:t>Each tree votes or averages its prediction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1FF413E-DC0E-114E-B67B-0622A831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3565" y="2118874"/>
            <a:ext cx="5858435" cy="339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07E54-9EB3-4242-8A0D-BFF6604F7851}"/>
              </a:ext>
            </a:extLst>
          </p:cNvPr>
          <p:cNvSpPr txBox="1"/>
          <p:nvPr/>
        </p:nvSpPr>
        <p:spPr>
          <a:xfrm>
            <a:off x="6268134" y="5764889"/>
            <a:ext cx="5923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ncbi-hackathons.github.io</a:t>
            </a:r>
            <a:r>
              <a:rPr lang="en-US" sz="1400" dirty="0"/>
              <a:t>/Pharmacogenomics_Prediction_Pipeline_P3/</a:t>
            </a:r>
          </a:p>
        </p:txBody>
      </p:sp>
    </p:spTree>
    <p:extLst>
      <p:ext uri="{BB962C8B-B14F-4D97-AF65-F5344CB8AC3E}">
        <p14:creationId xmlns:p14="http://schemas.microsoft.com/office/powerpoint/2010/main" val="97797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D314-5E13-054F-B5E3-41C7883B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F224-6C23-8D4F-8DE5-69620A7A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66448" cy="4351338"/>
          </a:xfrm>
        </p:spPr>
        <p:txBody>
          <a:bodyPr/>
          <a:lstStyle/>
          <a:p>
            <a:r>
              <a:rPr lang="en-US" dirty="0"/>
              <a:t>Bootstrap resampled data</a:t>
            </a:r>
          </a:p>
          <a:p>
            <a:r>
              <a:rPr lang="en-US" dirty="0"/>
              <a:t>From n items, sample n with replacement</a:t>
            </a:r>
          </a:p>
          <a:p>
            <a:pPr lvl="1"/>
            <a:r>
              <a:rPr lang="en-US" dirty="0"/>
              <a:t>Approximately 1/3 of data will not be used in each set</a:t>
            </a:r>
          </a:p>
          <a:p>
            <a:r>
              <a:rPr lang="en-US" dirty="0"/>
              <a:t>Provides critical diversity for tree growth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F2BF430-D1E6-A94D-8154-F596D46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4648" y="1416423"/>
            <a:ext cx="6887352" cy="491953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3A24FA-3266-9941-A607-01C1EB219980}"/>
              </a:ext>
            </a:extLst>
          </p:cNvPr>
          <p:cNvSpPr/>
          <p:nvPr/>
        </p:nvSpPr>
        <p:spPr>
          <a:xfrm>
            <a:off x="5862917" y="63359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community.alteryx.com</a:t>
            </a:r>
            <a:r>
              <a:rPr lang="en-US" sz="1200" dirty="0"/>
              <a:t>/t5/Alteryx-Designer-Knowledge-Base/Seeing-the-Forest-for-the-Trees-An-Introduction-to-Random-Forest/ta-p/158062</a:t>
            </a:r>
          </a:p>
        </p:txBody>
      </p:sp>
    </p:spTree>
    <p:extLst>
      <p:ext uri="{BB962C8B-B14F-4D97-AF65-F5344CB8AC3E}">
        <p14:creationId xmlns:p14="http://schemas.microsoft.com/office/powerpoint/2010/main" val="229097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4658-C352-684E-8ED0-86B17547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Randomization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9C052-C3EC-654E-91FE-50D430C1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level of each tree can only select from a subset of all possible attributes</a:t>
            </a:r>
          </a:p>
          <a:p>
            <a:pPr lvl="1"/>
            <a:r>
              <a:rPr lang="en-US" dirty="0"/>
              <a:t>Subset should be much smaller than full data set</a:t>
            </a:r>
          </a:p>
          <a:p>
            <a:pPr lvl="1"/>
            <a:r>
              <a:rPr lang="en-US" dirty="0"/>
              <a:t>Ensures individual trees are diverse</a:t>
            </a:r>
          </a:p>
        </p:txBody>
      </p:sp>
    </p:spTree>
    <p:extLst>
      <p:ext uri="{BB962C8B-B14F-4D97-AF65-F5344CB8AC3E}">
        <p14:creationId xmlns:p14="http://schemas.microsoft.com/office/powerpoint/2010/main" val="120998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12C5-DD49-4448-B863-B0C4331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E3C2-F47A-DD45-B141-3B9E7AC0C3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tree trained on residual error of previous trees</a:t>
            </a:r>
          </a:p>
          <a:p>
            <a:r>
              <a:rPr lang="en-US" dirty="0"/>
              <a:t>Examples are weighted by residual error</a:t>
            </a:r>
          </a:p>
          <a:p>
            <a:r>
              <a:rPr lang="en-US" dirty="0"/>
              <a:t>Trees are weighted by performance</a:t>
            </a:r>
          </a:p>
          <a:p>
            <a:r>
              <a:rPr lang="en-US" dirty="0"/>
              <a:t>Forest outputs weighted vote</a:t>
            </a:r>
          </a:p>
        </p:txBody>
      </p:sp>
      <p:pic>
        <p:nvPicPr>
          <p:cNvPr id="16" name="Content Placeholder 1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8901A84-4573-034D-8EF6-6B8E52F2C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1220" y="307350"/>
            <a:ext cx="5049768" cy="5869613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91956B-9588-0147-BD01-38AD59E7772A}"/>
              </a:ext>
            </a:extLst>
          </p:cNvPr>
          <p:cNvSpPr/>
          <p:nvPr/>
        </p:nvSpPr>
        <p:spPr>
          <a:xfrm>
            <a:off x="2740037" y="6381373"/>
            <a:ext cx="9451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www.researchgate.net</a:t>
            </a:r>
            <a:r>
              <a:rPr lang="en-US" sz="1600" dirty="0"/>
              <a:t>/figure/A-simple-example-of-visualizing-gradient-boosting_fig5_326379229</a:t>
            </a:r>
          </a:p>
        </p:txBody>
      </p:sp>
    </p:spTree>
    <p:extLst>
      <p:ext uri="{BB962C8B-B14F-4D97-AF65-F5344CB8AC3E}">
        <p14:creationId xmlns:p14="http://schemas.microsoft.com/office/powerpoint/2010/main" val="345419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BB8D94-F2EB-7A49-B4E7-1941E08D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use the methods!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EF8B-087C-8E4B-ACD2-C9A484BF7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E2EA-71A6-6540-895D-FB520915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E8A1-20AE-5946-B37E-8FA5281A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Overview of tree-based methods</a:t>
            </a:r>
          </a:p>
          <a:p>
            <a:r>
              <a:rPr lang="en-US" dirty="0"/>
              <a:t>Hands-on with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56421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D0528-69FB-9548-B321-4260DC5DB8B3}"/>
              </a:ext>
            </a:extLst>
          </p:cNvPr>
          <p:cNvGrpSpPr/>
          <p:nvPr/>
        </p:nvGrpSpPr>
        <p:grpSpPr>
          <a:xfrm>
            <a:off x="1645202" y="1262286"/>
            <a:ext cx="8565502" cy="5255339"/>
            <a:chOff x="326571" y="1101011"/>
            <a:chExt cx="8565502" cy="52553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B554B7-9708-CD44-8273-F5638D133D66}"/>
                </a:ext>
              </a:extLst>
            </p:cNvPr>
            <p:cNvSpPr/>
            <p:nvPr/>
          </p:nvSpPr>
          <p:spPr>
            <a:xfrm>
              <a:off x="326571" y="1101011"/>
              <a:ext cx="8565502" cy="52553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60AFDD-7F82-C246-A1A6-16D9E381B439}"/>
                </a:ext>
              </a:extLst>
            </p:cNvPr>
            <p:cNvSpPr txBox="1"/>
            <p:nvPr/>
          </p:nvSpPr>
          <p:spPr>
            <a:xfrm>
              <a:off x="2578242" y="1262717"/>
              <a:ext cx="4007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Artificial Intelligence</a:t>
              </a:r>
            </a:p>
            <a:p>
              <a:pPr algn="ctr"/>
              <a:r>
                <a:rPr lang="en-US" dirty="0"/>
                <a:t>Computers solving difficult tasks through experience and observations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609CF1-AE70-BC4D-83DF-1DC7DEDF484C}"/>
              </a:ext>
            </a:extLst>
          </p:cNvPr>
          <p:cNvGrpSpPr/>
          <p:nvPr/>
        </p:nvGrpSpPr>
        <p:grpSpPr>
          <a:xfrm>
            <a:off x="2357874" y="2617760"/>
            <a:ext cx="4979435" cy="3555364"/>
            <a:chOff x="5749990" y="2621503"/>
            <a:chExt cx="2691881" cy="19780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0DCAF1-77F4-A448-A7FE-45E190187E2F}"/>
                </a:ext>
              </a:extLst>
            </p:cNvPr>
            <p:cNvSpPr/>
            <p:nvPr/>
          </p:nvSpPr>
          <p:spPr>
            <a:xfrm>
              <a:off x="5749990" y="2621503"/>
              <a:ext cx="2691881" cy="197809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D02126-EA6D-914C-839A-098DF527E506}"/>
                </a:ext>
              </a:extLst>
            </p:cNvPr>
            <p:cNvSpPr txBox="1"/>
            <p:nvPr/>
          </p:nvSpPr>
          <p:spPr>
            <a:xfrm>
              <a:off x="5873620" y="2752110"/>
              <a:ext cx="2444620" cy="51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Machine Learning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Adaptive models learn to improve performance on a task given experience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A8762-5C00-F345-884E-73FEE00BC37E}"/>
              </a:ext>
            </a:extLst>
          </p:cNvPr>
          <p:cNvGrpSpPr/>
          <p:nvPr/>
        </p:nvGrpSpPr>
        <p:grpSpPr>
          <a:xfrm>
            <a:off x="3501648" y="4128364"/>
            <a:ext cx="3097376" cy="1978091"/>
            <a:chOff x="5749990" y="2621503"/>
            <a:chExt cx="2691881" cy="197809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D5A925-2ECB-C74D-8CD0-28CCDA382D6E}"/>
                </a:ext>
              </a:extLst>
            </p:cNvPr>
            <p:cNvSpPr/>
            <p:nvPr/>
          </p:nvSpPr>
          <p:spPr>
            <a:xfrm>
              <a:off x="5749990" y="2621503"/>
              <a:ext cx="2691881" cy="197809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6BBD0-6965-5B40-9AC4-BFF97509CE3B}"/>
                </a:ext>
              </a:extLst>
            </p:cNvPr>
            <p:cNvSpPr txBox="1"/>
            <p:nvPr/>
          </p:nvSpPr>
          <p:spPr>
            <a:xfrm>
              <a:off x="5873620" y="2911151"/>
              <a:ext cx="24446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Deep Learning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Neural networks with multiple specialized layers for encoding structural information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97A347-39DB-6944-9747-3CA2D2D32B6A}"/>
              </a:ext>
            </a:extLst>
          </p:cNvPr>
          <p:cNvGrpSpPr/>
          <p:nvPr/>
        </p:nvGrpSpPr>
        <p:grpSpPr>
          <a:xfrm>
            <a:off x="6956893" y="3178585"/>
            <a:ext cx="2691881" cy="1978091"/>
            <a:chOff x="5598267" y="2660770"/>
            <a:chExt cx="2691881" cy="197809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A2ADA3-BC45-FC40-B8BD-57B0972039A3}"/>
                </a:ext>
              </a:extLst>
            </p:cNvPr>
            <p:cNvSpPr/>
            <p:nvPr/>
          </p:nvSpPr>
          <p:spPr>
            <a:xfrm>
              <a:off x="5598267" y="2660770"/>
              <a:ext cx="2691881" cy="19780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E66AF6-CC5C-9646-81F6-2C15435035BB}"/>
                </a:ext>
              </a:extLst>
            </p:cNvPr>
            <p:cNvSpPr txBox="1"/>
            <p:nvPr/>
          </p:nvSpPr>
          <p:spPr>
            <a:xfrm>
              <a:off x="5721898" y="2911151"/>
              <a:ext cx="24446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Expert Systems</a:t>
              </a:r>
            </a:p>
            <a:p>
              <a:pPr algn="ctr"/>
              <a:r>
                <a:rPr lang="en-US" dirty="0"/>
                <a:t>Operate autonomously with human specified rules. (e.g. fuzzy logic)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6F10FA-9EF6-E646-A51E-E48C5A5E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</p:spTree>
    <p:extLst>
      <p:ext uri="{BB962C8B-B14F-4D97-AF65-F5344CB8AC3E}">
        <p14:creationId xmlns:p14="http://schemas.microsoft.com/office/powerpoint/2010/main" val="298423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CCC-9F5E-C646-887C-4BE7750F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is data hungry!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8980-DE9D-634B-B8B6-FDB4C002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is not magic</a:t>
            </a:r>
          </a:p>
          <a:p>
            <a:pPr lvl="1"/>
            <a:r>
              <a:rPr lang="en-US" dirty="0"/>
              <a:t>Labeled data is a must</a:t>
            </a:r>
          </a:p>
          <a:p>
            <a:pPr lvl="1"/>
            <a:r>
              <a:rPr lang="en-US" dirty="0"/>
              <a:t>Noise can exist but can’t be overwhelming </a:t>
            </a:r>
          </a:p>
          <a:p>
            <a:r>
              <a:rPr lang="en-US" dirty="0"/>
              <a:t>Data engineering/Feature engineering is time consuming</a:t>
            </a:r>
          </a:p>
          <a:p>
            <a:pPr lvl="1"/>
            <a:r>
              <a:rPr lang="en-US" dirty="0"/>
              <a:t>This is what ML researchers spend most of their time doing!</a:t>
            </a:r>
          </a:p>
        </p:txBody>
      </p:sp>
    </p:spTree>
    <p:extLst>
      <p:ext uri="{BB962C8B-B14F-4D97-AF65-F5344CB8AC3E}">
        <p14:creationId xmlns:p14="http://schemas.microsoft.com/office/powerpoint/2010/main" val="337181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BDEC-A924-D14C-9FF9-5EB367F2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0BA87-A972-FA41-8E67-E11F14B26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Human-readable ML model</a:t>
            </a:r>
          </a:p>
          <a:p>
            <a:r>
              <a:rPr lang="en-US" dirty="0"/>
              <a:t>Can predict:</a:t>
            </a:r>
          </a:p>
          <a:p>
            <a:pPr lvl="1"/>
            <a:r>
              <a:rPr lang="en-US" dirty="0"/>
              <a:t>Class labels (hail/no hail)</a:t>
            </a:r>
          </a:p>
          <a:p>
            <a:pPr lvl="1"/>
            <a:r>
              <a:rPr lang="en-US" dirty="0"/>
              <a:t>Real-values (hail size, shape parameters)</a:t>
            </a:r>
          </a:p>
          <a:p>
            <a:pPr lvl="1"/>
            <a:r>
              <a:rPr lang="en-US" dirty="0"/>
              <a:t>Probabilities</a:t>
            </a:r>
          </a:p>
          <a:p>
            <a:r>
              <a:rPr lang="en-US" dirty="0"/>
              <a:t>Demonstrated success in meteorology</a:t>
            </a:r>
          </a:p>
          <a:p>
            <a:pPr lvl="1"/>
            <a:r>
              <a:rPr lang="en-US" dirty="0"/>
              <a:t>Selective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25F19A-79F9-7744-9159-4999D077C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16401" y="1825624"/>
            <a:ext cx="7975599" cy="4486275"/>
          </a:xfrm>
        </p:spPr>
      </p:pic>
    </p:spTree>
    <p:extLst>
      <p:ext uri="{BB962C8B-B14F-4D97-AF65-F5344CB8AC3E}">
        <p14:creationId xmlns:p14="http://schemas.microsoft.com/office/powerpoint/2010/main" val="10845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E80966-64B9-3444-997F-CBA4A870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Decision Tree</a:t>
            </a:r>
          </a:p>
        </p:txBody>
      </p:sp>
      <p:pic>
        <p:nvPicPr>
          <p:cNvPr id="18" name="Content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EE4DE66A-0D1D-D34A-A309-4E79C926A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1987" y="1690688"/>
            <a:ext cx="6529652" cy="394243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CEEBB9-823B-8D4E-9BB1-5FA8A0C960B7}"/>
              </a:ext>
            </a:extLst>
          </p:cNvPr>
          <p:cNvSpPr/>
          <p:nvPr/>
        </p:nvSpPr>
        <p:spPr>
          <a:xfrm>
            <a:off x="5481987" y="5942568"/>
            <a:ext cx="578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algobeans.com</a:t>
            </a:r>
            <a:r>
              <a:rPr lang="en-US" dirty="0"/>
              <a:t>/2016/07/27/decision-trees-tutorial/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5192BC-F1E6-3C43-9E65-FE29D016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7871" cy="4351338"/>
          </a:xfrm>
        </p:spPr>
        <p:txBody>
          <a:bodyPr/>
          <a:lstStyle/>
          <a:p>
            <a:r>
              <a:rPr lang="en-US" dirty="0"/>
              <a:t>Recursive greedy algorithm</a:t>
            </a:r>
          </a:p>
          <a:p>
            <a:r>
              <a:rPr lang="en-US" dirty="0"/>
              <a:t>Find the best way to split the data, recursively split each sub-tree until stopping criteria is met</a:t>
            </a:r>
          </a:p>
          <a:p>
            <a:pPr lvl="1"/>
            <a:r>
              <a:rPr lang="en-US" dirty="0"/>
              <a:t>Stop at fully pure tree (overfitting!)</a:t>
            </a:r>
          </a:p>
          <a:p>
            <a:pPr lvl="1"/>
            <a:r>
              <a:rPr lang="en-US" dirty="0"/>
              <a:t>Stop with a specified number of examples</a:t>
            </a:r>
          </a:p>
          <a:p>
            <a:pPr lvl="1"/>
            <a:r>
              <a:rPr lang="en-US" dirty="0"/>
              <a:t>Stop at a maximum depth</a:t>
            </a:r>
          </a:p>
        </p:txBody>
      </p:sp>
    </p:spTree>
    <p:extLst>
      <p:ext uri="{BB962C8B-B14F-4D97-AF65-F5344CB8AC3E}">
        <p14:creationId xmlns:p14="http://schemas.microsoft.com/office/powerpoint/2010/main" val="3402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DC131-A576-B14C-BFB7-5E9E1FD5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Tree Example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EF80D18-874D-054F-B85B-AC8C26186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09" y="1317205"/>
            <a:ext cx="9720180" cy="5549153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E58D1F-FA6D-424F-9EE5-92588F433E88}"/>
              </a:ext>
            </a:extLst>
          </p:cNvPr>
          <p:cNvSpPr/>
          <p:nvPr/>
        </p:nvSpPr>
        <p:spPr>
          <a:xfrm>
            <a:off x="2178423" y="6492875"/>
            <a:ext cx="7835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levelup.gitconnected.com</a:t>
            </a:r>
            <a:r>
              <a:rPr lang="en-US" dirty="0"/>
              <a:t>/what-are-decision-trees-4bfac0fbb179</a:t>
            </a:r>
          </a:p>
        </p:txBody>
      </p:sp>
    </p:spTree>
    <p:extLst>
      <p:ext uri="{BB962C8B-B14F-4D97-AF65-F5344CB8AC3E}">
        <p14:creationId xmlns:p14="http://schemas.microsoft.com/office/powerpoint/2010/main" val="80676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834-A215-5C48-84B1-44CA5181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Tree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4D6923B-D388-CE49-9EBE-38365E6F6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533" y="1353671"/>
            <a:ext cx="9554933" cy="55043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14D40-BCB8-EC4E-B62F-1C399A08AF9D}"/>
              </a:ext>
            </a:extLst>
          </p:cNvPr>
          <p:cNvSpPr/>
          <p:nvPr/>
        </p:nvSpPr>
        <p:spPr>
          <a:xfrm>
            <a:off x="5257800" y="10279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levelup.gitconnected.com</a:t>
            </a:r>
            <a:r>
              <a:rPr lang="en-US" sz="1400" dirty="0"/>
              <a:t>/what-are-decision-trees-4bfac0fbb179</a:t>
            </a:r>
          </a:p>
        </p:txBody>
      </p:sp>
    </p:spTree>
    <p:extLst>
      <p:ext uri="{BB962C8B-B14F-4D97-AF65-F5344CB8AC3E}">
        <p14:creationId xmlns:p14="http://schemas.microsoft.com/office/powerpoint/2010/main" val="10253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36D5-D67B-D546-ABDC-C54F0A1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1017-E23C-924C-A734-FF1F1AE12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  <a:p>
            <a:pPr lvl="1"/>
            <a:r>
              <a:rPr lang="en-US" dirty="0"/>
              <a:t>Predict a label</a:t>
            </a:r>
          </a:p>
          <a:p>
            <a:pPr lvl="1"/>
            <a:r>
              <a:rPr lang="en-US" dirty="0"/>
              <a:t>Predict probability of a label</a:t>
            </a:r>
          </a:p>
          <a:p>
            <a:r>
              <a:rPr lang="en-US" dirty="0"/>
              <a:t>Regression trees</a:t>
            </a:r>
          </a:p>
          <a:p>
            <a:pPr lvl="1"/>
            <a:r>
              <a:rPr lang="en-US" dirty="0"/>
              <a:t>Predict a real-value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CC546828-CF2E-6D44-A4E9-710AE8328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15671"/>
            <a:ext cx="5987126" cy="332402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87B7E8-0A81-BC4F-809E-DBCACD630F66}"/>
              </a:ext>
            </a:extLst>
          </p:cNvPr>
          <p:cNvSpPr/>
          <p:nvPr/>
        </p:nvSpPr>
        <p:spPr>
          <a:xfrm>
            <a:off x="6409904" y="5680009"/>
            <a:ext cx="578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algobeans.com</a:t>
            </a:r>
            <a:r>
              <a:rPr lang="en-US" dirty="0"/>
              <a:t>/2016/07/27/decision-trees-tutorial/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A3C0-095D-2847-AC14-5A1D7E46FE38}"/>
              </a:ext>
            </a:extLst>
          </p:cNvPr>
          <p:cNvSpPr txBox="1"/>
          <p:nvPr/>
        </p:nvSpPr>
        <p:spPr>
          <a:xfrm>
            <a:off x="8124804" y="1733733"/>
            <a:ext cx="208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Surviving the Titanic</a:t>
            </a:r>
          </a:p>
        </p:txBody>
      </p:sp>
    </p:spTree>
    <p:extLst>
      <p:ext uri="{BB962C8B-B14F-4D97-AF65-F5344CB8AC3E}">
        <p14:creationId xmlns:p14="http://schemas.microsoft.com/office/powerpoint/2010/main" val="329649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517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ML in the Physical Sciences Classroom</vt:lpstr>
      <vt:lpstr>Outline</vt:lpstr>
      <vt:lpstr>What is ML?</vt:lpstr>
      <vt:lpstr>ML is data hungry!</vt:lpstr>
      <vt:lpstr>Decision Trees</vt:lpstr>
      <vt:lpstr>Growing a Decision Tree</vt:lpstr>
      <vt:lpstr>Growing a Tree Example</vt:lpstr>
      <vt:lpstr>Using a Tree</vt:lpstr>
      <vt:lpstr>Types of Decision Tree</vt:lpstr>
      <vt:lpstr>Why Decision Trees</vt:lpstr>
      <vt:lpstr>Forests: Ensembles of Trees</vt:lpstr>
      <vt:lpstr>Random Forest: Bagging</vt:lpstr>
      <vt:lpstr>Random Forest: Randomization </vt:lpstr>
      <vt:lpstr>Gradient Boosted Trees</vt:lpstr>
      <vt:lpstr>Let’s go use the methods!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Improve Prediction and Understanding of Convective Hazards</dc:title>
  <dc:creator>McGovern, Amy</dc:creator>
  <cp:lastModifiedBy>McGovern, Amy</cp:lastModifiedBy>
  <cp:revision>251</cp:revision>
  <dcterms:created xsi:type="dcterms:W3CDTF">2018-08-17T18:01:29Z</dcterms:created>
  <dcterms:modified xsi:type="dcterms:W3CDTF">2020-03-06T20:09:44Z</dcterms:modified>
</cp:coreProperties>
</file>