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267" r:id="rId4"/>
    <p:sldId id="281" r:id="rId5"/>
    <p:sldId id="296" r:id="rId6"/>
    <p:sldId id="283" r:id="rId7"/>
    <p:sldId id="290" r:id="rId8"/>
    <p:sldId id="297" r:id="rId9"/>
    <p:sldId id="295" r:id="rId10"/>
    <p:sldId id="274" r:id="rId11"/>
    <p:sldId id="294" r:id="rId12"/>
    <p:sldId id="261" r:id="rId13"/>
    <p:sldId id="292" r:id="rId14"/>
    <p:sldId id="291" r:id="rId15"/>
    <p:sldId id="286" r:id="rId16"/>
    <p:sldId id="287" r:id="rId17"/>
    <p:sldId id="288" r:id="rId18"/>
    <p:sldId id="293" r:id="rId19"/>
    <p:sldId id="285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Arm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-11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687B2-92BE-E44F-9346-AC9ED7D2C052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EB5F1-0FF3-9646-B734-A60594374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0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AD430-A4BA-CB41-A0AE-8D2D620E5256}" type="datetimeFigureOut">
              <a:rPr lang="en-US" smtClean="0"/>
              <a:t>2/4/14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B4DD-E7C0-8941-8F20-F9E742DD6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73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4B4DD-E7C0-8941-8F20-F9E742DD65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9758-05AC-3F49-8B02-B280DB0A9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wo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064" y="5625011"/>
            <a:ext cx="4064000" cy="1088716"/>
          </a:xfrm>
        </p:spPr>
        <p:txBody>
          <a:bodyPr>
            <a:normAutofit/>
          </a:bodyPr>
          <a:lstStyle>
            <a:lvl1pPr marL="285750" indent="-285750" algn="l">
              <a:buFont typeface="Arial"/>
              <a:buChar char="•"/>
              <a:defRPr sz="1600"/>
            </a:lvl1pPr>
            <a:lvl2pPr marL="628650" indent="-171450" algn="l">
              <a:buFont typeface="Arial"/>
              <a:buChar char="•"/>
              <a:defRPr sz="1200"/>
            </a:lvl2pPr>
            <a:lvl3pPr marL="1085850" indent="-171450" algn="l">
              <a:buFont typeface="Arial"/>
              <a:buChar char="•"/>
              <a:defRPr sz="1000" baseline="0"/>
            </a:lvl3pPr>
            <a:lvl4pPr marL="1543050" indent="-171450">
              <a:buFont typeface="Arial"/>
              <a:buChar char="•"/>
              <a:defRPr sz="900" baseline="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339769" y="5632268"/>
            <a:ext cx="4064000" cy="1088716"/>
          </a:xfrm>
        </p:spPr>
        <p:txBody>
          <a:bodyPr>
            <a:normAutofit/>
          </a:bodyPr>
          <a:lstStyle>
            <a:lvl1pPr marL="285750" indent="-285750" algn="l">
              <a:buFont typeface="Arial"/>
              <a:buChar char="•"/>
              <a:defRPr sz="1600"/>
            </a:lvl1pPr>
            <a:lvl2pPr marL="628650" indent="-171450" algn="l">
              <a:buFont typeface="Arial"/>
              <a:buChar char="•"/>
              <a:defRPr sz="1200"/>
            </a:lvl2pPr>
            <a:lvl3pPr marL="1085850" indent="-171450" algn="l">
              <a:buFont typeface="Arial"/>
              <a:buChar char="•"/>
              <a:defRPr sz="1000" baseline="0"/>
            </a:lvl3pPr>
            <a:lvl4pPr marL="1543050" indent="-171450">
              <a:buFont typeface="Arial"/>
              <a:buChar char="•"/>
              <a:defRPr sz="900" baseline="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3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9758-05AC-3F49-8B02-B280DB0A9B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 February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jp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293158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455718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1FD3B23-8673-B341-AC24-2AB1E8F116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3855518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452678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5 February 2014</a:t>
            </a:r>
            <a:endParaRPr lang="en-US" dirty="0"/>
          </a:p>
        </p:txBody>
      </p:sp>
      <p:pic>
        <p:nvPicPr>
          <p:cNvPr id="10" name="Picture 9" descr="unidata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9" y="6172694"/>
            <a:ext cx="736600" cy="436882"/>
          </a:xfrm>
          <a:prstGeom prst="rect">
            <a:avLst/>
          </a:prstGeom>
        </p:spPr>
      </p:pic>
      <p:pic>
        <p:nvPicPr>
          <p:cNvPr id="11" name="Picture 10" descr="rosetta-75x75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078236"/>
            <a:ext cx="685800" cy="685800"/>
          </a:xfrm>
          <a:prstGeom prst="rect">
            <a:avLst/>
          </a:prstGeom>
        </p:spPr>
      </p:pic>
      <p:pic>
        <p:nvPicPr>
          <p:cNvPr id="12" name="Picture 11" descr="acadis_banner_long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7" y="6235164"/>
            <a:ext cx="924004" cy="409968"/>
          </a:xfrm>
          <a:prstGeom prst="rect">
            <a:avLst/>
          </a:prstGeom>
        </p:spPr>
      </p:pic>
      <p:pic>
        <p:nvPicPr>
          <p:cNvPr id="13" name="Picture 12" descr="EarthCub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35" y="6189217"/>
            <a:ext cx="1334385" cy="45591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8" r:id="rId10"/>
    <p:sldLayoutId id="2147483876" r:id="rId11"/>
    <p:sldLayoutId id="214748387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gif"/><Relationship Id="rId9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890" y="448617"/>
            <a:ext cx="7997117" cy="3606125"/>
          </a:xfrm>
        </p:spPr>
        <p:txBody>
          <a:bodyPr>
            <a:normAutofit fontScale="90000"/>
          </a:bodyPr>
          <a:lstStyle/>
          <a:p>
            <a:r>
              <a:rPr lang="en-US" sz="6700" cap="small" dirty="0">
                <a:cs typeface="Calibri"/>
              </a:rPr>
              <a:t>Rosetta - Unidata's Web-based Data Translation </a:t>
            </a:r>
            <a:r>
              <a:rPr lang="en-US" sz="6700" cap="small" dirty="0" smtClean="0">
                <a:cs typeface="Calibri"/>
              </a:rPr>
              <a:t>Tool</a:t>
            </a:r>
            <a:br>
              <a:rPr lang="en-US" sz="6700" cap="small" dirty="0" smtClean="0">
                <a:cs typeface="Calibri"/>
              </a:rPr>
            </a:br>
            <a:r>
              <a:rPr lang="en-US" sz="4000" cap="small" dirty="0" smtClean="0">
                <a:cs typeface="Calibri"/>
              </a:rPr>
              <a:t>Progress </a:t>
            </a:r>
            <a:r>
              <a:rPr lang="en-US" sz="4000" cap="small" dirty="0">
                <a:cs typeface="Calibri"/>
              </a:rPr>
              <a:t>and Future Plans</a:t>
            </a:r>
            <a:endParaRPr lang="en-US" sz="4400" cap="small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9697"/>
            <a:ext cx="6461760" cy="1400848"/>
          </a:xfrm>
        </p:spPr>
        <p:txBody>
          <a:bodyPr>
            <a:noAutofit/>
          </a:bodyPr>
          <a:lstStyle/>
          <a:p>
            <a:r>
              <a:rPr lang="en-US" sz="1800" dirty="0" smtClean="0"/>
              <a:t>Sean C. Arms </a:t>
            </a:r>
            <a:r>
              <a:rPr lang="en-US" sz="1800" baseline="30000" dirty="0" smtClean="0"/>
              <a:t>1</a:t>
            </a:r>
          </a:p>
          <a:p>
            <a:r>
              <a:rPr lang="en-US" sz="1800" dirty="0" smtClean="0"/>
              <a:t>Jennifer </a:t>
            </a:r>
            <a:r>
              <a:rPr lang="en-US" sz="1800" dirty="0" err="1" smtClean="0"/>
              <a:t>Oxelson</a:t>
            </a:r>
            <a:r>
              <a:rPr lang="en-US" sz="1800" dirty="0" smtClean="0"/>
              <a:t> </a:t>
            </a:r>
            <a:r>
              <a:rPr lang="en-US" sz="1800" dirty="0" err="1"/>
              <a:t>Ganter</a:t>
            </a:r>
            <a:r>
              <a:rPr lang="en-US" sz="1800" dirty="0" smtClean="0"/>
              <a:t> </a:t>
            </a:r>
            <a:r>
              <a:rPr lang="en-US" sz="1800" baseline="30000" dirty="0" smtClean="0"/>
              <a:t>1</a:t>
            </a:r>
            <a:endParaRPr lang="en-US" sz="1800" dirty="0" smtClean="0"/>
          </a:p>
          <a:p>
            <a:r>
              <a:rPr lang="en-US" sz="1800" dirty="0" smtClean="0"/>
              <a:t>Jeff Weber </a:t>
            </a:r>
            <a:r>
              <a:rPr lang="en-US" sz="1800" baseline="30000" dirty="0" smtClean="0"/>
              <a:t>1</a:t>
            </a:r>
            <a:endParaRPr lang="en-US" sz="1800" dirty="0" smtClean="0"/>
          </a:p>
          <a:p>
            <a:r>
              <a:rPr lang="en-US" sz="1800" dirty="0" smtClean="0"/>
              <a:t>Mohan K. Ramamurthy</a:t>
            </a:r>
            <a:r>
              <a:rPr lang="en-US" sz="1800" baseline="30000" dirty="0" smtClean="0"/>
              <a:t> 1</a:t>
            </a:r>
            <a:endParaRPr lang="en-US" sz="1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3128154" y="60881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 smtClean="0"/>
              <a:t>1</a:t>
            </a:r>
            <a:r>
              <a:rPr lang="en-US" dirty="0" smtClean="0"/>
              <a:t>UCAR/</a:t>
            </a:r>
            <a:r>
              <a:rPr lang="en-US" dirty="0" err="1" smtClean="0"/>
              <a:t>Unidata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Wizard Based Format Translation</a:t>
            </a:r>
            <a:endParaRPr lang="en-US" sz="4000" dirty="0"/>
          </a:p>
        </p:txBody>
      </p:sp>
      <p:pic>
        <p:nvPicPr>
          <p:cNvPr id="6" name="Content Placeholder 5" descr="Screen Shot 2014-01-29 at 9.45.1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" b="4311"/>
          <a:stretch/>
        </p:blipFill>
        <p:spPr>
          <a:xfrm>
            <a:off x="679322" y="1243013"/>
            <a:ext cx="6977298" cy="504190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Technology Stack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8363" y="1417638"/>
            <a:ext cx="3657600" cy="4590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Java </a:t>
            </a:r>
            <a:r>
              <a:rPr lang="en-US" sz="3600" dirty="0" err="1" smtClean="0"/>
              <a:t>WebApp</a:t>
            </a:r>
            <a:endParaRPr lang="en-US" sz="3600" dirty="0" smtClean="0"/>
          </a:p>
          <a:p>
            <a:pPr lvl="1"/>
            <a:r>
              <a:rPr lang="en-US" sz="3200" dirty="0" smtClean="0"/>
              <a:t>Java</a:t>
            </a:r>
          </a:p>
          <a:p>
            <a:pPr lvl="1"/>
            <a:r>
              <a:rPr lang="en-US" sz="3200" dirty="0" smtClean="0"/>
              <a:t>Apache Tomcat</a:t>
            </a:r>
          </a:p>
          <a:p>
            <a:pPr lvl="1"/>
            <a:r>
              <a:rPr lang="en-US" sz="3200" dirty="0" smtClean="0"/>
              <a:t>Spring MVC</a:t>
            </a:r>
          </a:p>
          <a:p>
            <a:pPr lvl="1"/>
            <a:r>
              <a:rPr lang="en-US" sz="3200" dirty="0" smtClean="0"/>
              <a:t>netCDF-Java(CDM)</a:t>
            </a:r>
          </a:p>
          <a:p>
            <a:pPr lvl="1"/>
            <a:r>
              <a:rPr lang="en-US" sz="3200" dirty="0" smtClean="0"/>
              <a:t>JavaScript</a:t>
            </a:r>
            <a:endParaRPr lang="en-US" dirty="0" smtClean="0"/>
          </a:p>
          <a:p>
            <a:pPr lvl="2"/>
            <a:r>
              <a:rPr lang="en-US" sz="2400" dirty="0" err="1" smtClean="0"/>
              <a:t>jQuery</a:t>
            </a:r>
            <a:r>
              <a:rPr lang="en-US" sz="2400" dirty="0" smtClean="0"/>
              <a:t>, </a:t>
            </a:r>
            <a:r>
              <a:rPr lang="en-US" sz="2400" dirty="0" err="1" smtClean="0"/>
              <a:t>SlickGrid</a:t>
            </a:r>
            <a:r>
              <a:rPr lang="en-US" sz="2400" dirty="0" smtClean="0"/>
              <a:t>, </a:t>
            </a:r>
            <a:r>
              <a:rPr lang="en-US" sz="2400" dirty="0" err="1" smtClean="0"/>
              <a:t>jWizard</a:t>
            </a:r>
            <a:endParaRPr lang="en-US" sz="2400" dirty="0" smtClean="0"/>
          </a:p>
          <a:p>
            <a:pPr marL="11430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jav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96" y="1417638"/>
            <a:ext cx="1183802" cy="611202"/>
          </a:xfrm>
          <a:prstGeom prst="rect">
            <a:avLst/>
          </a:prstGeom>
        </p:spPr>
      </p:pic>
      <p:pic>
        <p:nvPicPr>
          <p:cNvPr id="9" name="Picture 8" descr="javascrip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83" y="3427183"/>
            <a:ext cx="851796" cy="609475"/>
          </a:xfrm>
          <a:prstGeom prst="rect">
            <a:avLst/>
          </a:prstGeom>
        </p:spPr>
      </p:pic>
      <p:pic>
        <p:nvPicPr>
          <p:cNvPr id="10" name="Picture 9" descr="jQuer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77" y="4356341"/>
            <a:ext cx="2382031" cy="871475"/>
          </a:xfrm>
          <a:prstGeom prst="rect">
            <a:avLst/>
          </a:prstGeom>
        </p:spPr>
      </p:pic>
      <p:pic>
        <p:nvPicPr>
          <p:cNvPr id="11" name="Picture 10" descr="jWizar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01" y="5590415"/>
            <a:ext cx="1921214" cy="805434"/>
          </a:xfrm>
          <a:prstGeom prst="rect">
            <a:avLst/>
          </a:prstGeom>
        </p:spPr>
      </p:pic>
      <p:pic>
        <p:nvPicPr>
          <p:cNvPr id="12" name="Picture 11" descr="SlickGr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219" y="5538765"/>
            <a:ext cx="1706716" cy="857084"/>
          </a:xfrm>
          <a:prstGeom prst="rect">
            <a:avLst/>
          </a:prstGeom>
        </p:spPr>
      </p:pic>
      <p:pic>
        <p:nvPicPr>
          <p:cNvPr id="13" name="Picture 12" descr="sprin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53" y="2419713"/>
            <a:ext cx="609475" cy="609475"/>
          </a:xfrm>
          <a:prstGeom prst="rect">
            <a:avLst/>
          </a:prstGeom>
        </p:spPr>
      </p:pic>
      <p:pic>
        <p:nvPicPr>
          <p:cNvPr id="14" name="Picture 13" descr="netcdfBig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97" y="2441656"/>
            <a:ext cx="1068240" cy="587532"/>
          </a:xfrm>
          <a:prstGeom prst="rect">
            <a:avLst/>
          </a:prstGeom>
        </p:spPr>
      </p:pic>
      <p:pic>
        <p:nvPicPr>
          <p:cNvPr id="15" name="Picture 14" descr="tomcat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55" y="1313391"/>
            <a:ext cx="1421424" cy="8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1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" y="274638"/>
            <a:ext cx="8127417" cy="1143000"/>
          </a:xfrm>
        </p:spPr>
        <p:txBody>
          <a:bodyPr/>
          <a:lstStyle/>
          <a:p>
            <a:r>
              <a:rPr lang="en-US" sz="4000" dirty="0" smtClean="0">
                <a:cs typeface="Calibri"/>
              </a:rPr>
              <a:t>Rosetta – Progress Over Previous Year</a:t>
            </a:r>
            <a:endParaRPr lang="en-US" sz="40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45" y="1600200"/>
            <a:ext cx="8127417" cy="480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Name change: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endParaRPr lang="en-US" sz="3600" dirty="0" smtClean="0"/>
          </a:p>
          <a:p>
            <a:r>
              <a:rPr lang="en-US" sz="3600" dirty="0" err="1" smtClean="0"/>
              <a:t>NcML</a:t>
            </a:r>
            <a:r>
              <a:rPr lang="en-US" sz="3600" dirty="0" smtClean="0"/>
              <a:t> transaction </a:t>
            </a:r>
            <a:r>
              <a:rPr lang="en-US" sz="3600" dirty="0"/>
              <a:t>receipt moved to </a:t>
            </a:r>
            <a:r>
              <a:rPr lang="en-US" sz="3600" dirty="0" err="1" smtClean="0"/>
              <a:t>json</a:t>
            </a:r>
            <a:endParaRPr lang="en-US" sz="3600" dirty="0"/>
          </a:p>
          <a:p>
            <a:pPr lvl="1"/>
            <a:r>
              <a:rPr lang="en-US" sz="3600" dirty="0" smtClean="0"/>
              <a:t>Avoid file rewrites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pzhta_lighter_text_fu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42" y="1756634"/>
            <a:ext cx="1655522" cy="1655525"/>
          </a:xfrm>
          <a:prstGeom prst="rect">
            <a:avLst/>
          </a:prstGeom>
        </p:spPr>
      </p:pic>
      <p:pic>
        <p:nvPicPr>
          <p:cNvPr id="5" name="Picture 4" descr="rosetta-150x1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38" y="1756634"/>
            <a:ext cx="1655525" cy="16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" y="274638"/>
            <a:ext cx="8127417" cy="1143000"/>
          </a:xfrm>
        </p:spPr>
        <p:txBody>
          <a:bodyPr/>
          <a:lstStyle/>
          <a:p>
            <a:r>
              <a:rPr lang="en-US" sz="4000" dirty="0" smtClean="0">
                <a:cs typeface="Calibri"/>
              </a:rPr>
              <a:t>Rosetta – Progress Over Previous Year</a:t>
            </a:r>
            <a:endParaRPr lang="en-US" sz="40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45" y="1600200"/>
            <a:ext cx="8127417" cy="4800600"/>
          </a:xfrm>
        </p:spPr>
        <p:txBody>
          <a:bodyPr>
            <a:noAutofit/>
          </a:bodyPr>
          <a:lstStyle/>
          <a:p>
            <a:r>
              <a:rPr lang="en-US" sz="3600" dirty="0"/>
              <a:t>R</a:t>
            </a:r>
            <a:r>
              <a:rPr lang="en-US" sz="3600" dirty="0" smtClean="0"/>
              <a:t>efactor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</a:t>
            </a:r>
            <a:r>
              <a:rPr lang="en-US" sz="3600" dirty="0"/>
              <a:t>wizard to ease creation of new </a:t>
            </a:r>
            <a:r>
              <a:rPr lang="en-US" sz="3600" dirty="0" smtClean="0"/>
              <a:t>wizards flows</a:t>
            </a:r>
            <a:endParaRPr lang="en-US" sz="3600" dirty="0"/>
          </a:p>
          <a:p>
            <a:pPr lvl="1"/>
            <a:r>
              <a:rPr lang="en-US" sz="3600" dirty="0" smtClean="0"/>
              <a:t>Each </a:t>
            </a:r>
            <a:r>
              <a:rPr lang="en-US" sz="3600" dirty="0"/>
              <a:t>wizard step </a:t>
            </a:r>
            <a:r>
              <a:rPr lang="en-US" sz="3600" dirty="0" smtClean="0"/>
              <a:t>is a modular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function </a:t>
            </a:r>
            <a:r>
              <a:rPr lang="en-US" sz="3600" dirty="0"/>
              <a:t>call (includes validation)</a:t>
            </a:r>
          </a:p>
          <a:p>
            <a:pPr lvl="1"/>
            <a:r>
              <a:rPr lang="en-US" sz="3600" dirty="0"/>
              <a:t>F</a:t>
            </a:r>
            <a:r>
              <a:rPr lang="en-US" sz="3600" dirty="0" smtClean="0"/>
              <a:t>ront </a:t>
            </a:r>
            <a:r>
              <a:rPr lang="en-US" sz="3600" dirty="0"/>
              <a:t>end view pieced together by </a:t>
            </a:r>
            <a:r>
              <a:rPr lang="en-US" sz="3600" dirty="0" smtClean="0"/>
              <a:t>including </a:t>
            </a:r>
            <a:r>
              <a:rPr lang="en-US" sz="3600" dirty="0" err="1" smtClean="0"/>
              <a:t>jspf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dirty="0" err="1"/>
              <a:t>jsp</a:t>
            </a:r>
            <a:r>
              <a:rPr lang="en-US" sz="3600" dirty="0"/>
              <a:t> </a:t>
            </a:r>
            <a:r>
              <a:rPr lang="en-US" sz="3600" dirty="0" smtClean="0"/>
              <a:t>fragments</a:t>
            </a:r>
            <a:r>
              <a:rPr lang="en-US" sz="3600" dirty="0"/>
              <a:t>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45" y="274638"/>
            <a:ext cx="8127417" cy="1143000"/>
          </a:xfrm>
        </p:spPr>
        <p:txBody>
          <a:bodyPr/>
          <a:lstStyle/>
          <a:p>
            <a:r>
              <a:rPr lang="en-US" sz="4000" dirty="0" smtClean="0">
                <a:cs typeface="Calibri"/>
              </a:rPr>
              <a:t>Rosetta – Progress Over Previous Year</a:t>
            </a:r>
            <a:endParaRPr lang="en-US" sz="40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Documentation infrastructure in place </a:t>
            </a:r>
          </a:p>
          <a:p>
            <a:pPr lvl="1"/>
            <a:r>
              <a:rPr lang="en-US" sz="3600" dirty="0" smtClean="0"/>
              <a:t>Sphinx</a:t>
            </a:r>
            <a:r>
              <a:rPr lang="en-US" sz="3600" dirty="0"/>
              <a:t>, </a:t>
            </a:r>
            <a:r>
              <a:rPr lang="en-US" sz="3600" dirty="0" smtClean="0"/>
              <a:t>jsDoc3</a:t>
            </a:r>
            <a:r>
              <a:rPr lang="en-US" sz="3600" dirty="0"/>
              <a:t>, </a:t>
            </a:r>
            <a:r>
              <a:rPr lang="en-US" sz="3600" dirty="0" err="1" smtClean="0"/>
              <a:t>javadoc</a:t>
            </a:r>
            <a:endParaRPr lang="en-US" sz="3600" dirty="0" smtClean="0"/>
          </a:p>
          <a:p>
            <a:pPr lvl="1"/>
            <a:r>
              <a:rPr lang="en-US" sz="3600" dirty="0" smtClean="0"/>
              <a:t>Open to suggestions</a:t>
            </a:r>
            <a:endParaRPr lang="en-US" sz="3600" dirty="0" smtClean="0"/>
          </a:p>
          <a:p>
            <a:r>
              <a:rPr lang="en-US" sz="3600" dirty="0" smtClean="0"/>
              <a:t>Publishing </a:t>
            </a:r>
            <a:r>
              <a:rPr lang="en-US" sz="3600" dirty="0"/>
              <a:t>capabilities to remote data portals / </a:t>
            </a:r>
            <a:r>
              <a:rPr lang="en-US" sz="3600" dirty="0" smtClean="0"/>
              <a:t>archives RAMADDA</a:t>
            </a:r>
            <a:r>
              <a:rPr lang="en-US" sz="3600" dirty="0"/>
              <a:t>, ACADIS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cess 4"/>
          <p:cNvSpPr/>
          <p:nvPr/>
        </p:nvSpPr>
        <p:spPr>
          <a:xfrm>
            <a:off x="55207" y="125241"/>
            <a:ext cx="3756430" cy="418590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cess 5"/>
          <p:cNvSpPr/>
          <p:nvPr/>
        </p:nvSpPr>
        <p:spPr>
          <a:xfrm>
            <a:off x="636560" y="796060"/>
            <a:ext cx="3076694" cy="3041043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cess 7"/>
          <p:cNvSpPr/>
          <p:nvPr/>
        </p:nvSpPr>
        <p:spPr>
          <a:xfrm>
            <a:off x="994314" y="1779930"/>
            <a:ext cx="2379067" cy="79603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cess 8"/>
          <p:cNvSpPr/>
          <p:nvPr/>
        </p:nvSpPr>
        <p:spPr>
          <a:xfrm>
            <a:off x="994314" y="2629631"/>
            <a:ext cx="1520446" cy="102309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cess 9"/>
          <p:cNvSpPr/>
          <p:nvPr/>
        </p:nvSpPr>
        <p:spPr>
          <a:xfrm>
            <a:off x="6217541" y="136818"/>
            <a:ext cx="2289633" cy="4335341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25723" y="506150"/>
            <a:ext cx="1109041" cy="2467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15164" y="2196610"/>
            <a:ext cx="920868" cy="6797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814" y="205739"/>
            <a:ext cx="8765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049" y="836962"/>
            <a:ext cx="2003076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Servlet Container</a:t>
            </a:r>
          </a:p>
          <a:p>
            <a:r>
              <a:rPr lang="en-US" b="1" dirty="0" smtClean="0"/>
              <a:t>(Apache Tomcat)</a:t>
            </a:r>
          </a:p>
        </p:txBody>
      </p:sp>
      <p:sp>
        <p:nvSpPr>
          <p:cNvPr id="15" name="Process 14"/>
          <p:cNvSpPr/>
          <p:nvPr/>
        </p:nvSpPr>
        <p:spPr>
          <a:xfrm>
            <a:off x="994314" y="2149261"/>
            <a:ext cx="1575658" cy="57740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4314" y="1779930"/>
            <a:ext cx="2379067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b="1" dirty="0" err="1"/>
              <a:t>r</a:t>
            </a:r>
            <a:r>
              <a:rPr lang="en-US" b="1" dirty="0" err="1" smtClean="0"/>
              <a:t>osetta.war</a:t>
            </a:r>
            <a:endParaRPr lang="en-US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67468" y="2691711"/>
            <a:ext cx="1547291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b="1" dirty="0" smtClean="0"/>
              <a:t>netCDF-Java</a:t>
            </a:r>
          </a:p>
        </p:txBody>
      </p:sp>
      <p:sp>
        <p:nvSpPr>
          <p:cNvPr id="18" name="Process 17"/>
          <p:cNvSpPr/>
          <p:nvPr/>
        </p:nvSpPr>
        <p:spPr>
          <a:xfrm>
            <a:off x="2514759" y="2151884"/>
            <a:ext cx="858622" cy="57478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4610" y="2080332"/>
            <a:ext cx="572409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Java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4759" y="2080332"/>
            <a:ext cx="833342" cy="2769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err="1" smtClean="0"/>
              <a:t>javascript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5427" y="136818"/>
            <a:ext cx="73305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25723" y="506703"/>
            <a:ext cx="110904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Browser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5164" y="2196610"/>
            <a:ext cx="92086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Session</a:t>
            </a:r>
          </a:p>
          <a:p>
            <a:pPr algn="ctr"/>
            <a:r>
              <a:rPr lang="en-US" b="1" dirty="0" smtClean="0"/>
              <a:t>Storage</a:t>
            </a:r>
          </a:p>
        </p:txBody>
      </p:sp>
      <p:sp>
        <p:nvSpPr>
          <p:cNvPr id="24" name="Magnetic Disk 23"/>
          <p:cNvSpPr/>
          <p:nvPr/>
        </p:nvSpPr>
        <p:spPr>
          <a:xfrm>
            <a:off x="1852926" y="4409535"/>
            <a:ext cx="1860327" cy="12521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agnetic Disk 24"/>
          <p:cNvSpPr/>
          <p:nvPr/>
        </p:nvSpPr>
        <p:spPr>
          <a:xfrm>
            <a:off x="6575294" y="3082091"/>
            <a:ext cx="1690394" cy="1252194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ored Data 25"/>
          <p:cNvSpPr/>
          <p:nvPr/>
        </p:nvSpPr>
        <p:spPr>
          <a:xfrm>
            <a:off x="7523346" y="3633118"/>
            <a:ext cx="661848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1513069" y="2409501"/>
            <a:ext cx="1431013" cy="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8" name="Elbow Connector 59"/>
          <p:cNvCxnSpPr>
            <a:stCxn id="55" idx="2"/>
            <a:endCxn id="40" idx="0"/>
          </p:cNvCxnSpPr>
          <p:nvPr/>
        </p:nvCxnSpPr>
        <p:spPr>
          <a:xfrm rot="16200000" flipH="1">
            <a:off x="1769424" y="3586361"/>
            <a:ext cx="1356718" cy="139542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9" name="Process 28"/>
          <p:cNvSpPr/>
          <p:nvPr/>
        </p:nvSpPr>
        <p:spPr>
          <a:xfrm>
            <a:off x="6915163" y="836962"/>
            <a:ext cx="920868" cy="102319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25723" y="931549"/>
            <a:ext cx="1109041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err="1"/>
              <a:t>j</a:t>
            </a:r>
            <a:r>
              <a:rPr lang="en-US" sz="1050" b="1" i="1" dirty="0" err="1" smtClean="0"/>
              <a:t>avascript</a:t>
            </a:r>
            <a:r>
              <a:rPr lang="en-US" sz="1050" b="1" i="1" dirty="0" smtClean="0"/>
              <a:t> front end interface</a:t>
            </a:r>
          </a:p>
          <a:p>
            <a:pPr algn="ctr"/>
            <a:r>
              <a:rPr lang="en-US" sz="1050" b="1" i="1" dirty="0" smtClean="0"/>
              <a:t>(Metadata Collection)</a:t>
            </a:r>
          </a:p>
        </p:txBody>
      </p:sp>
      <p:cxnSp>
        <p:nvCxnSpPr>
          <p:cNvPr id="31" name="Elbow Connector 74"/>
          <p:cNvCxnSpPr>
            <a:endCxn id="43" idx="1"/>
          </p:cNvCxnSpPr>
          <p:nvPr/>
        </p:nvCxnSpPr>
        <p:spPr>
          <a:xfrm rot="5400000">
            <a:off x="5773241" y="2564460"/>
            <a:ext cx="2193056" cy="445141"/>
          </a:xfrm>
          <a:prstGeom prst="curvedConnector4">
            <a:avLst>
              <a:gd name="adj1" fmla="val 6807"/>
              <a:gd name="adj2" fmla="val 181493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44" idx="0"/>
          </p:cNvCxnSpPr>
          <p:nvPr/>
        </p:nvCxnSpPr>
        <p:spPr>
          <a:xfrm rot="5400000" flipH="1" flipV="1">
            <a:off x="5528012" y="1244165"/>
            <a:ext cx="1117984" cy="2010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36" idx="3"/>
          </p:cNvCxnSpPr>
          <p:nvPr/>
        </p:nvCxnSpPr>
        <p:spPr>
          <a:xfrm flipH="1" flipV="1">
            <a:off x="7111932" y="931549"/>
            <a:ext cx="1073262" cy="2932402"/>
          </a:xfrm>
          <a:prstGeom prst="bentConnector4">
            <a:avLst>
              <a:gd name="adj1" fmla="val -21300"/>
              <a:gd name="adj2" fmla="val 99993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2944084" y="931549"/>
            <a:ext cx="4148256" cy="1477956"/>
          </a:xfrm>
          <a:prstGeom prst="bentConnector3">
            <a:avLst>
              <a:gd name="adj1" fmla="val 7156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Elbow Connector 207"/>
          <p:cNvCxnSpPr>
            <a:endCxn id="15" idx="1"/>
          </p:cNvCxnSpPr>
          <p:nvPr/>
        </p:nvCxnSpPr>
        <p:spPr>
          <a:xfrm flipH="1">
            <a:off x="994314" y="2409506"/>
            <a:ext cx="518756" cy="28459"/>
          </a:xfrm>
          <a:prstGeom prst="straightConnector1">
            <a:avLst/>
          </a:prstGeom>
          <a:ln>
            <a:round/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6" name="TextBox 35"/>
          <p:cNvSpPr txBox="1"/>
          <p:nvPr/>
        </p:nvSpPr>
        <p:spPr>
          <a:xfrm>
            <a:off x="7523346" y="3633118"/>
            <a:ext cx="66184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User File</a:t>
            </a:r>
            <a:endParaRPr lang="en-US" i="1" dirty="0"/>
          </a:p>
        </p:txBody>
      </p:sp>
      <p:sp>
        <p:nvSpPr>
          <p:cNvPr id="37" name="Stored Data 36"/>
          <p:cNvSpPr/>
          <p:nvPr/>
        </p:nvSpPr>
        <p:spPr>
          <a:xfrm>
            <a:off x="2058643" y="4942825"/>
            <a:ext cx="661848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58643" y="4942825"/>
            <a:ext cx="661848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User File</a:t>
            </a:r>
            <a:endParaRPr lang="en-US" i="1" dirty="0"/>
          </a:p>
        </p:txBody>
      </p:sp>
      <p:sp>
        <p:nvSpPr>
          <p:cNvPr id="39" name="Stored Data 38"/>
          <p:cNvSpPr/>
          <p:nvPr/>
        </p:nvSpPr>
        <p:spPr>
          <a:xfrm>
            <a:off x="2747668" y="4962432"/>
            <a:ext cx="858261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47668" y="4962432"/>
            <a:ext cx="795653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Standard File</a:t>
            </a:r>
            <a:endParaRPr lang="en-US" i="1" dirty="0"/>
          </a:p>
        </p:txBody>
      </p:sp>
      <p:cxnSp>
        <p:nvCxnSpPr>
          <p:cNvPr id="41" name="Elbow Connector 57"/>
          <p:cNvCxnSpPr>
            <a:stCxn id="40" idx="3"/>
          </p:cNvCxnSpPr>
          <p:nvPr/>
        </p:nvCxnSpPr>
        <p:spPr>
          <a:xfrm flipH="1" flipV="1">
            <a:off x="2698125" y="2595110"/>
            <a:ext cx="845196" cy="2598155"/>
          </a:xfrm>
          <a:prstGeom prst="curvedConnector4">
            <a:avLst>
              <a:gd name="adj1" fmla="val -27047"/>
              <a:gd name="adj2" fmla="val 54442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Stored Data 41"/>
          <p:cNvSpPr/>
          <p:nvPr/>
        </p:nvSpPr>
        <p:spPr>
          <a:xfrm>
            <a:off x="6647198" y="3652725"/>
            <a:ext cx="858261" cy="481272"/>
          </a:xfrm>
          <a:prstGeom prst="flowChartOnline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47198" y="3652725"/>
            <a:ext cx="795653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Standard File</a:t>
            </a:r>
            <a:endParaRPr lang="en-US" i="1" dirty="0"/>
          </a:p>
        </p:txBody>
      </p:sp>
      <p:sp>
        <p:nvSpPr>
          <p:cNvPr id="44" name="Decision 43"/>
          <p:cNvSpPr/>
          <p:nvPr/>
        </p:nvSpPr>
        <p:spPr>
          <a:xfrm>
            <a:off x="4473484" y="2808493"/>
            <a:ext cx="1216368" cy="948112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loud 44"/>
          <p:cNvSpPr/>
          <p:nvPr/>
        </p:nvSpPr>
        <p:spPr>
          <a:xfrm>
            <a:off x="5493079" y="4978608"/>
            <a:ext cx="3014095" cy="1727343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ocess 45"/>
          <p:cNvSpPr/>
          <p:nvPr/>
        </p:nvSpPr>
        <p:spPr>
          <a:xfrm>
            <a:off x="4464529" y="5661729"/>
            <a:ext cx="1243202" cy="65293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464529" y="5661729"/>
            <a:ext cx="1243202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Remote Publishing API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20397" y="5416619"/>
            <a:ext cx="1296861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Remote</a:t>
            </a:r>
          </a:p>
          <a:p>
            <a:pPr algn="ctr"/>
            <a:r>
              <a:rPr lang="en-US" b="1" dirty="0" smtClean="0"/>
              <a:t>Repository</a:t>
            </a:r>
          </a:p>
        </p:txBody>
      </p:sp>
      <p:cxnSp>
        <p:nvCxnSpPr>
          <p:cNvPr id="49" name="Elbow Connector 48"/>
          <p:cNvCxnSpPr>
            <a:endCxn id="44" idx="1"/>
          </p:cNvCxnSpPr>
          <p:nvPr/>
        </p:nvCxnSpPr>
        <p:spPr>
          <a:xfrm>
            <a:off x="2698125" y="2629631"/>
            <a:ext cx="1775359" cy="652918"/>
          </a:xfrm>
          <a:prstGeom prst="bentConnector3">
            <a:avLst>
              <a:gd name="adj1" fmla="val 80731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4527146" y="2973180"/>
            <a:ext cx="1109041" cy="5770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Publish to Remote Repository?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1667" y="2532502"/>
            <a:ext cx="429307" cy="2539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No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1667" y="3756601"/>
            <a:ext cx="429307" cy="2539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i="1" dirty="0" smtClean="0"/>
              <a:t>Yes</a:t>
            </a:r>
          </a:p>
        </p:txBody>
      </p:sp>
      <p:cxnSp>
        <p:nvCxnSpPr>
          <p:cNvPr id="53" name="Elbow Connector 52"/>
          <p:cNvCxnSpPr>
            <a:stCxn id="44" idx="2"/>
            <a:endCxn id="46" idx="0"/>
          </p:cNvCxnSpPr>
          <p:nvPr/>
        </p:nvCxnSpPr>
        <p:spPr>
          <a:xfrm rot="16200000" flipH="1">
            <a:off x="4131337" y="4706936"/>
            <a:ext cx="1905124" cy="4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Elbow Connector 57"/>
          <p:cNvCxnSpPr>
            <a:endCxn id="55" idx="1"/>
          </p:cNvCxnSpPr>
          <p:nvPr/>
        </p:nvCxnSpPr>
        <p:spPr>
          <a:xfrm rot="5400000" flipH="1" flipV="1">
            <a:off x="640722" y="3549598"/>
            <a:ext cx="635635" cy="2862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1101641" y="3144049"/>
            <a:ext cx="1296862" cy="461665"/>
          </a:xfrm>
          <a:prstGeom prst="rect">
            <a:avLst/>
          </a:prstGeom>
          <a:noFill/>
          <a:ln cap="rnd">
            <a:solidFill>
              <a:schemeClr val="tx1"/>
            </a:solidFill>
            <a:prstDash val="dash"/>
            <a:rou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IOSP Layer</a:t>
            </a:r>
          </a:p>
          <a:p>
            <a:pPr algn="ctr"/>
            <a:r>
              <a:rPr lang="en-US" sz="1200" i="1" dirty="0" smtClean="0"/>
              <a:t>(Transformation)</a:t>
            </a:r>
            <a:endParaRPr lang="en-US" i="1" dirty="0"/>
          </a:p>
        </p:txBody>
      </p:sp>
      <p:cxnSp>
        <p:nvCxnSpPr>
          <p:cNvPr id="56" name="Elbow Connector 39"/>
          <p:cNvCxnSpPr>
            <a:stCxn id="15" idx="1"/>
          </p:cNvCxnSpPr>
          <p:nvPr/>
        </p:nvCxnSpPr>
        <p:spPr>
          <a:xfrm rot="10800000" flipH="1" flipV="1">
            <a:off x="994313" y="2437965"/>
            <a:ext cx="1162705" cy="2839140"/>
          </a:xfrm>
          <a:prstGeom prst="curvedConnector4">
            <a:avLst>
              <a:gd name="adj1" fmla="val -54276"/>
              <a:gd name="adj2" fmla="val 100449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Elbow Connector 118"/>
          <p:cNvCxnSpPr/>
          <p:nvPr/>
        </p:nvCxnSpPr>
        <p:spPr>
          <a:xfrm rot="10800000">
            <a:off x="815438" y="4010519"/>
            <a:ext cx="1341581" cy="1042981"/>
          </a:xfrm>
          <a:prstGeom prst="curved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23" idx="0"/>
            <a:endCxn id="29" idx="2"/>
          </p:cNvCxnSpPr>
          <p:nvPr/>
        </p:nvCxnSpPr>
        <p:spPr>
          <a:xfrm rot="16200000" flipV="1">
            <a:off x="7207373" y="2028384"/>
            <a:ext cx="336450" cy="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730" y="-196829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 – Current Status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Live </a:t>
            </a:r>
            <a:r>
              <a:rPr lang="en-US" sz="3600" dirty="0"/>
              <a:t>beta site </a:t>
            </a:r>
            <a:r>
              <a:rPr lang="en-US" sz="3600" dirty="0" smtClean="0"/>
              <a:t>at Unidata:</a:t>
            </a:r>
          </a:p>
          <a:p>
            <a:pPr marL="114300" indent="0" algn="ctr">
              <a:buNone/>
            </a:pPr>
            <a:r>
              <a:rPr lang="en-US" sz="3600" dirty="0" smtClean="0"/>
              <a:t>http://</a:t>
            </a:r>
            <a:r>
              <a:rPr lang="en-US" sz="3600" dirty="0" err="1" smtClean="0"/>
              <a:t>rosetta.unidata.ucar.edu</a:t>
            </a:r>
            <a:endParaRPr lang="en-US" sz="3600" dirty="0" smtClean="0"/>
          </a:p>
          <a:p>
            <a:r>
              <a:rPr lang="en-US" sz="3600" dirty="0"/>
              <a:t>S</a:t>
            </a:r>
            <a:r>
              <a:rPr lang="en-US" sz="3600" dirty="0" smtClean="0"/>
              <a:t>ource </a:t>
            </a:r>
            <a:r>
              <a:rPr lang="en-US" sz="3600" dirty="0"/>
              <a:t>code on </a:t>
            </a:r>
            <a:r>
              <a:rPr lang="en-US" sz="3600" dirty="0" err="1"/>
              <a:t>GitHub</a:t>
            </a:r>
            <a:r>
              <a:rPr lang="en-US" sz="3600" dirty="0"/>
              <a:t> under Unidata </a:t>
            </a:r>
            <a:r>
              <a:rPr lang="en-US" sz="3600" dirty="0" smtClean="0"/>
              <a:t>account</a:t>
            </a:r>
          </a:p>
          <a:p>
            <a:pPr marL="114300" indent="0" algn="ctr">
              <a:buNone/>
            </a:pPr>
            <a:r>
              <a:rPr lang="en-US" sz="3600" dirty="0" smtClean="0"/>
              <a:t>http://</a:t>
            </a:r>
            <a:r>
              <a:rPr lang="en-US" sz="3600" dirty="0" err="1" smtClean="0"/>
              <a:t>www.github.com</a:t>
            </a:r>
            <a:r>
              <a:rPr lang="en-US" sz="3600" dirty="0" smtClean="0"/>
              <a:t>/Unidata/</a:t>
            </a:r>
            <a:endParaRPr lang="en-US" sz="3600" dirty="0"/>
          </a:p>
          <a:p>
            <a:r>
              <a:rPr lang="en-US" sz="3600" dirty="0" smtClean="0"/>
              <a:t>Time </a:t>
            </a:r>
            <a:r>
              <a:rPr lang="en-US" sz="3600" dirty="0"/>
              <a:t>series transforms; trajectories in </a:t>
            </a:r>
            <a:r>
              <a:rPr lang="en-US" sz="3600" dirty="0" smtClean="0"/>
              <a:t>progress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 - Future 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Add </a:t>
            </a:r>
            <a:r>
              <a:rPr lang="en-US" sz="3600" dirty="0" err="1" smtClean="0"/>
              <a:t>WaterML</a:t>
            </a:r>
            <a:r>
              <a:rPr lang="en-US" sz="3600" dirty="0" smtClean="0"/>
              <a:t> to translation capabilities</a:t>
            </a:r>
          </a:p>
          <a:p>
            <a:r>
              <a:rPr lang="en-US" sz="3600" dirty="0" smtClean="0"/>
              <a:t>Finalize trajectory </a:t>
            </a:r>
            <a:r>
              <a:rPr lang="en-US" sz="3600" dirty="0"/>
              <a:t>interface</a:t>
            </a:r>
          </a:p>
          <a:p>
            <a:r>
              <a:rPr lang="en-US" sz="3600" dirty="0" smtClean="0"/>
              <a:t>Develop </a:t>
            </a:r>
            <a:r>
              <a:rPr lang="en-US" sz="3600" dirty="0"/>
              <a:t>profile interface</a:t>
            </a:r>
          </a:p>
          <a:p>
            <a:r>
              <a:rPr lang="en-US" sz="3600" dirty="0" smtClean="0"/>
              <a:t>Preview </a:t>
            </a:r>
            <a:r>
              <a:rPr lang="en-US" sz="3600" dirty="0"/>
              <a:t>visualization using </a:t>
            </a:r>
            <a:r>
              <a:rPr lang="en-US" sz="3600" dirty="0" smtClean="0"/>
              <a:t>d3</a:t>
            </a:r>
          </a:p>
          <a:p>
            <a:pPr lvl="1"/>
            <a:r>
              <a:rPr lang="en-US" sz="3600" dirty="0" smtClean="0"/>
              <a:t>Verifying </a:t>
            </a:r>
            <a:r>
              <a:rPr lang="en-US" sz="3600" dirty="0" err="1"/>
              <a:t>lat</a:t>
            </a:r>
            <a:r>
              <a:rPr lang="en-US" sz="3600" dirty="0" smtClean="0"/>
              <a:t>/</a:t>
            </a:r>
            <a:r>
              <a:rPr lang="en-US" sz="3600" dirty="0" err="1" smtClean="0"/>
              <a:t>lon</a:t>
            </a:r>
            <a:r>
              <a:rPr lang="en-US" sz="3600" dirty="0" smtClean="0"/>
              <a:t> entry</a:t>
            </a:r>
            <a:endParaRPr lang="en-US" sz="3600" dirty="0"/>
          </a:p>
          <a:p>
            <a:pPr lvl="1"/>
            <a:r>
              <a:rPr lang="en-US" sz="3600" dirty="0"/>
              <a:t>P</a:t>
            </a:r>
            <a:r>
              <a:rPr lang="en-US" sz="3600" dirty="0" smtClean="0"/>
              <a:t>ost translation sanity check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 - Future 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Expose </a:t>
            </a:r>
            <a:r>
              <a:rPr lang="en-US" sz="3600" dirty="0"/>
              <a:t>TDS-like services on remote data sets</a:t>
            </a:r>
          </a:p>
          <a:p>
            <a:pPr lvl="1"/>
            <a:r>
              <a:rPr lang="en-US" sz="3600" dirty="0"/>
              <a:t>E</a:t>
            </a:r>
            <a:r>
              <a:rPr lang="en-US" sz="3600" dirty="0" smtClean="0"/>
              <a:t>xample</a:t>
            </a:r>
            <a:r>
              <a:rPr lang="en-US" sz="3600" dirty="0"/>
              <a:t>: </a:t>
            </a:r>
            <a:r>
              <a:rPr lang="en-US" sz="3600" dirty="0" smtClean="0"/>
              <a:t>Get </a:t>
            </a:r>
            <a:r>
              <a:rPr lang="en-US" sz="3600" dirty="0"/>
              <a:t>point time series data by specifying </a:t>
            </a:r>
            <a:r>
              <a:rPr lang="en-US" sz="3600" dirty="0" err="1"/>
              <a:t>lat</a:t>
            </a:r>
            <a:r>
              <a:rPr lang="en-US" sz="3600" dirty="0" smtClean="0"/>
              <a:t>/</a:t>
            </a:r>
            <a:r>
              <a:rPr lang="en-US" sz="3600" dirty="0" err="1" smtClean="0"/>
              <a:t>lon</a:t>
            </a:r>
            <a:r>
              <a:rPr lang="en-US" sz="3600" dirty="0" smtClean="0"/>
              <a:t> location…</a:t>
            </a:r>
          </a:p>
          <a:p>
            <a:pPr lvl="2"/>
            <a:r>
              <a:rPr lang="en-US" sz="3400" dirty="0" smtClean="0"/>
              <a:t>…on a gridded </a:t>
            </a:r>
            <a:r>
              <a:rPr lang="en-US" sz="3400" dirty="0"/>
              <a:t>data set </a:t>
            </a:r>
            <a:r>
              <a:rPr lang="en-US" sz="3400" dirty="0" smtClean="0"/>
              <a:t>hosted on external server exposed solely by </a:t>
            </a:r>
            <a:r>
              <a:rPr lang="en-US" sz="3400" dirty="0" err="1" smtClean="0"/>
              <a:t>OPeNDAP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Open </a:t>
            </a:r>
            <a:r>
              <a:rPr lang="en-US" sz="3600" dirty="0"/>
              <a:t>to </a:t>
            </a:r>
            <a:r>
              <a:rPr lang="en-US" sz="3600" dirty="0" smtClean="0"/>
              <a:t>collaboration!</a:t>
            </a:r>
            <a:endParaRPr lang="en-US" sz="3600" dirty="0"/>
          </a:p>
          <a:p>
            <a:r>
              <a:rPr lang="en-US" sz="3600" dirty="0" smtClean="0"/>
              <a:t>Always </a:t>
            </a:r>
            <a:r>
              <a:rPr lang="en-US" sz="3600" dirty="0"/>
              <a:t>looking for '</a:t>
            </a:r>
            <a:r>
              <a:rPr lang="en-US" sz="3600" dirty="0" err="1"/>
              <a:t>badASCII</a:t>
            </a:r>
            <a:r>
              <a:rPr lang="en-US" sz="3600" dirty="0"/>
              <a:t>' example </a:t>
            </a:r>
            <a:r>
              <a:rPr lang="en-US" sz="3600" dirty="0" smtClean="0"/>
              <a:t>files</a:t>
            </a:r>
          </a:p>
          <a:p>
            <a:r>
              <a:rPr lang="en-US" sz="3600" dirty="0" smtClean="0"/>
              <a:t>Email:</a:t>
            </a:r>
          </a:p>
          <a:p>
            <a:pPr marL="114300" indent="0" algn="ctr">
              <a:buNone/>
            </a:pPr>
            <a:r>
              <a:rPr lang="en-US" sz="3200" dirty="0" err="1" smtClean="0"/>
              <a:t>support</a:t>
            </a:r>
            <a:r>
              <a:rPr lang="en-US" sz="3200" dirty="0" err="1"/>
              <a:t>-</a:t>
            </a:r>
            <a:r>
              <a:rPr lang="en-US" sz="3200" dirty="0" err="1" smtClean="0"/>
              <a:t>rosetta@unidata.ucar.edu</a:t>
            </a:r>
            <a:endParaRPr lang="en-US" sz="3200" dirty="0"/>
          </a:p>
          <a:p>
            <a:r>
              <a:rPr lang="en-US" sz="3600" dirty="0" smtClean="0"/>
              <a:t>Website:</a:t>
            </a:r>
            <a:endParaRPr lang="en-US" sz="3200" dirty="0" smtClean="0"/>
          </a:p>
          <a:p>
            <a:pPr marL="114300" lvl="1" indent="0" algn="ctr">
              <a:buClr>
                <a:schemeClr val="accent1"/>
              </a:buClr>
              <a:buNone/>
            </a:pPr>
            <a:r>
              <a:rPr lang="en-US" sz="3200" dirty="0" err="1" smtClean="0"/>
              <a:t>www.unidata.ucar.edu</a:t>
            </a:r>
            <a:r>
              <a:rPr lang="en-US" sz="3200" dirty="0" smtClean="0"/>
              <a:t>/software/</a:t>
            </a:r>
            <a:r>
              <a:rPr lang="en-US" sz="3200" dirty="0" err="1" smtClean="0"/>
              <a:t>rosetta</a:t>
            </a:r>
            <a:endParaRPr lang="en-US" sz="3200" dirty="0"/>
          </a:p>
          <a:p>
            <a:pPr marL="114300" indent="0" algn="ctr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Rosetta?</a:t>
            </a:r>
            <a:endParaRPr lang="en-US" sz="3600" dirty="0" smtClean="0">
              <a:cs typeface="Symbol" charset="2"/>
            </a:endParaRPr>
          </a:p>
          <a:p>
            <a:pPr lvl="1"/>
            <a:r>
              <a:rPr lang="en-US" sz="3600" dirty="0" smtClean="0">
                <a:cs typeface="Symbol" charset="2"/>
              </a:rPr>
              <a:t>Vision: General Purpose Data Format Translator</a:t>
            </a:r>
          </a:p>
          <a:p>
            <a:pPr lvl="1"/>
            <a:r>
              <a:rPr lang="en-US" sz="3600" dirty="0" smtClean="0"/>
              <a:t>Goal: Get data into standard format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5362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Development supported by:</a:t>
            </a:r>
          </a:p>
          <a:p>
            <a:pPr marL="114300" indent="0">
              <a:buNone/>
            </a:pPr>
            <a:endParaRPr lang="en-US" sz="900" dirty="0" smtClean="0"/>
          </a:p>
          <a:p>
            <a:pPr marL="411480" lvl="1" indent="0">
              <a:buNone/>
            </a:pPr>
            <a:r>
              <a:rPr lang="en-US" sz="2800" dirty="0" smtClean="0"/>
              <a:t>NSF Award 0833450 (</a:t>
            </a:r>
            <a:r>
              <a:rPr lang="en-US" sz="2800" b="1" dirty="0" smtClean="0"/>
              <a:t>AGS</a:t>
            </a:r>
            <a:r>
              <a:rPr lang="en-US" sz="2800" dirty="0" smtClean="0"/>
              <a:t>): </a:t>
            </a:r>
            <a:r>
              <a:rPr lang="en-US" sz="2800" i="1" dirty="0"/>
              <a:t>Unidata 2013: A Transformative Community Facility for the Atmospheric and Related </a:t>
            </a:r>
            <a:r>
              <a:rPr lang="en-US" sz="2800" i="1" dirty="0" smtClean="0"/>
              <a:t>Sciences</a:t>
            </a:r>
          </a:p>
          <a:p>
            <a:pPr marL="411480" lvl="1" indent="0">
              <a:buNone/>
            </a:pPr>
            <a:endParaRPr lang="en-US" sz="2600" dirty="0" smtClean="0"/>
          </a:p>
          <a:p>
            <a:pPr marL="411480" lvl="1" indent="0">
              <a:buNone/>
            </a:pPr>
            <a:r>
              <a:rPr lang="en-US" sz="2800" dirty="0" smtClean="0"/>
              <a:t>NSF Award </a:t>
            </a:r>
            <a:r>
              <a:rPr lang="en-US" sz="2800" dirty="0"/>
              <a:t>1016034 (</a:t>
            </a:r>
            <a:r>
              <a:rPr lang="en-US" sz="2800" b="1" dirty="0"/>
              <a:t>ARC</a:t>
            </a:r>
            <a:r>
              <a:rPr lang="en-US" sz="2800" dirty="0" smtClean="0"/>
              <a:t>): </a:t>
            </a:r>
            <a:r>
              <a:rPr lang="en-US" sz="2800" i="1" dirty="0"/>
              <a:t>The Advanced Cooperative Arctic Data and Information Service (ACADIS</a:t>
            </a:r>
            <a:r>
              <a:rPr lang="en-US" sz="2800" i="1" dirty="0" smtClean="0"/>
              <a:t>)</a:t>
            </a:r>
          </a:p>
          <a:p>
            <a:pPr marL="411480" lvl="1" indent="0">
              <a:buNone/>
            </a:pPr>
            <a:endParaRPr lang="en-US" sz="2600" dirty="0" smtClean="0"/>
          </a:p>
          <a:p>
            <a:pPr marL="411480" lvl="1" indent="0">
              <a:buNone/>
            </a:pPr>
            <a:r>
              <a:rPr lang="en-US" sz="2800" dirty="0" smtClean="0"/>
              <a:t>NSF Award </a:t>
            </a:r>
            <a:r>
              <a:rPr lang="en-US" sz="2800" dirty="0"/>
              <a:t>1343785 (</a:t>
            </a:r>
            <a:r>
              <a:rPr lang="en-US" sz="2800" b="1" dirty="0" smtClean="0"/>
              <a:t>ICER</a:t>
            </a:r>
            <a:r>
              <a:rPr lang="en-US" sz="2800" dirty="0" smtClean="0"/>
              <a:t>): </a:t>
            </a:r>
            <a:r>
              <a:rPr lang="en-US" sz="2800" i="1" dirty="0" err="1"/>
              <a:t>EarthCube</a:t>
            </a:r>
            <a:r>
              <a:rPr lang="en-US" sz="2800" i="1" dirty="0"/>
              <a:t> Building Blocks: Integrating Discrete and Continuous </a:t>
            </a:r>
            <a:r>
              <a:rPr lang="en-US" sz="2800" i="1" dirty="0" smtClean="0"/>
              <a:t>Data</a:t>
            </a:r>
            <a:endParaRPr lang="en-US" sz="2400" i="1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cs typeface="Calibri"/>
              </a:rPr>
              <a:t>What Many Users Like to Use</a:t>
            </a:r>
            <a:endParaRPr lang="en-US" sz="4800" dirty="0">
              <a:cs typeface="Calibri"/>
            </a:endParaRPr>
          </a:p>
        </p:txBody>
      </p:sp>
      <p:pic>
        <p:nvPicPr>
          <p:cNvPr id="7" name="Content Placeholder 6" descr="ExcelSpreadshee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1" t="12247" r="6382" b="12247"/>
          <a:stretch/>
        </p:blipFill>
        <p:spPr>
          <a:xfrm>
            <a:off x="817367" y="1298500"/>
            <a:ext cx="6917854" cy="486751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8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Calibri"/>
              </a:rPr>
              <a:t>What a Standard Format </a:t>
            </a:r>
            <a:r>
              <a:rPr lang="en-US" sz="3600" dirty="0" smtClean="0">
                <a:cs typeface="Calibri"/>
              </a:rPr>
              <a:t>“Looks” </a:t>
            </a:r>
            <a:r>
              <a:rPr lang="en-US" sz="3600" dirty="0" smtClean="0">
                <a:cs typeface="Calibri"/>
              </a:rPr>
              <a:t>Like</a:t>
            </a:r>
            <a:endParaRPr lang="en-US" sz="3600" dirty="0">
              <a:cs typeface="Calibri"/>
            </a:endParaRPr>
          </a:p>
        </p:txBody>
      </p:sp>
      <p:pic>
        <p:nvPicPr>
          <p:cNvPr id="4" name="Content Placeholder 3" descr="ncbi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76" r="-23676"/>
          <a:stretch>
            <a:fillRect/>
          </a:stretch>
        </p:blipFill>
        <p:spPr>
          <a:xfrm>
            <a:off x="457200" y="1251001"/>
            <a:ext cx="7620000" cy="545891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Calibri"/>
              </a:rPr>
              <a:t>What a Standard Format </a:t>
            </a:r>
            <a:r>
              <a:rPr lang="en-US" sz="3600" dirty="0" smtClean="0">
                <a:cs typeface="Calibri"/>
              </a:rPr>
              <a:t>“Looks” </a:t>
            </a:r>
            <a:r>
              <a:rPr lang="en-US" sz="3600" dirty="0" smtClean="0">
                <a:cs typeface="Calibri"/>
              </a:rPr>
              <a:t>Like</a:t>
            </a:r>
            <a:endParaRPr lang="en-US" sz="3600" dirty="0"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 descr="fwp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457200" y="1260713"/>
            <a:ext cx="7620000" cy="5140087"/>
          </a:xfrm>
        </p:spPr>
      </p:pic>
    </p:spTree>
    <p:extLst>
      <p:ext uri="{BB962C8B-B14F-4D97-AF65-F5344CB8AC3E}">
        <p14:creationId xmlns:p14="http://schemas.microsoft.com/office/powerpoint/2010/main" val="22407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is Rosetta?</a:t>
            </a:r>
            <a:endParaRPr lang="en-US" sz="3600" dirty="0">
              <a:cs typeface="Symbol" charset="2"/>
            </a:endParaRPr>
          </a:p>
          <a:p>
            <a:pPr lvl="1"/>
            <a:r>
              <a:rPr lang="en-US" sz="3600" dirty="0" smtClean="0">
                <a:cs typeface="Symbol" charset="2"/>
              </a:rPr>
              <a:t>Vision: General Purpose Data Format converter</a:t>
            </a:r>
            <a:endParaRPr lang="en-US" sz="3600" dirty="0">
              <a:cs typeface="Symbol" charset="2"/>
            </a:endParaRPr>
          </a:p>
          <a:p>
            <a:pPr lvl="1"/>
            <a:r>
              <a:rPr lang="en-US" sz="3600" dirty="0" smtClean="0"/>
              <a:t>Goal: Get data into standard format </a:t>
            </a:r>
            <a:r>
              <a:rPr lang="en-US" sz="3600" b="1" i="1" dirty="0" smtClean="0"/>
              <a:t>while providing data users with the format </a:t>
            </a:r>
            <a:r>
              <a:rPr lang="en-US" sz="3600" b="1" i="1" u="sng" dirty="0" smtClean="0"/>
              <a:t>they </a:t>
            </a:r>
            <a:r>
              <a:rPr lang="en-US" sz="3600" b="1" i="1" u="sng" dirty="0" smtClean="0"/>
              <a:t>want</a:t>
            </a:r>
            <a:endParaRPr lang="en-US" sz="3600" b="1" i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1" y="1288317"/>
            <a:ext cx="8153563" cy="461885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</a:t>
            </a:r>
            <a:r>
              <a:rPr lang="en-US" sz="3600" dirty="0" smtClean="0"/>
              <a:t>bother translating data into a standard format? </a:t>
            </a:r>
            <a:endParaRPr lang="en-US" sz="3600" dirty="0" smtClean="0"/>
          </a:p>
          <a:p>
            <a:pPr lvl="1"/>
            <a:r>
              <a:rPr lang="en-US" sz="3400" dirty="0" smtClean="0"/>
              <a:t>What works for the data provider may not work well for the data users scientific workflow.</a:t>
            </a:r>
            <a:endParaRPr lang="en-US" sz="3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1" y="1288317"/>
            <a:ext cx="8153563" cy="4618853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does </a:t>
            </a:r>
            <a:r>
              <a:rPr lang="en-US" sz="3600" dirty="0" smtClean="0"/>
              <a:t>translating data into a standard </a:t>
            </a:r>
            <a:r>
              <a:rPr lang="en-US" sz="3600" dirty="0" smtClean="0"/>
              <a:t>format buy us? </a:t>
            </a:r>
          </a:p>
          <a:p>
            <a:pPr lvl="1"/>
            <a:r>
              <a:rPr lang="en-US" sz="3400" dirty="0" smtClean="0"/>
              <a:t>Standard format </a:t>
            </a:r>
            <a:r>
              <a:rPr lang="en-US" sz="3400" dirty="0" smtClean="0">
                <a:sym typeface="Wingdings"/>
              </a:rPr>
              <a:t>-&gt;</a:t>
            </a:r>
            <a:r>
              <a:rPr lang="en-US" sz="3400" dirty="0" smtClean="0">
                <a:sym typeface="Wingdings"/>
              </a:rPr>
              <a:t> </a:t>
            </a:r>
            <a:r>
              <a:rPr lang="en-US" sz="3400" dirty="0" smtClean="0"/>
              <a:t>a variety of output formats (programmatically!)</a:t>
            </a:r>
            <a:endParaRPr lang="en-US" sz="3400" dirty="0" smtClean="0"/>
          </a:p>
          <a:p>
            <a:pPr lvl="1"/>
            <a:r>
              <a:rPr lang="en-US" sz="3600" dirty="0" smtClean="0"/>
              <a:t>Enable </a:t>
            </a:r>
            <a:r>
              <a:rPr lang="en-US" sz="3600" dirty="0" err="1" smtClean="0"/>
              <a:t>subsetting</a:t>
            </a:r>
            <a:r>
              <a:rPr lang="en-US" sz="3600" dirty="0" smtClean="0"/>
              <a:t>, aggregation, visual data “previews”, enhancing search through automated rich metadata extraction, etc</a:t>
            </a:r>
            <a:r>
              <a:rPr lang="en-US" sz="3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99" y="274638"/>
            <a:ext cx="7980563" cy="1143000"/>
          </a:xfrm>
        </p:spPr>
        <p:txBody>
          <a:bodyPr/>
          <a:lstStyle/>
          <a:p>
            <a:pPr algn="ctr"/>
            <a:r>
              <a:rPr lang="en-US" sz="4800" dirty="0" smtClean="0">
                <a:cs typeface="Calibri"/>
              </a:rPr>
              <a:t>Rosetta</a:t>
            </a:r>
            <a:endParaRPr lang="en-US" sz="48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1" y="1288317"/>
            <a:ext cx="4046485" cy="461885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800" dirty="0" smtClean="0"/>
              <a:t>It’s really all about the end users of the data…but we need to get out of the data providers way as quickly as possible.</a:t>
            </a:r>
            <a:endParaRPr lang="en-US" sz="3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B23-8673-B341-AC24-2AB1E8F1169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 Shot 2014-02-05 at 9.5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46" y="1417638"/>
            <a:ext cx="4025716" cy="501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7634</TotalTime>
  <Words>590</Words>
  <Application>Microsoft Macintosh PowerPoint</Application>
  <PresentationFormat>On-screen Show (4:3)</PresentationFormat>
  <Paragraphs>147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Adjacency</vt:lpstr>
      <vt:lpstr>Rosetta - Unidata's Web-based Data Translation Tool Progress and Future Plans</vt:lpstr>
      <vt:lpstr>Rosetta</vt:lpstr>
      <vt:lpstr>What Many Users Like to Use</vt:lpstr>
      <vt:lpstr>What a Standard Format “Looks” Like</vt:lpstr>
      <vt:lpstr>What a Standard Format “Looks” Like</vt:lpstr>
      <vt:lpstr>Rosetta</vt:lpstr>
      <vt:lpstr>Rosetta</vt:lpstr>
      <vt:lpstr>Rosetta</vt:lpstr>
      <vt:lpstr>Rosetta</vt:lpstr>
      <vt:lpstr>Wizard Based Format Translation</vt:lpstr>
      <vt:lpstr>Technology Stack</vt:lpstr>
      <vt:lpstr>Rosetta – Progress Over Previous Year</vt:lpstr>
      <vt:lpstr>Rosetta – Progress Over Previous Year</vt:lpstr>
      <vt:lpstr>Rosetta – Progress Over Previous Year</vt:lpstr>
      <vt:lpstr>Rosetta</vt:lpstr>
      <vt:lpstr>Rosetta – Current Status</vt:lpstr>
      <vt:lpstr>Rosetta - Future </vt:lpstr>
      <vt:lpstr>Rosetta - Future </vt:lpstr>
      <vt:lpstr>Rosetta</vt:lpstr>
      <vt:lpstr>Rosetta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Interactive, collaborative case studies using the IDV and RAMADDA</dc:title>
  <dc:creator>Sean Arms</dc:creator>
  <cp:lastModifiedBy>Sean Arms</cp:lastModifiedBy>
  <cp:revision>95</cp:revision>
  <dcterms:created xsi:type="dcterms:W3CDTF">2013-01-03T13:08:09Z</dcterms:created>
  <dcterms:modified xsi:type="dcterms:W3CDTF">2014-02-05T19:44:29Z</dcterms:modified>
</cp:coreProperties>
</file>