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10058400" cx="7772400"/>
  <p:notesSz cx="6858000" cy="9144000"/>
  <p:embeddedFontLst>
    <p:embeddedFont>
      <p:font typeface="Ubuntu"/>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Ubuntu-bold.fntdata"/><Relationship Id="rId12" Type="http://schemas.openxmlformats.org/officeDocument/2006/relationships/font" Target="fonts/Ubuntu-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Ubuntu-boldItalic.fntdata"/><Relationship Id="rId14" Type="http://schemas.openxmlformats.org/officeDocument/2006/relationships/font" Target="fonts/Ubuntu-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2104480" y="685800"/>
            <a:ext cx="26495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2104480" y="685800"/>
            <a:ext cx="2649599"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2104480" y="685800"/>
            <a:ext cx="26495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2104480" y="685800"/>
            <a:ext cx="26495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2104480" y="685800"/>
            <a:ext cx="26495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2104480" y="685800"/>
            <a:ext cx="26495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2104480" y="685800"/>
            <a:ext cx="26495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2104480" y="685800"/>
            <a:ext cx="26495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264952" y="1456057"/>
            <a:ext cx="7242600" cy="40140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264944" y="5542288"/>
            <a:ext cx="7242600" cy="1550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7201589" y="9119179"/>
            <a:ext cx="466500" cy="769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264944" y="2163088"/>
            <a:ext cx="7242600" cy="38397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264944" y="6164351"/>
            <a:ext cx="7242600" cy="25437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7201589" y="9119179"/>
            <a:ext cx="466500" cy="769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7201589" y="9119179"/>
            <a:ext cx="466500" cy="769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264944" y="4206106"/>
            <a:ext cx="7242600" cy="16461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7201589" y="9119179"/>
            <a:ext cx="466500" cy="769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264944" y="870271"/>
            <a:ext cx="7242600" cy="1119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264944" y="2253728"/>
            <a:ext cx="7242600" cy="668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7201589" y="9119179"/>
            <a:ext cx="466500" cy="769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264944" y="870271"/>
            <a:ext cx="7242600" cy="1119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264945" y="2253728"/>
            <a:ext cx="3399900" cy="6681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107540" y="2253728"/>
            <a:ext cx="3399899" cy="6681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7201589" y="9119179"/>
            <a:ext cx="466500" cy="769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264944" y="870271"/>
            <a:ext cx="7242600" cy="1119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7201589" y="9119179"/>
            <a:ext cx="466500" cy="769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264945" y="1086506"/>
            <a:ext cx="2386800" cy="14778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264945" y="2717439"/>
            <a:ext cx="2386800" cy="6217499"/>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7201589" y="9119179"/>
            <a:ext cx="466500" cy="769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16712" y="880293"/>
            <a:ext cx="5412600" cy="7999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7201589" y="9119179"/>
            <a:ext cx="466500" cy="769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3886200" y="-244"/>
            <a:ext cx="3886200" cy="100584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25675" y="2411542"/>
            <a:ext cx="3438300" cy="2898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25675" y="5481568"/>
            <a:ext cx="3438300" cy="2415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198575" y="1415968"/>
            <a:ext cx="3261300" cy="7226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7201589" y="9119179"/>
            <a:ext cx="466500" cy="769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264945" y="8273124"/>
            <a:ext cx="5099100" cy="11832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7201589" y="9119179"/>
            <a:ext cx="466500" cy="769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64944" y="870271"/>
            <a:ext cx="7242600" cy="11199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264944" y="2253728"/>
            <a:ext cx="7242600" cy="6681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7201589" y="9119179"/>
            <a:ext cx="466500" cy="7698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0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www.unifiedque.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nvSpPr>
        <p:spPr>
          <a:xfrm>
            <a:off x="0" y="1689300"/>
            <a:ext cx="7772400" cy="1018800"/>
          </a:xfrm>
          <a:prstGeom prst="rect">
            <a:avLst/>
          </a:prstGeom>
          <a:noFill/>
          <a:ln>
            <a:noFill/>
          </a:ln>
        </p:spPr>
        <p:txBody>
          <a:bodyPr anchorCtr="0" anchor="t" bIns="91425" lIns="91425" rIns="91425" tIns="91425">
            <a:noAutofit/>
          </a:bodyPr>
          <a:lstStyle/>
          <a:p>
            <a:pPr lvl="0" rtl="0" algn="ctr">
              <a:spcBef>
                <a:spcPts val="0"/>
              </a:spcBef>
              <a:buNone/>
            </a:pPr>
            <a:r>
              <a:rPr b="1" lang="en" sz="3600">
                <a:latin typeface="Ubuntu"/>
                <a:ea typeface="Ubuntu"/>
                <a:cs typeface="Ubuntu"/>
                <a:sym typeface="Ubuntu"/>
              </a:rPr>
              <a:t>CARDesign</a:t>
            </a:r>
          </a:p>
          <a:p>
            <a:pPr lvl="0" algn="ctr">
              <a:spcBef>
                <a:spcPts val="0"/>
              </a:spcBef>
              <a:buNone/>
            </a:pPr>
            <a:r>
              <a:rPr b="1" lang="en" sz="1200">
                <a:latin typeface="Ubuntu"/>
                <a:ea typeface="Ubuntu"/>
                <a:cs typeface="Ubuntu"/>
                <a:sym typeface="Ubuntu"/>
              </a:rPr>
              <a:t>By Nojave</a:t>
            </a:r>
          </a:p>
        </p:txBody>
      </p:sp>
      <p:pic>
        <p:nvPicPr>
          <p:cNvPr id="55" name="Shape 55"/>
          <p:cNvPicPr preferRelativeResize="0"/>
          <p:nvPr/>
        </p:nvPicPr>
        <p:blipFill>
          <a:blip r:embed="rId3">
            <a:alphaModFix/>
          </a:blip>
          <a:stretch>
            <a:fillRect/>
          </a:stretch>
        </p:blipFill>
        <p:spPr>
          <a:xfrm>
            <a:off x="1505850" y="0"/>
            <a:ext cx="4760725" cy="1912775"/>
          </a:xfrm>
          <a:prstGeom prst="rect">
            <a:avLst/>
          </a:prstGeom>
          <a:noFill/>
          <a:ln>
            <a:noFill/>
          </a:ln>
        </p:spPr>
      </p:pic>
      <p:cxnSp>
        <p:nvCxnSpPr>
          <p:cNvPr id="56" name="Shape 56"/>
          <p:cNvCxnSpPr/>
          <p:nvPr/>
        </p:nvCxnSpPr>
        <p:spPr>
          <a:xfrm>
            <a:off x="-14700" y="2708100"/>
            <a:ext cx="7801800" cy="0"/>
          </a:xfrm>
          <a:prstGeom prst="straightConnector1">
            <a:avLst/>
          </a:prstGeom>
          <a:noFill/>
          <a:ln cap="flat" cmpd="sng" w="9525">
            <a:solidFill>
              <a:schemeClr val="dk2"/>
            </a:solidFill>
            <a:prstDash val="solid"/>
            <a:round/>
            <a:headEnd len="lg" w="lg" type="none"/>
            <a:tailEnd len="lg" w="lg" type="none"/>
          </a:ln>
        </p:spPr>
      </p:cxnSp>
      <p:sp>
        <p:nvSpPr>
          <p:cNvPr id="57" name="Shape 57"/>
          <p:cNvSpPr txBox="1"/>
          <p:nvPr/>
        </p:nvSpPr>
        <p:spPr>
          <a:xfrm>
            <a:off x="0" y="2708100"/>
            <a:ext cx="7801800" cy="7350300"/>
          </a:xfrm>
          <a:prstGeom prst="rect">
            <a:avLst/>
          </a:prstGeom>
          <a:noFill/>
          <a:ln>
            <a:noFill/>
          </a:ln>
        </p:spPr>
        <p:txBody>
          <a:bodyPr anchorCtr="0" anchor="t" bIns="91425" lIns="91425" rIns="91425" tIns="91425">
            <a:noAutofit/>
          </a:bodyPr>
          <a:lstStyle/>
          <a:p>
            <a:pPr lvl="0" rtl="0" algn="ctr">
              <a:lnSpc>
                <a:spcPct val="130000"/>
              </a:lnSpc>
              <a:spcBef>
                <a:spcPts val="1100"/>
              </a:spcBef>
              <a:spcAft>
                <a:spcPts val="1100"/>
              </a:spcAft>
              <a:buNone/>
            </a:pPr>
            <a:r>
              <a:rPr b="1" lang="en" sz="1100">
                <a:solidFill>
                  <a:schemeClr val="dk1"/>
                </a:solidFill>
                <a:highlight>
                  <a:srgbClr val="FFFFFF"/>
                </a:highlight>
              </a:rPr>
              <a:t>GNU GPL</a:t>
            </a:r>
          </a:p>
          <a:p>
            <a:pPr lvl="0" rtl="0">
              <a:lnSpc>
                <a:spcPct val="130000"/>
              </a:lnSpc>
              <a:spcBef>
                <a:spcPts val="1100"/>
              </a:spcBef>
              <a:spcAft>
                <a:spcPts val="1100"/>
              </a:spcAft>
              <a:buNone/>
            </a:pPr>
            <a:r>
              <a:rPr lang="en" sz="1100">
                <a:solidFill>
                  <a:schemeClr val="dk1"/>
                </a:solidFill>
                <a:highlight>
                  <a:srgbClr val="FFFFFF"/>
                </a:highlight>
              </a:rPr>
              <a:t> CARDesign open design principals and framework</a:t>
            </a:r>
            <a:br>
              <a:rPr lang="en" sz="1100">
                <a:solidFill>
                  <a:schemeClr val="dk1"/>
                </a:solidFill>
                <a:highlight>
                  <a:srgbClr val="FFFFFF"/>
                </a:highlight>
              </a:rPr>
            </a:br>
            <a:r>
              <a:rPr lang="en" sz="1100">
                <a:solidFill>
                  <a:schemeClr val="dk1"/>
                </a:solidFill>
                <a:highlight>
                  <a:srgbClr val="FFFFFF"/>
                </a:highlight>
              </a:rPr>
              <a:t>    Copyright (C) 2016  Nojave, David McKissick.</a:t>
            </a:r>
            <a:br>
              <a:rPr lang="en" sz="1100">
                <a:solidFill>
                  <a:schemeClr val="dk1"/>
                </a:solidFill>
                <a:highlight>
                  <a:srgbClr val="FFFFFF"/>
                </a:highlight>
              </a:rPr>
            </a:br>
            <a:br>
              <a:rPr lang="en" sz="1100">
                <a:solidFill>
                  <a:schemeClr val="dk1"/>
                </a:solidFill>
                <a:highlight>
                  <a:srgbClr val="FFFFFF"/>
                </a:highlight>
              </a:rPr>
            </a:br>
            <a:r>
              <a:rPr lang="en" sz="1100">
                <a:solidFill>
                  <a:schemeClr val="dk1"/>
                </a:solidFill>
                <a:highlight>
                  <a:srgbClr val="FFFFFF"/>
                </a:highlight>
              </a:rPr>
              <a:t>    This information is free; you can redistribute it and/or modify it</a:t>
            </a:r>
            <a:br>
              <a:rPr lang="en" sz="1100">
                <a:solidFill>
                  <a:schemeClr val="dk1"/>
                </a:solidFill>
                <a:highlight>
                  <a:srgbClr val="FFFFFF"/>
                </a:highlight>
              </a:rPr>
            </a:br>
            <a:r>
              <a:rPr lang="en" sz="1100">
                <a:solidFill>
                  <a:schemeClr val="dk1"/>
                </a:solidFill>
                <a:highlight>
                  <a:srgbClr val="FFFFFF"/>
                </a:highlight>
              </a:rPr>
              <a:t>    under the terms of the GNU General Public License as published by</a:t>
            </a:r>
            <a:br>
              <a:rPr lang="en" sz="1100">
                <a:solidFill>
                  <a:schemeClr val="dk1"/>
                </a:solidFill>
                <a:highlight>
                  <a:srgbClr val="FFFFFF"/>
                </a:highlight>
              </a:rPr>
            </a:br>
            <a:r>
              <a:rPr lang="en" sz="1100">
                <a:solidFill>
                  <a:schemeClr val="dk1"/>
                </a:solidFill>
                <a:highlight>
                  <a:srgbClr val="FFFFFF"/>
                </a:highlight>
              </a:rPr>
              <a:t>    the Free Software Foundation; either version 2 of the License, or</a:t>
            </a:r>
            <a:br>
              <a:rPr lang="en" sz="1100">
                <a:solidFill>
                  <a:schemeClr val="dk1"/>
                </a:solidFill>
                <a:highlight>
                  <a:srgbClr val="FFFFFF"/>
                </a:highlight>
              </a:rPr>
            </a:br>
            <a:r>
              <a:rPr lang="en" sz="1100">
                <a:solidFill>
                  <a:schemeClr val="dk1"/>
                </a:solidFill>
                <a:highlight>
                  <a:srgbClr val="FFFFFF"/>
                </a:highlight>
              </a:rPr>
              <a:t>    (at your option) any later version.</a:t>
            </a:r>
            <a:br>
              <a:rPr lang="en" sz="1100">
                <a:solidFill>
                  <a:schemeClr val="dk1"/>
                </a:solidFill>
                <a:highlight>
                  <a:srgbClr val="FFFFFF"/>
                </a:highlight>
              </a:rPr>
            </a:br>
            <a:br>
              <a:rPr lang="en" sz="1100">
                <a:solidFill>
                  <a:schemeClr val="dk1"/>
                </a:solidFill>
                <a:highlight>
                  <a:srgbClr val="FFFFFF"/>
                </a:highlight>
              </a:rPr>
            </a:br>
            <a:r>
              <a:rPr lang="en" sz="1100">
                <a:solidFill>
                  <a:schemeClr val="dk1"/>
                </a:solidFill>
                <a:highlight>
                  <a:srgbClr val="FFFFFF"/>
                </a:highlight>
              </a:rPr>
              <a:t>    This work is distributed in the hope that it will be useful,</a:t>
            </a:r>
            <a:br>
              <a:rPr lang="en" sz="1100">
                <a:solidFill>
                  <a:schemeClr val="dk1"/>
                </a:solidFill>
                <a:highlight>
                  <a:srgbClr val="FFFFFF"/>
                </a:highlight>
              </a:rPr>
            </a:br>
            <a:r>
              <a:rPr lang="en" sz="1100">
                <a:solidFill>
                  <a:schemeClr val="dk1"/>
                </a:solidFill>
                <a:highlight>
                  <a:srgbClr val="FFFFFF"/>
                </a:highlight>
              </a:rPr>
              <a:t>    but WITHOUT ANY WARRANTY; without even the implied warranty of</a:t>
            </a:r>
            <a:br>
              <a:rPr lang="en" sz="1100">
                <a:solidFill>
                  <a:schemeClr val="dk1"/>
                </a:solidFill>
                <a:highlight>
                  <a:srgbClr val="FFFFFF"/>
                </a:highlight>
              </a:rPr>
            </a:br>
            <a:r>
              <a:rPr lang="en" sz="1100">
                <a:solidFill>
                  <a:schemeClr val="dk1"/>
                </a:solidFill>
                <a:highlight>
                  <a:srgbClr val="FFFFFF"/>
                </a:highlight>
              </a:rPr>
              <a:t>    MERCHANTABILITY or FITNESS FOR A PARTICULAR PURPOSE.  See the</a:t>
            </a:r>
            <a:br>
              <a:rPr lang="en" sz="1100">
                <a:solidFill>
                  <a:schemeClr val="dk1"/>
                </a:solidFill>
                <a:highlight>
                  <a:srgbClr val="FFFFFF"/>
                </a:highlight>
              </a:rPr>
            </a:br>
            <a:r>
              <a:rPr lang="en" sz="1100">
                <a:solidFill>
                  <a:schemeClr val="dk1"/>
                </a:solidFill>
                <a:highlight>
                  <a:srgbClr val="FFFFFF"/>
                </a:highlight>
              </a:rPr>
              <a:t>    GNU General Public License for more details.</a:t>
            </a:r>
            <a:br>
              <a:rPr lang="en" sz="1100">
                <a:solidFill>
                  <a:schemeClr val="dk1"/>
                </a:solidFill>
                <a:highlight>
                  <a:srgbClr val="FFFFFF"/>
                </a:highlight>
              </a:rPr>
            </a:br>
            <a:br>
              <a:rPr lang="en" sz="1100">
                <a:solidFill>
                  <a:schemeClr val="dk1"/>
                </a:solidFill>
                <a:highlight>
                  <a:srgbClr val="FFFFFF"/>
                </a:highlight>
              </a:rPr>
            </a:br>
            <a:r>
              <a:rPr lang="en" sz="1100">
                <a:solidFill>
                  <a:schemeClr val="dk1"/>
                </a:solidFill>
                <a:highlight>
                  <a:srgbClr val="FFFFFF"/>
                </a:highlight>
              </a:rPr>
              <a:t>    You should have received a copy of the GNU General Public License</a:t>
            </a:r>
            <a:br>
              <a:rPr lang="en" sz="1100">
                <a:solidFill>
                  <a:schemeClr val="dk1"/>
                </a:solidFill>
                <a:highlight>
                  <a:srgbClr val="FFFFFF"/>
                </a:highlight>
              </a:rPr>
            </a:br>
            <a:r>
              <a:rPr lang="en" sz="1100">
                <a:solidFill>
                  <a:schemeClr val="dk1"/>
                </a:solidFill>
                <a:highlight>
                  <a:srgbClr val="FFFFFF"/>
                </a:highlight>
              </a:rPr>
              <a:t>    along with this work; if not, write to the Free Software</a:t>
            </a:r>
            <a:br>
              <a:rPr lang="en" sz="1100">
                <a:solidFill>
                  <a:schemeClr val="dk1"/>
                </a:solidFill>
                <a:highlight>
                  <a:srgbClr val="FFFFFF"/>
                </a:highlight>
              </a:rPr>
            </a:br>
            <a:r>
              <a:rPr lang="en" sz="1100">
                <a:solidFill>
                  <a:schemeClr val="dk1"/>
                </a:solidFill>
                <a:highlight>
                  <a:srgbClr val="FFFFFF"/>
                </a:highlight>
              </a:rPr>
              <a:t>    Foundation, Inc., 51 Franklin Street, Fifth Floor, Boston, MA 02110-1301, USA.</a:t>
            </a:r>
          </a:p>
          <a:p>
            <a:pPr lvl="0" rtl="0" algn="ctr">
              <a:lnSpc>
                <a:spcPct val="130000"/>
              </a:lnSpc>
              <a:spcBef>
                <a:spcPts val="1100"/>
              </a:spcBef>
              <a:spcAft>
                <a:spcPts val="1100"/>
              </a:spcAft>
              <a:buNone/>
            </a:pPr>
            <a:r>
              <a:rPr b="1" lang="en" sz="1100">
                <a:solidFill>
                  <a:schemeClr val="dk1"/>
                </a:solidFill>
                <a:highlight>
                  <a:srgbClr val="FFFFFF"/>
                </a:highlight>
              </a:rPr>
              <a:t>NOJAVE SECONDARY LICENSE (NSL)</a:t>
            </a:r>
          </a:p>
          <a:p>
            <a:pPr lvl="0" rtl="0" algn="l">
              <a:lnSpc>
                <a:spcPct val="130000"/>
              </a:lnSpc>
              <a:spcBef>
                <a:spcPts val="1100"/>
              </a:spcBef>
              <a:spcAft>
                <a:spcPts val="1100"/>
              </a:spcAft>
              <a:buNone/>
            </a:pPr>
            <a:r>
              <a:rPr lang="en" sz="1100">
                <a:solidFill>
                  <a:schemeClr val="dk1"/>
                </a:solidFill>
                <a:highlight>
                  <a:srgbClr val="FFFFFF"/>
                </a:highlight>
              </a:rPr>
              <a:t>    By contributing, using or otherwise assosciating with this work, you are agreeing to the NSL. </a:t>
            </a:r>
          </a:p>
          <a:p>
            <a:pPr indent="0" lvl="0" marL="0" rtl="0" algn="l">
              <a:lnSpc>
                <a:spcPct val="130000"/>
              </a:lnSpc>
              <a:spcBef>
                <a:spcPts val="1100"/>
              </a:spcBef>
              <a:spcAft>
                <a:spcPts val="1100"/>
              </a:spcAft>
              <a:buNone/>
            </a:pPr>
            <a:r>
              <a:rPr lang="en" sz="1100">
                <a:solidFill>
                  <a:schemeClr val="dk1"/>
                </a:solidFill>
                <a:highlight>
                  <a:srgbClr val="FFFFFF"/>
                </a:highlight>
              </a:rPr>
              <a:t>By agreeing to the NSL, you are stating that you will not modify this work and sell it for commercial gains. You may      use this work to create commercial and non-commercial products and any modified versions may be used for same.</a:t>
            </a:r>
          </a:p>
          <a:p>
            <a:pPr indent="-69850" lvl="0" marL="0" rtl="0" algn="l">
              <a:lnSpc>
                <a:spcPct val="130000"/>
              </a:lnSpc>
              <a:spcBef>
                <a:spcPts val="1100"/>
              </a:spcBef>
              <a:spcAft>
                <a:spcPts val="1100"/>
              </a:spcAft>
              <a:buClr>
                <a:schemeClr val="dk1"/>
              </a:buClr>
              <a:buSzPct val="100000"/>
              <a:buFont typeface="Arial"/>
              <a:buNone/>
            </a:pPr>
            <a:r>
              <a:rPr lang="en" sz="1100">
                <a:solidFill>
                  <a:schemeClr val="dk1"/>
                </a:solidFill>
                <a:highlight>
                  <a:srgbClr val="FFFFFF"/>
                </a:highlight>
              </a:rPr>
              <a:t>Any modified versions of this work must have attribution to Nojave OR David McKissick and must not be sold or distributed for any form of material gain. Any works created with this work may be sold for material gains. Examples include: Writing a novel or other book with a Nojave created writing software, Creating applications using a design system, etc. Said examples may be sold for commercial or other material gains.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nvSpPr>
        <p:spPr>
          <a:xfrm>
            <a:off x="0" y="0"/>
            <a:ext cx="7772400" cy="10058400"/>
          </a:xfrm>
          <a:prstGeom prst="rect">
            <a:avLst/>
          </a:prstGeom>
          <a:noFill/>
          <a:ln>
            <a:noFill/>
          </a:ln>
        </p:spPr>
        <p:txBody>
          <a:bodyPr anchorCtr="0" anchor="t" bIns="91425" lIns="91425" rIns="91425" tIns="91425">
            <a:noAutofit/>
          </a:bodyPr>
          <a:lstStyle/>
          <a:p>
            <a:pPr lvl="0" rtl="0" algn="l">
              <a:spcBef>
                <a:spcPts val="0"/>
              </a:spcBef>
              <a:buNone/>
            </a:pPr>
            <a:r>
              <a:rPr lang="en"/>
              <a:t>1.</a:t>
            </a:r>
          </a:p>
          <a:p>
            <a:pPr lvl="0" rtl="0" algn="l">
              <a:spcBef>
                <a:spcPts val="0"/>
              </a:spcBef>
              <a:buNone/>
            </a:pPr>
            <a:r>
              <a:t/>
            </a:r>
            <a:endParaRPr/>
          </a:p>
          <a:p>
            <a:pPr lvl="0" rtl="0" algn="l">
              <a:spcBef>
                <a:spcPts val="0"/>
              </a:spcBef>
              <a:buNone/>
            </a:pPr>
            <a:r>
              <a:rPr lang="en"/>
              <a:t>Standard principles.</a:t>
            </a:r>
          </a:p>
          <a:p>
            <a:pPr lvl="0" rtl="0" algn="l">
              <a:spcBef>
                <a:spcPts val="0"/>
              </a:spcBef>
              <a:buNone/>
            </a:pPr>
            <a:r>
              <a:t/>
            </a:r>
            <a:endParaRPr/>
          </a:p>
          <a:p>
            <a:pPr lvl="0" rtl="0" algn="l">
              <a:spcBef>
                <a:spcPts val="0"/>
              </a:spcBef>
              <a:buNone/>
            </a:pPr>
            <a:r>
              <a:t/>
            </a:r>
            <a:endParaRPr/>
          </a:p>
          <a:p>
            <a:pPr lvl="0" rtl="0" algn="l">
              <a:spcBef>
                <a:spcPts val="0"/>
              </a:spcBef>
              <a:buNone/>
            </a:pPr>
            <a:r>
              <a:t/>
            </a:r>
            <a:endParaRPr/>
          </a:p>
          <a:p>
            <a:pPr lvl="0" rtl="0" algn="l">
              <a:spcBef>
                <a:spcPts val="0"/>
              </a:spcBef>
              <a:buNone/>
            </a:pPr>
            <a:r>
              <a:rPr lang="en"/>
              <a:t>CARDesign is a simple design style for websites and mobile applications. You can see hyper-simplistic implementations of this style on the UnifiedQUE website found at ‘</a:t>
            </a:r>
            <a:r>
              <a:rPr lang="en" u="sng">
                <a:solidFill>
                  <a:schemeClr val="hlink"/>
                </a:solidFill>
                <a:hlinkClick r:id="rId3"/>
              </a:rPr>
              <a:t>www.unifiedque.net</a:t>
            </a:r>
            <a:r>
              <a:rPr lang="en"/>
              <a:t>.’</a:t>
            </a:r>
          </a:p>
          <a:p>
            <a:pPr lvl="0" rtl="0" algn="l">
              <a:spcBef>
                <a:spcPts val="0"/>
              </a:spcBef>
              <a:buNone/>
            </a:pPr>
            <a:r>
              <a:t/>
            </a:r>
            <a:endParaRPr/>
          </a:p>
          <a:p>
            <a:pPr lvl="0" rtl="0" algn="l">
              <a:spcBef>
                <a:spcPts val="0"/>
              </a:spcBef>
              <a:buNone/>
            </a:pPr>
            <a:r>
              <a:rPr lang="en"/>
              <a:t>The style is targeted at simple but extremely functional designs. The format is material design compatible and allows an acceptional amount of adaptability.</a:t>
            </a:r>
          </a:p>
          <a:p>
            <a:pPr lvl="0" rtl="0" algn="l">
              <a:spcBef>
                <a:spcPts val="0"/>
              </a:spcBef>
              <a:buNone/>
            </a:pPr>
            <a:r>
              <a:t/>
            </a:r>
            <a:endParaRPr/>
          </a:p>
          <a:p>
            <a:pPr lvl="0" rtl="0" algn="l">
              <a:spcBef>
                <a:spcPts val="0"/>
              </a:spcBef>
              <a:buNone/>
            </a:pPr>
            <a:r>
              <a:rPr lang="en"/>
              <a:t>Below is a common element shape.</a:t>
            </a:r>
          </a:p>
          <a:p>
            <a:pPr lvl="0" rtl="0" algn="l">
              <a:spcBef>
                <a:spcPts val="0"/>
              </a:spcBef>
              <a:buNone/>
            </a:pPr>
            <a:r>
              <a:t/>
            </a:r>
            <a:endParaRPr/>
          </a:p>
          <a:p>
            <a:pPr lvl="0" rtl="0" algn="l">
              <a:spcBef>
                <a:spcPts val="0"/>
              </a:spcBef>
              <a:buNone/>
            </a:pPr>
            <a:r>
              <a:t/>
            </a:r>
            <a:endParaRPr/>
          </a:p>
          <a:p>
            <a:pPr lvl="0" rtl="0" algn="l">
              <a:spcBef>
                <a:spcPts val="0"/>
              </a:spcBef>
              <a:buNone/>
            </a:pPr>
            <a:r>
              <a:rPr b="1" lang="en"/>
              <a:t>(right)</a:t>
            </a:r>
            <a:r>
              <a:rPr lang="en"/>
              <a:t> CARDesign base card style.</a:t>
            </a:r>
          </a:p>
          <a:p>
            <a:pPr lvl="0" rtl="0" algn="l">
              <a:spcBef>
                <a:spcPts val="0"/>
              </a:spcBef>
              <a:buNone/>
            </a:pPr>
            <a:r>
              <a:t/>
            </a:r>
            <a:endParaRPr/>
          </a:p>
          <a:p>
            <a:pPr lvl="0" rtl="0" algn="l">
              <a:spcBef>
                <a:spcPts val="0"/>
              </a:spcBef>
              <a:buNone/>
            </a:pPr>
            <a:r>
              <a:t/>
            </a:r>
            <a:endParaRPr/>
          </a:p>
          <a:p>
            <a:pPr lvl="0" rtl="0" algn="l">
              <a:spcBef>
                <a:spcPts val="0"/>
              </a:spcBef>
              <a:buNone/>
            </a:pPr>
            <a:r>
              <a:rPr lang="en"/>
              <a:t>These basic cards can be combined to create several</a:t>
            </a:r>
          </a:p>
          <a:p>
            <a:pPr lvl="0" rtl="0" algn="l">
              <a:spcBef>
                <a:spcPts val="0"/>
              </a:spcBef>
              <a:buNone/>
            </a:pPr>
            <a:r>
              <a:rPr lang="en"/>
              <a:t>web and mobile application user experiences.</a:t>
            </a:r>
          </a:p>
          <a:p>
            <a:pPr lvl="0" rtl="0" algn="l">
              <a:spcBef>
                <a:spcPts val="0"/>
              </a:spcBef>
              <a:buNone/>
            </a:pPr>
            <a:r>
              <a:t/>
            </a:r>
            <a:endParaRPr/>
          </a:p>
          <a:p>
            <a:pPr lvl="0" rtl="0" algn="l">
              <a:spcBef>
                <a:spcPts val="0"/>
              </a:spcBef>
              <a:buNone/>
            </a:pPr>
            <a:r>
              <a:rPr lang="en"/>
              <a:t>On the following pages you will be taught the basic</a:t>
            </a:r>
          </a:p>
          <a:p>
            <a:pPr lvl="0" rtl="0" algn="l">
              <a:spcBef>
                <a:spcPts val="0"/>
              </a:spcBef>
              <a:buNone/>
            </a:pPr>
            <a:r>
              <a:rPr lang="en"/>
              <a:t>principles of CARDesign as well as several card </a:t>
            </a:r>
          </a:p>
          <a:p>
            <a:pPr lvl="0" rtl="0" algn="l">
              <a:spcBef>
                <a:spcPts val="0"/>
              </a:spcBef>
              <a:buNone/>
            </a:pPr>
            <a:r>
              <a:rPr lang="en"/>
              <a:t>styles and more.</a:t>
            </a:r>
          </a:p>
          <a:p>
            <a:pPr lvl="0" rtl="0" algn="l">
              <a:spcBef>
                <a:spcPts val="0"/>
              </a:spcBef>
              <a:buNone/>
            </a:pPr>
            <a:r>
              <a:t/>
            </a:r>
            <a:endParaRPr/>
          </a:p>
          <a:p>
            <a:pPr lvl="0" rtl="0" algn="l">
              <a:spcBef>
                <a:spcPts val="0"/>
              </a:spcBef>
              <a:buNone/>
            </a:pPr>
            <a:r>
              <a:t/>
            </a:r>
            <a:endParaRPr/>
          </a:p>
          <a:p>
            <a:pPr lvl="0" algn="l">
              <a:spcBef>
                <a:spcPts val="0"/>
              </a:spcBef>
              <a:buNone/>
            </a:pPr>
            <a:r>
              <a:t/>
            </a:r>
            <a:endParaRPr/>
          </a:p>
        </p:txBody>
      </p:sp>
      <p:sp>
        <p:nvSpPr>
          <p:cNvPr id="63" name="Shape 63"/>
          <p:cNvSpPr/>
          <p:nvPr/>
        </p:nvSpPr>
        <p:spPr>
          <a:xfrm>
            <a:off x="4427850" y="3262525"/>
            <a:ext cx="3198000" cy="4616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 name="Shape 64"/>
          <p:cNvSpPr/>
          <p:nvPr/>
        </p:nvSpPr>
        <p:spPr>
          <a:xfrm>
            <a:off x="105550" y="7210800"/>
            <a:ext cx="4988100" cy="28476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p:nvPr/>
        </p:nvSpPr>
        <p:spPr>
          <a:xfrm>
            <a:off x="0" y="103150"/>
            <a:ext cx="7772400" cy="3997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txBox="1"/>
          <p:nvPr/>
        </p:nvSpPr>
        <p:spPr>
          <a:xfrm>
            <a:off x="12900" y="12900"/>
            <a:ext cx="7772400" cy="10058400"/>
          </a:xfrm>
          <a:prstGeom prst="rect">
            <a:avLst/>
          </a:prstGeom>
          <a:noFill/>
          <a:ln>
            <a:noFill/>
          </a:ln>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rPr lang="en"/>
              <a:t>   </a:t>
            </a:r>
            <a:r>
              <a:rPr b="1" lang="en"/>
              <a:t>CARDesign can be used for many things, but it is most at home in the digital world.</a:t>
            </a:r>
          </a:p>
          <a:p>
            <a:pPr lvl="0">
              <a:spcBef>
                <a:spcPts val="0"/>
              </a:spcBef>
              <a:buNone/>
            </a:pPr>
            <a:r>
              <a:t/>
            </a:r>
            <a:endParaRPr b="1"/>
          </a:p>
          <a:p>
            <a:pPr lvl="0">
              <a:spcBef>
                <a:spcPts val="0"/>
              </a:spcBef>
              <a:buNone/>
            </a:pPr>
            <a:r>
              <a:t/>
            </a:r>
            <a:endParaRPr b="1"/>
          </a:p>
          <a:p>
            <a:pPr lvl="0" rtl="0" algn="ctr">
              <a:spcBef>
                <a:spcPts val="0"/>
              </a:spcBef>
              <a:buNone/>
            </a:pPr>
            <a:r>
              <a:rPr lang="en"/>
              <a:t>Now we will cover designing your first CARDesign web ui/ux.</a:t>
            </a:r>
          </a:p>
          <a:p>
            <a:pPr lvl="0" rtl="0" algn="ctr">
              <a:spcBef>
                <a:spcPts val="0"/>
              </a:spcBef>
              <a:buNone/>
            </a:pPr>
            <a:r>
              <a:t/>
            </a:r>
            <a:endParaRPr/>
          </a:p>
          <a:p>
            <a:pPr lvl="0" rtl="0" algn="ctr">
              <a:spcBef>
                <a:spcPts val="0"/>
              </a:spcBef>
              <a:buNone/>
            </a:pPr>
            <a:r>
              <a:rPr lang="en"/>
              <a:t>In CARDesign, you will want to start our with a blank slate. We will use a blank page for our example.</a:t>
            </a: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algn="ctr">
              <a:spcBef>
                <a:spcPts val="0"/>
              </a:spcBef>
              <a:buNone/>
            </a:pPr>
            <a:r>
              <a:rPr i="1" lang="en"/>
              <a:t>Continue to the next page</a:t>
            </a:r>
          </a:p>
        </p:txBody>
      </p:sp>
      <p:sp>
        <p:nvSpPr>
          <p:cNvPr id="71" name="Shape 71"/>
          <p:cNvSpPr/>
          <p:nvPr/>
        </p:nvSpPr>
        <p:spPr>
          <a:xfrm>
            <a:off x="0" y="889775"/>
            <a:ext cx="7772400" cy="38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p:nvPr/>
        </p:nvSpPr>
        <p:spPr>
          <a:xfrm>
            <a:off x="12900" y="760825"/>
            <a:ext cx="7763100" cy="929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 name="Shape 77"/>
          <p:cNvSpPr txBox="1"/>
          <p:nvPr/>
        </p:nvSpPr>
        <p:spPr>
          <a:xfrm>
            <a:off x="29400" y="19350"/>
            <a:ext cx="7772400" cy="10019700"/>
          </a:xfrm>
          <a:prstGeom prst="rect">
            <a:avLst/>
          </a:prstGeom>
          <a:noFill/>
          <a:ln>
            <a:noFill/>
          </a:ln>
        </p:spPr>
        <p:txBody>
          <a:bodyPr anchorCtr="0" anchor="t" bIns="91425" lIns="91425" rIns="91425" tIns="91425">
            <a:noAutofit/>
          </a:bodyPr>
          <a:lstStyle/>
          <a:p>
            <a:pPr lvl="0">
              <a:spcBef>
                <a:spcPts val="0"/>
              </a:spcBef>
              <a:buNone/>
            </a:pPr>
            <a:r>
              <a:rPr lang="en"/>
              <a:t>This is our blank slate. We will design it as if we’re designing an application for a tablet in portrait.  First, we will want to set up our “Table.”</a:t>
            </a:r>
          </a:p>
          <a:p>
            <a:pPr lvl="0">
              <a:spcBef>
                <a:spcPts val="0"/>
              </a:spcBef>
              <a:buNone/>
            </a:pPr>
            <a:r>
              <a:t/>
            </a:r>
            <a:endParaRPr/>
          </a:p>
          <a:p>
            <a:pPr lvl="0">
              <a:spcBef>
                <a:spcPts val="0"/>
              </a:spcBef>
              <a:buNone/>
            </a:pPr>
            <a:r>
              <a:t/>
            </a:r>
            <a:endParaRPr/>
          </a:p>
          <a:p>
            <a:pPr lvl="0">
              <a:spcBef>
                <a:spcPts val="0"/>
              </a:spcBef>
              <a:buNone/>
            </a:pPr>
            <a:r>
              <a:rPr lang="en"/>
              <a:t>This large blue rectangular space is our table. The table is the space on which we will place our cards and other UI elements.</a:t>
            </a:r>
          </a:p>
          <a:p>
            <a:pPr lvl="0">
              <a:spcBef>
                <a:spcPts val="0"/>
              </a:spcBef>
              <a:buNone/>
            </a:pPr>
            <a:r>
              <a:t/>
            </a:r>
            <a:endParaRPr/>
          </a:p>
          <a:p>
            <a:pPr lvl="0">
              <a:spcBef>
                <a:spcPts val="0"/>
              </a:spcBef>
              <a:buNone/>
            </a:pPr>
            <a:r>
              <a:rPr lang="en"/>
              <a:t>Next step is to set up our space for the cards. </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This green space is our frame. On the next page, we will expand our frame and place our cards.</a:t>
            </a:r>
          </a:p>
        </p:txBody>
      </p:sp>
      <p:cxnSp>
        <p:nvCxnSpPr>
          <p:cNvPr id="78" name="Shape 78"/>
          <p:cNvCxnSpPr/>
          <p:nvPr/>
        </p:nvCxnSpPr>
        <p:spPr>
          <a:xfrm>
            <a:off x="-12900" y="735025"/>
            <a:ext cx="7801800" cy="0"/>
          </a:xfrm>
          <a:prstGeom prst="straightConnector1">
            <a:avLst/>
          </a:prstGeom>
          <a:noFill/>
          <a:ln cap="flat" cmpd="sng" w="9525">
            <a:solidFill>
              <a:schemeClr val="dk2"/>
            </a:solidFill>
            <a:prstDash val="solid"/>
            <a:round/>
            <a:headEnd len="lg" w="lg" type="none"/>
            <a:tailEnd len="lg" w="lg" type="none"/>
          </a:ln>
        </p:spPr>
      </p:cxnSp>
      <p:sp>
        <p:nvSpPr>
          <p:cNvPr id="79" name="Shape 79"/>
          <p:cNvSpPr/>
          <p:nvPr/>
        </p:nvSpPr>
        <p:spPr>
          <a:xfrm>
            <a:off x="0" y="2501700"/>
            <a:ext cx="7801800" cy="53388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p:nvPr/>
        </p:nvSpPr>
        <p:spPr>
          <a:xfrm>
            <a:off x="12900" y="760825"/>
            <a:ext cx="7763100" cy="929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txBox="1"/>
          <p:nvPr/>
        </p:nvSpPr>
        <p:spPr>
          <a:xfrm>
            <a:off x="29400" y="19350"/>
            <a:ext cx="7772400" cy="10019700"/>
          </a:xfrm>
          <a:prstGeom prst="rect">
            <a:avLst/>
          </a:prstGeom>
          <a:noFill/>
          <a:ln>
            <a:noFill/>
          </a:ln>
        </p:spPr>
        <p:txBody>
          <a:bodyPr anchorCtr="0" anchor="t" bIns="91425" lIns="91425" rIns="91425" tIns="91425">
            <a:noAutofit/>
          </a:bodyPr>
          <a:lstStyle/>
          <a:p>
            <a:pPr lvl="0">
              <a:spcBef>
                <a:spcPts val="0"/>
              </a:spcBef>
              <a:buNone/>
            </a:pPr>
            <a:r>
              <a:rPr lang="en"/>
              <a:t>As you can see, our frame is now taking most of the space. For the sake of this demonstration we will only use a single frame.</a:t>
            </a:r>
          </a:p>
          <a:p>
            <a:pPr lvl="0" rtl="0">
              <a:spcBef>
                <a:spcPts val="0"/>
              </a:spcBef>
              <a:buNone/>
            </a:pPr>
            <a:r>
              <a:rPr lang="en"/>
              <a:t>Let’s place our first cards.</a:t>
            </a: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86" name="Shape 86"/>
          <p:cNvCxnSpPr/>
          <p:nvPr/>
        </p:nvCxnSpPr>
        <p:spPr>
          <a:xfrm>
            <a:off x="-12900" y="735025"/>
            <a:ext cx="7801800" cy="0"/>
          </a:xfrm>
          <a:prstGeom prst="straightConnector1">
            <a:avLst/>
          </a:prstGeom>
          <a:noFill/>
          <a:ln cap="flat" cmpd="sng" w="9525">
            <a:solidFill>
              <a:schemeClr val="dk2"/>
            </a:solidFill>
            <a:prstDash val="solid"/>
            <a:round/>
            <a:headEnd len="lg" w="lg" type="none"/>
            <a:tailEnd len="lg" w="lg" type="none"/>
          </a:ln>
        </p:spPr>
      </p:cxnSp>
      <p:sp>
        <p:nvSpPr>
          <p:cNvPr id="87" name="Shape 87"/>
          <p:cNvSpPr/>
          <p:nvPr/>
        </p:nvSpPr>
        <p:spPr>
          <a:xfrm>
            <a:off x="0" y="889775"/>
            <a:ext cx="7801800" cy="90525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12900" y="889775"/>
            <a:ext cx="3365700" cy="5132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3378600" y="889775"/>
            <a:ext cx="3365700" cy="5132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a:off x="6744300" y="889775"/>
            <a:ext cx="3365700" cy="5132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21150" y="6022175"/>
            <a:ext cx="3349200" cy="384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3386850" y="6022175"/>
            <a:ext cx="3349200" cy="384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a:off x="6752550" y="6022175"/>
            <a:ext cx="3349200" cy="3842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 name="Shape 94"/>
          <p:cNvSpPr txBox="1"/>
          <p:nvPr/>
        </p:nvSpPr>
        <p:spPr>
          <a:xfrm>
            <a:off x="12900" y="1740875"/>
            <a:ext cx="9813300" cy="7685700"/>
          </a:xfrm>
          <a:prstGeom prst="rect">
            <a:avLst/>
          </a:prstGeom>
          <a:noFill/>
          <a:ln>
            <a:noFill/>
          </a:ln>
        </p:spPr>
        <p:txBody>
          <a:bodyPr anchorCtr="0" anchor="t" bIns="91425" lIns="91425" rIns="91425" tIns="91425">
            <a:noAutofit/>
          </a:bodyPr>
          <a:lstStyle/>
          <a:p>
            <a:pPr lvl="0">
              <a:spcBef>
                <a:spcPts val="0"/>
              </a:spcBef>
              <a:buNone/>
            </a:pPr>
            <a:r>
              <a:rPr lang="en"/>
              <a:t>   		CARD								CARD						CARD</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As you can see, there are a few </a:t>
            </a:r>
          </a:p>
          <a:p>
            <a:pPr lvl="0">
              <a:spcBef>
                <a:spcPts val="0"/>
              </a:spcBef>
              <a:buNone/>
            </a:pPr>
            <a:r>
              <a:rPr lang="en"/>
              <a:t>e</a:t>
            </a:r>
            <a:r>
              <a:rPr lang="en"/>
              <a:t>lements here. First, there are the cards.</a:t>
            </a:r>
          </a:p>
          <a:p>
            <a:pPr lvl="0">
              <a:spcBef>
                <a:spcPts val="0"/>
              </a:spcBef>
              <a:buNone/>
            </a:pPr>
            <a:r>
              <a:rPr lang="en"/>
              <a:t>These cards are where we place our</a:t>
            </a:r>
          </a:p>
          <a:p>
            <a:pPr lvl="0">
              <a:spcBef>
                <a:spcPts val="0"/>
              </a:spcBef>
              <a:buNone/>
            </a:pPr>
            <a:r>
              <a:rPr lang="en"/>
              <a:t>d</a:t>
            </a:r>
            <a:r>
              <a:rPr lang="en"/>
              <a:t>ynamic elements. </a:t>
            </a:r>
          </a:p>
          <a:p>
            <a:pPr lvl="0">
              <a:spcBef>
                <a:spcPts val="0"/>
              </a:spcBef>
              <a:buNone/>
            </a:pPr>
            <a:r>
              <a:rPr lang="en"/>
              <a:t>Dynamic elements are things such as</a:t>
            </a:r>
          </a:p>
          <a:p>
            <a:pPr lvl="0">
              <a:spcBef>
                <a:spcPts val="0"/>
              </a:spcBef>
              <a:buNone/>
            </a:pPr>
            <a:r>
              <a:rPr lang="en"/>
              <a:t>g</a:t>
            </a:r>
            <a:r>
              <a:rPr lang="en"/>
              <a:t>alleries, buttons, links, etc.</a:t>
            </a:r>
          </a:p>
          <a:p>
            <a:pPr lvl="0">
              <a:spcBef>
                <a:spcPts val="0"/>
              </a:spcBef>
              <a:buNone/>
            </a:pPr>
            <a:r>
              <a:t/>
            </a:r>
            <a:endParaRPr/>
          </a:p>
          <a:p>
            <a:pPr lvl="0">
              <a:spcBef>
                <a:spcPts val="0"/>
              </a:spcBef>
              <a:buNone/>
            </a:pPr>
            <a:r>
              <a:rPr lang="en"/>
              <a:t>Below each card in this example is the</a:t>
            </a:r>
          </a:p>
          <a:p>
            <a:pPr lvl="0">
              <a:spcBef>
                <a:spcPts val="0"/>
              </a:spcBef>
              <a:buNone/>
            </a:pPr>
            <a:r>
              <a:rPr lang="en"/>
              <a:t>Info card element. Ths element is a</a:t>
            </a:r>
          </a:p>
          <a:p>
            <a:pPr lvl="0">
              <a:spcBef>
                <a:spcPts val="0"/>
              </a:spcBef>
              <a:buNone/>
            </a:pPr>
            <a:r>
              <a:rPr lang="en"/>
              <a:t>s</a:t>
            </a:r>
            <a:r>
              <a:rPr lang="en"/>
              <a:t>mall rectangle. These info cards are </a:t>
            </a:r>
          </a:p>
          <a:p>
            <a:pPr lvl="0">
              <a:spcBef>
                <a:spcPts val="0"/>
              </a:spcBef>
              <a:buNone/>
            </a:pPr>
            <a:r>
              <a:rPr lang="en"/>
              <a:t>w</a:t>
            </a:r>
            <a:r>
              <a:rPr lang="en"/>
              <a:t>here you place simple elements such</a:t>
            </a:r>
          </a:p>
          <a:p>
            <a:pPr lvl="0">
              <a:spcBef>
                <a:spcPts val="0"/>
              </a:spcBef>
              <a:buNone/>
            </a:pPr>
            <a:r>
              <a:rPr lang="en"/>
              <a:t>a</a:t>
            </a:r>
            <a:r>
              <a:rPr lang="en"/>
              <a:t>s text, single images, etc.</a:t>
            </a:r>
          </a:p>
        </p:txBody>
      </p:sp>
      <p:sp>
        <p:nvSpPr>
          <p:cNvPr id="95" name="Shape 95"/>
          <p:cNvSpPr txBox="1"/>
          <p:nvPr/>
        </p:nvSpPr>
        <p:spPr>
          <a:xfrm>
            <a:off x="3507550" y="6099525"/>
            <a:ext cx="3101400" cy="3572100"/>
          </a:xfrm>
          <a:prstGeom prst="rect">
            <a:avLst/>
          </a:prstGeom>
          <a:noFill/>
          <a:ln>
            <a:noFill/>
          </a:ln>
        </p:spPr>
        <p:txBody>
          <a:bodyPr anchorCtr="0" anchor="t" bIns="91425" lIns="91425" rIns="91425" tIns="91425">
            <a:noAutofit/>
          </a:bodyPr>
          <a:lstStyle/>
          <a:p>
            <a:pPr lvl="0">
              <a:spcBef>
                <a:spcPts val="0"/>
              </a:spcBef>
              <a:buNone/>
            </a:pPr>
            <a:r>
              <a:t/>
            </a:r>
            <a:endParaRPr/>
          </a:p>
          <a:p>
            <a:pPr lvl="0">
              <a:spcBef>
                <a:spcPts val="0"/>
              </a:spcBef>
              <a:buNone/>
            </a:pPr>
            <a:r>
              <a:rPr lang="en"/>
              <a:t>Any elements that leave the frame should not be rendered.</a:t>
            </a:r>
          </a:p>
          <a:p>
            <a:pPr lvl="0">
              <a:spcBef>
                <a:spcPts val="0"/>
              </a:spcBef>
              <a:buNone/>
            </a:pPr>
            <a:r>
              <a:t/>
            </a:r>
            <a:endParaRPr/>
          </a:p>
          <a:p>
            <a:pPr lvl="0">
              <a:spcBef>
                <a:spcPts val="0"/>
              </a:spcBef>
              <a:buNone/>
            </a:pPr>
            <a:r>
              <a:rPr lang="en"/>
              <a:t>The goal of CARDesign is lighthearted and simplistic UI and UX.</a:t>
            </a:r>
          </a:p>
          <a:p>
            <a:pPr lvl="0">
              <a:spcBef>
                <a:spcPts val="0"/>
              </a:spcBef>
              <a:buNone/>
            </a:pPr>
            <a:r>
              <a:t/>
            </a:r>
            <a:endParaRPr/>
          </a:p>
          <a:p>
            <a:pPr lvl="0">
              <a:spcBef>
                <a:spcPts val="0"/>
              </a:spcBef>
              <a:buNone/>
            </a:pPr>
            <a:r>
              <a:rPr lang="en"/>
              <a:t>This is an extremely simple example of the CARDesign style but teaches the basic principles.</a:t>
            </a:r>
          </a:p>
          <a:p>
            <a:pPr lvl="0">
              <a:spcBef>
                <a:spcPts val="0"/>
              </a:spcBef>
              <a:buNone/>
            </a:pPr>
            <a:r>
              <a:t/>
            </a:r>
            <a:endParaRPr/>
          </a:p>
          <a:p>
            <a:pPr lvl="0">
              <a:spcBef>
                <a:spcPts val="0"/>
              </a:spcBef>
              <a:buNone/>
            </a:pPr>
            <a:r>
              <a:rPr lang="en"/>
              <a:t>(The green line shown to the right should be the complex pre-render cutoff)</a:t>
            </a:r>
          </a:p>
        </p:txBody>
      </p:sp>
      <p:cxnSp>
        <p:nvCxnSpPr>
          <p:cNvPr id="96" name="Shape 96"/>
          <p:cNvCxnSpPr/>
          <p:nvPr/>
        </p:nvCxnSpPr>
        <p:spPr>
          <a:xfrm>
            <a:off x="7801700" y="735025"/>
            <a:ext cx="0" cy="9362100"/>
          </a:xfrm>
          <a:prstGeom prst="straightConnector1">
            <a:avLst/>
          </a:prstGeom>
          <a:noFill/>
          <a:ln cap="flat" cmpd="sng" w="9525">
            <a:solidFill>
              <a:srgbClr val="00FF00"/>
            </a:solidFill>
            <a:prstDash val="solid"/>
            <a:round/>
            <a:headEnd len="lg" w="lg" type="none"/>
            <a:tailEnd len="lg" w="lg" type="none"/>
          </a:ln>
        </p:spPr>
      </p:cxnSp>
      <p:sp>
        <p:nvSpPr>
          <p:cNvPr id="97" name="Shape 97"/>
          <p:cNvSpPr txBox="1"/>
          <p:nvPr/>
        </p:nvSpPr>
        <p:spPr>
          <a:xfrm>
            <a:off x="6834550" y="6086625"/>
            <a:ext cx="3159300" cy="3585000"/>
          </a:xfrm>
          <a:prstGeom prst="rect">
            <a:avLst/>
          </a:prstGeom>
          <a:noFill/>
          <a:ln>
            <a:noFill/>
          </a:ln>
        </p:spPr>
        <p:txBody>
          <a:bodyPr anchorCtr="0" anchor="t" bIns="91425" lIns="91425" rIns="91425" tIns="91425">
            <a:noAutofit/>
          </a:bodyPr>
          <a:lstStyle/>
          <a:p>
            <a:pPr lvl="0">
              <a:spcBef>
                <a:spcPts val="0"/>
              </a:spcBef>
              <a:buNone/>
            </a:pPr>
            <a:r>
              <a:rPr lang="en"/>
              <a:t>You will find other design ideas and styles on the following pages.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p:nvPr/>
        </p:nvSpPr>
        <p:spPr>
          <a:xfrm>
            <a:off x="0" y="12900"/>
            <a:ext cx="7746600" cy="100584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38675" y="51575"/>
            <a:ext cx="7672800" cy="10058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56250" y="5686875"/>
            <a:ext cx="7634100" cy="34302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txBox="1"/>
          <p:nvPr/>
        </p:nvSpPr>
        <p:spPr>
          <a:xfrm>
            <a:off x="-38675" y="283700"/>
            <a:ext cx="7811100" cy="9761700"/>
          </a:xfrm>
          <a:prstGeom prst="rect">
            <a:avLst/>
          </a:prstGeom>
          <a:noFill/>
          <a:ln>
            <a:noFill/>
          </a:ln>
        </p:spPr>
        <p:txBody>
          <a:bodyPr anchorCtr="0" anchor="t" bIns="91425" lIns="91425" rIns="91425" tIns="91425">
            <a:noAutofit/>
          </a:bodyPr>
          <a:lstStyle/>
          <a:p>
            <a:pPr lvl="0">
              <a:spcBef>
                <a:spcPts val="0"/>
              </a:spcBef>
              <a:buNone/>
            </a:pPr>
            <a:r>
              <a:t/>
            </a:r>
            <a:endParaRPr/>
          </a:p>
          <a:p>
            <a:pPr lvl="0" rtl="0" algn="ctr">
              <a:spcBef>
                <a:spcPts val="0"/>
              </a:spcBef>
              <a:buNone/>
            </a:pPr>
            <a:r>
              <a:rPr b="1" lang="en"/>
              <a:t>MAXIMUS CARD</a:t>
            </a:r>
          </a:p>
          <a:p>
            <a:pPr lvl="0" rtl="0" algn="ctr">
              <a:spcBef>
                <a:spcPts val="0"/>
              </a:spcBef>
              <a:buNone/>
            </a:pPr>
            <a:r>
              <a:t/>
            </a:r>
            <a:endParaRPr b="1"/>
          </a:p>
          <a:p>
            <a:pPr lvl="0" rtl="0" algn="ctr">
              <a:spcBef>
                <a:spcPts val="0"/>
              </a:spcBef>
              <a:buNone/>
            </a:pPr>
            <a:r>
              <a:t/>
            </a:r>
            <a:endParaRPr b="1"/>
          </a:p>
          <a:p>
            <a:pPr lvl="0" rtl="0" algn="ctr">
              <a:spcBef>
                <a:spcPts val="0"/>
              </a:spcBef>
              <a:buNone/>
            </a:pPr>
            <a:r>
              <a:t/>
            </a:r>
            <a:endParaRPr b="1"/>
          </a:p>
          <a:p>
            <a:pPr lvl="0" rtl="0" algn="ctr">
              <a:spcBef>
                <a:spcPts val="0"/>
              </a:spcBef>
              <a:buNone/>
            </a:pPr>
            <a:r>
              <a:t/>
            </a:r>
            <a:endParaRPr b="1"/>
          </a:p>
          <a:p>
            <a:pPr lvl="0" rtl="0" algn="ctr">
              <a:spcBef>
                <a:spcPts val="0"/>
              </a:spcBef>
              <a:buNone/>
            </a:pPr>
            <a:r>
              <a:t/>
            </a:r>
            <a:endParaRPr b="1"/>
          </a:p>
          <a:p>
            <a:pPr lvl="0" rtl="0" algn="ctr">
              <a:spcBef>
                <a:spcPts val="0"/>
              </a:spcBef>
              <a:buNone/>
            </a:pPr>
            <a:r>
              <a:t/>
            </a:r>
            <a:endParaRPr b="1"/>
          </a:p>
          <a:p>
            <a:pPr lvl="0" rtl="0" algn="ctr">
              <a:spcBef>
                <a:spcPts val="0"/>
              </a:spcBef>
              <a:buNone/>
            </a:pPr>
            <a:r>
              <a:rPr lang="en"/>
              <a:t>1 MAXIMUS card per screen -OR- fill screen with single card.</a:t>
            </a:r>
          </a:p>
          <a:p>
            <a:pPr lvl="0" rtl="0" algn="ctr">
              <a:spcBef>
                <a:spcPts val="0"/>
              </a:spcBef>
              <a:buNone/>
            </a:pPr>
            <a:r>
              <a:t/>
            </a:r>
            <a:endParaRPr/>
          </a:p>
          <a:p>
            <a:pPr lvl="0" rtl="0" algn="ctr">
              <a:spcBef>
                <a:spcPts val="0"/>
              </a:spcBef>
              <a:buNone/>
            </a:pPr>
            <a:r>
              <a:rPr lang="en"/>
              <a:t>Fill maximus card with single image or effect.</a:t>
            </a: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rPr lang="en"/>
              <a:t>Swipe right to slide to another full-screen maximus card.</a:t>
            </a: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algn="ctr">
              <a:spcBef>
                <a:spcPts val="0"/>
              </a:spcBef>
              <a:buNone/>
            </a:pPr>
            <a:r>
              <a:rPr lang="en"/>
              <a:t>Place info here in solid color or slightly translucent rectangle, info pane is part of MAXIMUS instead of seperate.</a:t>
            </a:r>
          </a:p>
        </p:txBody>
      </p:sp>
      <p:cxnSp>
        <p:nvCxnSpPr>
          <p:cNvPr id="106" name="Shape 106"/>
          <p:cNvCxnSpPr/>
          <p:nvPr/>
        </p:nvCxnSpPr>
        <p:spPr>
          <a:xfrm>
            <a:off x="178825" y="825300"/>
            <a:ext cx="7376100" cy="0"/>
          </a:xfrm>
          <a:prstGeom prst="straightConnector1">
            <a:avLst/>
          </a:prstGeom>
          <a:noFill/>
          <a:ln cap="flat" cmpd="sng" w="9525">
            <a:solidFill>
              <a:schemeClr val="dk2"/>
            </a:solidFill>
            <a:prstDash val="solid"/>
            <a:round/>
            <a:headEnd len="lg" w="lg" type="none"/>
            <a:tailEnd len="lg" w="lg" type="none"/>
          </a:ln>
        </p:spPr>
      </p:cxnSp>
      <p:sp>
        <p:nvSpPr>
          <p:cNvPr id="107" name="Shape 107"/>
          <p:cNvSpPr/>
          <p:nvPr/>
        </p:nvSpPr>
        <p:spPr>
          <a:xfrm>
            <a:off x="836400" y="3726775"/>
            <a:ext cx="6099600" cy="10962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p:nvPr/>
        </p:nvSpPr>
        <p:spPr>
          <a:xfrm>
            <a:off x="378600" y="0"/>
            <a:ext cx="7015200" cy="100584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378600" y="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2132400" y="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3886200" y="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a:off x="5640000" y="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378600" y="20634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2132400" y="20634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a:off x="3886200" y="20634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5640000" y="20634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a:off x="378600" y="41268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a:off x="2132400" y="41268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a:off x="3886200" y="41268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a:off x="5640000" y="41268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 name="Shape 125"/>
          <p:cNvSpPr/>
          <p:nvPr/>
        </p:nvSpPr>
        <p:spPr>
          <a:xfrm>
            <a:off x="378600" y="61902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2132400" y="61902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3886200" y="61902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5640000" y="61902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378600" y="82536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2132400" y="82536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3886200" y="82536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a:off x="5640000" y="82536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a:off x="378600" y="103170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2132400" y="103170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3886200" y="103170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5640000" y="10317000"/>
            <a:ext cx="1753800" cy="20634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txBox="1"/>
          <p:nvPr/>
        </p:nvSpPr>
        <p:spPr>
          <a:xfrm>
            <a:off x="399750" y="-12900"/>
            <a:ext cx="7028100" cy="9981000"/>
          </a:xfrm>
          <a:prstGeom prst="rect">
            <a:avLst/>
          </a:prstGeom>
          <a:noFill/>
          <a:ln>
            <a:noFill/>
          </a:ln>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rPr lang="en"/>
              <a:t>Each card contains</a:t>
            </a:r>
          </a:p>
          <a:p>
            <a:pPr lvl="0">
              <a:spcBef>
                <a:spcPts val="0"/>
              </a:spcBef>
              <a:buNone/>
            </a:pPr>
            <a:r>
              <a:rPr lang="en"/>
              <a:t>A small amount of</a:t>
            </a:r>
          </a:p>
          <a:p>
            <a:pPr lvl="0">
              <a:spcBef>
                <a:spcPts val="0"/>
              </a:spcBef>
              <a:buNone/>
            </a:pPr>
            <a:r>
              <a:rPr lang="en"/>
              <a:t>d</a:t>
            </a:r>
            <a:r>
              <a:rPr lang="en"/>
              <a:t>ata, and a bg</a:t>
            </a:r>
          </a:p>
          <a:p>
            <a:pPr lvl="0">
              <a:spcBef>
                <a:spcPts val="0"/>
              </a:spcBef>
              <a:buNone/>
            </a:pPr>
            <a:r>
              <a:rPr lang="en"/>
              <a:t>Image.</a:t>
            </a:r>
          </a:p>
          <a:p>
            <a:pPr lvl="0">
              <a:spcBef>
                <a:spcPts val="0"/>
              </a:spcBef>
              <a:buNone/>
            </a:pPr>
            <a:r>
              <a:t/>
            </a:r>
            <a:endParaRPr/>
          </a:p>
          <a:p>
            <a:pPr lvl="0">
              <a:spcBef>
                <a:spcPts val="0"/>
              </a:spcBef>
              <a:buNone/>
            </a:pPr>
            <a:r>
              <a:rPr lang="en"/>
              <a:t>Scroll vertical</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May also be used</a:t>
            </a:r>
          </a:p>
          <a:p>
            <a:pPr lvl="0">
              <a:spcBef>
                <a:spcPts val="0"/>
              </a:spcBef>
              <a:buNone/>
            </a:pPr>
            <a:r>
              <a:rPr lang="en"/>
              <a:t>a</a:t>
            </a:r>
            <a:r>
              <a:rPr lang="en"/>
              <a:t>s a dynamic </a:t>
            </a:r>
          </a:p>
          <a:p>
            <a:pPr lvl="0">
              <a:spcBef>
                <a:spcPts val="0"/>
              </a:spcBef>
              <a:buNone/>
            </a:pPr>
            <a:r>
              <a:rPr lang="en"/>
              <a:t>Button / gif anim.</a:t>
            </a:r>
          </a:p>
        </p:txBody>
      </p:sp>
      <p:sp>
        <p:nvSpPr>
          <p:cNvPr id="138" name="Shape 138"/>
          <p:cNvSpPr/>
          <p:nvPr/>
        </p:nvSpPr>
        <p:spPr>
          <a:xfrm>
            <a:off x="3036900" y="1083225"/>
            <a:ext cx="1753800" cy="87558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