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hLR0916xAt6MV4miHrmBbmk8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7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gif"/><Relationship Id="rId4" Type="http://schemas.openxmlformats.org/officeDocument/2006/relationships/image" Target="../media/image21.gif"/><Relationship Id="rId5" Type="http://schemas.openxmlformats.org/officeDocument/2006/relationships/image" Target="../media/image2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gif"/><Relationship Id="rId4" Type="http://schemas.openxmlformats.org/officeDocument/2006/relationships/image" Target="../media/image15.gif"/><Relationship Id="rId5" Type="http://schemas.openxmlformats.org/officeDocument/2006/relationships/image" Target="../media/image29.gif"/><Relationship Id="rId6" Type="http://schemas.openxmlformats.org/officeDocument/2006/relationships/image" Target="../media/image2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Relationship Id="rId4" Type="http://schemas.openxmlformats.org/officeDocument/2006/relationships/image" Target="../media/image14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Relationship Id="rId7" Type="http://schemas.openxmlformats.org/officeDocument/2006/relationships/image" Target="../media/image2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gif"/><Relationship Id="rId4" Type="http://schemas.openxmlformats.org/officeDocument/2006/relationships/image" Target="../media/image8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gif"/><Relationship Id="rId4" Type="http://schemas.openxmlformats.org/officeDocument/2006/relationships/image" Target="../media/image2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gif"/><Relationship Id="rId4" Type="http://schemas.openxmlformats.org/officeDocument/2006/relationships/image" Target="../media/image5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gif"/><Relationship Id="rId4" Type="http://schemas.openxmlformats.org/officeDocument/2006/relationships/image" Target="../media/image37.gif"/><Relationship Id="rId5" Type="http://schemas.openxmlformats.org/officeDocument/2006/relationships/image" Target="../media/image33.gif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gif"/><Relationship Id="rId4" Type="http://schemas.openxmlformats.org/officeDocument/2006/relationships/image" Target="../media/image3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gif"/><Relationship Id="rId4" Type="http://schemas.openxmlformats.org/officeDocument/2006/relationships/image" Target="../media/image38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gif"/><Relationship Id="rId4" Type="http://schemas.openxmlformats.org/officeDocument/2006/relationships/image" Target="../media/image4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gif"/><Relationship Id="rId4" Type="http://schemas.openxmlformats.org/officeDocument/2006/relationships/image" Target="../media/image3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8.gif"/><Relationship Id="rId5" Type="http://schemas.openxmlformats.org/officeDocument/2006/relationships/image" Target="../media/image14.gif"/><Relationship Id="rId6" Type="http://schemas.openxmlformats.org/officeDocument/2006/relationships/image" Target="../media/image4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jpg"/><Relationship Id="rId4" Type="http://schemas.openxmlformats.org/officeDocument/2006/relationships/image" Target="../media/image48.gif"/><Relationship Id="rId5" Type="http://schemas.openxmlformats.org/officeDocument/2006/relationships/image" Target="../media/image51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gif"/><Relationship Id="rId4" Type="http://schemas.openxmlformats.org/officeDocument/2006/relationships/image" Target="../media/image50.gif"/><Relationship Id="rId5" Type="http://schemas.openxmlformats.org/officeDocument/2006/relationships/image" Target="../media/image53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gif"/><Relationship Id="rId4" Type="http://schemas.openxmlformats.org/officeDocument/2006/relationships/image" Target="../media/image54.gif"/><Relationship Id="rId5" Type="http://schemas.openxmlformats.org/officeDocument/2006/relationships/image" Target="../media/image49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gif"/><Relationship Id="rId4" Type="http://schemas.openxmlformats.org/officeDocument/2006/relationships/image" Target="../media/image54.gif"/><Relationship Id="rId5" Type="http://schemas.openxmlformats.org/officeDocument/2006/relationships/image" Target="../media/image49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gif"/><Relationship Id="rId4" Type="http://schemas.openxmlformats.org/officeDocument/2006/relationships/image" Target="../media/image56.gif"/><Relationship Id="rId5" Type="http://schemas.openxmlformats.org/officeDocument/2006/relationships/image" Target="../media/image66.gif"/><Relationship Id="rId6" Type="http://schemas.openxmlformats.org/officeDocument/2006/relationships/image" Target="../media/image57.gif"/><Relationship Id="rId7" Type="http://schemas.openxmlformats.org/officeDocument/2006/relationships/image" Target="../media/image5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2.gif"/><Relationship Id="rId4" Type="http://schemas.openxmlformats.org/officeDocument/2006/relationships/image" Target="../media/image60.gif"/><Relationship Id="rId5" Type="http://schemas.openxmlformats.org/officeDocument/2006/relationships/image" Target="../media/image64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8.gif"/><Relationship Id="rId4" Type="http://schemas.openxmlformats.org/officeDocument/2006/relationships/image" Target="../media/image62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8.gif"/><Relationship Id="rId4" Type="http://schemas.openxmlformats.org/officeDocument/2006/relationships/image" Target="../media/image61.gif"/><Relationship Id="rId5" Type="http://schemas.openxmlformats.org/officeDocument/2006/relationships/image" Target="../media/image67.gif"/><Relationship Id="rId6" Type="http://schemas.openxmlformats.org/officeDocument/2006/relationships/image" Target="../media/image65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18.gif"/><Relationship Id="rId5" Type="http://schemas.openxmlformats.org/officeDocument/2006/relationships/image" Target="../media/image5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3.gif"/><Relationship Id="rId4" Type="http://schemas.openxmlformats.org/officeDocument/2006/relationships/image" Target="../media/image68.gif"/><Relationship Id="rId5" Type="http://schemas.openxmlformats.org/officeDocument/2006/relationships/image" Target="../media/image69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4.gif"/><Relationship Id="rId4" Type="http://schemas.openxmlformats.org/officeDocument/2006/relationships/image" Target="../media/image71.gif"/><Relationship Id="rId5" Type="http://schemas.openxmlformats.org/officeDocument/2006/relationships/image" Target="../media/image5.gif"/><Relationship Id="rId6" Type="http://schemas.openxmlformats.org/officeDocument/2006/relationships/image" Target="../media/image82.gif"/><Relationship Id="rId7" Type="http://schemas.openxmlformats.org/officeDocument/2006/relationships/image" Target="../media/image77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6.gif"/><Relationship Id="rId4" Type="http://schemas.openxmlformats.org/officeDocument/2006/relationships/image" Target="../media/image78.gif"/><Relationship Id="rId5" Type="http://schemas.openxmlformats.org/officeDocument/2006/relationships/image" Target="../media/image79.gif"/><Relationship Id="rId6" Type="http://schemas.openxmlformats.org/officeDocument/2006/relationships/image" Target="../media/image70.gif"/><Relationship Id="rId7" Type="http://schemas.openxmlformats.org/officeDocument/2006/relationships/image" Target="../media/image72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6.gif"/><Relationship Id="rId4" Type="http://schemas.openxmlformats.org/officeDocument/2006/relationships/image" Target="../media/image78.gif"/><Relationship Id="rId5" Type="http://schemas.openxmlformats.org/officeDocument/2006/relationships/image" Target="../media/image75.gif"/><Relationship Id="rId6" Type="http://schemas.openxmlformats.org/officeDocument/2006/relationships/image" Target="../media/image81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0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6.gif"/><Relationship Id="rId5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Relationship Id="rId4" Type="http://schemas.openxmlformats.org/officeDocument/2006/relationships/image" Target="../media/image1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Relationship Id="rId4" Type="http://schemas.openxmlformats.org/officeDocument/2006/relationships/image" Target="../media/image15.gif"/><Relationship Id="rId9" Type="http://schemas.openxmlformats.org/officeDocument/2006/relationships/image" Target="../media/image22.gif"/><Relationship Id="rId5" Type="http://schemas.openxmlformats.org/officeDocument/2006/relationships/image" Target="../media/image13.gif"/><Relationship Id="rId6" Type="http://schemas.openxmlformats.org/officeDocument/2006/relationships/image" Target="../media/image16.gif"/><Relationship Id="rId7" Type="http://schemas.openxmlformats.org/officeDocument/2006/relationships/image" Target="../media/image20.gif"/><Relationship Id="rId8" Type="http://schemas.openxmlformats.org/officeDocument/2006/relationships/image" Target="../media/image1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9" Type="http://schemas.openxmlformats.org/officeDocument/2006/relationships/image" Target="../media/image24.gif"/><Relationship Id="rId5" Type="http://schemas.openxmlformats.org/officeDocument/2006/relationships/image" Target="../media/image16.gif"/><Relationship Id="rId6" Type="http://schemas.openxmlformats.org/officeDocument/2006/relationships/image" Target="../media/image20.gif"/><Relationship Id="rId7" Type="http://schemas.openxmlformats.org/officeDocument/2006/relationships/image" Target="../media/image27.gif"/><Relationship Id="rId8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</a:t>
            </a: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классификаторов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 b="0" l="0" r="81869" t="0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49379" r="0" t="0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50" y="2238474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428" y="2218310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/>
        </p:nvSpPr>
        <p:spPr>
          <a:xfrm>
            <a:off x="418025" y="35337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371624" y="1610600"/>
            <a:ext cx="867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,                   . То есть     это вектор из 0 и 1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00" y="1665997"/>
            <a:ext cx="106792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25" y="1665997"/>
            <a:ext cx="119036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2367" y="1736662"/>
            <a:ext cx="171189" cy="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2685250" y="3957225"/>
            <a:ext cx="3462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Будет позже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1158375" y="1219875"/>
            <a:ext cx="644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хотим выбрать функцию потерь, но какая лучше всего подойдет не знаем.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Попробуем искать лучшую модель с помощью теоремы из статистики.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Вероятностная модель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533075" y="1189125"/>
            <a:ext cx="700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Х- случайная величина вектор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Y- случайная величина целевая переменная.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311700" y="2275775"/>
            <a:ext cx="76023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 случайной модели (клики на рекламу):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= (количество кликов раньше, время активности, уровень доходов)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= 1 если клик будет, 0 если клика не будет.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Тогда можно задать распределение вероятностей: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25" y="3741700"/>
            <a:ext cx="5206601" cy="2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 txBox="1"/>
          <p:nvPr/>
        </p:nvSpPr>
        <p:spPr>
          <a:xfrm>
            <a:off x="5703800" y="3485550"/>
            <a:ext cx="3276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ru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того, что человек с заданными характеристиками кликнет на рекламу.</a:t>
            </a:r>
            <a:endParaRPr b="0" i="1" sz="15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Функция правдоподобия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311700" y="1077525"/>
            <a:ext cx="8310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- вектор признаков,           - наша модель.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311700" y="3321200"/>
            <a:ext cx="7735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Назовем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правдоподобием</a:t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Это вероятность получения нашей выборки согласно предсказаниям модели.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 b="0" l="0" r="31487" t="0"/>
          <a:stretch/>
        </p:blipFill>
        <p:spPr>
          <a:xfrm>
            <a:off x="3034600" y="3151225"/>
            <a:ext cx="1906224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8" y="2443675"/>
            <a:ext cx="2911324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49104" r="43708" t="0"/>
          <a:stretch/>
        </p:blipFill>
        <p:spPr>
          <a:xfrm>
            <a:off x="455769" y="1836334"/>
            <a:ext cx="235775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76604" r="0" t="0"/>
          <a:stretch/>
        </p:blipFill>
        <p:spPr>
          <a:xfrm>
            <a:off x="2820725" y="1957083"/>
            <a:ext cx="539636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311700" y="240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/>
              <a:t>Обучение модели через максимальное правдоподобие</a:t>
            </a:r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90" y="3122658"/>
            <a:ext cx="3229712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-3284" t="0"/>
          <a:stretch/>
        </p:blipFill>
        <p:spPr>
          <a:xfrm>
            <a:off x="3135150" y="2195050"/>
            <a:ext cx="287370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/>
        </p:nvSpPr>
        <p:spPr>
          <a:xfrm>
            <a:off x="311699" y="1308675"/>
            <a:ext cx="8116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Связь с минимизацией функции потерь</a:t>
            </a:r>
            <a:endParaRPr/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75" y="217410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311700" y="1500875"/>
            <a:ext cx="6833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Преобразуем задачу максимизации в задачу минимизации.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1700" y="3222225"/>
            <a:ext cx="783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мы сделали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471550" y="1322400"/>
            <a:ext cx="81702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знаем, что максимизация правдоподобия дает хорошие веса из статистики.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-3284" t="0"/>
          <a:stretch/>
        </p:blipFill>
        <p:spPr>
          <a:xfrm>
            <a:off x="3188100" y="2625575"/>
            <a:ext cx="2873700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788" y="3599000"/>
            <a:ext cx="45383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1" y="1725340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 txBox="1"/>
          <p:nvPr/>
        </p:nvSpPr>
        <p:spPr>
          <a:xfrm>
            <a:off x="311700" y="1153725"/>
            <a:ext cx="8310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искать модель в следующем виде.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75" y="1810294"/>
            <a:ext cx="2754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25" y="3697753"/>
            <a:ext cx="2561891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 txBox="1"/>
          <p:nvPr/>
        </p:nvSpPr>
        <p:spPr>
          <a:xfrm>
            <a:off x="271517" y="2473416"/>
            <a:ext cx="561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Определение сигмоиды: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900" y="3015841"/>
            <a:ext cx="282102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Предсказание вероятности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451000" y="1246900"/>
            <a:ext cx="6579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для двух классов можно расписать так: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38" y="3091530"/>
            <a:ext cx="6823924" cy="5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00" y="2571750"/>
            <a:ext cx="1129275" cy="2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34993" r="60885" t="0"/>
          <a:stretch/>
        </p:blipFill>
        <p:spPr>
          <a:xfrm>
            <a:off x="834225" y="2986425"/>
            <a:ext cx="325826" cy="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1527425" y="4531000"/>
            <a:ext cx="691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выглядит обученная логистическая регрессия на данных с 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одним признаком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125" y="1253000"/>
            <a:ext cx="505574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1" name="Google Shape;3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4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Обобщение на много классов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433325" y="1176150"/>
            <a:ext cx="707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Пусть у нас есть m классов. Введем две новые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63" y="2039025"/>
            <a:ext cx="4138675" cy="116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200" y="3667875"/>
            <a:ext cx="550160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Softmax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50" y="1425300"/>
            <a:ext cx="5310149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Много классов</a:t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00" y="1376750"/>
            <a:ext cx="388015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75" y="3359350"/>
            <a:ext cx="6222451" cy="1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513700" y="2484650"/>
            <a:ext cx="8189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Выпишем предсказанную вероятность для к-го класса.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Ее можно подставить в функцию потерь для произвольного классификатора.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2" name="Google Shape;3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descr="An Introduction to Gradient Descent – mc.ai" id="381" name="Google Shape;3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19" name="Google Shape;419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b="0" i="0" sz="18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4" name="Google Shape;4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4" name="Google Shape;4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4" name="Google Shape;4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 rotWithShape="1">
          <a:blip r:embed="rId3">
            <a:alphaModFix/>
          </a:blip>
          <a:srcRect b="0" l="0" r="12125" t="0"/>
          <a:stretch/>
        </p:blipFill>
        <p:spPr>
          <a:xfrm>
            <a:off x="1054350" y="1879150"/>
            <a:ext cx="453755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350" y="2660061"/>
            <a:ext cx="1967200" cy="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92" name="Google Shape;492;p40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481800" y="3523725"/>
            <a:ext cx="643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Соединим: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5" name="Google Shape;4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71" y="1709463"/>
            <a:ext cx="5291405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145" y="2738220"/>
            <a:ext cx="3825704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088" y="4049025"/>
            <a:ext cx="5567820" cy="7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Мультиколлинеарность для линейной регрессии</a:t>
            </a:r>
            <a:endParaRPr/>
          </a:p>
        </p:txBody>
      </p:sp>
      <p:pic>
        <p:nvPicPr>
          <p:cNvPr id="509" name="Google Shape;5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29" y="2876802"/>
            <a:ext cx="17261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045" y="2608804"/>
            <a:ext cx="238529" cy="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2"/>
          <p:cNvSpPr txBox="1"/>
          <p:nvPr/>
        </p:nvSpPr>
        <p:spPr>
          <a:xfrm>
            <a:off x="587575" y="1150650"/>
            <a:ext cx="7858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Вспомним определение линейной регрессии: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2" name="Google Shape;51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7576" y="1665749"/>
            <a:ext cx="3105144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6925" y="2876800"/>
            <a:ext cx="913333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2"/>
          <p:cNvSpPr txBox="1"/>
          <p:nvPr/>
        </p:nvSpPr>
        <p:spPr>
          <a:xfrm>
            <a:off x="501900" y="2487704"/>
            <a:ext cx="83304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5" name="Google Shape;51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7200" y="4164757"/>
            <a:ext cx="6759792" cy="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/>
        </p:nvSpPr>
        <p:spPr>
          <a:xfrm>
            <a:off x="587575" y="3354025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1" name="Google Shape;521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Weight Decay</a:t>
            </a:r>
            <a:endParaRPr/>
          </a:p>
        </p:txBody>
      </p:sp>
      <p:sp>
        <p:nvSpPr>
          <p:cNvPr id="522" name="Google Shape;522;p43"/>
          <p:cNvSpPr txBox="1"/>
          <p:nvPr/>
        </p:nvSpPr>
        <p:spPr>
          <a:xfrm>
            <a:off x="403950" y="1211850"/>
            <a:ext cx="834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можем предположить, что веса не должны быть большими по модулю.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Изменим функцию потерь, чтобы отражать это (   - некоторая константа):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501875" y="228905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" y="239923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49" y="3392482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612041" y="3243865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299" y="2571750"/>
            <a:ext cx="3911422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76" y="3632500"/>
            <a:ext cx="403125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675" y="1889825"/>
            <a:ext cx="146176" cy="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Как изменится градиент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523350" y="3034950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523325" y="128020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37" name="Google Shape;5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86" y="139038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24" y="3073407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547816" y="2924790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0" name="Google Shape;54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900" y="1724875"/>
            <a:ext cx="4530209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6900" y="3545675"/>
            <a:ext cx="5260076" cy="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>
            <p:ph type="ctrTitle"/>
          </p:nvPr>
        </p:nvSpPr>
        <p:spPr>
          <a:xfrm>
            <a:off x="311708" y="1619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 признаков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7" name="Google Shape;5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такое нормализация?</a:t>
            </a:r>
            <a:endParaRPr/>
          </a:p>
        </p:txBody>
      </p:sp>
      <p:pic>
        <p:nvPicPr>
          <p:cNvPr id="553" name="Google Shape;5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1705400"/>
            <a:ext cx="2108825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6"/>
          <p:cNvSpPr txBox="1"/>
          <p:nvPr/>
        </p:nvSpPr>
        <p:spPr>
          <a:xfrm>
            <a:off x="311700" y="1142413"/>
            <a:ext cx="5430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изменяем признаки в датасете по правилу: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5" name="Google Shape;555;p46"/>
          <p:cNvSpPr txBox="1"/>
          <p:nvPr/>
        </p:nvSpPr>
        <p:spPr>
          <a:xfrm>
            <a:off x="175140" y="2723018"/>
            <a:ext cx="73410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среднее значение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стандартное отклонение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56" name="Google Shape;556;p46"/>
          <p:cNvPicPr preferRelativeResize="0"/>
          <p:nvPr/>
        </p:nvPicPr>
        <p:blipFill rotWithShape="1">
          <a:blip r:embed="rId3">
            <a:alphaModFix/>
          </a:blip>
          <a:srcRect b="61585" l="84037" r="0" t="0"/>
          <a:stretch/>
        </p:blipFill>
        <p:spPr>
          <a:xfrm>
            <a:off x="644915" y="2853006"/>
            <a:ext cx="336625" cy="2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6"/>
          <p:cNvPicPr preferRelativeResize="0"/>
          <p:nvPr/>
        </p:nvPicPr>
        <p:blipFill rotWithShape="1">
          <a:blip r:embed="rId3">
            <a:alphaModFix/>
          </a:blip>
          <a:srcRect b="-4700" l="66669" r="17368" t="66287"/>
          <a:stretch/>
        </p:blipFill>
        <p:spPr>
          <a:xfrm>
            <a:off x="644915" y="3152941"/>
            <a:ext cx="336625" cy="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1236544" y="1330236"/>
            <a:ext cx="734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Разный масштаб весов вредит регуляризации.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нормированных данных веса говорят о важности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8"/>
          <p:cNvSpPr txBox="1"/>
          <p:nvPr>
            <p:ph type="ctrTitle"/>
          </p:nvPr>
        </p:nvSpPr>
        <p:spPr>
          <a:xfrm>
            <a:off x="239050" y="2129250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93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839550" y="2117925"/>
            <a:ext cx="1245600" cy="2565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