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 лекции: постановка задачи, метрики качества, датасеты и подходы</a:t>
            </a:r>
            <a:endParaRPr/>
          </a:p>
          <a:p>
            <a:pPr indent="0" lvl="0" marL="0" rtl="0" algn="l">
              <a:spcBef>
                <a:spcPts val="0"/>
              </a:spcBef>
              <a:spcAft>
                <a:spcPts val="0"/>
              </a:spcAft>
              <a:buNone/>
            </a:pPr>
            <a:r>
              <a:rPr lang="ru"/>
              <a:t>Подходы: </a:t>
            </a:r>
            <a:endParaRPr/>
          </a:p>
          <a:p>
            <a:pPr indent="-298450" lvl="0" marL="457200" rtl="0" algn="l">
              <a:spcBef>
                <a:spcPts val="0"/>
              </a:spcBef>
              <a:spcAft>
                <a:spcPts val="0"/>
              </a:spcAft>
              <a:buSzPts val="1100"/>
              <a:buChar char="●"/>
            </a:pPr>
            <a:r>
              <a:rPr lang="ru"/>
              <a:t>до нейронный - склеивание предзаписанных звуков - слишком старый</a:t>
            </a:r>
            <a:endParaRPr/>
          </a:p>
          <a:p>
            <a:pPr indent="-298450" lvl="0" marL="457200" rtl="0" algn="l">
              <a:spcBef>
                <a:spcPts val="0"/>
              </a:spcBef>
              <a:spcAft>
                <a:spcPts val="0"/>
              </a:spcAft>
              <a:buSzPts val="1100"/>
              <a:buChar char="●"/>
            </a:pPr>
            <a:r>
              <a:rPr lang="ru"/>
              <a:t>каскадное (AM + vocoder), фичи для каскадного решения - лигвистические фичи - старые Ling (TN + WordSeg + POS + Prosody+ G2P), совр TN + G2P, акустические фичи - старые MCC, MGC, BAP, LSP, CAP, современные mel </a:t>
            </a:r>
            <a:endParaRPr/>
          </a:p>
          <a:p>
            <a:pPr indent="-298450" lvl="0" marL="457200" rtl="0" algn="l">
              <a:spcBef>
                <a:spcPts val="0"/>
              </a:spcBef>
              <a:spcAft>
                <a:spcPts val="0"/>
              </a:spcAft>
              <a:buSzPts val="1100"/>
              <a:buChar char="●"/>
            </a:pPr>
            <a:r>
              <a:rPr lang="ru"/>
              <a:t>e2e - особо много ресёрча в этом подходе не ведётся, поэтому мы его рассматривать не будем</a:t>
            </a:r>
            <a:endParaRPr/>
          </a:p>
          <a:p>
            <a:pPr indent="0" lvl="0" marL="0" rtl="0" algn="l">
              <a:spcBef>
                <a:spcPts val="0"/>
              </a:spcBef>
              <a:spcAft>
                <a:spcPts val="0"/>
              </a:spcAft>
              <a:buNone/>
            </a:pPr>
            <a:r>
              <a:rPr lang="ru"/>
              <a:t>АМ: </a:t>
            </a:r>
            <a:r>
              <a:rPr lang="ru">
                <a:solidFill>
                  <a:schemeClr val="dk1"/>
                </a:solidFill>
              </a:rPr>
              <a:t>attention-based AR, duration-predictor</a:t>
            </a:r>
            <a:endParaRPr/>
          </a:p>
          <a:p>
            <a:pPr indent="0" lvl="0" marL="0" rtl="0" algn="l">
              <a:spcBef>
                <a:spcPts val="0"/>
              </a:spcBef>
              <a:spcAft>
                <a:spcPts val="0"/>
              </a:spcAft>
              <a:buNone/>
            </a:pPr>
            <a:r>
              <a:rPr lang="ru"/>
              <a:t>вокодеры: …(перечитать Hifi) </a:t>
            </a:r>
            <a:r>
              <a:rPr lang="ru">
                <a:solidFill>
                  <a:schemeClr val="dk1"/>
                </a:solidFill>
              </a:rPr>
              <a:t> </a:t>
            </a:r>
            <a:r>
              <a:rPr lang="ru">
                <a:solidFill>
                  <a:schemeClr val="dk1"/>
                </a:solidFill>
              </a:rPr>
              <a:t>flow, GAN’ы</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b97563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b97563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поговорим про Fast Family, первый FastSpeech </a:t>
            </a:r>
            <a:r>
              <a:rPr lang="ru"/>
              <a:t>останется</a:t>
            </a:r>
            <a:r>
              <a:rPr lang="ru"/>
              <a:t> без внимания потому что там был очень сложный pipeline в виде teacher-student’а, вначел училась большая сеть учитель, а потом она дистилировалась в FastSpeech. Подробнее обо всём по порядку, проблема выравнивания решается не attention’ом, в duration-predictor’ом (модуль предсказывает по фонемам из длительности), чтобы он обучался нужно из откуда то достать, есть 3 способа это сделать, в первом FastSpeech’е использовалась модель учителя в том числе и для gt длительностей</a:t>
            </a:r>
            <a:endParaRPr/>
          </a:p>
          <a:p>
            <a:pPr indent="-298450" lvl="0" marL="457200" rtl="0" algn="l">
              <a:spcBef>
                <a:spcPts val="0"/>
              </a:spcBef>
              <a:spcAft>
                <a:spcPts val="0"/>
              </a:spcAft>
              <a:buClr>
                <a:schemeClr val="dk1"/>
              </a:buClr>
              <a:buSzPts val="1100"/>
              <a:buChar char="●"/>
            </a:pPr>
            <a:r>
              <a:rPr lang="ru">
                <a:solidFill>
                  <a:schemeClr val="dk1"/>
                </a:solidFill>
              </a:rPr>
              <a:t>что добавилось в FastSpeech2 что позволило выкинуть учителя - предсказывание </a:t>
            </a:r>
            <a:endParaRPr/>
          </a:p>
          <a:p>
            <a:pPr indent="-298450" lvl="0" marL="457200" rtl="0" algn="l">
              <a:spcBef>
                <a:spcPts val="0"/>
              </a:spcBef>
              <a:spcAft>
                <a:spcPts val="0"/>
              </a:spcAft>
              <a:buSzPts val="1100"/>
              <a:buChar char="●"/>
            </a:pPr>
            <a:r>
              <a:rPr lang="ru"/>
              <a:t>предсказание фичей может делаться на уровне мелов (после копирования) так делают в FastPitch, может на уровне графем (ровно до копирование) это не сильно влияет на результа, </a:t>
            </a:r>
            <a:endParaRPr/>
          </a:p>
          <a:p>
            <a:pPr indent="-298450" lvl="0" marL="457200" rtl="0" algn="l">
              <a:spcBef>
                <a:spcPts val="0"/>
              </a:spcBef>
              <a:spcAft>
                <a:spcPts val="0"/>
              </a:spcAft>
              <a:buSzPts val="1100"/>
              <a:buChar char="●"/>
            </a:pPr>
            <a:r>
              <a:rPr lang="ru"/>
              <a:t>аналогично с добавлением embeding’а спикера в multuTTS на какой из уровней добавлять не важно</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c789e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c789e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Дополнительно к энергии и pitch’у можно предсказывать напрмер эмоцию, которую можно получить из того же SER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b97563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b97563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Авторы этой статьи </a:t>
            </a:r>
            <a:r>
              <a:rPr lang="ru"/>
              <a:t>преследуют</a:t>
            </a:r>
            <a:r>
              <a:rPr lang="ru"/>
              <a:t> две основные цели: </a:t>
            </a:r>
            <a:endParaRPr/>
          </a:p>
          <a:p>
            <a:pPr indent="0" lvl="0" marL="0" rtl="0" algn="l">
              <a:spcBef>
                <a:spcPts val="0"/>
              </a:spcBef>
              <a:spcAft>
                <a:spcPts val="0"/>
              </a:spcAft>
              <a:buNone/>
            </a:pPr>
            <a:r>
              <a:rPr lang="ru"/>
              <a:t>1)</a:t>
            </a:r>
            <a:r>
              <a:rPr lang="ru">
                <a:solidFill>
                  <a:schemeClr val="dk1"/>
                </a:solidFill>
              </a:rPr>
              <a:t> хотим разделить голос спикера и то что он произносит от акустической условия в записи, то есть от того что зависит от микрофона и комнаты</a:t>
            </a:r>
            <a:endParaRPr>
              <a:solidFill>
                <a:schemeClr val="dk1"/>
              </a:solidFill>
            </a:endParaRPr>
          </a:p>
          <a:p>
            <a:pPr indent="0" lvl="0" marL="0" rtl="0" algn="l">
              <a:spcBef>
                <a:spcPts val="0"/>
              </a:spcBef>
              <a:spcAft>
                <a:spcPts val="0"/>
              </a:spcAft>
              <a:buNone/>
            </a:pPr>
            <a:r>
              <a:rPr lang="ru">
                <a:solidFill>
                  <a:schemeClr val="dk1"/>
                </a:solidFill>
              </a:rPr>
              <a:t>2) более лёгкий способ finetuning’а, не переобучать все веса на каждый новый голос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Как они это делают:</a:t>
            </a:r>
            <a:endParaRPr>
              <a:solidFill>
                <a:schemeClr val="dk1"/>
              </a:solidFill>
            </a:endParaRPr>
          </a:p>
          <a:p>
            <a:pPr indent="0" lvl="0" marL="0" rtl="0" algn="l">
              <a:spcBef>
                <a:spcPts val="0"/>
              </a:spcBef>
              <a:spcAft>
                <a:spcPts val="0"/>
              </a:spcAft>
              <a:buNone/>
            </a:pPr>
            <a:r>
              <a:rPr lang="ru">
                <a:solidFill>
                  <a:schemeClr val="dk1"/>
                </a:solidFill>
              </a:rPr>
              <a:t>1) </a:t>
            </a:r>
            <a:r>
              <a:rPr lang="ru">
                <a:solidFill>
                  <a:schemeClr val="dk1"/>
                </a:solidFill>
              </a:rPr>
              <a:t>акустической условия моделируеются и на уровне фонем и на уровне все записи, используется два encoder’а, чтобы достать 1 вектор на уровне всей записи и последовательность векторов на уровне фонем которые и моделируют глобальную и локальную ифнормацию про акустику, декодер, который работает на уровне mel’ов получает эту информацию чтобы у него была возможность разделить target’ной записи какая информация относится к голосу спикера, какая к произношению фонемы, а какая к акустическим условия  (speaker embed, phonem embed и эти вектора). На обучении в качетсве mel’а берётся gt, на infernce для utterence lvl’а берётся рандомная фраза спикера, для phonem lvl’а делается предсказание (d). Авторы утверждают что за счёт представления акустических условий на разных уровнях - speaker, utterence, phonem, помогает модели легче адаптироваться на новых спикеров</a:t>
            </a:r>
            <a:endParaRPr>
              <a:solidFill>
                <a:schemeClr val="dk1"/>
              </a:solidFill>
            </a:endParaRPr>
          </a:p>
          <a:p>
            <a:pPr indent="0" lvl="0" marL="0" rtl="0" algn="l">
              <a:spcBef>
                <a:spcPts val="0"/>
              </a:spcBef>
              <a:spcAft>
                <a:spcPts val="0"/>
              </a:spcAft>
              <a:buNone/>
            </a:pPr>
            <a:r>
              <a:rPr lang="ru">
                <a:solidFill>
                  <a:schemeClr val="dk1"/>
                </a:solidFill>
              </a:rPr>
              <a:t>2) для каждого self-attention блока дообучается только Cond. LN предсказывать scale и bias для нового спикера.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На fine-tuning’е обучаются только линейные слои из CLN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937865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937865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09aba72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09aba72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Постановка задачи:</a:t>
            </a:r>
            <a:endParaRPr>
              <a:solidFill>
                <a:schemeClr val="dk1"/>
              </a:solidFill>
            </a:endParaRPr>
          </a:p>
          <a:p>
            <a:pPr indent="0" lvl="0" marL="0" rtl="0" algn="l">
              <a:spcBef>
                <a:spcPts val="0"/>
              </a:spcBef>
              <a:spcAft>
                <a:spcPts val="0"/>
              </a:spcAft>
              <a:buNone/>
            </a:pPr>
            <a:r>
              <a:rPr lang="ru">
                <a:solidFill>
                  <a:schemeClr val="dk1"/>
                </a:solidFill>
              </a:rPr>
              <a:t>На вход подаются произвольный текст, который нужно преобразовать в аудио дорожку</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т.к текст произвольный его изначально нужно преодобработать - модуль занимающийся предобработкой текста называется frontend’ом и обычно представляет из себя нормализацию текста, то есть расшифровку сокращений, запись чисел текстом, приводит к нижнему регистру и т.д. и кроме нормализацие делается перевод графем (минимальная единица письменной речи, в русском просто буква), в фонему (минимальная единица устной речи) это делается чтобы упростить задачу нейронке, например в русском языке безударная о в большинстве случаев читается как а, а под ударением читается как о, чтобы модели не пришлось выучивать что один символ может звучать по разному, аналогичный пример буква е может звучать как е, и и э, чтобы эту нейронке не пришлось учить эту информацию и делается G2P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Текст, преобразованный в единый формат подаются в следующую часть, называемую backend’ом, но помимо самого текста в неё может подаваться информация об эмоции, с которой нужно произнести этот текст, о том на какое слово нужно сделать ударение, чьим голосом нужно произнести этот текст и прочее</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Что из себя представляет backend: практически все современные подходы состоят из двух компонент, это акустическая модель и вокодер, где AM предсказывает из текста акустические фичи, самые первые AM’ки предсказывали MCC, MGC и прочие фичи gsp (digital signal processing) то есть до млбные подходы, потом была модель tacotron 1 которая предсказывала спектограмму и все современные подходы предсказывают mel спектограмму. Vocoder на вход принимает акустические фичи, зачастую mel как мы уже обсудили и по нему предсказывает исходную вавку. Альтернативный вариант, это учить end-to-end, из плюсов у e2e подхода это то что pipeline становится проще, а из минусов то что дебагать сложнее, потому что AMки и вокодеры работают с фичами разных уровней, AM с высокоуровневыми фичами, такими как произношение отдельных букв, интонация, паузы, это всё уже заложено в mel’е, в то время как вокодер отвечает за низкоуровневые фичи, такие как background шум, акустика дорожки (грубо говоря на хороший микрофон вы записывали или на плохой), то есть если в генерируемой дорожке неправильно произносятся какие то слова или всё плохо с интонацией, то нет смысла улучшать вокодер, потому что вся эта информация уже заложена в mel’е и даже если вокодер идеально востоновит по нему исходную вавку, то она будет плохой, потому что AM сгенерировала плохой mel, и улучшать нужно амку. Ещё из плюсов двухэтапного подхода, то что предсказывать mel проще потому что он более гладкий чем вавка, то есть L2 или L1 loss на нём учится лучше и быстрее.</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9aba72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9aba72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Перед тем как приступить к изучению конкретных моделей, обсудим какие есть метрики и датасеты у этой задачи: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В начале поговорим про типы ошибок: бывают hard и soft ошибки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Из objective (то есть объективных метрик) не существует одной универсальной, которая бы сказала на сколько хорошо работает та или иная модель, зачастую авторы статей просто оставляют ссылку на sample’ы, которые получаются их моделью, на самом деле существуют методы померить какую-то величину, только она не будет соответсвовать всем аспектам которые хотелось из измерить, такие метрики называются сурогатными и они обычно измеряют один из аспектов сгенерированной дорожки, например можно прогонять ASR модель по сгенерированной дорожке и получить prediction, также прогнать ASR по gt, выход по gt взять в качестве gt для WER’а или CER’а, так можно сравнивать несколько моделей на то какая более правильно произносит слова, аналогично можно прогонять через SR чтобы мерить похожесть сгенерированного голоса на исходный, аналогично можно прогонять через SER в случаем эмоционального TTS и мерить похожесть сгенрированной эмоции на исходную, но все такие суррогатные метрики не меряют насколько натурально и </a:t>
            </a:r>
            <a:r>
              <a:rPr lang="ru"/>
              <a:t>естественно</a:t>
            </a:r>
            <a:r>
              <a:rPr lang="ru"/>
              <a:t> звучит дорожка. Также есть (как я его назвал нейронный MOS), он как раз таки бытается измерить натуральность сгенерированной дорожки, но его будет лучше обсуждать после того как поговорим о субъективных метриках</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Теперь поговорим про subjective, то субъективные метрики: </a:t>
            </a:r>
            <a:endParaRPr/>
          </a:p>
          <a:p>
            <a:pPr indent="0" lvl="0" marL="0" rtl="0" algn="l">
              <a:spcBef>
                <a:spcPts val="0"/>
              </a:spcBef>
              <a:spcAft>
                <a:spcPts val="0"/>
              </a:spcAft>
              <a:buNone/>
            </a:pPr>
            <a:r>
              <a:rPr lang="ru"/>
              <a:t>MOS - спрашивают людей оценить натуральность/качество генерации от 1 до 5, где 1 очень плохо, 5 - отлично, потом их ответы усредняют, делают это обычно с помощтю краудсорса, но проблема в том что ответы с разных краудсорных платформ получаются не сравнимы, потому что на них сидят разные люди и мертика суюъективная, плюс оценка довольно шумная, но зато это абсолютная шкала</a:t>
            </a:r>
            <a:endParaRPr/>
          </a:p>
          <a:p>
            <a:pPr indent="0" lvl="0" marL="0" rtl="0" algn="l">
              <a:spcBef>
                <a:spcPts val="0"/>
              </a:spcBef>
              <a:spcAft>
                <a:spcPts val="0"/>
              </a:spcAft>
              <a:buNone/>
            </a:pPr>
            <a:r>
              <a:rPr lang="ru"/>
              <a:t>MUSHRA - аналог MOS’а, отличается наличием эталона и оценивается близость сгенерированной записи к эталону, эталон может задавать голос спикера, эмоцию и так далее, меннее шумная из-за наличия эталона, но более сложна измеримая тоже из-за наличия эталона</a:t>
            </a:r>
            <a:endParaRPr/>
          </a:p>
          <a:p>
            <a:pPr indent="0" lvl="0" marL="0" rtl="0" algn="l">
              <a:spcBef>
                <a:spcPts val="0"/>
              </a:spcBef>
              <a:spcAft>
                <a:spcPts val="0"/>
              </a:spcAft>
              <a:buNone/>
            </a:pPr>
            <a:r>
              <a:rPr lang="ru"/>
              <a:t>SBS - даётся 2 ситнеза и спрашивается какой лучше какой хуже</a:t>
            </a:r>
            <a:endParaRPr/>
          </a:p>
          <a:p>
            <a:pPr indent="0" lvl="0" marL="0" rtl="0" algn="l">
              <a:spcBef>
                <a:spcPts val="0"/>
              </a:spcBef>
              <a:spcAft>
                <a:spcPts val="0"/>
              </a:spcAft>
              <a:buNone/>
            </a:pPr>
            <a:r>
              <a:rPr lang="ru"/>
              <a:t>Robotness - даём генерацию и спрашиваем это человек или робот говорит с вами сейчас, хорошо </a:t>
            </a:r>
            <a:r>
              <a:rPr lang="ru"/>
              <a:t>меряет</a:t>
            </a:r>
            <a:r>
              <a:rPr lang="ru"/>
              <a:t> натуральность, но сильно восприимчива к hard ошибкам</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После того как обсудили субъективные метрики и в частности MOS, можем вернуться к нейронному MOS’у -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937865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937865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TTS очень важна акустика с которой был собран датасет, крупные компании когда записывают голосового </a:t>
            </a:r>
            <a:r>
              <a:rPr lang="ru"/>
              <a:t>помощника, они приглашают диктора в студию, чтобы была хорошая акустика у записей и чёткая речь, </a:t>
            </a:r>
            <a:r>
              <a:rPr lang="ru"/>
              <a:t> среди этих датасетов уровень записи на уровне студийной у LJSpeech’а и Наташи, у остальных хуже.</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b97563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b97563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Среди акустических моделей моделей можно выделить два типа, это связано с тем что нужно как-то решать проблему выравнивания, длина seq2seq attetion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b97563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b97563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изначально посмотрим на LSA как на обычный attenion из seq2seq моделей, то есть не self-attention, а ванильный seq2seq attention, в терминах трансформеров это attention из AiAYN, а не из BERT’а. У нас есть encoder, работает с эмбедами фонем, есть декодер с двумя головами - предсказывает след mel и стоп токен. Стоп токен учится бинарной классификацией нужно ли остановиться. Выход другой линейной проекции идёт в 3 места,в постнет, ресидуал коннекшин с выходом постнета и назад в LSTM для генерации следующего mel’а, но со следующим mel’ом есть нюанс - фреймы в mel’е очень похожи друг на друга, поэтому lstm’ка может начать копировать фреймы, чтобы этого не было добавили pre-net, который состоит из двух слоёв с dropout’ом между ними, который включён и на train’е и на inference, чтобы соседние предсказание не были идентичными .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Теперь рассмотрим LSA подробнее, обычный seq2seq смотрит на все hidden’ы encoder’а и считает их похожесть на текущий hidden decoder’а, в самый ванильный вариант это сделать dot product hidden’а декодера с каждым из hidden’ов encoder’а, прогнать результат через softmax чтобы получить распределение и взять значения это распределения в качестве весов и сложить hidden’ы encoder’а с этими весами, в LSA же когда считается похожесть используется распределение с предыдущего шага потому что за 1 фрейм mel’а распределение не сильно поменялось, то есть сетка конечно может сама это выучить, но сходимость и результат будут лучше если так явно подсказать сетки и добавить эту ифнормацию</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937865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937865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обсудим другие варианты attention’ов которые часто встречаются в seq2seq моделях для мапинга букв в mel’ы, они аналогично LSA пользуется тем фактом что выравнивание двух последовательностей идёт линейно, то есть i-ы1 символ занимает k фреймов, следующий символ занимает именно следующие k’ фреймов и внимание должно иметь большой вес именно там. Такой attention применяется имеено в TTS’е потому что текст соотносится со звуком так, такого же эффекта не будет в задаче машинного перевода или любой другой задаче в которой нет такого эффекта</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Первый который рассмотрим помимо LSA это Guided Attention, A из формулы это \alpha с предыдущего слайда, хотим сделать эти веса более диагональными, для этого берём матрицу W, которая как раз и будет диагональной (1 - диагональной) (её можно нарисовать и посмотреть на неё), а g отвечает за дисперсию этой полоски на диагонали. Этот loss прибавляется о всем остальным и минимизируется вместе с ними, а минимизация этого loss соотв следующему, диагональ итак будет близка к нулю её занулять не нужно, в чем дальше от диагонали значение, тем оно больше в матрице W, и чтобы занулить произведение тем оно меньше должно быть в A, из-за этого и сходится быстрее</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b97563c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b97563c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Рассмотрели как добавить своего рода регуляризацию чтобы tacotron сходился быстрее, теперь поговорим как сделать такотрон более выразительным, чтобы речь была менее монотонной, хотим добавить в неё какой то стиль</a:t>
            </a:r>
            <a:endParaRPr/>
          </a:p>
          <a:p>
            <a:pPr indent="0" lvl="0" marL="0" rtl="0" algn="l">
              <a:spcBef>
                <a:spcPts val="0"/>
              </a:spcBef>
              <a:spcAft>
                <a:spcPts val="0"/>
              </a:spcAft>
              <a:buNone/>
            </a:pPr>
            <a:r>
              <a:rPr lang="ru"/>
              <a:t>Есть референсная аудиодорожка из которой хотим доставать стиль, на обучении эта та же самая дорожка которая предсказывается, на инференсе это может быть та стиль который мы хотим перенять, но про инференс позже пока про обучение, </a:t>
            </a:r>
            <a:endParaRPr/>
          </a:p>
          <a:p>
            <a:pPr indent="0" lvl="0" marL="0" rtl="0" algn="l">
              <a:spcBef>
                <a:spcPts val="0"/>
              </a:spcBef>
              <a:spcAft>
                <a:spcPts val="0"/>
              </a:spcAft>
              <a:buNone/>
            </a:pPr>
            <a:r>
              <a:rPr lang="ru"/>
              <a:t>attention’ов берётся мало чтобы не происходил утечка информации из reference encoder’а то есть мы хотим что в encoder’а была только их информация, распутывание</a:t>
            </a:r>
            <a:endParaRPr/>
          </a:p>
          <a:p>
            <a:pPr indent="0" lvl="0" marL="0" rtl="0" algn="l">
              <a:spcBef>
                <a:spcPts val="0"/>
              </a:spcBef>
              <a:spcAft>
                <a:spcPts val="0"/>
              </a:spcAft>
              <a:buNone/>
            </a:pPr>
            <a:r>
              <a:rPr lang="ru"/>
              <a:t>Есть минусы - на inference нет оптимального алгоритма действий, нужно либо ручками выбирать каждый раз нужную reference дорожку, либо изучать пространство embeding’ов и брать какой то нужный, либо учить дополнительную сетку которая будет предсказывать style embedding по исходному тексту</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b97563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b97563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abs/2103.00110" TargetMode="External"/><Relationship Id="rId4" Type="http://schemas.openxmlformats.org/officeDocument/2006/relationships/hyperlink" Target="https://github.com/nsu-ai/russian_g2p" TargetMode="External"/><Relationship Id="rId5" Type="http://schemas.openxmlformats.org/officeDocument/2006/relationships/hyperlink" Target="https://montreal-forced-aligner.readthedocs.io/en/latest/" TargetMode="External"/><Relationship Id="rId6" Type="http://schemas.openxmlformats.org/officeDocument/2006/relationships/hyperlink" Target="https://www.kaggle.com/bryanpark/russian-single-speaker-speech-dataset/version/1" TargetMode="External"/><Relationship Id="rId7" Type="http://schemas.openxmlformats.org/officeDocument/2006/relationships/hyperlink" Target="https://vk.com/deepv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arxiv.org/abs/2103.001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keithito.com/LJ-Speech-Dataset/" TargetMode="External"/><Relationship Id="rId4" Type="http://schemas.openxmlformats.org/officeDocument/2006/relationships/hyperlink" Target="https://research.google/tools/datasets/libri-tts/" TargetMode="External"/><Relationship Id="rId5" Type="http://schemas.openxmlformats.org/officeDocument/2006/relationships/hyperlink" Target="https://ruslan-corpus.github.io/" TargetMode="External"/><Relationship Id="rId6" Type="http://schemas.openxmlformats.org/officeDocument/2006/relationships/hyperlink" Target="https://habr.com/ru/company/ashmanov_net/blog/528296/" TargetMode="External"/><Relationship Id="rId7" Type="http://schemas.openxmlformats.org/officeDocument/2006/relationships/hyperlink" Target="https://www.caito.de/2019/01/the-m-ailabs-speech-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2008.01490" TargetMode="External"/><Relationship Id="rId4" Type="http://schemas.openxmlformats.org/officeDocument/2006/relationships/hyperlink" Target="https://arxiv.org/pdf/1710.08969.pdf" TargetMode="External"/><Relationship Id="rId5" Type="http://schemas.openxmlformats.org/officeDocument/2006/relationships/hyperlink" Target="https://arxiv.org/pdf/1704.00784.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7400" y="-57775"/>
            <a:ext cx="8520600" cy="89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4800"/>
              <a:t>Text-to-Speech</a:t>
            </a:r>
            <a:endParaRPr sz="4800"/>
          </a:p>
        </p:txBody>
      </p:sp>
      <p:sp>
        <p:nvSpPr>
          <p:cNvPr id="55" name="Google Shape;55;p13"/>
          <p:cNvSpPr txBox="1"/>
          <p:nvPr/>
        </p:nvSpPr>
        <p:spPr>
          <a:xfrm>
            <a:off x="219125" y="833825"/>
            <a:ext cx="25893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Lecture plan:</a:t>
            </a:r>
            <a:endParaRPr sz="2000"/>
          </a:p>
          <a:p>
            <a:pPr indent="-355600" lvl="0" marL="457200" rtl="0" algn="l">
              <a:lnSpc>
                <a:spcPct val="150000"/>
              </a:lnSpc>
              <a:spcBef>
                <a:spcPts val="0"/>
              </a:spcBef>
              <a:spcAft>
                <a:spcPts val="0"/>
              </a:spcAft>
              <a:buSzPts val="2000"/>
              <a:buChar char="●"/>
            </a:pPr>
            <a:r>
              <a:rPr lang="ru" sz="2000"/>
              <a:t>overview</a:t>
            </a:r>
            <a:endParaRPr sz="2000"/>
          </a:p>
          <a:p>
            <a:pPr indent="-355600" lvl="0" marL="457200" rtl="0" algn="l">
              <a:lnSpc>
                <a:spcPct val="150000"/>
              </a:lnSpc>
              <a:spcBef>
                <a:spcPts val="0"/>
              </a:spcBef>
              <a:spcAft>
                <a:spcPts val="0"/>
              </a:spcAft>
              <a:buSzPts val="2000"/>
              <a:buChar char="●"/>
            </a:pPr>
            <a:r>
              <a:rPr lang="ru" sz="2000"/>
              <a:t>metrics</a:t>
            </a:r>
            <a:endParaRPr sz="2000"/>
          </a:p>
          <a:p>
            <a:pPr indent="-355600" lvl="0" marL="457200" rtl="0" algn="l">
              <a:lnSpc>
                <a:spcPct val="150000"/>
              </a:lnSpc>
              <a:spcBef>
                <a:spcPts val="0"/>
              </a:spcBef>
              <a:spcAft>
                <a:spcPts val="0"/>
              </a:spcAft>
              <a:buSzPts val="2000"/>
              <a:buChar char="●"/>
            </a:pPr>
            <a:r>
              <a:rPr lang="ru" sz="2000"/>
              <a:t>datasets</a:t>
            </a:r>
            <a:endParaRPr sz="2000"/>
          </a:p>
          <a:p>
            <a:pPr indent="-355600" lvl="0" marL="457200" rtl="0" algn="l">
              <a:lnSpc>
                <a:spcPct val="150000"/>
              </a:lnSpc>
              <a:spcBef>
                <a:spcPts val="0"/>
              </a:spcBef>
              <a:spcAft>
                <a:spcPts val="0"/>
              </a:spcAft>
              <a:buSzPts val="2000"/>
              <a:buChar char="●"/>
            </a:pPr>
            <a:r>
              <a:rPr lang="ru" sz="2000"/>
              <a:t>approaches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Fast Family</a:t>
            </a:r>
            <a:endParaRPr/>
          </a:p>
        </p:txBody>
      </p:sp>
      <p:pic>
        <p:nvPicPr>
          <p:cNvPr id="135" name="Google Shape;135;p22"/>
          <p:cNvPicPr preferRelativeResize="0"/>
          <p:nvPr/>
        </p:nvPicPr>
        <p:blipFill>
          <a:blip r:embed="rId3">
            <a:alphaModFix/>
          </a:blip>
          <a:stretch>
            <a:fillRect/>
          </a:stretch>
        </p:blipFill>
        <p:spPr>
          <a:xfrm>
            <a:off x="3253700" y="823600"/>
            <a:ext cx="5578599" cy="2972450"/>
          </a:xfrm>
          <a:prstGeom prst="rect">
            <a:avLst/>
          </a:prstGeom>
          <a:noFill/>
          <a:ln>
            <a:noFill/>
          </a:ln>
        </p:spPr>
      </p:pic>
      <p:sp>
        <p:nvSpPr>
          <p:cNvPr id="136" name="Google Shape;136;p22"/>
          <p:cNvSpPr txBox="1"/>
          <p:nvPr/>
        </p:nvSpPr>
        <p:spPr>
          <a:xfrm>
            <a:off x="311700" y="1232550"/>
            <a:ext cx="18603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ru" sz="1600"/>
              <a:t>FastSpeech</a:t>
            </a:r>
            <a:endParaRPr sz="1600"/>
          </a:p>
          <a:p>
            <a:pPr indent="-330200" lvl="0" marL="457200" rtl="0" algn="l">
              <a:lnSpc>
                <a:spcPct val="150000"/>
              </a:lnSpc>
              <a:spcBef>
                <a:spcPts val="0"/>
              </a:spcBef>
              <a:spcAft>
                <a:spcPts val="0"/>
              </a:spcAft>
              <a:buSzPts val="1600"/>
              <a:buChar char="●"/>
            </a:pPr>
            <a:r>
              <a:rPr lang="ru" sz="1600"/>
              <a:t>FastPitch</a:t>
            </a:r>
            <a:endParaRPr sz="1600"/>
          </a:p>
          <a:p>
            <a:pPr indent="-330200" lvl="0" marL="457200" rtl="0" algn="l">
              <a:lnSpc>
                <a:spcPct val="150000"/>
              </a:lnSpc>
              <a:spcBef>
                <a:spcPts val="0"/>
              </a:spcBef>
              <a:spcAft>
                <a:spcPts val="0"/>
              </a:spcAft>
              <a:buSzPts val="1600"/>
              <a:buChar char="●"/>
            </a:pPr>
            <a:r>
              <a:rPr lang="ru" sz="1600"/>
              <a:t>FastSpeech2</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FastSpeech2 &amp; FastPitch</a:t>
            </a:r>
            <a:endParaRPr/>
          </a:p>
        </p:txBody>
      </p:sp>
      <p:pic>
        <p:nvPicPr>
          <p:cNvPr id="142" name="Google Shape;142;p23"/>
          <p:cNvPicPr preferRelativeResize="0"/>
          <p:nvPr/>
        </p:nvPicPr>
        <p:blipFill>
          <a:blip r:embed="rId3">
            <a:alphaModFix/>
          </a:blip>
          <a:stretch>
            <a:fillRect/>
          </a:stretch>
        </p:blipFill>
        <p:spPr>
          <a:xfrm>
            <a:off x="1606000" y="1107014"/>
            <a:ext cx="5858975" cy="292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0" y="11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AdaSpeech</a:t>
            </a:r>
            <a:endParaRPr/>
          </a:p>
        </p:txBody>
      </p:sp>
      <p:sp>
        <p:nvSpPr>
          <p:cNvPr id="148" name="Google Shape;148;p24"/>
          <p:cNvSpPr txBox="1"/>
          <p:nvPr/>
        </p:nvSpPr>
        <p:spPr>
          <a:xfrm>
            <a:off x="0" y="786150"/>
            <a:ext cx="4226700" cy="178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800"/>
              <a:t>Main goals:</a:t>
            </a:r>
            <a:endParaRPr sz="1800"/>
          </a:p>
          <a:p>
            <a:pPr indent="-317500" lvl="0" marL="457200" rtl="0" algn="l">
              <a:lnSpc>
                <a:spcPct val="150000"/>
              </a:lnSpc>
              <a:spcBef>
                <a:spcPts val="0"/>
              </a:spcBef>
              <a:spcAft>
                <a:spcPts val="0"/>
              </a:spcAft>
              <a:buSzPts val="1400"/>
              <a:buChar char="●"/>
            </a:pPr>
            <a:r>
              <a:rPr lang="ru"/>
              <a:t>t</a:t>
            </a:r>
            <a:r>
              <a:rPr lang="ru"/>
              <a:t>o handle different acoustic conditions</a:t>
            </a:r>
            <a:endParaRPr/>
          </a:p>
          <a:p>
            <a:pPr indent="-317500" lvl="0" marL="457200" rtl="0" algn="l">
              <a:lnSpc>
                <a:spcPct val="150000"/>
              </a:lnSpc>
              <a:spcBef>
                <a:spcPts val="0"/>
              </a:spcBef>
              <a:spcAft>
                <a:spcPts val="0"/>
              </a:spcAft>
              <a:buSzPts val="1400"/>
              <a:buChar char="●"/>
            </a:pPr>
            <a:r>
              <a:rPr lang="ru"/>
              <a:t>to finetune for new speakers with small number of parameters and without quality degradation</a:t>
            </a:r>
            <a:endParaRPr/>
          </a:p>
        </p:txBody>
      </p:sp>
      <p:pic>
        <p:nvPicPr>
          <p:cNvPr id="149" name="Google Shape;149;p24"/>
          <p:cNvPicPr preferRelativeResize="0"/>
          <p:nvPr/>
        </p:nvPicPr>
        <p:blipFill>
          <a:blip r:embed="rId3">
            <a:alphaModFix/>
          </a:blip>
          <a:stretch>
            <a:fillRect/>
          </a:stretch>
        </p:blipFill>
        <p:spPr>
          <a:xfrm>
            <a:off x="6070325" y="0"/>
            <a:ext cx="3073675" cy="4808507"/>
          </a:xfrm>
          <a:prstGeom prst="rect">
            <a:avLst/>
          </a:prstGeom>
          <a:noFill/>
          <a:ln>
            <a:noFill/>
          </a:ln>
        </p:spPr>
      </p:pic>
      <p:pic>
        <p:nvPicPr>
          <p:cNvPr id="150" name="Google Shape;150;p24"/>
          <p:cNvPicPr preferRelativeResize="0"/>
          <p:nvPr/>
        </p:nvPicPr>
        <p:blipFill>
          <a:blip r:embed="rId4">
            <a:alphaModFix/>
          </a:blip>
          <a:stretch>
            <a:fillRect/>
          </a:stretch>
        </p:blipFill>
        <p:spPr>
          <a:xfrm>
            <a:off x="226350" y="3078900"/>
            <a:ext cx="5843976" cy="2064600"/>
          </a:xfrm>
          <a:prstGeom prst="rect">
            <a:avLst/>
          </a:prstGeom>
          <a:noFill/>
          <a:ln>
            <a:noFill/>
          </a:ln>
        </p:spPr>
      </p:pic>
      <p:pic>
        <p:nvPicPr>
          <p:cNvPr id="151" name="Google Shape;151;p24"/>
          <p:cNvPicPr preferRelativeResize="0"/>
          <p:nvPr/>
        </p:nvPicPr>
        <p:blipFill>
          <a:blip r:embed="rId5">
            <a:alphaModFix/>
          </a:blip>
          <a:stretch>
            <a:fillRect/>
          </a:stretch>
        </p:blipFill>
        <p:spPr>
          <a:xfrm>
            <a:off x="3842125" y="786150"/>
            <a:ext cx="2500891" cy="229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Ссылки:</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u="sng">
                <a:solidFill>
                  <a:schemeClr val="hlink"/>
                </a:solidFill>
                <a:hlinkClick r:id="rId3"/>
              </a:rPr>
              <a:t>neural mos</a:t>
            </a:r>
            <a:r>
              <a:rPr lang="ru"/>
              <a:t> - NN for mos prediction </a:t>
            </a:r>
            <a:endParaRPr/>
          </a:p>
          <a:p>
            <a:pPr indent="-342900" lvl="0" marL="457200" rtl="0" algn="l">
              <a:spcBef>
                <a:spcPts val="0"/>
              </a:spcBef>
              <a:spcAft>
                <a:spcPts val="0"/>
              </a:spcAft>
              <a:buSzPts val="1800"/>
              <a:buChar char="●"/>
            </a:pPr>
            <a:r>
              <a:rPr lang="ru" u="sng">
                <a:solidFill>
                  <a:schemeClr val="hlink"/>
                </a:solidFill>
                <a:hlinkClick r:id="rId4"/>
              </a:rPr>
              <a:t>g2p</a:t>
            </a:r>
            <a:r>
              <a:rPr lang="ru"/>
              <a:t> - russian g2p</a:t>
            </a:r>
            <a:endParaRPr/>
          </a:p>
          <a:p>
            <a:pPr indent="-342900" lvl="0" marL="457200" rtl="0" algn="l">
              <a:spcBef>
                <a:spcPts val="0"/>
              </a:spcBef>
              <a:spcAft>
                <a:spcPts val="0"/>
              </a:spcAft>
              <a:buSzPts val="1800"/>
              <a:buChar char="●"/>
            </a:pPr>
            <a:r>
              <a:rPr lang="ru" u="sng">
                <a:solidFill>
                  <a:schemeClr val="hlink"/>
                </a:solidFill>
                <a:hlinkClick r:id="rId5"/>
              </a:rPr>
              <a:t>mfa</a:t>
            </a:r>
            <a:r>
              <a:rPr lang="ru"/>
              <a:t> </a:t>
            </a:r>
            <a:r>
              <a:rPr lang="ru"/>
              <a:t>- text-speech aligner on HMMs</a:t>
            </a:r>
            <a:endParaRPr/>
          </a:p>
          <a:p>
            <a:pPr indent="-342900" lvl="0" marL="457200" rtl="0" algn="l">
              <a:spcBef>
                <a:spcPts val="0"/>
              </a:spcBef>
              <a:spcAft>
                <a:spcPts val="0"/>
              </a:spcAft>
              <a:buSzPts val="1800"/>
              <a:buChar char="●"/>
            </a:pPr>
            <a:r>
              <a:rPr lang="ru" u="sng">
                <a:solidFill>
                  <a:schemeClr val="hlink"/>
                </a:solidFill>
                <a:hlinkClick r:id="rId6"/>
              </a:rPr>
              <a:t>unnamed dataset</a:t>
            </a:r>
            <a:r>
              <a:rPr lang="ru"/>
              <a:t> - russian, single speaker, bad quality</a:t>
            </a:r>
            <a:endParaRPr/>
          </a:p>
          <a:p>
            <a:pPr indent="-342900" lvl="0" marL="457200" rtl="0" algn="l">
              <a:spcBef>
                <a:spcPts val="0"/>
              </a:spcBef>
              <a:spcAft>
                <a:spcPts val="0"/>
              </a:spcAft>
              <a:buSzPts val="1800"/>
              <a:buChar char="●"/>
            </a:pPr>
            <a:r>
              <a:rPr lang="ru" u="sng">
                <a:solidFill>
                  <a:schemeClr val="hlink"/>
                </a:solidFill>
                <a:hlinkClick r:id="rId7"/>
              </a:rPr>
              <a:t>Best ml memes in the multiverse.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Overview</a:t>
            </a:r>
            <a:endParaRPr/>
          </a:p>
        </p:txBody>
      </p:sp>
      <p:sp>
        <p:nvSpPr>
          <p:cNvPr id="61" name="Google Shape;61;p14"/>
          <p:cNvSpPr/>
          <p:nvPr/>
        </p:nvSpPr>
        <p:spPr>
          <a:xfrm>
            <a:off x="100575" y="1825825"/>
            <a:ext cx="1499400" cy="81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2900"/>
              <a:t>Hello there</a:t>
            </a:r>
            <a:endParaRPr sz="2900"/>
          </a:p>
        </p:txBody>
      </p:sp>
      <p:sp>
        <p:nvSpPr>
          <p:cNvPr id="62" name="Google Shape;62;p14"/>
          <p:cNvSpPr/>
          <p:nvPr/>
        </p:nvSpPr>
        <p:spPr>
          <a:xfrm>
            <a:off x="4146900" y="1825825"/>
            <a:ext cx="1352400" cy="88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600"/>
              <a:t>Backend</a:t>
            </a:r>
            <a:endParaRPr sz="1600"/>
          </a:p>
        </p:txBody>
      </p:sp>
      <p:pic>
        <p:nvPicPr>
          <p:cNvPr id="63" name="Google Shape;63;p14"/>
          <p:cNvPicPr preferRelativeResize="0"/>
          <p:nvPr/>
        </p:nvPicPr>
        <p:blipFill>
          <a:blip r:embed="rId3">
            <a:alphaModFix/>
          </a:blip>
          <a:stretch>
            <a:fillRect/>
          </a:stretch>
        </p:blipFill>
        <p:spPr>
          <a:xfrm>
            <a:off x="6143475" y="1699275"/>
            <a:ext cx="2277375" cy="1138688"/>
          </a:xfrm>
          <a:prstGeom prst="rect">
            <a:avLst/>
          </a:prstGeom>
          <a:noFill/>
          <a:ln>
            <a:noFill/>
          </a:ln>
        </p:spPr>
      </p:pic>
      <p:cxnSp>
        <p:nvCxnSpPr>
          <p:cNvPr id="64" name="Google Shape;64;p14"/>
          <p:cNvCxnSpPr>
            <a:endCxn id="65" idx="1"/>
          </p:cNvCxnSpPr>
          <p:nvPr/>
        </p:nvCxnSpPr>
        <p:spPr>
          <a:xfrm>
            <a:off x="1600050" y="2234725"/>
            <a:ext cx="497100" cy="0"/>
          </a:xfrm>
          <a:prstGeom prst="straightConnector1">
            <a:avLst/>
          </a:prstGeom>
          <a:noFill/>
          <a:ln cap="flat" cmpd="sng" w="28575">
            <a:solidFill>
              <a:schemeClr val="dk2"/>
            </a:solidFill>
            <a:prstDash val="solid"/>
            <a:round/>
            <a:headEnd len="med" w="med" type="none"/>
            <a:tailEnd len="med" w="med" type="triangle"/>
          </a:ln>
        </p:spPr>
      </p:cxnSp>
      <p:cxnSp>
        <p:nvCxnSpPr>
          <p:cNvPr id="66" name="Google Shape;66;p14"/>
          <p:cNvCxnSpPr>
            <a:stCxn id="62" idx="3"/>
            <a:endCxn id="63" idx="1"/>
          </p:cNvCxnSpPr>
          <p:nvPr/>
        </p:nvCxnSpPr>
        <p:spPr>
          <a:xfrm>
            <a:off x="5499300" y="2268625"/>
            <a:ext cx="644100" cy="0"/>
          </a:xfrm>
          <a:prstGeom prst="straightConnector1">
            <a:avLst/>
          </a:prstGeom>
          <a:noFill/>
          <a:ln cap="flat" cmpd="sng" w="28575">
            <a:solidFill>
              <a:schemeClr val="dk2"/>
            </a:solidFill>
            <a:prstDash val="solid"/>
            <a:round/>
            <a:headEnd len="med" w="med" type="none"/>
            <a:tailEnd len="med" w="med" type="triangle"/>
          </a:ln>
        </p:spPr>
      </p:cxnSp>
      <p:sp>
        <p:nvSpPr>
          <p:cNvPr id="67" name="Google Shape;67;p14"/>
          <p:cNvSpPr txBox="1"/>
          <p:nvPr/>
        </p:nvSpPr>
        <p:spPr>
          <a:xfrm>
            <a:off x="2992475" y="3066825"/>
            <a:ext cx="1885500" cy="12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t>Additional info:</a:t>
            </a:r>
            <a:endParaRPr sz="1600"/>
          </a:p>
          <a:p>
            <a:pPr indent="-330200" lvl="0" marL="457200" rtl="0" algn="l">
              <a:lnSpc>
                <a:spcPct val="115000"/>
              </a:lnSpc>
              <a:spcBef>
                <a:spcPts val="0"/>
              </a:spcBef>
              <a:spcAft>
                <a:spcPts val="0"/>
              </a:spcAft>
              <a:buSzPts val="1600"/>
              <a:buChar char="●"/>
            </a:pPr>
            <a:r>
              <a:rPr lang="ru" sz="1600"/>
              <a:t>emphasis</a:t>
            </a:r>
            <a:endParaRPr sz="1600"/>
          </a:p>
          <a:p>
            <a:pPr indent="-330200" lvl="0" marL="457200" rtl="0" algn="l">
              <a:lnSpc>
                <a:spcPct val="115000"/>
              </a:lnSpc>
              <a:spcBef>
                <a:spcPts val="0"/>
              </a:spcBef>
              <a:spcAft>
                <a:spcPts val="0"/>
              </a:spcAft>
              <a:buSzPts val="1600"/>
              <a:buChar char="●"/>
            </a:pPr>
            <a:r>
              <a:rPr lang="ru" sz="1600"/>
              <a:t>emotion</a:t>
            </a:r>
            <a:endParaRPr sz="1600"/>
          </a:p>
          <a:p>
            <a:pPr indent="-330200" lvl="0" marL="457200" rtl="0" algn="l">
              <a:lnSpc>
                <a:spcPct val="115000"/>
              </a:lnSpc>
              <a:spcBef>
                <a:spcPts val="0"/>
              </a:spcBef>
              <a:spcAft>
                <a:spcPts val="0"/>
              </a:spcAft>
              <a:buSzPts val="1600"/>
              <a:buChar char="●"/>
            </a:pPr>
            <a:r>
              <a:rPr lang="ru" sz="1600"/>
              <a:t>speaker id</a:t>
            </a:r>
            <a:endParaRPr sz="1600"/>
          </a:p>
        </p:txBody>
      </p:sp>
      <p:cxnSp>
        <p:nvCxnSpPr>
          <p:cNvPr id="68" name="Google Shape;68;p14"/>
          <p:cNvCxnSpPr>
            <a:stCxn id="67" idx="0"/>
            <a:endCxn id="62" idx="2"/>
          </p:cNvCxnSpPr>
          <p:nvPr/>
        </p:nvCxnSpPr>
        <p:spPr>
          <a:xfrm rot="-5400000">
            <a:off x="4201475" y="2445075"/>
            <a:ext cx="355500" cy="888000"/>
          </a:xfrm>
          <a:prstGeom prst="curvedConnector3">
            <a:avLst>
              <a:gd fmla="val 49986" name="adj1"/>
            </a:avLst>
          </a:prstGeom>
          <a:noFill/>
          <a:ln cap="flat" cmpd="sng" w="28575">
            <a:solidFill>
              <a:schemeClr val="dk2"/>
            </a:solidFill>
            <a:prstDash val="lgDash"/>
            <a:round/>
            <a:headEnd len="med" w="med" type="none"/>
            <a:tailEnd len="med" w="med" type="triangle"/>
          </a:ln>
        </p:spPr>
      </p:cxnSp>
      <p:sp>
        <p:nvSpPr>
          <p:cNvPr id="65" name="Google Shape;65;p14"/>
          <p:cNvSpPr/>
          <p:nvPr/>
        </p:nvSpPr>
        <p:spPr>
          <a:xfrm>
            <a:off x="2097150" y="1825825"/>
            <a:ext cx="1499400" cy="81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ru" sz="1600"/>
              <a:t>F</a:t>
            </a:r>
            <a:r>
              <a:rPr lang="ru" sz="1600"/>
              <a:t>rontend</a:t>
            </a:r>
            <a:endParaRPr/>
          </a:p>
        </p:txBody>
      </p:sp>
      <p:cxnSp>
        <p:nvCxnSpPr>
          <p:cNvPr id="69" name="Google Shape;69;p14"/>
          <p:cNvCxnSpPr/>
          <p:nvPr/>
        </p:nvCxnSpPr>
        <p:spPr>
          <a:xfrm>
            <a:off x="3623175" y="2234725"/>
            <a:ext cx="497100" cy="0"/>
          </a:xfrm>
          <a:prstGeom prst="straightConnector1">
            <a:avLst/>
          </a:prstGeom>
          <a:noFill/>
          <a:ln cap="flat" cmpd="sng" w="28575">
            <a:solidFill>
              <a:schemeClr val="dk2"/>
            </a:solidFill>
            <a:prstDash val="solid"/>
            <a:round/>
            <a:headEnd len="med" w="med" type="none"/>
            <a:tailEnd len="med" w="med" type="triangle"/>
          </a:ln>
        </p:spPr>
      </p:cxnSp>
      <p:sp>
        <p:nvSpPr>
          <p:cNvPr id="70" name="Google Shape;70;p14"/>
          <p:cNvSpPr txBox="1"/>
          <p:nvPr/>
        </p:nvSpPr>
        <p:spPr>
          <a:xfrm>
            <a:off x="333425" y="3066825"/>
            <a:ext cx="242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Text Analysis aka</a:t>
            </a:r>
            <a:r>
              <a:rPr lang="ru"/>
              <a:t> frontend:</a:t>
            </a:r>
            <a:endParaRPr/>
          </a:p>
          <a:p>
            <a:pPr indent="-317500" lvl="0" marL="457200" rtl="0" algn="l">
              <a:spcBef>
                <a:spcPts val="0"/>
              </a:spcBef>
              <a:spcAft>
                <a:spcPts val="0"/>
              </a:spcAft>
              <a:buSzPts val="1400"/>
              <a:buChar char="●"/>
            </a:pPr>
            <a:r>
              <a:rPr lang="ru"/>
              <a:t>text normalization</a:t>
            </a:r>
            <a:endParaRPr/>
          </a:p>
          <a:p>
            <a:pPr indent="-317500" lvl="0" marL="457200" rtl="0" algn="l">
              <a:spcBef>
                <a:spcPts val="0"/>
              </a:spcBef>
              <a:spcAft>
                <a:spcPts val="0"/>
              </a:spcAft>
              <a:buSzPts val="1400"/>
              <a:buChar char="●"/>
            </a:pPr>
            <a:r>
              <a:rPr lang="ru"/>
              <a:t>grapheme to phoneme (G2P)</a:t>
            </a:r>
            <a:endParaRPr/>
          </a:p>
        </p:txBody>
      </p:sp>
      <p:sp>
        <p:nvSpPr>
          <p:cNvPr id="71" name="Google Shape;71;p14"/>
          <p:cNvSpPr txBox="1"/>
          <p:nvPr/>
        </p:nvSpPr>
        <p:spPr>
          <a:xfrm>
            <a:off x="5499300" y="3066825"/>
            <a:ext cx="255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Backend:</a:t>
            </a:r>
            <a:endParaRPr/>
          </a:p>
          <a:p>
            <a:pPr indent="-317500" lvl="0" marL="457200" rtl="0" algn="l">
              <a:spcBef>
                <a:spcPts val="0"/>
              </a:spcBef>
              <a:spcAft>
                <a:spcPts val="0"/>
              </a:spcAft>
              <a:buSzPts val="1400"/>
              <a:buChar char="●"/>
            </a:pPr>
            <a:r>
              <a:rPr lang="ru"/>
              <a:t>Acoustic model (AM) + Vocoder</a:t>
            </a:r>
            <a:endParaRPr/>
          </a:p>
          <a:p>
            <a:pPr indent="-317500" lvl="0" marL="457200" rtl="0" algn="l">
              <a:spcBef>
                <a:spcPts val="0"/>
              </a:spcBef>
              <a:spcAft>
                <a:spcPts val="0"/>
              </a:spcAft>
              <a:buSzPts val="1400"/>
              <a:buChar char="●"/>
            </a:pPr>
            <a:r>
              <a:rPr lang="ru"/>
              <a:t>End2End (E2E)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94825" y="1912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Metrics</a:t>
            </a:r>
            <a:endParaRPr/>
          </a:p>
        </p:txBody>
      </p:sp>
      <p:sp>
        <p:nvSpPr>
          <p:cNvPr id="77" name="Google Shape;77;p15"/>
          <p:cNvSpPr txBox="1"/>
          <p:nvPr>
            <p:ph idx="1" type="body"/>
          </p:nvPr>
        </p:nvSpPr>
        <p:spPr>
          <a:xfrm>
            <a:off x="5832625" y="3295400"/>
            <a:ext cx="4683300" cy="131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ru" sz="1400">
                <a:solidFill>
                  <a:schemeClr val="dk1"/>
                </a:solidFill>
              </a:rPr>
              <a:t>MOS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MUSHRA</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SBS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Robotness</a:t>
            </a:r>
            <a:endParaRPr sz="1400">
              <a:solidFill>
                <a:schemeClr val="dk1"/>
              </a:solidFill>
            </a:endParaRPr>
          </a:p>
        </p:txBody>
      </p:sp>
      <p:sp>
        <p:nvSpPr>
          <p:cNvPr id="78" name="Google Shape;78;p15"/>
          <p:cNvSpPr txBox="1"/>
          <p:nvPr/>
        </p:nvSpPr>
        <p:spPr>
          <a:xfrm>
            <a:off x="166850" y="2485175"/>
            <a:ext cx="226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Objective</a:t>
            </a:r>
            <a:r>
              <a:rPr lang="ru" sz="2200"/>
              <a:t>:</a:t>
            </a:r>
            <a:r>
              <a:rPr lang="ru" sz="2200"/>
              <a:t> </a:t>
            </a:r>
            <a:endParaRPr sz="2200"/>
          </a:p>
        </p:txBody>
      </p:sp>
      <p:pic>
        <p:nvPicPr>
          <p:cNvPr id="79" name="Google Shape;79;p15"/>
          <p:cNvPicPr preferRelativeResize="0"/>
          <p:nvPr/>
        </p:nvPicPr>
        <p:blipFill>
          <a:blip r:embed="rId3">
            <a:alphaModFix/>
          </a:blip>
          <a:stretch>
            <a:fillRect/>
          </a:stretch>
        </p:blipFill>
        <p:spPr>
          <a:xfrm>
            <a:off x="1618475" y="2485175"/>
            <a:ext cx="700500" cy="700500"/>
          </a:xfrm>
          <a:prstGeom prst="rect">
            <a:avLst/>
          </a:prstGeom>
          <a:noFill/>
          <a:ln>
            <a:noFill/>
          </a:ln>
        </p:spPr>
      </p:pic>
      <p:sp>
        <p:nvSpPr>
          <p:cNvPr id="80" name="Google Shape;80;p15"/>
          <p:cNvSpPr txBox="1"/>
          <p:nvPr/>
        </p:nvSpPr>
        <p:spPr>
          <a:xfrm>
            <a:off x="2107250" y="2385200"/>
            <a:ext cx="32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400"/>
              <a:t>*</a:t>
            </a:r>
            <a:endParaRPr sz="2400"/>
          </a:p>
        </p:txBody>
      </p:sp>
      <p:sp>
        <p:nvSpPr>
          <p:cNvPr id="81" name="Google Shape;81;p15"/>
          <p:cNvSpPr txBox="1"/>
          <p:nvPr/>
        </p:nvSpPr>
        <p:spPr>
          <a:xfrm>
            <a:off x="166850" y="3295400"/>
            <a:ext cx="3404400" cy="183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2400"/>
              <a:t>*</a:t>
            </a:r>
            <a:r>
              <a:rPr lang="ru" sz="1700"/>
              <a:t> </a:t>
            </a:r>
            <a:r>
              <a:rPr lang="ru" sz="1800"/>
              <a:t>surrogate metrics:</a:t>
            </a:r>
            <a:endParaRPr sz="1800"/>
          </a:p>
          <a:p>
            <a:pPr indent="-317500" lvl="0" marL="457200" rtl="0" algn="l">
              <a:lnSpc>
                <a:spcPct val="115000"/>
              </a:lnSpc>
              <a:spcBef>
                <a:spcPts val="0"/>
              </a:spcBef>
              <a:spcAft>
                <a:spcPts val="0"/>
              </a:spcAft>
              <a:buSzPts val="1400"/>
              <a:buChar char="●"/>
            </a:pPr>
            <a:r>
              <a:rPr lang="ru"/>
              <a:t>WER/CER</a:t>
            </a:r>
            <a:endParaRPr/>
          </a:p>
          <a:p>
            <a:pPr indent="-317500" lvl="0" marL="457200" rtl="0" algn="l">
              <a:lnSpc>
                <a:spcPct val="115000"/>
              </a:lnSpc>
              <a:spcBef>
                <a:spcPts val="0"/>
              </a:spcBef>
              <a:spcAft>
                <a:spcPts val="0"/>
              </a:spcAft>
              <a:buSzPts val="1400"/>
              <a:buChar char="●"/>
            </a:pPr>
            <a:r>
              <a:rPr lang="ru"/>
              <a:t>SR</a:t>
            </a:r>
            <a:endParaRPr/>
          </a:p>
          <a:p>
            <a:pPr indent="-317500" lvl="0" marL="457200" rtl="0" algn="l">
              <a:lnSpc>
                <a:spcPct val="115000"/>
              </a:lnSpc>
              <a:spcBef>
                <a:spcPts val="0"/>
              </a:spcBef>
              <a:spcAft>
                <a:spcPts val="0"/>
              </a:spcAft>
              <a:buSzPts val="1400"/>
              <a:buChar char="●"/>
            </a:pPr>
            <a:r>
              <a:rPr lang="ru"/>
              <a:t>SER</a:t>
            </a:r>
            <a:endParaRPr/>
          </a:p>
          <a:p>
            <a:pPr indent="-317500" lvl="0" marL="457200" rtl="0" algn="l">
              <a:lnSpc>
                <a:spcPct val="115000"/>
              </a:lnSpc>
              <a:spcBef>
                <a:spcPts val="0"/>
              </a:spcBef>
              <a:spcAft>
                <a:spcPts val="0"/>
              </a:spcAft>
              <a:buSzPts val="1400"/>
              <a:buChar char="●"/>
            </a:pPr>
            <a:r>
              <a:rPr lang="ru" u="sng">
                <a:solidFill>
                  <a:schemeClr val="hlink"/>
                </a:solidFill>
                <a:hlinkClick r:id="rId4"/>
              </a:rPr>
              <a:t>Neural MOS</a:t>
            </a:r>
            <a:endParaRPr/>
          </a:p>
          <a:p>
            <a:pPr indent="0" lvl="0" marL="0" rtl="0" algn="l">
              <a:spcBef>
                <a:spcPts val="0"/>
              </a:spcBef>
              <a:spcAft>
                <a:spcPts val="0"/>
              </a:spcAft>
              <a:buNone/>
            </a:pPr>
            <a:r>
              <a:t/>
            </a:r>
            <a:endParaRPr sz="1500"/>
          </a:p>
        </p:txBody>
      </p:sp>
      <p:sp>
        <p:nvSpPr>
          <p:cNvPr id="82" name="Google Shape;82;p15"/>
          <p:cNvSpPr txBox="1"/>
          <p:nvPr/>
        </p:nvSpPr>
        <p:spPr>
          <a:xfrm>
            <a:off x="6243000" y="2469725"/>
            <a:ext cx="290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400"/>
              <a:t>Subjective:</a:t>
            </a:r>
            <a:endParaRPr sz="2400"/>
          </a:p>
        </p:txBody>
      </p:sp>
      <p:sp>
        <p:nvSpPr>
          <p:cNvPr id="83" name="Google Shape;83;p15"/>
          <p:cNvSpPr txBox="1"/>
          <p:nvPr/>
        </p:nvSpPr>
        <p:spPr>
          <a:xfrm>
            <a:off x="2877625" y="186025"/>
            <a:ext cx="2955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500"/>
              <a:t>Errors</a:t>
            </a:r>
            <a:endParaRPr sz="2500"/>
          </a:p>
        </p:txBody>
      </p:sp>
      <p:sp>
        <p:nvSpPr>
          <p:cNvPr id="84" name="Google Shape;84;p15"/>
          <p:cNvSpPr txBox="1"/>
          <p:nvPr/>
        </p:nvSpPr>
        <p:spPr>
          <a:xfrm>
            <a:off x="166850" y="755425"/>
            <a:ext cx="2332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Hard:</a:t>
            </a:r>
            <a:endParaRPr sz="2200"/>
          </a:p>
          <a:p>
            <a:pPr indent="-317500" lvl="0" marL="457200" rtl="0" algn="l">
              <a:spcBef>
                <a:spcPts val="0"/>
              </a:spcBef>
              <a:spcAft>
                <a:spcPts val="0"/>
              </a:spcAft>
              <a:buSzPts val="1400"/>
              <a:buChar char="●"/>
            </a:pPr>
            <a:r>
              <a:rPr lang="ru"/>
              <a:t>wrong stress</a:t>
            </a:r>
            <a:endParaRPr/>
          </a:p>
          <a:p>
            <a:pPr indent="-317500" lvl="0" marL="457200" rtl="0" algn="l">
              <a:spcBef>
                <a:spcPts val="0"/>
              </a:spcBef>
              <a:spcAft>
                <a:spcPts val="0"/>
              </a:spcAft>
              <a:buSzPts val="1400"/>
              <a:buChar char="●"/>
            </a:pPr>
            <a:r>
              <a:rPr lang="ru"/>
              <a:t>wrong pronunciation</a:t>
            </a:r>
            <a:endParaRPr/>
          </a:p>
        </p:txBody>
      </p:sp>
      <p:sp>
        <p:nvSpPr>
          <p:cNvPr id="85" name="Google Shape;85;p15"/>
          <p:cNvSpPr txBox="1"/>
          <p:nvPr/>
        </p:nvSpPr>
        <p:spPr>
          <a:xfrm>
            <a:off x="6243000" y="755425"/>
            <a:ext cx="2332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200"/>
              <a:t>Soft</a:t>
            </a:r>
            <a:r>
              <a:rPr lang="ru" sz="2200"/>
              <a:t>:</a:t>
            </a:r>
            <a:endParaRPr sz="2200"/>
          </a:p>
          <a:p>
            <a:pPr indent="-317500" lvl="0" marL="457200" rtl="0" algn="l">
              <a:spcBef>
                <a:spcPts val="0"/>
              </a:spcBef>
              <a:spcAft>
                <a:spcPts val="0"/>
              </a:spcAft>
              <a:buSzPts val="1400"/>
              <a:buChar char="●"/>
            </a:pPr>
            <a:r>
              <a:rPr lang="ru"/>
              <a:t>naturalness </a:t>
            </a:r>
            <a:endParaRPr/>
          </a:p>
          <a:p>
            <a:pPr indent="-317500" lvl="0" marL="457200" rtl="0" algn="l">
              <a:spcBef>
                <a:spcPts val="0"/>
              </a:spcBef>
              <a:spcAft>
                <a:spcPts val="0"/>
              </a:spcAft>
              <a:buSzPts val="1400"/>
              <a:buChar char="●"/>
            </a:pPr>
            <a:r>
              <a:rPr lang="ru"/>
              <a:t>noisiness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2589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ru"/>
              <a:t>Datasets:</a:t>
            </a:r>
            <a:endParaRPr/>
          </a:p>
          <a:p>
            <a:pPr indent="-331470" lvl="0" marL="457200" rtl="0" algn="l">
              <a:lnSpc>
                <a:spcPct val="150000"/>
              </a:lnSpc>
              <a:spcBef>
                <a:spcPts val="0"/>
              </a:spcBef>
              <a:spcAft>
                <a:spcPts val="0"/>
              </a:spcAft>
              <a:buSzPct val="100000"/>
              <a:buChar char="●"/>
            </a:pPr>
            <a:r>
              <a:rPr lang="ru" sz="1800" u="sng">
                <a:solidFill>
                  <a:schemeClr val="hlink"/>
                </a:solidFill>
                <a:hlinkClick r:id="rId3"/>
              </a:rPr>
              <a:t>LJ Speech</a:t>
            </a:r>
            <a:r>
              <a:rPr lang="ru" sz="1800"/>
              <a:t> - EN, single speaker, ~24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4"/>
              </a:rPr>
              <a:t>Libri-TTS</a:t>
            </a:r>
            <a:r>
              <a:rPr lang="ru" sz="1800"/>
              <a:t> - EN, multi-speaker, ~585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5"/>
              </a:rPr>
              <a:t>RUSLAN</a:t>
            </a:r>
            <a:r>
              <a:rPr lang="ru" sz="1800"/>
              <a:t> - RU, </a:t>
            </a:r>
            <a:r>
              <a:rPr lang="ru" sz="1800"/>
              <a:t>single speaker, ~29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6"/>
              </a:rPr>
              <a:t>NATASHA</a:t>
            </a:r>
            <a:r>
              <a:rPr lang="ru" sz="1800"/>
              <a:t> - </a:t>
            </a:r>
            <a:r>
              <a:rPr lang="ru" sz="1800"/>
              <a:t>RU, single speaker, ~13 hours</a:t>
            </a:r>
            <a:endParaRPr sz="1800"/>
          </a:p>
          <a:p>
            <a:pPr indent="-331470" lvl="0" marL="457200" rtl="0" algn="l">
              <a:lnSpc>
                <a:spcPct val="150000"/>
              </a:lnSpc>
              <a:spcBef>
                <a:spcPts val="0"/>
              </a:spcBef>
              <a:spcAft>
                <a:spcPts val="0"/>
              </a:spcAft>
              <a:buSzPct val="100000"/>
              <a:buChar char="●"/>
            </a:pPr>
            <a:r>
              <a:rPr lang="ru" sz="1800" u="sng">
                <a:solidFill>
                  <a:schemeClr val="hlink"/>
                </a:solidFill>
                <a:hlinkClick r:id="rId7"/>
              </a:rPr>
              <a:t>M-AILABS</a:t>
            </a:r>
            <a:r>
              <a:rPr lang="ru" sz="1800"/>
              <a:t> - multi language, ~1000 hours, 47 hours of Russian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A</a:t>
            </a:r>
            <a:r>
              <a:rPr lang="ru"/>
              <a:t>coustic models</a:t>
            </a:r>
            <a:endParaRPr/>
          </a:p>
        </p:txBody>
      </p:sp>
      <p:sp>
        <p:nvSpPr>
          <p:cNvPr id="96" name="Google Shape;96;p17"/>
          <p:cNvSpPr txBox="1"/>
          <p:nvPr>
            <p:ph idx="1" type="body"/>
          </p:nvPr>
        </p:nvSpPr>
        <p:spPr>
          <a:xfrm>
            <a:off x="311700" y="939625"/>
            <a:ext cx="3342000" cy="31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chemeClr val="dk1"/>
                </a:solidFill>
              </a:rPr>
              <a:t>Tacotron family:</a:t>
            </a:r>
            <a:endParaRPr sz="2000">
              <a:solidFill>
                <a:schemeClr val="dk1"/>
              </a:solidFill>
            </a:endParaRPr>
          </a:p>
          <a:p>
            <a:pPr indent="-330200" lvl="0" marL="457200" rtl="0" algn="l">
              <a:lnSpc>
                <a:spcPct val="150000"/>
              </a:lnSpc>
              <a:spcBef>
                <a:spcPts val="1200"/>
              </a:spcBef>
              <a:spcAft>
                <a:spcPts val="0"/>
              </a:spcAft>
              <a:buClr>
                <a:schemeClr val="dk1"/>
              </a:buClr>
              <a:buSzPts val="1600"/>
              <a:buChar char="●"/>
            </a:pPr>
            <a:r>
              <a:rPr lang="ru" sz="1600">
                <a:solidFill>
                  <a:schemeClr val="dk1"/>
                </a:solidFill>
              </a:rPr>
              <a:t>Tacotron2</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ru" sz="1600">
                <a:solidFill>
                  <a:schemeClr val="dk1"/>
                </a:solidFill>
              </a:rPr>
              <a:t>GST-Tacotron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ru" sz="1600" u="sng">
                <a:solidFill>
                  <a:schemeClr val="hlink"/>
                </a:solidFill>
                <a:hlinkClick r:id="rId3"/>
              </a:rPr>
              <a:t>Tacotron + Style reconstruction loss</a:t>
            </a:r>
            <a:endParaRPr sz="16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97" name="Google Shape;97;p17"/>
          <p:cNvSpPr txBox="1"/>
          <p:nvPr/>
        </p:nvSpPr>
        <p:spPr>
          <a:xfrm>
            <a:off x="311700" y="3169650"/>
            <a:ext cx="3519600" cy="163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Attentions:</a:t>
            </a:r>
            <a:endParaRPr sz="2000"/>
          </a:p>
          <a:p>
            <a:pPr indent="-323850" lvl="0" marL="457200" rtl="0" algn="l">
              <a:lnSpc>
                <a:spcPct val="150000"/>
              </a:lnSpc>
              <a:spcBef>
                <a:spcPts val="0"/>
              </a:spcBef>
              <a:spcAft>
                <a:spcPts val="0"/>
              </a:spcAft>
              <a:buSzPts val="1500"/>
              <a:buChar char="●"/>
            </a:pPr>
            <a:r>
              <a:rPr lang="ru" sz="1600">
                <a:highlight>
                  <a:srgbClr val="FFFFFF"/>
                </a:highlight>
              </a:rPr>
              <a:t>Location Sensitive Attention</a:t>
            </a:r>
            <a:endParaRPr sz="1600">
              <a:highlight>
                <a:srgbClr val="FFFFFF"/>
              </a:highlight>
            </a:endParaRPr>
          </a:p>
          <a:p>
            <a:pPr indent="-330200" lvl="0" marL="457200" rtl="0" algn="l">
              <a:lnSpc>
                <a:spcPct val="150000"/>
              </a:lnSpc>
              <a:spcBef>
                <a:spcPts val="0"/>
              </a:spcBef>
              <a:spcAft>
                <a:spcPts val="0"/>
              </a:spcAft>
              <a:buSzPts val="1600"/>
              <a:buChar char="●"/>
            </a:pPr>
            <a:r>
              <a:rPr lang="ru" sz="1600" u="sng">
                <a:solidFill>
                  <a:schemeClr val="hlink"/>
                </a:solidFill>
                <a:highlight>
                  <a:srgbClr val="FFFFFF"/>
                </a:highlight>
                <a:hlinkClick r:id="rId4"/>
              </a:rPr>
              <a:t>Guided Attention</a:t>
            </a:r>
            <a:endParaRPr sz="1600">
              <a:highlight>
                <a:srgbClr val="FFFFFF"/>
              </a:highlight>
            </a:endParaRPr>
          </a:p>
          <a:p>
            <a:pPr indent="-330200" lvl="0" marL="457200" rtl="0" algn="l">
              <a:lnSpc>
                <a:spcPct val="150000"/>
              </a:lnSpc>
              <a:spcBef>
                <a:spcPts val="0"/>
              </a:spcBef>
              <a:spcAft>
                <a:spcPts val="0"/>
              </a:spcAft>
              <a:buSzPts val="1600"/>
              <a:buChar char="●"/>
            </a:pPr>
            <a:r>
              <a:rPr lang="ru" sz="1600" u="sng">
                <a:solidFill>
                  <a:schemeClr val="hlink"/>
                </a:solidFill>
                <a:highlight>
                  <a:srgbClr val="FFFFFF"/>
                </a:highlight>
                <a:hlinkClick r:id="rId5"/>
              </a:rPr>
              <a:t>Monotonic Attention</a:t>
            </a:r>
            <a:endParaRPr sz="1600">
              <a:highlight>
                <a:srgbClr val="FFFFFF"/>
              </a:highlight>
            </a:endParaRPr>
          </a:p>
        </p:txBody>
      </p:sp>
      <p:sp>
        <p:nvSpPr>
          <p:cNvPr id="98" name="Google Shape;98;p17"/>
          <p:cNvSpPr txBox="1"/>
          <p:nvPr/>
        </p:nvSpPr>
        <p:spPr>
          <a:xfrm>
            <a:off x="6477000" y="1017725"/>
            <a:ext cx="2355300" cy="197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2000"/>
              <a:t>Fast family:</a:t>
            </a:r>
            <a:endParaRPr sz="2000"/>
          </a:p>
          <a:p>
            <a:pPr indent="-330200" lvl="0" marL="457200" rtl="0" algn="l">
              <a:lnSpc>
                <a:spcPct val="150000"/>
              </a:lnSpc>
              <a:spcBef>
                <a:spcPts val="0"/>
              </a:spcBef>
              <a:spcAft>
                <a:spcPts val="0"/>
              </a:spcAft>
              <a:buSzPts val="1600"/>
              <a:buChar char="●"/>
            </a:pPr>
            <a:r>
              <a:rPr lang="ru" sz="1600"/>
              <a:t>FastSpeech2</a:t>
            </a:r>
            <a:endParaRPr sz="1600"/>
          </a:p>
          <a:p>
            <a:pPr indent="-330200" lvl="0" marL="457200" rtl="0" algn="l">
              <a:lnSpc>
                <a:spcPct val="150000"/>
              </a:lnSpc>
              <a:spcBef>
                <a:spcPts val="0"/>
              </a:spcBef>
              <a:spcAft>
                <a:spcPts val="0"/>
              </a:spcAft>
              <a:buSzPts val="1600"/>
              <a:buChar char="●"/>
            </a:pPr>
            <a:r>
              <a:rPr lang="ru" sz="1600"/>
              <a:t>FastPitch</a:t>
            </a:r>
            <a:endParaRPr sz="1600"/>
          </a:p>
          <a:p>
            <a:pPr indent="-330200" lvl="0" marL="457200" rtl="0" algn="l">
              <a:lnSpc>
                <a:spcPct val="150000"/>
              </a:lnSpc>
              <a:spcBef>
                <a:spcPts val="0"/>
              </a:spcBef>
              <a:spcAft>
                <a:spcPts val="0"/>
              </a:spcAft>
              <a:buSzPts val="1600"/>
              <a:buChar char="●"/>
            </a:pPr>
            <a:r>
              <a:rPr lang="ru" sz="1600"/>
              <a:t>AdaSpeech</a:t>
            </a:r>
            <a:endParaRPr sz="16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Tacotron2</a:t>
            </a:r>
            <a:endParaRPr/>
          </a:p>
        </p:txBody>
      </p:sp>
      <p:pic>
        <p:nvPicPr>
          <p:cNvPr id="104" name="Google Shape;104;p18"/>
          <p:cNvPicPr preferRelativeResize="0"/>
          <p:nvPr/>
        </p:nvPicPr>
        <p:blipFill rotWithShape="1">
          <a:blip r:embed="rId3">
            <a:alphaModFix/>
          </a:blip>
          <a:srcRect b="2615" l="0" r="1594" t="1561"/>
          <a:stretch/>
        </p:blipFill>
        <p:spPr>
          <a:xfrm>
            <a:off x="4429250" y="445025"/>
            <a:ext cx="4520249" cy="3391349"/>
          </a:xfrm>
          <a:prstGeom prst="rect">
            <a:avLst/>
          </a:prstGeom>
          <a:noFill/>
          <a:ln>
            <a:noFill/>
          </a:ln>
        </p:spPr>
      </p:pic>
      <p:sp>
        <p:nvSpPr>
          <p:cNvPr id="105" name="Google Shape;105;p18"/>
          <p:cNvSpPr txBox="1"/>
          <p:nvPr/>
        </p:nvSpPr>
        <p:spPr>
          <a:xfrm>
            <a:off x="317025" y="1257525"/>
            <a:ext cx="19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4">
            <a:alphaModFix/>
          </a:blip>
          <a:stretch>
            <a:fillRect/>
          </a:stretch>
        </p:blipFill>
        <p:spPr>
          <a:xfrm>
            <a:off x="311688" y="1595500"/>
            <a:ext cx="3400425" cy="657225"/>
          </a:xfrm>
          <a:prstGeom prst="rect">
            <a:avLst/>
          </a:prstGeom>
          <a:noFill/>
          <a:ln>
            <a:noFill/>
          </a:ln>
        </p:spPr>
      </p:pic>
      <p:pic>
        <p:nvPicPr>
          <p:cNvPr id="107" name="Google Shape;107;p18"/>
          <p:cNvPicPr preferRelativeResize="0"/>
          <p:nvPr/>
        </p:nvPicPr>
        <p:blipFill>
          <a:blip r:embed="rId5">
            <a:alphaModFix/>
          </a:blip>
          <a:stretch>
            <a:fillRect/>
          </a:stretch>
        </p:blipFill>
        <p:spPr>
          <a:xfrm>
            <a:off x="311700" y="2352325"/>
            <a:ext cx="3486150" cy="1123950"/>
          </a:xfrm>
          <a:prstGeom prst="rect">
            <a:avLst/>
          </a:prstGeom>
          <a:noFill/>
          <a:ln>
            <a:noFill/>
          </a:ln>
        </p:spPr>
      </p:pic>
      <p:pic>
        <p:nvPicPr>
          <p:cNvPr id="108" name="Google Shape;108;p18"/>
          <p:cNvPicPr preferRelativeResize="0"/>
          <p:nvPr/>
        </p:nvPicPr>
        <p:blipFill>
          <a:blip r:embed="rId6">
            <a:alphaModFix/>
          </a:blip>
          <a:stretch>
            <a:fillRect/>
          </a:stretch>
        </p:blipFill>
        <p:spPr>
          <a:xfrm>
            <a:off x="317025" y="3575875"/>
            <a:ext cx="3562350" cy="107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nvSpPr>
        <p:spPr>
          <a:xfrm>
            <a:off x="3336300" y="275300"/>
            <a:ext cx="2471400" cy="492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2000">
                <a:solidFill>
                  <a:schemeClr val="dk1"/>
                </a:solidFill>
                <a:highlight>
                  <a:srgbClr val="FFFFFF"/>
                </a:highlight>
              </a:rPr>
              <a:t>Guided Attention</a:t>
            </a:r>
            <a:endParaRPr sz="2000"/>
          </a:p>
        </p:txBody>
      </p:sp>
      <p:pic>
        <p:nvPicPr>
          <p:cNvPr id="114" name="Google Shape;114;p19"/>
          <p:cNvPicPr preferRelativeResize="0"/>
          <p:nvPr/>
        </p:nvPicPr>
        <p:blipFill rotWithShape="1">
          <a:blip r:embed="rId3">
            <a:alphaModFix/>
          </a:blip>
          <a:srcRect b="0" l="1312" r="1496" t="0"/>
          <a:stretch/>
        </p:blipFill>
        <p:spPr>
          <a:xfrm>
            <a:off x="4900250" y="767900"/>
            <a:ext cx="3810724" cy="2490269"/>
          </a:xfrm>
          <a:prstGeom prst="rect">
            <a:avLst/>
          </a:prstGeom>
          <a:noFill/>
          <a:ln>
            <a:noFill/>
          </a:ln>
        </p:spPr>
      </p:pic>
      <p:pic>
        <p:nvPicPr>
          <p:cNvPr id="115" name="Google Shape;115;p19"/>
          <p:cNvPicPr preferRelativeResize="0"/>
          <p:nvPr/>
        </p:nvPicPr>
        <p:blipFill>
          <a:blip r:embed="rId4">
            <a:alphaModFix/>
          </a:blip>
          <a:stretch>
            <a:fillRect/>
          </a:stretch>
        </p:blipFill>
        <p:spPr>
          <a:xfrm>
            <a:off x="205200" y="767900"/>
            <a:ext cx="4547700" cy="611450"/>
          </a:xfrm>
          <a:prstGeom prst="rect">
            <a:avLst/>
          </a:prstGeom>
          <a:noFill/>
          <a:ln>
            <a:noFill/>
          </a:ln>
        </p:spPr>
      </p:pic>
      <p:pic>
        <p:nvPicPr>
          <p:cNvPr id="116" name="Google Shape;116;p19"/>
          <p:cNvPicPr preferRelativeResize="0"/>
          <p:nvPr/>
        </p:nvPicPr>
        <p:blipFill>
          <a:blip r:embed="rId5">
            <a:alphaModFix/>
          </a:blip>
          <a:stretch>
            <a:fillRect/>
          </a:stretch>
        </p:blipFill>
        <p:spPr>
          <a:xfrm>
            <a:off x="205200" y="3520225"/>
            <a:ext cx="6840829" cy="2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95000"/>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None/>
            </a:pPr>
            <a:r>
              <a:rPr lang="ru" sz="2000"/>
              <a:t>Global Style Token (</a:t>
            </a:r>
            <a:r>
              <a:rPr lang="ru" sz="2000"/>
              <a:t>GST) Tacotron</a:t>
            </a:r>
            <a:endParaRPr sz="2000"/>
          </a:p>
        </p:txBody>
      </p:sp>
      <p:pic>
        <p:nvPicPr>
          <p:cNvPr id="122" name="Google Shape;122;p20"/>
          <p:cNvPicPr preferRelativeResize="0"/>
          <p:nvPr/>
        </p:nvPicPr>
        <p:blipFill>
          <a:blip r:embed="rId3">
            <a:alphaModFix/>
          </a:blip>
          <a:stretch>
            <a:fillRect/>
          </a:stretch>
        </p:blipFill>
        <p:spPr>
          <a:xfrm>
            <a:off x="752813" y="782638"/>
            <a:ext cx="7638375" cy="357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1200"/>
              </a:spcAft>
              <a:buNone/>
            </a:pPr>
            <a:r>
              <a:rPr lang="ru" sz="2000"/>
              <a:t>Tacotron + Style reconstruction loss</a:t>
            </a:r>
            <a:endParaRPr sz="2000"/>
          </a:p>
        </p:txBody>
      </p:sp>
      <p:pic>
        <p:nvPicPr>
          <p:cNvPr id="128" name="Google Shape;128;p21"/>
          <p:cNvPicPr preferRelativeResize="0"/>
          <p:nvPr/>
        </p:nvPicPr>
        <p:blipFill>
          <a:blip r:embed="rId3">
            <a:alphaModFix/>
          </a:blip>
          <a:stretch>
            <a:fillRect/>
          </a:stretch>
        </p:blipFill>
        <p:spPr>
          <a:xfrm>
            <a:off x="345975" y="1048850"/>
            <a:ext cx="3444700" cy="3899551"/>
          </a:xfrm>
          <a:prstGeom prst="rect">
            <a:avLst/>
          </a:prstGeom>
          <a:noFill/>
          <a:ln>
            <a:noFill/>
          </a:ln>
        </p:spPr>
      </p:pic>
      <p:sp>
        <p:nvSpPr>
          <p:cNvPr id="129" name="Google Shape;129;p21"/>
          <p:cNvSpPr txBox="1"/>
          <p:nvPr/>
        </p:nvSpPr>
        <p:spPr>
          <a:xfrm>
            <a:off x="4144075" y="1048850"/>
            <a:ext cx="45834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Char char="●"/>
            </a:pPr>
            <a:r>
              <a:rPr lang="ru" sz="1600"/>
              <a:t>pretrained speaker emotion recognition</a:t>
            </a:r>
            <a:endParaRPr sz="1600"/>
          </a:p>
          <a:p>
            <a:pPr indent="-330200" lvl="0" marL="457200" rtl="0" algn="l">
              <a:lnSpc>
                <a:spcPct val="150000"/>
              </a:lnSpc>
              <a:spcBef>
                <a:spcPts val="0"/>
              </a:spcBef>
              <a:spcAft>
                <a:spcPts val="0"/>
              </a:spcAft>
              <a:buSzPts val="1600"/>
              <a:buChar char="●"/>
            </a:pPr>
            <a:r>
              <a:rPr lang="ru" sz="1600"/>
              <a:t>additional loss for style</a:t>
            </a:r>
            <a:endParaRPr sz="1600"/>
          </a:p>
          <a:p>
            <a:pPr indent="-330200" lvl="0" marL="457200" rtl="0" algn="l">
              <a:lnSpc>
                <a:spcPct val="150000"/>
              </a:lnSpc>
              <a:spcBef>
                <a:spcPts val="0"/>
              </a:spcBef>
              <a:spcAft>
                <a:spcPts val="0"/>
              </a:spcAft>
              <a:buSzPts val="1600"/>
              <a:buChar char="●"/>
            </a:pPr>
            <a:r>
              <a:rPr lang="ru" sz="1600"/>
              <a:t>simpler and more expressive inference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