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84" r:id="rId3"/>
    <p:sldId id="261" r:id="rId4"/>
    <p:sldId id="262" r:id="rId5"/>
    <p:sldId id="264" r:id="rId6"/>
    <p:sldId id="265" r:id="rId7"/>
    <p:sldId id="263" r:id="rId8"/>
    <p:sldId id="266" r:id="rId9"/>
    <p:sldId id="271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6" r:id="rId18"/>
    <p:sldId id="280" r:id="rId19"/>
    <p:sldId id="282" r:id="rId20"/>
    <p:sldId id="281" r:id="rId21"/>
    <p:sldId id="283" r:id="rId22"/>
    <p:sldId id="279" r:id="rId23"/>
    <p:sldId id="278" r:id="rId24"/>
    <p:sldId id="286" r:id="rId25"/>
    <p:sldId id="259" r:id="rId26"/>
    <p:sldId id="277" r:id="rId27"/>
    <p:sldId id="260" r:id="rId28"/>
    <p:sldId id="257" r:id="rId29"/>
    <p:sldId id="275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3F0EA-D5B2-4048-8036-2E54BD09DB9B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9492C-D7F3-4EDF-A3FE-D91C01EDC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048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911E-DFF6-4F5F-9741-AE3BC1BBB445}" type="datetime1">
              <a:rPr lang="ru-RU" smtClean="0"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73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A207-DB73-4EFE-8204-C5D2E24B3547}" type="datetime1">
              <a:rPr lang="ru-RU" smtClean="0"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5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20C2-B7AC-4E4E-821B-AC38B9B9EB52}" type="datetime1">
              <a:rPr lang="ru-RU" smtClean="0"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13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7088-3C26-45D1-A303-8261EEEDA786}" type="datetime1">
              <a:rPr lang="ru-RU" smtClean="0"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9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3F2A-3833-4D70-A6AA-B543132589BC}" type="datetime1">
              <a:rPr lang="ru-RU" smtClean="0"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50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E92B-CA05-4247-8A7D-5EDC953F5742}" type="datetime1">
              <a:rPr lang="ru-RU" smtClean="0"/>
              <a:t>05.06.2019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23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9BC8-78B9-4688-9E72-255AE98B3A83}" type="datetime1">
              <a:rPr lang="ru-RU" smtClean="0"/>
              <a:t>05.06.2019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39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829-D403-4C2D-8369-B75C37387CED}" type="datetime1">
              <a:rPr lang="ru-RU" smtClean="0"/>
              <a:t>05.06.2019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14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913A-BFDA-4AFC-BE73-966B5D9D1E54}" type="datetime1">
              <a:rPr lang="ru-RU" smtClean="0"/>
              <a:t>05.06.2019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22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40FF-DBB4-417F-A315-B8BD16F8339D}" type="datetime1">
              <a:rPr lang="ru-RU" smtClean="0"/>
              <a:t>05.06.2019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57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F8B2-00A2-439B-9EDF-D48AC285406E}" type="datetime1">
              <a:rPr lang="ru-RU" smtClean="0"/>
              <a:t>05.06.2019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34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8CDB2-85D0-48B7-A306-86268C62FC8A}" type="datetime1">
              <a:rPr lang="ru-RU" smtClean="0"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F0FD6-B9B3-4B11-A95A-8BE191445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61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ala-lang.org/ru/tour/tour-of-scala.html" TargetMode="External"/><Relationship Id="rId2" Type="http://schemas.openxmlformats.org/officeDocument/2006/relationships/hyperlink" Target="https://habr.com/ru/company/piter/blog/423317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ton-k/ru-neophyte-guide-to-scala" TargetMode="External"/><Relationship Id="rId5" Type="http://schemas.openxmlformats.org/officeDocument/2006/relationships/hyperlink" Target="https://stepik.org/course/16243/syllabus" TargetMode="External"/><Relationship Id="rId4" Type="http://schemas.openxmlformats.org/officeDocument/2006/relationships/hyperlink" Target="http://groz.github.io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lamandraa/ScalaForLittle" TargetMode="External"/><Relationship Id="rId2" Type="http://schemas.openxmlformats.org/officeDocument/2006/relationships/hyperlink" Target="https://github.com/salamandraa/ScalaForLittle/blob/master/scalaInPictures1.0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freepik.com/free-photos-vectors/rock" TargetMode="External"/><Relationship Id="rId2" Type="http://schemas.openxmlformats.org/officeDocument/2006/relationships/hyperlink" Target="https://www.autodraw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1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00" y="1868750"/>
            <a:ext cx="7474500" cy="49892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8150" y="-861750"/>
            <a:ext cx="9144000" cy="2387600"/>
          </a:xfrm>
        </p:spPr>
        <p:txBody>
          <a:bodyPr/>
          <a:lstStyle/>
          <a:p>
            <a:r>
              <a:rPr lang="en-US" b="1" dirty="0" smtClean="0"/>
              <a:t>Scala</a:t>
            </a:r>
            <a:r>
              <a:rPr lang="ru-RU" b="1" dirty="0" smtClean="0"/>
              <a:t> </a:t>
            </a:r>
            <a:r>
              <a:rPr lang="ru-RU" dirty="0" smtClean="0"/>
              <a:t>в картинках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32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025" y="365125"/>
            <a:ext cx="11841623" cy="1325563"/>
          </a:xfrm>
        </p:spPr>
        <p:txBody>
          <a:bodyPr/>
          <a:lstStyle/>
          <a:p>
            <a:pPr algn="ctr"/>
            <a:r>
              <a:rPr lang="ru-RU" dirty="0"/>
              <a:t>Как получить </a:t>
            </a:r>
            <a:r>
              <a:rPr lang="ru-RU" dirty="0" smtClean="0"/>
              <a:t>из нескольких стаканов сока один?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10</a:t>
            </a:fld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051709"/>
            <a:ext cx="10515600" cy="279670"/>
          </a:xfrm>
        </p:spPr>
      </p:pic>
      <p:cxnSp>
        <p:nvCxnSpPr>
          <p:cNvPr id="15" name="Прямая со стрелкой 14"/>
          <p:cNvCxnSpPr>
            <a:endCxn id="25" idx="0"/>
          </p:cNvCxnSpPr>
          <p:nvPr/>
        </p:nvCxnSpPr>
        <p:spPr>
          <a:xfrm>
            <a:off x="1548059" y="2331379"/>
            <a:ext cx="60898" cy="1740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4034084" y="2331379"/>
            <a:ext cx="0" cy="38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трелка влево 17"/>
          <p:cNvSpPr/>
          <p:nvPr/>
        </p:nvSpPr>
        <p:spPr>
          <a:xfrm>
            <a:off x="2543533" y="4236591"/>
            <a:ext cx="495078" cy="5305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люс 18"/>
          <p:cNvSpPr/>
          <p:nvPr/>
        </p:nvSpPr>
        <p:spPr>
          <a:xfrm>
            <a:off x="4781908" y="4290792"/>
            <a:ext cx="639767" cy="64191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990" y="4183346"/>
            <a:ext cx="878119" cy="1078909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272" y="4183346"/>
            <a:ext cx="878119" cy="1078909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97" y="4072293"/>
            <a:ext cx="878119" cy="1078909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854" y="4183346"/>
            <a:ext cx="878119" cy="1078909"/>
          </a:xfrm>
          <a:prstGeom prst="rect">
            <a:avLst/>
          </a:prstGeom>
        </p:spPr>
      </p:pic>
      <p:sp>
        <p:nvSpPr>
          <p:cNvPr id="28" name="Выгнутая вверх стрелка 27"/>
          <p:cNvSpPr/>
          <p:nvPr/>
        </p:nvSpPr>
        <p:spPr>
          <a:xfrm>
            <a:off x="7224049" y="3462488"/>
            <a:ext cx="1462751" cy="6098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Выгнутая вверх стрелка 28"/>
          <p:cNvSpPr/>
          <p:nvPr/>
        </p:nvSpPr>
        <p:spPr>
          <a:xfrm>
            <a:off x="5992717" y="3089252"/>
            <a:ext cx="3154256" cy="97588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Стрелка вправо 29"/>
          <p:cNvSpPr/>
          <p:nvPr/>
        </p:nvSpPr>
        <p:spPr>
          <a:xfrm>
            <a:off x="7841647" y="4445529"/>
            <a:ext cx="361950" cy="519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5505450" y="2915876"/>
            <a:ext cx="3724275" cy="2541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5800725" y="2331379"/>
            <a:ext cx="104775" cy="154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23" idx="0"/>
          </p:cNvCxnSpPr>
          <p:nvPr/>
        </p:nvCxnSpPr>
        <p:spPr>
          <a:xfrm>
            <a:off x="6655509" y="2191544"/>
            <a:ext cx="681823" cy="199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endCxn id="27" idx="0"/>
          </p:cNvCxnSpPr>
          <p:nvPr/>
        </p:nvCxnSpPr>
        <p:spPr>
          <a:xfrm>
            <a:off x="8022622" y="2331379"/>
            <a:ext cx="685292" cy="185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1038225" y="2523002"/>
            <a:ext cx="8382000" cy="4106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293" y="5572617"/>
            <a:ext cx="547639" cy="672862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710" y="5587677"/>
            <a:ext cx="547639" cy="672862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657" y="3665037"/>
            <a:ext cx="536760" cy="659495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844" y="4590229"/>
            <a:ext cx="547639" cy="672862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900" y="4576201"/>
            <a:ext cx="547639" cy="672862"/>
          </a:xfrm>
          <a:prstGeom prst="rect">
            <a:avLst/>
          </a:prstGeom>
        </p:spPr>
      </p:pic>
      <p:cxnSp>
        <p:nvCxnSpPr>
          <p:cNvPr id="57" name="Прямая со стрелкой 56"/>
          <p:cNvCxnSpPr>
            <a:stCxn id="44" idx="0"/>
            <a:endCxn id="51" idx="2"/>
          </p:cNvCxnSpPr>
          <p:nvPr/>
        </p:nvCxnSpPr>
        <p:spPr>
          <a:xfrm flipV="1">
            <a:off x="9857113" y="5249063"/>
            <a:ext cx="305607" cy="32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45" idx="0"/>
            <a:endCxn id="51" idx="2"/>
          </p:cNvCxnSpPr>
          <p:nvPr/>
        </p:nvCxnSpPr>
        <p:spPr>
          <a:xfrm flipH="1" flipV="1">
            <a:off x="10162720" y="5249063"/>
            <a:ext cx="321810" cy="33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1" idx="0"/>
            <a:endCxn id="49" idx="2"/>
          </p:cNvCxnSpPr>
          <p:nvPr/>
        </p:nvCxnSpPr>
        <p:spPr>
          <a:xfrm flipV="1">
            <a:off x="10162720" y="4324532"/>
            <a:ext cx="606317" cy="25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50" idx="0"/>
            <a:endCxn id="49" idx="2"/>
          </p:cNvCxnSpPr>
          <p:nvPr/>
        </p:nvCxnSpPr>
        <p:spPr>
          <a:xfrm flipH="1" flipV="1">
            <a:off x="10769037" y="4324532"/>
            <a:ext cx="635627" cy="26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Прямоугольник 66"/>
          <p:cNvSpPr/>
          <p:nvPr/>
        </p:nvSpPr>
        <p:spPr>
          <a:xfrm>
            <a:off x="9496425" y="2523002"/>
            <a:ext cx="2545224" cy="3932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TextBox 67"/>
          <p:cNvSpPr txBox="1"/>
          <p:nvPr/>
        </p:nvSpPr>
        <p:spPr>
          <a:xfrm>
            <a:off x="9264865" y="2841039"/>
            <a:ext cx="3120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reduce</a:t>
            </a:r>
          </a:p>
          <a:p>
            <a:pPr algn="ctr"/>
            <a:r>
              <a:rPr lang="en-US" dirty="0" smtClean="0"/>
              <a:t>(</a:t>
            </a:r>
            <a:r>
              <a:rPr lang="ru-RU" dirty="0" smtClean="0"/>
              <a:t>визуализация работы</a:t>
            </a:r>
            <a:r>
              <a:rPr lang="en-US" dirty="0" smtClean="0"/>
              <a:t>)</a:t>
            </a:r>
          </a:p>
          <a:p>
            <a:endParaRPr lang="ru-RU" dirty="0"/>
          </a:p>
        </p:txBody>
      </p:sp>
      <p:sp>
        <p:nvSpPr>
          <p:cNvPr id="71" name="Правая круглая скобка 70"/>
          <p:cNvSpPr/>
          <p:nvPr/>
        </p:nvSpPr>
        <p:spPr>
          <a:xfrm rot="16200000">
            <a:off x="3729047" y="2416838"/>
            <a:ext cx="573579" cy="12686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Левая круглая скобка 71"/>
          <p:cNvSpPr/>
          <p:nvPr/>
        </p:nvSpPr>
        <p:spPr>
          <a:xfrm rot="16200000">
            <a:off x="3742537" y="5548027"/>
            <a:ext cx="546600" cy="126864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3" name="Рисунок 7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495" y="2919762"/>
            <a:ext cx="568121" cy="698027"/>
          </a:xfrm>
          <a:prstGeom prst="rect">
            <a:avLst/>
          </a:prstGeom>
        </p:spPr>
      </p:pic>
      <p:pic>
        <p:nvPicPr>
          <p:cNvPr id="74" name="Рисунок 7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929" y="3800179"/>
            <a:ext cx="568121" cy="698027"/>
          </a:xfrm>
          <a:prstGeom prst="rect">
            <a:avLst/>
          </a:prstGeom>
        </p:spPr>
      </p:pic>
      <p:pic>
        <p:nvPicPr>
          <p:cNvPr id="75" name="Рисунок 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73" y="4664925"/>
            <a:ext cx="568121" cy="698027"/>
          </a:xfrm>
          <a:prstGeom prst="rect">
            <a:avLst/>
          </a:prstGeom>
        </p:spPr>
      </p:pic>
      <p:pic>
        <p:nvPicPr>
          <p:cNvPr id="76" name="Рисунок 7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479" y="5596277"/>
            <a:ext cx="568121" cy="698027"/>
          </a:xfrm>
          <a:prstGeom prst="rect">
            <a:avLst/>
          </a:prstGeom>
        </p:spPr>
      </p:pic>
      <p:pic>
        <p:nvPicPr>
          <p:cNvPr id="85" name="Рисунок 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898" y="5578917"/>
            <a:ext cx="547639" cy="672862"/>
          </a:xfrm>
          <a:prstGeom prst="rect">
            <a:avLst/>
          </a:prstGeom>
        </p:spPr>
      </p:pic>
      <p:pic>
        <p:nvPicPr>
          <p:cNvPr id="86" name="Рисунок 8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419" y="5596277"/>
            <a:ext cx="504148" cy="672862"/>
          </a:xfrm>
          <a:prstGeom prst="rect">
            <a:avLst/>
          </a:prstGeom>
        </p:spPr>
      </p:pic>
      <p:cxnSp>
        <p:nvCxnSpPr>
          <p:cNvPr id="108" name="Прямая со стрелкой 107"/>
          <p:cNvCxnSpPr>
            <a:stCxn id="86" idx="0"/>
            <a:endCxn id="50" idx="2"/>
          </p:cNvCxnSpPr>
          <p:nvPr/>
        </p:nvCxnSpPr>
        <p:spPr>
          <a:xfrm flipV="1">
            <a:off x="11092493" y="5263091"/>
            <a:ext cx="312171" cy="33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85" idx="0"/>
            <a:endCxn id="50" idx="2"/>
          </p:cNvCxnSpPr>
          <p:nvPr/>
        </p:nvCxnSpPr>
        <p:spPr>
          <a:xfrm flipH="1" flipV="1">
            <a:off x="11404664" y="5263091"/>
            <a:ext cx="285054" cy="31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Правая круглая скобка 120"/>
          <p:cNvSpPr/>
          <p:nvPr/>
        </p:nvSpPr>
        <p:spPr>
          <a:xfrm rot="10800000">
            <a:off x="9548164" y="5514357"/>
            <a:ext cx="226879" cy="75478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Правая круглая скобка 121"/>
          <p:cNvSpPr/>
          <p:nvPr/>
        </p:nvSpPr>
        <p:spPr>
          <a:xfrm>
            <a:off x="11787614" y="5538337"/>
            <a:ext cx="187157" cy="78031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02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делать с испорченными яблоками?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66" y="1827943"/>
            <a:ext cx="9021434" cy="2286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66" y="2312972"/>
            <a:ext cx="8164064" cy="209579"/>
          </a:xfrm>
          <a:prstGeom prst="rect">
            <a:avLst/>
          </a:prstGeom>
        </p:spPr>
      </p:pic>
      <p:sp>
        <p:nvSpPr>
          <p:cNvPr id="7" name="Правая круглая скобка 6"/>
          <p:cNvSpPr/>
          <p:nvPr/>
        </p:nvSpPr>
        <p:spPr>
          <a:xfrm rot="16200000">
            <a:off x="4087775" y="2540069"/>
            <a:ext cx="573579" cy="12686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Левая круглая скобка 7"/>
          <p:cNvSpPr/>
          <p:nvPr/>
        </p:nvSpPr>
        <p:spPr>
          <a:xfrm rot="16200000">
            <a:off x="4101265" y="5047383"/>
            <a:ext cx="546600" cy="126864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049" y="2961661"/>
            <a:ext cx="656798" cy="71504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745" y="5101349"/>
            <a:ext cx="715409" cy="76651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774" y="3830356"/>
            <a:ext cx="1043349" cy="1112072"/>
          </a:xfrm>
          <a:prstGeom prst="rect">
            <a:avLst/>
          </a:prstGeom>
        </p:spPr>
      </p:pic>
      <p:sp>
        <p:nvSpPr>
          <p:cNvPr id="19" name="Правая круглая скобка 18"/>
          <p:cNvSpPr/>
          <p:nvPr/>
        </p:nvSpPr>
        <p:spPr>
          <a:xfrm rot="16200000">
            <a:off x="1535075" y="2913888"/>
            <a:ext cx="573579" cy="12686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Левая круглая скобка 19"/>
          <p:cNvSpPr/>
          <p:nvPr/>
        </p:nvSpPr>
        <p:spPr>
          <a:xfrm rot="16200000">
            <a:off x="1434900" y="4448074"/>
            <a:ext cx="773929" cy="126864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349" y="3335480"/>
            <a:ext cx="656798" cy="715046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349" y="4376688"/>
            <a:ext cx="715409" cy="766510"/>
          </a:xfrm>
          <a:prstGeom prst="rect">
            <a:avLst/>
          </a:prstGeom>
        </p:spPr>
      </p:pic>
      <p:sp>
        <p:nvSpPr>
          <p:cNvPr id="24" name="Стрелка влево 23"/>
          <p:cNvSpPr/>
          <p:nvPr/>
        </p:nvSpPr>
        <p:spPr>
          <a:xfrm>
            <a:off x="2792921" y="4050526"/>
            <a:ext cx="495078" cy="5305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 стрелкой 25"/>
          <p:cNvCxnSpPr>
            <a:endCxn id="19" idx="2"/>
          </p:cNvCxnSpPr>
          <p:nvPr/>
        </p:nvCxnSpPr>
        <p:spPr>
          <a:xfrm>
            <a:off x="1809750" y="2522551"/>
            <a:ext cx="12115" cy="73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7" idx="2"/>
          </p:cNvCxnSpPr>
          <p:nvPr/>
        </p:nvCxnSpPr>
        <p:spPr>
          <a:xfrm flipH="1">
            <a:off x="4374565" y="2522551"/>
            <a:ext cx="6935" cy="36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Рисунок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388" y="3937866"/>
            <a:ext cx="1146041" cy="1181486"/>
          </a:xfrm>
          <a:prstGeom prst="rect">
            <a:avLst/>
          </a:prstGeom>
        </p:spPr>
      </p:pic>
      <p:sp>
        <p:nvSpPr>
          <p:cNvPr id="30" name="Стрелка вправо 29"/>
          <p:cNvSpPr/>
          <p:nvPr/>
        </p:nvSpPr>
        <p:spPr>
          <a:xfrm>
            <a:off x="7102641" y="4317526"/>
            <a:ext cx="361950" cy="519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5902389" y="3737092"/>
            <a:ext cx="5292496" cy="1509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люс 34"/>
          <p:cNvSpPr/>
          <p:nvPr/>
        </p:nvSpPr>
        <p:spPr>
          <a:xfrm>
            <a:off x="5098872" y="4195275"/>
            <a:ext cx="639767" cy="64191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803" y="3919863"/>
            <a:ext cx="1146041" cy="1181486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8610600" y="4407023"/>
            <a:ext cx="258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я</a:t>
            </a:r>
            <a:r>
              <a:rPr lang="ru-RU" dirty="0" smtClean="0"/>
              <a:t>вляется испорченным?</a:t>
            </a:r>
            <a:endParaRPr lang="ru-RU" dirty="0"/>
          </a:p>
        </p:txBody>
      </p:sp>
      <p:cxnSp>
        <p:nvCxnSpPr>
          <p:cNvPr id="40" name="Прямая со стрелкой 39"/>
          <p:cNvCxnSpPr>
            <a:endCxn id="29" idx="0"/>
          </p:cNvCxnSpPr>
          <p:nvPr/>
        </p:nvCxnSpPr>
        <p:spPr>
          <a:xfrm>
            <a:off x="6410325" y="2522551"/>
            <a:ext cx="65084" cy="141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endCxn id="36" idx="0"/>
          </p:cNvCxnSpPr>
          <p:nvPr/>
        </p:nvCxnSpPr>
        <p:spPr>
          <a:xfrm>
            <a:off x="7296150" y="2522551"/>
            <a:ext cx="795674" cy="139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04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делать с списком в списке?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19" y="1820047"/>
            <a:ext cx="9935962" cy="30484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44" y="2379238"/>
            <a:ext cx="4744112" cy="314369"/>
          </a:xfrm>
          <a:prstGeom prst="rect">
            <a:avLst/>
          </a:prstGeom>
        </p:spPr>
      </p:pic>
      <p:sp>
        <p:nvSpPr>
          <p:cNvPr id="7" name="Правая круглая скобка 6"/>
          <p:cNvSpPr/>
          <p:nvPr/>
        </p:nvSpPr>
        <p:spPr>
          <a:xfrm rot="16200000">
            <a:off x="6481302" y="2721507"/>
            <a:ext cx="573579" cy="12686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Левая круглая скобка 7"/>
          <p:cNvSpPr/>
          <p:nvPr/>
        </p:nvSpPr>
        <p:spPr>
          <a:xfrm rot="16200000">
            <a:off x="6494792" y="5228821"/>
            <a:ext cx="546600" cy="126864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576" y="3143099"/>
            <a:ext cx="656798" cy="71504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272" y="5282787"/>
            <a:ext cx="715409" cy="76651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01" y="4011794"/>
            <a:ext cx="1043349" cy="1112072"/>
          </a:xfrm>
          <a:prstGeom prst="rect">
            <a:avLst/>
          </a:prstGeom>
        </p:spPr>
      </p:pic>
      <p:sp>
        <p:nvSpPr>
          <p:cNvPr id="12" name="Правая круглая скобка 11"/>
          <p:cNvSpPr/>
          <p:nvPr/>
        </p:nvSpPr>
        <p:spPr>
          <a:xfrm rot="16200000">
            <a:off x="3919077" y="2702255"/>
            <a:ext cx="573579" cy="12686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Левая круглая скобка 12"/>
          <p:cNvSpPr/>
          <p:nvPr/>
        </p:nvSpPr>
        <p:spPr>
          <a:xfrm rot="16200000">
            <a:off x="3932567" y="5209569"/>
            <a:ext cx="546600" cy="126864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351" y="3123847"/>
            <a:ext cx="656798" cy="71504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047" y="5263535"/>
            <a:ext cx="715409" cy="76651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076" y="3992542"/>
            <a:ext cx="1043349" cy="1112072"/>
          </a:xfrm>
          <a:prstGeom prst="rect">
            <a:avLst/>
          </a:prstGeom>
        </p:spPr>
      </p:pic>
      <p:sp>
        <p:nvSpPr>
          <p:cNvPr id="17" name="Правая круглая скобка 16"/>
          <p:cNvSpPr/>
          <p:nvPr/>
        </p:nvSpPr>
        <p:spPr>
          <a:xfrm rot="16200000">
            <a:off x="6372914" y="2394361"/>
            <a:ext cx="790355" cy="181283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Левая круглая скобка 18"/>
          <p:cNvSpPr/>
          <p:nvPr/>
        </p:nvSpPr>
        <p:spPr>
          <a:xfrm rot="16200000">
            <a:off x="6384838" y="5066678"/>
            <a:ext cx="766509" cy="181283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лево 19"/>
          <p:cNvSpPr/>
          <p:nvPr/>
        </p:nvSpPr>
        <p:spPr>
          <a:xfrm>
            <a:off x="5100723" y="4156794"/>
            <a:ext cx="495078" cy="5305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>
            <a:endCxn id="12" idx="2"/>
          </p:cNvCxnSpPr>
          <p:nvPr/>
        </p:nvCxnSpPr>
        <p:spPr>
          <a:xfrm flipH="1">
            <a:off x="4205867" y="2619375"/>
            <a:ext cx="61333" cy="430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17" idx="2"/>
          </p:cNvCxnSpPr>
          <p:nvPr/>
        </p:nvCxnSpPr>
        <p:spPr>
          <a:xfrm>
            <a:off x="6753225" y="2619375"/>
            <a:ext cx="14867" cy="28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41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делать с списком в списке?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13</a:t>
            </a:fld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09" y="1811474"/>
            <a:ext cx="10450383" cy="24768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08" y="2368063"/>
            <a:ext cx="4715533" cy="228632"/>
          </a:xfrm>
          <a:prstGeom prst="rect">
            <a:avLst/>
          </a:prstGeom>
        </p:spPr>
      </p:pic>
      <p:sp>
        <p:nvSpPr>
          <p:cNvPr id="19" name="Правая круглая скобка 18"/>
          <p:cNvSpPr/>
          <p:nvPr/>
        </p:nvSpPr>
        <p:spPr>
          <a:xfrm rot="16200000">
            <a:off x="6481302" y="2721507"/>
            <a:ext cx="573579" cy="12686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Левая круглая скобка 19"/>
          <p:cNvSpPr/>
          <p:nvPr/>
        </p:nvSpPr>
        <p:spPr>
          <a:xfrm rot="16200000">
            <a:off x="6479925" y="5629548"/>
            <a:ext cx="546600" cy="126864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91" y="3276929"/>
            <a:ext cx="656798" cy="715046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86" y="5646790"/>
            <a:ext cx="715409" cy="76651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979" y="4458518"/>
            <a:ext cx="1043349" cy="1112072"/>
          </a:xfrm>
          <a:prstGeom prst="rect">
            <a:avLst/>
          </a:prstGeom>
        </p:spPr>
      </p:pic>
      <p:sp>
        <p:nvSpPr>
          <p:cNvPr id="24" name="Правая круглая скобка 23"/>
          <p:cNvSpPr/>
          <p:nvPr/>
        </p:nvSpPr>
        <p:spPr>
          <a:xfrm rot="16200000">
            <a:off x="3919077" y="2702255"/>
            <a:ext cx="573579" cy="12686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Левая круглая скобка 24"/>
          <p:cNvSpPr/>
          <p:nvPr/>
        </p:nvSpPr>
        <p:spPr>
          <a:xfrm rot="16200000">
            <a:off x="3932567" y="5209569"/>
            <a:ext cx="546600" cy="126864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351" y="3123847"/>
            <a:ext cx="656798" cy="715046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047" y="5263535"/>
            <a:ext cx="715409" cy="76651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076" y="3992542"/>
            <a:ext cx="1043349" cy="1112072"/>
          </a:xfrm>
          <a:prstGeom prst="rect">
            <a:avLst/>
          </a:prstGeom>
        </p:spPr>
      </p:pic>
      <p:sp>
        <p:nvSpPr>
          <p:cNvPr id="29" name="Правая круглая скобка 28"/>
          <p:cNvSpPr/>
          <p:nvPr/>
        </p:nvSpPr>
        <p:spPr>
          <a:xfrm rot="16200000">
            <a:off x="6372914" y="2394361"/>
            <a:ext cx="790355" cy="181283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Левая круглая скобка 29"/>
          <p:cNvSpPr/>
          <p:nvPr/>
        </p:nvSpPr>
        <p:spPr>
          <a:xfrm rot="16200000">
            <a:off x="6377403" y="5431803"/>
            <a:ext cx="766509" cy="181283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 влево 30"/>
          <p:cNvSpPr/>
          <p:nvPr/>
        </p:nvSpPr>
        <p:spPr>
          <a:xfrm>
            <a:off x="5065270" y="4404772"/>
            <a:ext cx="495078" cy="5305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 стрелкой 31"/>
          <p:cNvCxnSpPr>
            <a:endCxn id="24" idx="2"/>
          </p:cNvCxnSpPr>
          <p:nvPr/>
        </p:nvCxnSpPr>
        <p:spPr>
          <a:xfrm flipH="1">
            <a:off x="4205867" y="2619375"/>
            <a:ext cx="61333" cy="430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29" idx="2"/>
          </p:cNvCxnSpPr>
          <p:nvPr/>
        </p:nvCxnSpPr>
        <p:spPr>
          <a:xfrm>
            <a:off x="6753225" y="2619375"/>
            <a:ext cx="14867" cy="28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Левая круглая скобка 33"/>
          <p:cNvSpPr/>
          <p:nvPr/>
        </p:nvSpPr>
        <p:spPr>
          <a:xfrm rot="16200000">
            <a:off x="6494792" y="3380472"/>
            <a:ext cx="546600" cy="126864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авая круглая скобка 34"/>
          <p:cNvSpPr/>
          <p:nvPr/>
        </p:nvSpPr>
        <p:spPr>
          <a:xfrm rot="16200000">
            <a:off x="6473865" y="4057241"/>
            <a:ext cx="573579" cy="12686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8720" y="5817456"/>
            <a:ext cx="2390775" cy="2857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101833" y="5752924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Лайфхак</a:t>
            </a:r>
            <a:r>
              <a:rPr lang="ru-RU" dirty="0" smtClean="0"/>
              <a:t> 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4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17800"/>
            <a:ext cx="10515600" cy="16160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 циклах (</a:t>
            </a:r>
            <a:r>
              <a:rPr lang="en-US" dirty="0" smtClean="0"/>
              <a:t>while,</a:t>
            </a:r>
            <a:r>
              <a:rPr lang="ru-RU" dirty="0" smtClean="0"/>
              <a:t> </a:t>
            </a:r>
            <a:r>
              <a:rPr lang="en-US" dirty="0" smtClean="0"/>
              <a:t>for</a:t>
            </a:r>
            <a:r>
              <a:rPr lang="ru-RU" dirty="0" smtClean="0"/>
              <a:t>) есть изменяемые части а, что нам может предложить функциональный мир на замену циклов?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70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6325" y="15609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Вместо циклов – хвостовая рекурсия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15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618643" y="1481658"/>
            <a:ext cx="2397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РЕКУРСИЯ</a:t>
            </a:r>
            <a:endParaRPr lang="ru-RU" sz="3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60750"/>
            <a:ext cx="3860800" cy="2895600"/>
          </a:xfrm>
          <a:prstGeom prst="rect">
            <a:avLst/>
          </a:prstGeom>
        </p:spPr>
      </p:pic>
      <p:cxnSp>
        <p:nvCxnSpPr>
          <p:cNvPr id="8" name="Прямая со стрелкой 7"/>
          <p:cNvCxnSpPr>
            <a:stCxn id="5" idx="2"/>
            <a:endCxn id="6" idx="0"/>
          </p:cNvCxnSpPr>
          <p:nvPr/>
        </p:nvCxnSpPr>
        <p:spPr>
          <a:xfrm flipH="1">
            <a:off x="2768600" y="2127989"/>
            <a:ext cx="3048692" cy="133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0" y="3643311"/>
            <a:ext cx="3971925" cy="2755229"/>
          </a:xfrm>
          <a:prstGeom prst="rect">
            <a:avLst/>
          </a:prstGeom>
        </p:spPr>
      </p:pic>
      <p:cxnSp>
        <p:nvCxnSpPr>
          <p:cNvPr id="12" name="Прямая со стрелкой 11"/>
          <p:cNvCxnSpPr>
            <a:stCxn id="5" idx="2"/>
            <a:endCxn id="10" idx="0"/>
          </p:cNvCxnSpPr>
          <p:nvPr/>
        </p:nvCxnSpPr>
        <p:spPr>
          <a:xfrm>
            <a:off x="5817292" y="2127989"/>
            <a:ext cx="2855221" cy="151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50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4875" y="9842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Хвостовая и </a:t>
            </a:r>
            <a:r>
              <a:rPr lang="ru-RU" dirty="0" err="1" smtClean="0"/>
              <a:t>нехвостовая</a:t>
            </a:r>
            <a:r>
              <a:rPr lang="ru-RU" dirty="0" smtClean="0"/>
              <a:t> рекурсия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16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511" y="1222797"/>
            <a:ext cx="8802328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5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Упаковки сока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17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302544"/>
            <a:ext cx="106108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6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Упаковки сока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1971653"/>
            <a:ext cx="8859486" cy="30484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1538266"/>
            <a:ext cx="10555173" cy="304843"/>
          </a:xfrm>
          <a:prstGeom prst="rect">
            <a:avLst/>
          </a:prstGeom>
        </p:spPr>
      </p:pic>
      <p:sp>
        <p:nvSpPr>
          <p:cNvPr id="7" name="Правая круглая скобка 6"/>
          <p:cNvSpPr/>
          <p:nvPr/>
        </p:nvSpPr>
        <p:spPr>
          <a:xfrm rot="16200000">
            <a:off x="5540154" y="2164312"/>
            <a:ext cx="573579" cy="12686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Левая круглая скобка 7"/>
          <p:cNvSpPr/>
          <p:nvPr/>
        </p:nvSpPr>
        <p:spPr>
          <a:xfrm rot="16200000">
            <a:off x="5553644" y="5295501"/>
            <a:ext cx="546600" cy="126864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444" y="2685898"/>
            <a:ext cx="376998" cy="463202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12" y="3229780"/>
            <a:ext cx="376998" cy="46320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12" y="3772644"/>
            <a:ext cx="376998" cy="463202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444" y="4315508"/>
            <a:ext cx="376998" cy="463202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444" y="4938034"/>
            <a:ext cx="376998" cy="463202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444" y="5557547"/>
            <a:ext cx="376998" cy="463202"/>
          </a:xfrm>
          <a:prstGeom prst="rect">
            <a:avLst/>
          </a:prstGeom>
        </p:spPr>
      </p:pic>
      <p:sp>
        <p:nvSpPr>
          <p:cNvPr id="22" name="Стрелка влево 21"/>
          <p:cNvSpPr/>
          <p:nvPr/>
        </p:nvSpPr>
        <p:spPr>
          <a:xfrm>
            <a:off x="3592039" y="4004245"/>
            <a:ext cx="495078" cy="5305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endCxn id="7" idx="2"/>
          </p:cNvCxnSpPr>
          <p:nvPr/>
        </p:nvCxnSpPr>
        <p:spPr>
          <a:xfrm flipH="1">
            <a:off x="5826944" y="2190750"/>
            <a:ext cx="195666" cy="32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Рисунок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0" y="2357232"/>
            <a:ext cx="1259912" cy="1548001"/>
          </a:xfrm>
          <a:prstGeom prst="rect">
            <a:avLst/>
          </a:prstGeom>
        </p:spPr>
      </p:pic>
      <p:sp>
        <p:nvSpPr>
          <p:cNvPr id="26" name="Левая круглая скобка 25"/>
          <p:cNvSpPr/>
          <p:nvPr/>
        </p:nvSpPr>
        <p:spPr>
          <a:xfrm rot="16200000">
            <a:off x="1676970" y="5295501"/>
            <a:ext cx="546600" cy="126864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авая круглая скобка 26"/>
          <p:cNvSpPr/>
          <p:nvPr/>
        </p:nvSpPr>
        <p:spPr>
          <a:xfrm rot="16200000">
            <a:off x="1663480" y="2099608"/>
            <a:ext cx="573579" cy="12686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0" y="3564620"/>
            <a:ext cx="1259912" cy="1548001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0" y="4808349"/>
            <a:ext cx="1259912" cy="1548001"/>
          </a:xfrm>
          <a:prstGeom prst="rect">
            <a:avLst/>
          </a:prstGeom>
        </p:spPr>
      </p:pic>
      <p:cxnSp>
        <p:nvCxnSpPr>
          <p:cNvPr id="31" name="Прямая со стрелкой 30"/>
          <p:cNvCxnSpPr/>
          <p:nvPr/>
        </p:nvCxnSpPr>
        <p:spPr>
          <a:xfrm>
            <a:off x="1847850" y="2211426"/>
            <a:ext cx="143710" cy="23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66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 что, если соковыжималка выжимает сок не мгновенно, а некоторое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19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93" y="2514505"/>
            <a:ext cx="5248034" cy="168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9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8447" y="2526434"/>
            <a:ext cx="10076411" cy="1325563"/>
          </a:xfrm>
        </p:spPr>
        <p:txBody>
          <a:bodyPr>
            <a:normAutofit fontScale="90000"/>
          </a:bodyPr>
          <a:lstStyle/>
          <a:p>
            <a:pPr marL="0" indent="0" algn="ctr"/>
            <a:r>
              <a:rPr lang="ru-RU" dirty="0"/>
              <a:t>Цель презентации</a:t>
            </a:r>
            <a:r>
              <a:rPr lang="en-US" dirty="0"/>
              <a:t>: </a:t>
            </a:r>
            <a:r>
              <a:rPr lang="ru-RU" dirty="0"/>
              <a:t>понимание того, как можно решать простые задачи в функциональном </a:t>
            </a:r>
            <a:r>
              <a:rPr lang="ru-RU" dirty="0" smtClean="0"/>
              <a:t>стиле на </a:t>
            </a:r>
            <a:r>
              <a:rPr lang="en-US" dirty="0"/>
              <a:t>S</a:t>
            </a:r>
            <a:r>
              <a:rPr lang="en-US" dirty="0" smtClean="0"/>
              <a:t>cala.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16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Измерение времени выполнения кода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627" y="2205711"/>
            <a:ext cx="6239746" cy="172426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83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Класс </a:t>
            </a:r>
            <a:r>
              <a:rPr lang="en-US" dirty="0" smtClean="0"/>
              <a:t>Future</a:t>
            </a:r>
            <a:r>
              <a:rPr lang="ru-RU" dirty="0" smtClean="0"/>
              <a:t> и асинхронный код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181" y="1690688"/>
            <a:ext cx="8830907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4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 чем сила </a:t>
            </a:r>
            <a:r>
              <a:rPr lang="en-US" dirty="0" err="1" smtClean="0"/>
              <a:t>scala</a:t>
            </a:r>
            <a:r>
              <a:rPr lang="ru-RU" dirty="0" smtClean="0"/>
              <a:t>, брат?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Взгляд автора</a:t>
            </a:r>
            <a:r>
              <a:rPr lang="en-US" dirty="0" smtClean="0"/>
              <a:t>, </a:t>
            </a:r>
            <a:r>
              <a:rPr lang="ru-RU" dirty="0" smtClean="0"/>
              <a:t>не обязательно верный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Сложная логика простым кодом.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Конкурентные, высоконагруженные приложения.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Распределенные приложения.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ООП + ФП</a:t>
            </a:r>
            <a:r>
              <a:rPr lang="en-US" dirty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Перспектива в </a:t>
            </a:r>
            <a:r>
              <a:rPr lang="en-US" dirty="0" smtClean="0"/>
              <a:t>machine learning.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28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 чего начать?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://habr.com/ru/company/piter/blog/423317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docs.scala-lang.org/ru/tour/tour-of-scala.html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SCALA </a:t>
            </a:r>
            <a:r>
              <a:rPr lang="ru-RU" dirty="0"/>
              <a:t>для </a:t>
            </a:r>
            <a:r>
              <a:rPr lang="ru-RU" dirty="0" smtClean="0"/>
              <a:t>нетерпеливых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/>
              <a:t>Кей </a:t>
            </a:r>
            <a:r>
              <a:rPr lang="ru-RU" dirty="0" err="1" smtClean="0"/>
              <a:t>Хорстманн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http://groz.github.io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stepik.org/course/16243/syllabus</a:t>
            </a:r>
            <a:endParaRPr lang="ru-RU" dirty="0" smtClean="0">
              <a:hlinkClick r:id="rId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github.com/anton-k/ru-neophyte-guide-to-scala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312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3633" y="539691"/>
            <a:ext cx="10076411" cy="1325563"/>
          </a:xfrm>
        </p:spPr>
        <p:txBody>
          <a:bodyPr>
            <a:normAutofit fontScale="90000"/>
          </a:bodyPr>
          <a:lstStyle/>
          <a:p>
            <a:pPr marL="0" indent="0" algn="ctr"/>
            <a:r>
              <a:rPr lang="ru-RU" dirty="0"/>
              <a:t>Цель презентации</a:t>
            </a:r>
            <a:r>
              <a:rPr lang="en-US" dirty="0"/>
              <a:t>: </a:t>
            </a:r>
            <a:r>
              <a:rPr lang="ru-RU" dirty="0"/>
              <a:t>понимание того, как можно решать простые задачи в функциональном </a:t>
            </a:r>
            <a:r>
              <a:rPr lang="ru-RU" dirty="0" smtClean="0"/>
              <a:t>стиле на </a:t>
            </a:r>
            <a:r>
              <a:rPr lang="en-US" dirty="0"/>
              <a:t>S</a:t>
            </a:r>
            <a:r>
              <a:rPr lang="en-US" dirty="0" smtClean="0"/>
              <a:t>cala.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24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666120" y="3175463"/>
            <a:ext cx="4071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latin typeface="+mj-lt"/>
              </a:rPr>
              <a:t>Цель достигнута?</a:t>
            </a:r>
            <a:endParaRPr lang="ru-RU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345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00" y="1868750"/>
            <a:ext cx="7474500" cy="49892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8125" y="-1033200"/>
            <a:ext cx="9776100" cy="2387600"/>
          </a:xfrm>
        </p:spPr>
        <p:txBody>
          <a:bodyPr/>
          <a:lstStyle/>
          <a:p>
            <a:r>
              <a:rPr lang="ru-RU" dirty="0" smtClean="0"/>
              <a:t>А какую </a:t>
            </a:r>
            <a:r>
              <a:rPr lang="ru-RU" b="1" dirty="0" smtClean="0"/>
              <a:t>скалу </a:t>
            </a:r>
            <a:r>
              <a:rPr lang="ru-RU" dirty="0" smtClean="0"/>
              <a:t>выберешь ты?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0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Контакты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Презентация</a:t>
            </a:r>
            <a:r>
              <a:rPr lang="en-US" sz="2000" dirty="0" smtClean="0"/>
              <a:t> </a:t>
            </a:r>
            <a:r>
              <a:rPr lang="en-US" sz="2000" dirty="0"/>
              <a:t>:</a:t>
            </a:r>
            <a:r>
              <a:rPr lang="en-US" sz="2000" dirty="0" smtClean="0"/>
              <a:t> </a:t>
            </a:r>
            <a:r>
              <a:rPr lang="en-US" sz="2000" dirty="0">
                <a:hlinkClick r:id="rId2"/>
              </a:rPr>
              <a:t>https://github.com/salamandraa/ScalaForLittle/blob/master/scalaInPictures1.0.pdf 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Код 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3"/>
              </a:rPr>
              <a:t>https://github.com/salamandraa/ScalaForLittle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Телеграмм</a:t>
            </a:r>
            <a:r>
              <a:rPr lang="en-US" sz="2000" dirty="0" smtClean="0"/>
              <a:t>: @sa1amandraa</a:t>
            </a: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Почта</a:t>
            </a:r>
            <a:r>
              <a:rPr lang="en-US" sz="2000" dirty="0"/>
              <a:t>: salamandraaa@list.ru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40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4875" y="2651125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Спасибо за внимание!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48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Использованные ресурсы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r>
              <a:rPr lang="ru-RU" dirty="0" err="1" smtClean="0"/>
              <a:t>Мемасы</a:t>
            </a:r>
            <a:endParaRPr lang="ru-RU" dirty="0" smtClean="0"/>
          </a:p>
          <a:p>
            <a:r>
              <a:rPr lang="en-US" dirty="0">
                <a:hlinkClick r:id="rId2"/>
              </a:rPr>
              <a:t>https://www.autodraw.com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/>
              <a:t>https://ru.freepik.com/free-photos-vectors/kid</a:t>
            </a:r>
            <a:endParaRPr lang="ru-RU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ru.freepik.com/free-photos-vectors/rock</a:t>
            </a:r>
            <a:endParaRPr lang="ru-RU" dirty="0" smtClean="0"/>
          </a:p>
          <a:p>
            <a:r>
              <a:rPr lang="en-US" dirty="0" smtClean="0"/>
              <a:t>https://ru.freepik.com/free-photos-vectors/background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869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Использованные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ntellij</a:t>
            </a:r>
            <a:r>
              <a:rPr lang="en-US" dirty="0" smtClean="0"/>
              <a:t> idea</a:t>
            </a:r>
          </a:p>
          <a:p>
            <a:r>
              <a:rPr lang="en-US" dirty="0" err="1" smtClean="0"/>
              <a:t>Powerpoint</a:t>
            </a:r>
            <a:endParaRPr lang="en-US" dirty="0" smtClean="0"/>
          </a:p>
          <a:p>
            <a:r>
              <a:rPr lang="en-US" cap="all" dirty="0" smtClean="0"/>
              <a:t>PAINT.NET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7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получить сок из нескольких яблок.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06415"/>
            <a:ext cx="10515600" cy="175776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Как мы представим сок</a:t>
            </a:r>
            <a:r>
              <a:rPr lang="ru-RU" dirty="0" smtClean="0"/>
              <a:t>?</a:t>
            </a:r>
            <a:endParaRPr lang="en-US" dirty="0" smtClean="0"/>
          </a:p>
          <a:p>
            <a:pPr algn="ctr"/>
            <a:r>
              <a:rPr lang="ru-RU" dirty="0" smtClean="0"/>
              <a:t>Как мы представим яблоко?</a:t>
            </a:r>
          </a:p>
          <a:p>
            <a:pPr algn="ctr"/>
            <a:r>
              <a:rPr lang="ru-RU" dirty="0" smtClean="0"/>
              <a:t>Как мы получим из яблок сок?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401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Яблоко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9236" y="2097815"/>
            <a:ext cx="5526577" cy="1208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ase </a:t>
            </a:r>
            <a:r>
              <a:rPr lang="ru-RU" dirty="0" err="1" smtClean="0"/>
              <a:t>class</a:t>
            </a:r>
            <a:r>
              <a:rPr lang="ru-RU" dirty="0" smtClean="0"/>
              <a:t> </a:t>
            </a:r>
            <a:r>
              <a:rPr lang="ru-RU" dirty="0" err="1"/>
              <a:t>Apple</a:t>
            </a:r>
            <a:r>
              <a:rPr lang="ru-RU" dirty="0"/>
              <a:t> - это чертеж яблока, по этому чертежу можно сделать яблоко!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4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200" y="3066746"/>
            <a:ext cx="3057952" cy="29531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78" y="4391937"/>
            <a:ext cx="3096057" cy="32389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200" y="5778869"/>
            <a:ext cx="2848373" cy="31436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78" y="1959683"/>
            <a:ext cx="4115374" cy="276264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599" y="3214404"/>
            <a:ext cx="1981201" cy="188837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314" y="2577014"/>
            <a:ext cx="899676" cy="979463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483" y="3723458"/>
            <a:ext cx="1224742" cy="133335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483" y="5120708"/>
            <a:ext cx="1228567" cy="1316322"/>
          </a:xfrm>
          <a:prstGeom prst="rect">
            <a:avLst/>
          </a:prstGeom>
        </p:spPr>
      </p:pic>
      <p:cxnSp>
        <p:nvCxnSpPr>
          <p:cNvPr id="23" name="Прямая со стрелкой 22"/>
          <p:cNvCxnSpPr>
            <a:stCxn id="11" idx="3"/>
          </p:cNvCxnSpPr>
          <p:nvPr/>
        </p:nvCxnSpPr>
        <p:spPr>
          <a:xfrm flipV="1">
            <a:off x="4547152" y="3209162"/>
            <a:ext cx="335331" cy="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4507835" y="4557155"/>
            <a:ext cx="335331" cy="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4355958" y="5936053"/>
            <a:ext cx="335331" cy="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72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Стакан сока и соковыжималка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997" y="4332343"/>
            <a:ext cx="8591124" cy="63866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5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430" y="2698256"/>
            <a:ext cx="3961820" cy="31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9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8056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Как получить из яблока сок </a:t>
            </a:r>
            <a:r>
              <a:rPr lang="ru-RU" dirty="0"/>
              <a:t>?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030" y="1136953"/>
            <a:ext cx="1004358" cy="150653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8509854" y="1660980"/>
            <a:ext cx="2726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Это типа соковыжималка (не блендер)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509" y="6063881"/>
            <a:ext cx="6525536" cy="20957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382" y="1842512"/>
            <a:ext cx="2972215" cy="21910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509" y="3249703"/>
            <a:ext cx="3753374" cy="22863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371" y="2874287"/>
            <a:ext cx="899676" cy="97946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380" y="4384277"/>
            <a:ext cx="899676" cy="979463"/>
          </a:xfrm>
          <a:prstGeom prst="rect">
            <a:avLst/>
          </a:prstGeom>
        </p:spPr>
      </p:pic>
      <p:pic>
        <p:nvPicPr>
          <p:cNvPr id="12" name="Объект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821" y="4120739"/>
            <a:ext cx="1004358" cy="150653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036" y="4384277"/>
            <a:ext cx="878119" cy="1078909"/>
          </a:xfrm>
          <a:prstGeom prst="rect">
            <a:avLst/>
          </a:prstGeom>
        </p:spPr>
      </p:pic>
      <p:sp>
        <p:nvSpPr>
          <p:cNvPr id="19" name="Стрелка влево 18"/>
          <p:cNvSpPr/>
          <p:nvPr/>
        </p:nvSpPr>
        <p:spPr>
          <a:xfrm>
            <a:off x="4457143" y="4616427"/>
            <a:ext cx="495078" cy="5305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5162204" y="1898462"/>
            <a:ext cx="1604356" cy="1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6096000" y="3364018"/>
            <a:ext cx="798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6766560" y="4923731"/>
            <a:ext cx="1026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31278" y="1255333"/>
            <a:ext cx="326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Тип (необязательно указывать)</a:t>
            </a:r>
            <a:endParaRPr lang="ru-RU" dirty="0"/>
          </a:p>
        </p:txBody>
      </p:sp>
      <p:cxnSp>
        <p:nvCxnSpPr>
          <p:cNvPr id="34" name="Прямая со стрелкой 33"/>
          <p:cNvCxnSpPr>
            <a:endCxn id="8" idx="0"/>
          </p:cNvCxnSpPr>
          <p:nvPr/>
        </p:nvCxnSpPr>
        <p:spPr>
          <a:xfrm>
            <a:off x="3581489" y="1624665"/>
            <a:ext cx="1" cy="21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3526782" y="2627337"/>
            <a:ext cx="525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Тип</a:t>
            </a:r>
            <a:endParaRPr lang="ru-RU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3757155" y="2999421"/>
            <a:ext cx="0" cy="202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25489" y="6396037"/>
            <a:ext cx="363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 поверите! Это тоже тип </a:t>
            </a:r>
            <a:endParaRPr lang="ru-RU" dirty="0"/>
          </a:p>
        </p:txBody>
      </p:sp>
      <p:cxnSp>
        <p:nvCxnSpPr>
          <p:cNvPr id="43" name="Прямая со стрелкой 42"/>
          <p:cNvCxnSpPr/>
          <p:nvPr/>
        </p:nvCxnSpPr>
        <p:spPr>
          <a:xfrm flipV="1">
            <a:off x="4862945" y="6273461"/>
            <a:ext cx="1" cy="21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30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Несколько яблок (список яблок)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90" y="1760195"/>
            <a:ext cx="2210108" cy="21910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90" y="3411206"/>
            <a:ext cx="3781953" cy="24768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90" y="2424848"/>
            <a:ext cx="2810267" cy="31436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90" y="4609516"/>
            <a:ext cx="5477639" cy="28579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669" y="3296155"/>
            <a:ext cx="899676" cy="97946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345" y="4795087"/>
            <a:ext cx="1228567" cy="1316322"/>
          </a:xfrm>
          <a:prstGeom prst="rect">
            <a:avLst/>
          </a:prstGeom>
        </p:spPr>
      </p:pic>
      <p:cxnSp>
        <p:nvCxnSpPr>
          <p:cNvPr id="24" name="Прямая со стрелкой 23"/>
          <p:cNvCxnSpPr/>
          <p:nvPr/>
        </p:nvCxnSpPr>
        <p:spPr>
          <a:xfrm flipV="1">
            <a:off x="4680065" y="3802230"/>
            <a:ext cx="3799852" cy="74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6411884" y="4891831"/>
            <a:ext cx="1995461" cy="75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Левая круглая скобка 35"/>
          <p:cNvSpPr/>
          <p:nvPr/>
        </p:nvSpPr>
        <p:spPr>
          <a:xfrm rot="16200000">
            <a:off x="8759034" y="5531086"/>
            <a:ext cx="565265" cy="126864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авая круглая скобка 36"/>
          <p:cNvSpPr/>
          <p:nvPr/>
        </p:nvSpPr>
        <p:spPr>
          <a:xfrm rot="16200000">
            <a:off x="8734838" y="2627087"/>
            <a:ext cx="573579" cy="12686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29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получить из </a:t>
            </a:r>
            <a:r>
              <a:rPr lang="ru-RU" dirty="0" smtClean="0"/>
              <a:t>яблок </a:t>
            </a:r>
            <a:r>
              <a:rPr lang="ru-RU" dirty="0"/>
              <a:t>сок 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6" y="2357022"/>
            <a:ext cx="9608456" cy="28292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8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1" y="1647763"/>
            <a:ext cx="11497724" cy="355249"/>
          </a:xfrm>
          <a:prstGeom prst="rect">
            <a:avLst/>
          </a:prstGeom>
        </p:spPr>
      </p:pic>
      <p:sp>
        <p:nvSpPr>
          <p:cNvPr id="10" name="Правая круглая скобка 9"/>
          <p:cNvSpPr/>
          <p:nvPr/>
        </p:nvSpPr>
        <p:spPr>
          <a:xfrm rot="16200000">
            <a:off x="4411625" y="2625794"/>
            <a:ext cx="573579" cy="12686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круглая скобка 10"/>
          <p:cNvSpPr/>
          <p:nvPr/>
        </p:nvSpPr>
        <p:spPr>
          <a:xfrm rot="16200000">
            <a:off x="4447411" y="5793226"/>
            <a:ext cx="546600" cy="126864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904" y="3045118"/>
            <a:ext cx="656798" cy="71504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269" y="3760164"/>
            <a:ext cx="1002733" cy="1074357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859" y="4958025"/>
            <a:ext cx="715409" cy="766510"/>
          </a:xfrm>
          <a:prstGeom prst="rect">
            <a:avLst/>
          </a:prstGeom>
        </p:spPr>
      </p:pic>
      <p:cxnSp>
        <p:nvCxnSpPr>
          <p:cNvPr id="18" name="Прямая со стрелкой 17"/>
          <p:cNvCxnSpPr/>
          <p:nvPr/>
        </p:nvCxnSpPr>
        <p:spPr>
          <a:xfrm>
            <a:off x="4756996" y="2708143"/>
            <a:ext cx="0" cy="26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авая круглая скобка 18"/>
          <p:cNvSpPr/>
          <p:nvPr/>
        </p:nvSpPr>
        <p:spPr>
          <a:xfrm rot="16200000">
            <a:off x="1099345" y="2625794"/>
            <a:ext cx="573579" cy="12686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Левая круглая скобка 19"/>
          <p:cNvSpPr/>
          <p:nvPr/>
        </p:nvSpPr>
        <p:spPr>
          <a:xfrm rot="16200000">
            <a:off x="1112835" y="5756983"/>
            <a:ext cx="546600" cy="126864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лево 23"/>
          <p:cNvSpPr/>
          <p:nvPr/>
        </p:nvSpPr>
        <p:spPr>
          <a:xfrm>
            <a:off x="2771218" y="4627116"/>
            <a:ext cx="495078" cy="5305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610" y="4348428"/>
            <a:ext cx="1146041" cy="1181486"/>
          </a:xfrm>
          <a:prstGeom prst="rect">
            <a:avLst/>
          </a:prstGeom>
        </p:spPr>
      </p:pic>
      <p:sp>
        <p:nvSpPr>
          <p:cNvPr id="31" name="Стрелка вправо 30"/>
          <p:cNvSpPr/>
          <p:nvPr/>
        </p:nvSpPr>
        <p:spPr>
          <a:xfrm>
            <a:off x="7216941" y="4768288"/>
            <a:ext cx="361950" cy="519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люс 32"/>
          <p:cNvSpPr/>
          <p:nvPr/>
        </p:nvSpPr>
        <p:spPr>
          <a:xfrm>
            <a:off x="5316591" y="4637069"/>
            <a:ext cx="639767" cy="64191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 стрелкой 34"/>
          <p:cNvCxnSpPr>
            <a:endCxn id="27" idx="0"/>
          </p:cNvCxnSpPr>
          <p:nvPr/>
        </p:nvCxnSpPr>
        <p:spPr>
          <a:xfrm>
            <a:off x="6150572" y="2693959"/>
            <a:ext cx="450059" cy="165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Объект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181" y="4261021"/>
            <a:ext cx="1004358" cy="1506538"/>
          </a:xfrm>
          <a:prstGeom prst="rect">
            <a:avLst/>
          </a:prstGeom>
        </p:spPr>
      </p:pic>
      <p:cxnSp>
        <p:nvCxnSpPr>
          <p:cNvPr id="37" name="Прямая со стрелкой 36"/>
          <p:cNvCxnSpPr/>
          <p:nvPr/>
        </p:nvCxnSpPr>
        <p:spPr>
          <a:xfrm flipH="1">
            <a:off x="8744973" y="5012038"/>
            <a:ext cx="778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Рисунок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598" y="4390422"/>
            <a:ext cx="1146041" cy="1181486"/>
          </a:xfrm>
          <a:prstGeom prst="rect">
            <a:avLst/>
          </a:prstGeom>
        </p:spPr>
      </p:pic>
      <p:cxnSp>
        <p:nvCxnSpPr>
          <p:cNvPr id="41" name="Прямая со стрелкой 40"/>
          <p:cNvCxnSpPr/>
          <p:nvPr/>
        </p:nvCxnSpPr>
        <p:spPr>
          <a:xfrm>
            <a:off x="7229023" y="2613867"/>
            <a:ext cx="887936" cy="1743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9637302" y="2524344"/>
            <a:ext cx="386892" cy="182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6016689" y="4226441"/>
            <a:ext cx="4652950" cy="1509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9" name="Рисунок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843" y="5970051"/>
            <a:ext cx="420228" cy="457496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93" y="3128718"/>
            <a:ext cx="568121" cy="698027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27" y="4009135"/>
            <a:ext cx="568121" cy="698027"/>
          </a:xfrm>
          <a:prstGeom prst="rect">
            <a:avLst/>
          </a:prstGeom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71" y="4873881"/>
            <a:ext cx="568121" cy="698027"/>
          </a:xfrm>
          <a:prstGeom prst="rect">
            <a:avLst/>
          </a:prstGeom>
        </p:spPr>
      </p:pic>
      <p:pic>
        <p:nvPicPr>
          <p:cNvPr id="63" name="Рисунок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77" y="5805233"/>
            <a:ext cx="568121" cy="698027"/>
          </a:xfrm>
          <a:prstGeom prst="rect">
            <a:avLst/>
          </a:prstGeom>
        </p:spPr>
      </p:pic>
      <p:cxnSp>
        <p:nvCxnSpPr>
          <p:cNvPr id="65" name="Прямая со стрелкой 64"/>
          <p:cNvCxnSpPr>
            <a:endCxn id="19" idx="2"/>
          </p:cNvCxnSpPr>
          <p:nvPr/>
        </p:nvCxnSpPr>
        <p:spPr>
          <a:xfrm flipH="1">
            <a:off x="1386135" y="2587791"/>
            <a:ext cx="4515" cy="38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3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1"/>
          <p:cNvSpPr>
            <a:spLocks noGrp="1"/>
          </p:cNvSpPr>
          <p:nvPr>
            <p:ph type="title"/>
          </p:nvPr>
        </p:nvSpPr>
        <p:spPr>
          <a:xfrm>
            <a:off x="838200" y="240256"/>
            <a:ext cx="10229850" cy="107412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Функциональный мир – неизменяемый мир</a:t>
            </a:r>
            <a:endParaRPr lang="ru-RU" dirty="0"/>
          </a:p>
        </p:txBody>
      </p:sp>
      <p:pic>
        <p:nvPicPr>
          <p:cNvPr id="29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389" y="1656326"/>
            <a:ext cx="9608456" cy="282920"/>
          </a:xfrm>
        </p:spPr>
      </p:pic>
      <p:sp>
        <p:nvSpPr>
          <p:cNvPr id="30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39F0FD6-B9B3-4B11-A95A-8BE191445F5E}" type="slidenum">
              <a:rPr lang="ru-RU" smtClean="0"/>
              <a:t>9</a:t>
            </a:fld>
            <a:endParaRPr lang="ru-RU"/>
          </a:p>
        </p:txBody>
      </p:sp>
      <p:pic>
        <p:nvPicPr>
          <p:cNvPr id="45" name="Объект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145" y="3672513"/>
            <a:ext cx="1004358" cy="150653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582836" y="1190136"/>
            <a:ext cx="1101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МЫ НЕ ИЗМЕНЯЕМ СТАРЫЕ ДАННЫЕ </a:t>
            </a:r>
            <a:r>
              <a:rPr lang="ru-RU" dirty="0" smtClean="0"/>
              <a:t>( коллекции, экземпляры класса и т.д. )</a:t>
            </a:r>
            <a:r>
              <a:rPr lang="ru-RU" b="1" dirty="0" smtClean="0"/>
              <a:t>,</a:t>
            </a:r>
            <a:r>
              <a:rPr lang="en-US" dirty="0" smtClean="0"/>
              <a:t> </a:t>
            </a:r>
            <a:r>
              <a:rPr lang="ru-RU" b="1" dirty="0" smtClean="0"/>
              <a:t>МЫ СОЗДАЕМ НОВЫЕ</a:t>
            </a:r>
            <a:endParaRPr lang="ru-RU" b="1" dirty="0"/>
          </a:p>
        </p:txBody>
      </p:sp>
      <p:sp>
        <p:nvSpPr>
          <p:cNvPr id="58" name="Правая круглая скобка 57"/>
          <p:cNvSpPr/>
          <p:nvPr/>
        </p:nvSpPr>
        <p:spPr>
          <a:xfrm rot="16200000">
            <a:off x="6763463" y="2581951"/>
            <a:ext cx="573579" cy="12686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Левая круглая скобка 58"/>
          <p:cNvSpPr/>
          <p:nvPr/>
        </p:nvSpPr>
        <p:spPr>
          <a:xfrm rot="16200000">
            <a:off x="6776953" y="5713140"/>
            <a:ext cx="546600" cy="126864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11" y="3084875"/>
            <a:ext cx="568121" cy="698027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45" y="3965292"/>
            <a:ext cx="568121" cy="698027"/>
          </a:xfrm>
          <a:prstGeom prst="rect">
            <a:avLst/>
          </a:prstGeom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589" y="4830038"/>
            <a:ext cx="568121" cy="698027"/>
          </a:xfrm>
          <a:prstGeom prst="rect">
            <a:avLst/>
          </a:prstGeom>
        </p:spPr>
      </p:pic>
      <p:pic>
        <p:nvPicPr>
          <p:cNvPr id="63" name="Рисунок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895" y="5761390"/>
            <a:ext cx="568121" cy="698027"/>
          </a:xfrm>
          <a:prstGeom prst="rect">
            <a:avLst/>
          </a:prstGeom>
        </p:spPr>
      </p:pic>
      <p:sp>
        <p:nvSpPr>
          <p:cNvPr id="76" name="Правая круглая скобка 75"/>
          <p:cNvSpPr/>
          <p:nvPr/>
        </p:nvSpPr>
        <p:spPr>
          <a:xfrm rot="16200000">
            <a:off x="8421957" y="2573370"/>
            <a:ext cx="573579" cy="12686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Левая круглая скобка 76"/>
          <p:cNvSpPr/>
          <p:nvPr/>
        </p:nvSpPr>
        <p:spPr>
          <a:xfrm rot="16200000">
            <a:off x="8457743" y="5740802"/>
            <a:ext cx="546600" cy="126864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8" name="Рисунок 7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236" y="2992694"/>
            <a:ext cx="656798" cy="715046"/>
          </a:xfrm>
          <a:prstGeom prst="rect">
            <a:avLst/>
          </a:prstGeom>
        </p:spPr>
      </p:pic>
      <p:pic>
        <p:nvPicPr>
          <p:cNvPr id="79" name="Рисунок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601" y="3707740"/>
            <a:ext cx="1002733" cy="1074357"/>
          </a:xfrm>
          <a:prstGeom prst="rect">
            <a:avLst/>
          </a:prstGeom>
        </p:spPr>
      </p:pic>
      <p:pic>
        <p:nvPicPr>
          <p:cNvPr id="80" name="Рисунок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191" y="4905601"/>
            <a:ext cx="715409" cy="766510"/>
          </a:xfrm>
          <a:prstGeom prst="rect">
            <a:avLst/>
          </a:prstGeom>
        </p:spPr>
      </p:pic>
      <p:pic>
        <p:nvPicPr>
          <p:cNvPr id="81" name="Рисунок 8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175" y="5917627"/>
            <a:ext cx="420228" cy="457496"/>
          </a:xfrm>
          <a:prstGeom prst="rect">
            <a:avLst/>
          </a:prstGeom>
        </p:spPr>
      </p:pic>
      <p:pic>
        <p:nvPicPr>
          <p:cNvPr id="82" name="Объект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912" y="3727687"/>
            <a:ext cx="1004358" cy="1506538"/>
          </a:xfrm>
          <a:prstGeom prst="rect">
            <a:avLst/>
          </a:prstGeom>
        </p:spPr>
      </p:pic>
      <p:sp>
        <p:nvSpPr>
          <p:cNvPr id="83" name="Правая круглая скобка 82"/>
          <p:cNvSpPr/>
          <p:nvPr/>
        </p:nvSpPr>
        <p:spPr>
          <a:xfrm rot="16200000">
            <a:off x="2892204" y="2526736"/>
            <a:ext cx="573579" cy="12686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Левая круглая скобка 83"/>
          <p:cNvSpPr/>
          <p:nvPr/>
        </p:nvSpPr>
        <p:spPr>
          <a:xfrm rot="16200000">
            <a:off x="2905694" y="5657925"/>
            <a:ext cx="546600" cy="126864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5" name="Рисунок 8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52" y="3029660"/>
            <a:ext cx="568121" cy="698027"/>
          </a:xfrm>
          <a:prstGeom prst="rect">
            <a:avLst/>
          </a:prstGeom>
        </p:spPr>
      </p:pic>
      <p:pic>
        <p:nvPicPr>
          <p:cNvPr id="86" name="Рисунок 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86" y="3910077"/>
            <a:ext cx="568121" cy="698027"/>
          </a:xfrm>
          <a:prstGeom prst="rect">
            <a:avLst/>
          </a:prstGeom>
        </p:spPr>
      </p:pic>
      <p:pic>
        <p:nvPicPr>
          <p:cNvPr id="87" name="Рисунок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30" y="4774823"/>
            <a:ext cx="568121" cy="698027"/>
          </a:xfrm>
          <a:prstGeom prst="rect">
            <a:avLst/>
          </a:prstGeom>
        </p:spPr>
      </p:pic>
      <p:pic>
        <p:nvPicPr>
          <p:cNvPr id="88" name="Рисунок 8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636" y="5706175"/>
            <a:ext cx="568121" cy="698027"/>
          </a:xfrm>
          <a:prstGeom prst="rect">
            <a:avLst/>
          </a:prstGeom>
        </p:spPr>
      </p:pic>
      <p:sp>
        <p:nvSpPr>
          <p:cNvPr id="95" name="Прямоугольник 94"/>
          <p:cNvSpPr/>
          <p:nvPr/>
        </p:nvSpPr>
        <p:spPr>
          <a:xfrm>
            <a:off x="1975437" y="2402477"/>
            <a:ext cx="3909892" cy="4349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/>
          <p:cNvSpPr/>
          <p:nvPr/>
        </p:nvSpPr>
        <p:spPr>
          <a:xfrm>
            <a:off x="6270346" y="2402477"/>
            <a:ext cx="4876799" cy="4349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TextBox 96"/>
          <p:cNvSpPr txBox="1"/>
          <p:nvPr/>
        </p:nvSpPr>
        <p:spPr>
          <a:xfrm>
            <a:off x="4272850" y="1975548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Что у нас хранится в </a:t>
            </a:r>
            <a:r>
              <a:rPr lang="ru-RU" dirty="0" err="1" smtClean="0"/>
              <a:t>пямяти</a:t>
            </a:r>
            <a:r>
              <a:rPr lang="ru-RU" dirty="0" smtClean="0"/>
              <a:t> ?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3486773" y="2458272"/>
            <a:ext cx="2390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Ожидание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8059629" y="2486996"/>
            <a:ext cx="19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Реальность</a:t>
            </a:r>
            <a:endParaRPr lang="ru-RU" dirty="0"/>
          </a:p>
        </p:txBody>
      </p:sp>
      <p:cxnSp>
        <p:nvCxnSpPr>
          <p:cNvPr id="112" name="Прямая со стрелкой 111"/>
          <p:cNvCxnSpPr>
            <a:stCxn id="97" idx="2"/>
            <a:endCxn id="98" idx="3"/>
          </p:cNvCxnSpPr>
          <p:nvPr/>
        </p:nvCxnSpPr>
        <p:spPr>
          <a:xfrm flipH="1">
            <a:off x="5877326" y="2344880"/>
            <a:ext cx="200512" cy="298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97" idx="2"/>
          </p:cNvCxnSpPr>
          <p:nvPr/>
        </p:nvCxnSpPr>
        <p:spPr>
          <a:xfrm>
            <a:off x="6077838" y="2344880"/>
            <a:ext cx="184505" cy="28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4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388</Words>
  <Application>Microsoft Office PowerPoint</Application>
  <PresentationFormat>Широкоэкранный</PresentationFormat>
  <Paragraphs>98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Тема Office</vt:lpstr>
      <vt:lpstr>Scala в картинках</vt:lpstr>
      <vt:lpstr>Цель презентации: понимание того, как можно решать простые задачи в функциональном стиле на Scala.</vt:lpstr>
      <vt:lpstr>Задача: получить сок из нескольких яблок.</vt:lpstr>
      <vt:lpstr>Яблоко</vt:lpstr>
      <vt:lpstr>Стакан сока и соковыжималка</vt:lpstr>
      <vt:lpstr>Как получить из яблока сок ?</vt:lpstr>
      <vt:lpstr>Несколько яблок (список яблок)</vt:lpstr>
      <vt:lpstr>Как получить из яблок сок ?</vt:lpstr>
      <vt:lpstr>Функциональный мир – неизменяемый мир</vt:lpstr>
      <vt:lpstr>Как получить из нескольких стаканов сока один?</vt:lpstr>
      <vt:lpstr>Что делать с испорченными яблоками?</vt:lpstr>
      <vt:lpstr>Что делать с списком в списке?</vt:lpstr>
      <vt:lpstr>Что делать с списком в списке?</vt:lpstr>
      <vt:lpstr>В циклах (while, for) есть изменяемые части а, что нам может предложить функциональный мир на замену циклов?</vt:lpstr>
      <vt:lpstr>Вместо циклов – хвостовая рекурсия</vt:lpstr>
      <vt:lpstr>Хвостовая и нехвостовая рекурсия</vt:lpstr>
      <vt:lpstr>Упаковки сока</vt:lpstr>
      <vt:lpstr>Упаковки сока</vt:lpstr>
      <vt:lpstr>А что, если соковыжималка выжимает сок не мгновенно, а некоторое время</vt:lpstr>
      <vt:lpstr>Измерение времени выполнения кода</vt:lpstr>
      <vt:lpstr>Класс Future и асинхронный код</vt:lpstr>
      <vt:lpstr>В чем сила scala, брат?</vt:lpstr>
      <vt:lpstr>С чего начать?</vt:lpstr>
      <vt:lpstr>Цель презентации: понимание того, как можно решать простые задачи в функциональном стиле на Scala.</vt:lpstr>
      <vt:lpstr>А какую скалу выберешь ты?</vt:lpstr>
      <vt:lpstr>Контакты</vt:lpstr>
      <vt:lpstr>Спасибо за внимание!</vt:lpstr>
      <vt:lpstr>Использованные ресурсы</vt:lpstr>
      <vt:lpstr>Использованные программы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sasha</dc:creator>
  <cp:lastModifiedBy>sasha</cp:lastModifiedBy>
  <cp:revision>103</cp:revision>
  <dcterms:created xsi:type="dcterms:W3CDTF">2019-06-02T09:06:15Z</dcterms:created>
  <dcterms:modified xsi:type="dcterms:W3CDTF">2019-06-04T21:18:49Z</dcterms:modified>
</cp:coreProperties>
</file>