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89" r:id="rId3"/>
    <p:sldId id="574" r:id="rId4"/>
    <p:sldId id="594" r:id="rId5"/>
    <p:sldId id="595" r:id="rId6"/>
    <p:sldId id="596" r:id="rId7"/>
    <p:sldId id="597" r:id="rId8"/>
    <p:sldId id="598" r:id="rId9"/>
    <p:sldId id="599" r:id="rId10"/>
    <p:sldId id="600" r:id="rId11"/>
    <p:sldId id="601" r:id="rId12"/>
    <p:sldId id="603" r:id="rId13"/>
    <p:sldId id="602" r:id="rId14"/>
    <p:sldId id="604" r:id="rId15"/>
    <p:sldId id="605" r:id="rId16"/>
    <p:sldId id="606" r:id="rId17"/>
    <p:sldId id="607" r:id="rId18"/>
    <p:sldId id="608" r:id="rId19"/>
    <p:sldId id="609" r:id="rId20"/>
    <p:sldId id="610" r:id="rId21"/>
    <p:sldId id="575" r:id="rId22"/>
    <p:sldId id="611" r:id="rId23"/>
    <p:sldId id="612" r:id="rId24"/>
    <p:sldId id="613" r:id="rId25"/>
    <p:sldId id="614" r:id="rId26"/>
    <p:sldId id="616" r:id="rId2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Пользователь Windows" initials="П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 autoAdjust="0"/>
    <p:restoredTop sz="91872" autoAdjust="0"/>
  </p:normalViewPr>
  <p:slideViewPr>
    <p:cSldViewPr>
      <p:cViewPr>
        <p:scale>
          <a:sx n="100" d="100"/>
          <a:sy n="100" d="100"/>
        </p:scale>
        <p:origin x="-946" y="20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A7519B0-9499-46AA-B420-7DBE57ADDE0A}" type="datetimeFigureOut">
              <a:rPr lang="ru-RU"/>
              <a:pPr>
                <a:defRPr/>
              </a:pPr>
              <a:t>06.04.2019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DC023CC-2154-46E9-85E6-B02C3277E2B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9CE42A-41A9-4CBB-BE31-A8999C3DF347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1C83E-6938-46C5-B814-EA813715691A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1C83E-6938-46C5-B814-EA813715691A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1C83E-6938-46C5-B814-EA813715691A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1C83E-6938-46C5-B814-EA813715691A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1C83E-6938-46C5-B814-EA813715691A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1C83E-6938-46C5-B814-EA813715691A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1C83E-6938-46C5-B814-EA813715691A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1C83E-6938-46C5-B814-EA813715691A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1C83E-6938-46C5-B814-EA813715691A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1C83E-6938-46C5-B814-EA813715691A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8D46CC-1840-4B15-832F-94A9F1127F90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1C83E-6938-46C5-B814-EA813715691A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1C83E-6938-46C5-B814-EA813715691A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1C83E-6938-46C5-B814-EA813715691A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1C83E-6938-46C5-B814-EA813715691A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1C83E-6938-46C5-B814-EA813715691A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1C83E-6938-46C5-B814-EA813715691A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1C83E-6938-46C5-B814-EA813715691A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1C83E-6938-46C5-B814-EA813715691A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1C83E-6938-46C5-B814-EA813715691A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1C83E-6938-46C5-B814-EA813715691A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1C83E-6938-46C5-B814-EA813715691A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1C83E-6938-46C5-B814-EA813715691A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1C83E-6938-46C5-B814-EA813715691A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1C83E-6938-46C5-B814-EA813715691A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D96F1-4C29-43E4-B2BD-FD8ECD9D4F64}" type="datetime1">
              <a:rPr lang="ru-RU"/>
              <a:pPr>
                <a:defRPr/>
              </a:pPr>
              <a:t>06.04.2019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60048-0B69-47A5-A31F-9D5121AB7E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3188A-E967-4B8B-84A2-FC1E7616A058}" type="datetime1">
              <a:rPr lang="ru-RU"/>
              <a:pPr>
                <a:defRPr/>
              </a:pPr>
              <a:t>06.04.2019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4E826-37FE-4F3C-A0F5-A2292B290D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059E7-A98A-4A5E-B3A7-8CC752BD0223}" type="datetime1">
              <a:rPr lang="ru-RU"/>
              <a:pPr>
                <a:defRPr/>
              </a:pPr>
              <a:t>06.04.2019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8AE0F-4D77-45F2-A300-F5BB0CD13E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4F953-B3D5-4343-AC32-98E00710A49A}" type="datetime1">
              <a:rPr lang="ru-RU"/>
              <a:pPr>
                <a:defRPr/>
              </a:pPr>
              <a:t>06.04.2019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80CA1-BD97-4C0D-A5FE-759AE891DD3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0CE46-9FC0-43B8-AF5E-38D9AF266D74}" type="datetime1">
              <a:rPr lang="ru-RU"/>
              <a:pPr>
                <a:defRPr/>
              </a:pPr>
              <a:t>06.04.2019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9BF0F-5784-43F6-A1EC-4ADF9BEBA1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B8F8A-7CA6-4042-B931-8CE15F6B030E}" type="datetime1">
              <a:rPr lang="ru-RU"/>
              <a:pPr>
                <a:defRPr/>
              </a:pPr>
              <a:t>06.04.2019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F68FB-AA97-466D-92AD-B829163CEBA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09E16-AEFD-4596-96E9-8A6CDE7F4D25}" type="datetime1">
              <a:rPr lang="ru-RU"/>
              <a:pPr>
                <a:defRPr/>
              </a:pPr>
              <a:t>06.04.2019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15A4D-56EF-4BCD-B2ED-2C543877EC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4E20C-6538-45FD-AF4B-234C51820B3E}" type="datetime1">
              <a:rPr lang="ru-RU"/>
              <a:pPr>
                <a:defRPr/>
              </a:pPr>
              <a:t>06.04.2019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0D900-6502-4D9F-A476-0DC86F033C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9F7B0-DC6E-45C0-8B72-6CD7AF9E7A3F}" type="datetime1">
              <a:rPr lang="ru-RU"/>
              <a:pPr>
                <a:defRPr/>
              </a:pPr>
              <a:t>06.04.2019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62699-ED59-429C-8B7B-85A5054358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A1424-452E-4ED9-8242-5E7578A974B8}" type="datetime1">
              <a:rPr lang="ru-RU"/>
              <a:pPr>
                <a:defRPr/>
              </a:pPr>
              <a:t>06.04.2019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185F1-AF68-4C03-B2A0-D149B5D39A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A47DD-926D-4C9E-BEAE-B2DD2555A839}" type="datetime1">
              <a:rPr lang="ru-RU"/>
              <a:pPr>
                <a:defRPr/>
              </a:pPr>
              <a:t>06.04.2019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A9834-30A6-4E5B-A50D-31C00E5320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ED64F96-F7D9-4757-A5FB-387385C77DA5}" type="datetime1">
              <a:rPr lang="ru-RU"/>
              <a:pPr>
                <a:defRPr/>
              </a:pPr>
              <a:t>06.04.2019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850FD5-F898-47A7-AD94-9E2A101E51B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cs.cmu.edu/~bhiksha/courses/deeplearning/Spring.2019/www/slides.spring19/lec9.CNN.pdf" TargetMode="Externa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hyperlink" Target="http://www.cs.cmu.edu/~bhiksha/courses/deeplearning/Spring.2019/www/slides.spring19/lec9.CNN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hyperlink" Target="http://www.cs.cmu.edu/~bhiksha/courses/deeplearning/Spring.2019/www/slides.spring19/lec9.CNN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cs.cmu.edu/~bhiksha/courses/deeplearning/Spring.2019/www/slides.spring19/lec9.CNN.pdf" TargetMode="Externa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watch?v=LxfUGhug-iQ" TargetMode="External"/><Relationship Id="rId4" Type="http://schemas.openxmlformats.org/officeDocument/2006/relationships/hyperlink" Target="http://cs231n.github.io/assignments2018/assignment2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cs231n.github.io/assignments2018/assignment2/" TargetMode="External"/><Relationship Id="rId4" Type="http://schemas.openxmlformats.org/officeDocument/2006/relationships/hyperlink" Target="https://www.youtube.com/watch?v=i94OvYb6no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edium.com/greyatom/what-is-underfitting-and-overfitting-in-machine-learning-and-how-to-deal-with-it-6803a989c76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755650" y="2708275"/>
            <a:ext cx="7632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200" b="1" dirty="0" smtClean="0">
                <a:latin typeface="Verdana" pitchFamily="34" charset="0"/>
              </a:rPr>
              <a:t>Методы машинного обучения</a:t>
            </a:r>
            <a:endParaRPr lang="ru-RU" altLang="ru-RU" sz="3200" b="1" dirty="0">
              <a:latin typeface="Verdana" pitchFamily="34" charset="0"/>
            </a:endParaRPr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10117138" y="4868863"/>
            <a:ext cx="4824412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>
                <a:latin typeface="Verdana" pitchFamily="34" charset="0"/>
              </a:rPr>
              <a:t>Докладчик</a:t>
            </a:r>
          </a:p>
          <a:p>
            <a:r>
              <a:rPr lang="ru-RU" altLang="ru-RU" b="1">
                <a:latin typeface="Verdana" pitchFamily="34" charset="0"/>
              </a:rPr>
              <a:t>Фамилия Имя Отчество</a:t>
            </a:r>
          </a:p>
          <a:p>
            <a:endParaRPr lang="ru-RU" altLang="ru-RU" b="1">
              <a:latin typeface="Verdana" pitchFamily="34" charset="0"/>
            </a:endParaRPr>
          </a:p>
          <a:p>
            <a:r>
              <a:rPr lang="ru-RU" altLang="ru-RU">
                <a:latin typeface="Verdana" pitchFamily="34" charset="0"/>
              </a:rPr>
              <a:t>Ученая степень</a:t>
            </a:r>
          </a:p>
          <a:p>
            <a:r>
              <a:rPr lang="ru-RU" altLang="ru-RU">
                <a:latin typeface="Verdana" pitchFamily="34" charset="0"/>
              </a:rPr>
              <a:t>Должность</a:t>
            </a:r>
          </a:p>
        </p:txBody>
      </p:sp>
      <p:sp>
        <p:nvSpPr>
          <p:cNvPr id="2053" name="TextBox 1"/>
          <p:cNvSpPr txBox="1">
            <a:spLocks noChangeArrowheads="1"/>
          </p:cNvSpPr>
          <p:nvPr/>
        </p:nvSpPr>
        <p:spPr bwMode="auto">
          <a:xfrm>
            <a:off x="1403648" y="4868863"/>
            <a:ext cx="713710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ru-RU" altLang="ru-RU" sz="2800" dirty="0" smtClean="0">
                <a:latin typeface="Verdana" pitchFamily="34" charset="0"/>
              </a:rPr>
              <a:t>Нейронные сети.</a:t>
            </a:r>
            <a:endParaRPr lang="ru-RU" altLang="ru-RU" sz="2800" dirty="0" smtClean="0">
              <a:latin typeface="Verdana" pitchFamily="34" charset="0"/>
            </a:endParaRPr>
          </a:p>
          <a:p>
            <a:pPr algn="r"/>
            <a:r>
              <a:rPr lang="ru-RU" altLang="ru-RU" sz="2800" dirty="0" smtClean="0">
                <a:latin typeface="Verdana" pitchFamily="34" charset="0"/>
              </a:rPr>
              <a:t>Часть </a:t>
            </a:r>
            <a:r>
              <a:rPr lang="ru-RU" altLang="ru-RU" sz="2800" dirty="0" smtClean="0">
                <a:latin typeface="Verdana" pitchFamily="34" charset="0"/>
              </a:rPr>
              <a:t>2. Разбор домашнего задания</a:t>
            </a:r>
            <a:r>
              <a:rPr lang="en-US" altLang="ru-RU" sz="2800" dirty="0" smtClean="0">
                <a:latin typeface="Verdana" pitchFamily="34" charset="0"/>
              </a:rPr>
              <a:t>.</a:t>
            </a:r>
            <a:endParaRPr lang="ru-RU" altLang="ru-RU" sz="280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539750" y="692150"/>
            <a:ext cx="82089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ru-RU" altLang="ru-RU" sz="2800" b="1" dirty="0" smtClean="0">
                <a:latin typeface="Verdana" pitchFamily="34" charset="0"/>
              </a:rPr>
              <a:t>Способы бороться с этой проблемой</a:t>
            </a:r>
            <a:endParaRPr lang="ru-RU" altLang="ru-RU" sz="2800" b="1" dirty="0">
              <a:latin typeface="Verdana" pitchFamily="34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539552" y="1340768"/>
            <a:ext cx="8208963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Регуляризация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L1/L2, </a:t>
            </a:r>
            <a:r>
              <a:rPr lang="ru-RU" alt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Дропаут</a:t>
            </a:r>
            <a:endParaRPr lang="ru-RU" alt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сложности сети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Другие способы, связанные с данными</a:t>
            </a: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sz="1000" dirty="0" smtClean="0">
                <a:latin typeface="Verdana" pitchFamily="34" charset="0"/>
              </a:rPr>
              <a:t>Нейронные сети. Часть вторая</a:t>
            </a:r>
            <a:r>
              <a:rPr lang="en-US" altLang="ru-RU" sz="1000" dirty="0" smtClean="0">
                <a:latin typeface="Verdana" pitchFamily="34" charset="0"/>
              </a:rPr>
              <a:t>	</a:t>
            </a:r>
            <a:r>
              <a:rPr lang="ru-RU" altLang="ru-RU" sz="1000" dirty="0">
                <a:latin typeface="Verdana" pitchFamily="34" charset="0"/>
              </a:rPr>
              <a:t>	</a:t>
            </a:r>
            <a:r>
              <a:rPr lang="ru-RU" altLang="ru-RU" sz="1000" b="1" dirty="0">
                <a:latin typeface="Verdana" pitchFamily="34" charset="0"/>
              </a:rPr>
              <a:t>	</a:t>
            </a:r>
            <a:r>
              <a:rPr lang="ru-RU" altLang="ru-RU" sz="1000" b="1" dirty="0" err="1" smtClean="0">
                <a:latin typeface="Verdana" pitchFamily="34" charset="0"/>
              </a:rPr>
              <a:t>Чертушкин</a:t>
            </a:r>
            <a:r>
              <a:rPr lang="ru-RU" altLang="ru-RU" sz="1000" b="1" dirty="0" smtClean="0">
                <a:latin typeface="Verdana" pitchFamily="34" charset="0"/>
              </a:rPr>
              <a:t> М. Д.</a:t>
            </a:r>
            <a:endParaRPr lang="ru-RU" altLang="ru-RU" sz="1000" b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539750" y="692150"/>
            <a:ext cx="82089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ru-RU" altLang="ru-RU" sz="2800" b="1" dirty="0" smtClean="0">
                <a:latin typeface="Verdana" pitchFamily="34" charset="0"/>
              </a:rPr>
              <a:t>Типы данных</a:t>
            </a:r>
            <a:endParaRPr lang="ru-RU" altLang="ru-RU" sz="2800" b="1" dirty="0">
              <a:latin typeface="Verdana" pitchFamily="34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539552" y="1340768"/>
            <a:ext cx="8208963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могут быть однородными и неоднородными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Однородные – пиксели изображения, звуковые частоты трека, кадры видео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Разнородные – табличные структурированные данные (матрица </a:t>
            </a:r>
            <a:r>
              <a:rPr lang="en-US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задаче кредитного </a:t>
            </a:r>
            <a:r>
              <a:rPr lang="ru-RU" alt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скоринга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 признаками рост, вес, образование, пол и т.д.)</a:t>
            </a: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sz="1000" dirty="0" smtClean="0">
                <a:latin typeface="Verdana" pitchFamily="34" charset="0"/>
              </a:rPr>
              <a:t>Нейронные сети. Часть вторая</a:t>
            </a:r>
            <a:r>
              <a:rPr lang="en-US" altLang="ru-RU" sz="1000" dirty="0" smtClean="0">
                <a:latin typeface="Verdana" pitchFamily="34" charset="0"/>
              </a:rPr>
              <a:t>	</a:t>
            </a:r>
            <a:r>
              <a:rPr lang="ru-RU" altLang="ru-RU" sz="1000" dirty="0">
                <a:latin typeface="Verdana" pitchFamily="34" charset="0"/>
              </a:rPr>
              <a:t>	</a:t>
            </a:r>
            <a:r>
              <a:rPr lang="ru-RU" altLang="ru-RU" sz="1000" b="1" dirty="0">
                <a:latin typeface="Verdana" pitchFamily="34" charset="0"/>
              </a:rPr>
              <a:t>	</a:t>
            </a:r>
            <a:r>
              <a:rPr lang="ru-RU" altLang="ru-RU" sz="1000" b="1" dirty="0" err="1" smtClean="0">
                <a:latin typeface="Verdana" pitchFamily="34" charset="0"/>
              </a:rPr>
              <a:t>Чертушкин</a:t>
            </a:r>
            <a:r>
              <a:rPr lang="ru-RU" altLang="ru-RU" sz="1000" b="1" dirty="0" smtClean="0">
                <a:latin typeface="Verdana" pitchFamily="34" charset="0"/>
              </a:rPr>
              <a:t> М. Д.</a:t>
            </a:r>
            <a:endParaRPr lang="ru-RU" altLang="ru-RU" sz="1000" b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539750" y="692150"/>
            <a:ext cx="82089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ru-RU" altLang="ru-RU" sz="2800" b="1" dirty="0" smtClean="0">
                <a:latin typeface="Verdana" pitchFamily="34" charset="0"/>
              </a:rPr>
              <a:t>Типы данных</a:t>
            </a:r>
            <a:endParaRPr lang="ru-RU" altLang="ru-RU" sz="2800" b="1" dirty="0">
              <a:latin typeface="Verdana" pitchFamily="34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sz="1000" dirty="0" smtClean="0">
                <a:latin typeface="Verdana" pitchFamily="34" charset="0"/>
              </a:rPr>
              <a:t>Нейронные сети. Часть вторая</a:t>
            </a:r>
            <a:r>
              <a:rPr lang="en-US" altLang="ru-RU" sz="1000" dirty="0" smtClean="0">
                <a:latin typeface="Verdana" pitchFamily="34" charset="0"/>
              </a:rPr>
              <a:t>	</a:t>
            </a:r>
            <a:r>
              <a:rPr lang="ru-RU" altLang="ru-RU" sz="1000" dirty="0">
                <a:latin typeface="Verdana" pitchFamily="34" charset="0"/>
              </a:rPr>
              <a:t>	</a:t>
            </a:r>
            <a:r>
              <a:rPr lang="ru-RU" altLang="ru-RU" sz="1000" b="1" dirty="0">
                <a:latin typeface="Verdana" pitchFamily="34" charset="0"/>
              </a:rPr>
              <a:t>	</a:t>
            </a:r>
            <a:r>
              <a:rPr lang="ru-RU" altLang="ru-RU" sz="1000" b="1" dirty="0" err="1" smtClean="0">
                <a:latin typeface="Verdana" pitchFamily="34" charset="0"/>
              </a:rPr>
              <a:t>Чертушкин</a:t>
            </a:r>
            <a:r>
              <a:rPr lang="ru-RU" altLang="ru-RU" sz="1000" b="1" dirty="0" smtClean="0">
                <a:latin typeface="Verdana" pitchFamily="34" charset="0"/>
              </a:rPr>
              <a:t> М. Д.</a:t>
            </a:r>
            <a:endParaRPr lang="ru-RU" altLang="ru-RU" sz="1000" b="1" dirty="0">
              <a:latin typeface="Verdana" pitchFamily="34" charset="0"/>
            </a:endParaRPr>
          </a:p>
        </p:txBody>
      </p:sp>
      <p:pic>
        <p:nvPicPr>
          <p:cNvPr id="6" name="Picture 2" descr="C:\Users\Misha\Downloads\Untitled Diagram(1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1139584"/>
            <a:ext cx="7145610" cy="56729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539750" y="692150"/>
            <a:ext cx="82089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ru-RU" altLang="ru-RU" sz="2800" b="1" dirty="0" smtClean="0">
                <a:latin typeface="Verdana" pitchFamily="34" charset="0"/>
              </a:rPr>
              <a:t>Однородные данные</a:t>
            </a:r>
            <a:endParaRPr lang="ru-RU" altLang="ru-RU" sz="2800" b="1" dirty="0">
              <a:latin typeface="Verdana" pitchFamily="34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539552" y="1340768"/>
            <a:ext cx="8208963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Такие данные, несмотря на то, что являются «не структурированными» могут содержать в себе пространственную структуру</a:t>
            </a:r>
            <a:endParaRPr lang="en-US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звуковых сигналах временные отсчеты содержат информацию о следующих и предыдущих значениях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изображениях близкие пиксели содержат информацию о друг друге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sz="1000" dirty="0" smtClean="0">
                <a:latin typeface="Verdana" pitchFamily="34" charset="0"/>
              </a:rPr>
              <a:t>Нейронные сети. Часть вторая</a:t>
            </a:r>
            <a:r>
              <a:rPr lang="en-US" altLang="ru-RU" sz="1000" dirty="0" smtClean="0">
                <a:latin typeface="Verdana" pitchFamily="34" charset="0"/>
              </a:rPr>
              <a:t>	</a:t>
            </a:r>
            <a:r>
              <a:rPr lang="ru-RU" altLang="ru-RU" sz="1000" dirty="0">
                <a:latin typeface="Verdana" pitchFamily="34" charset="0"/>
              </a:rPr>
              <a:t>	</a:t>
            </a:r>
            <a:r>
              <a:rPr lang="ru-RU" altLang="ru-RU" sz="1000" b="1" dirty="0">
                <a:latin typeface="Verdana" pitchFamily="34" charset="0"/>
              </a:rPr>
              <a:t>	</a:t>
            </a:r>
            <a:r>
              <a:rPr lang="ru-RU" altLang="ru-RU" sz="1000" b="1" dirty="0" err="1" smtClean="0">
                <a:latin typeface="Verdana" pitchFamily="34" charset="0"/>
              </a:rPr>
              <a:t>Чертушкин</a:t>
            </a:r>
            <a:r>
              <a:rPr lang="ru-RU" altLang="ru-RU" sz="1000" b="1" dirty="0" smtClean="0">
                <a:latin typeface="Verdana" pitchFamily="34" charset="0"/>
              </a:rPr>
              <a:t> М. Д.</a:t>
            </a:r>
            <a:endParaRPr lang="ru-RU" altLang="ru-RU" sz="1000" b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539750" y="692150"/>
            <a:ext cx="82089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ru-RU" altLang="ru-RU" sz="2800" b="1" dirty="0" smtClean="0">
                <a:latin typeface="Verdana" pitchFamily="34" charset="0"/>
              </a:rPr>
              <a:t>Однородные данные</a:t>
            </a:r>
            <a:endParaRPr lang="ru-RU" altLang="ru-RU" sz="2800" b="1" dirty="0">
              <a:latin typeface="Verdana" pitchFamily="34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539552" y="1340768"/>
            <a:ext cx="8208963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Подобные особенности в данных было бы здорово использовать для обучения нейронных сетей и для уменьшения числа параметров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 как это сделать правильно?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sz="1000" dirty="0" smtClean="0">
                <a:latin typeface="Verdana" pitchFamily="34" charset="0"/>
              </a:rPr>
              <a:t>Нейронные сети. Часть вторая</a:t>
            </a:r>
            <a:r>
              <a:rPr lang="en-US" altLang="ru-RU" sz="1000" dirty="0" smtClean="0">
                <a:latin typeface="Verdana" pitchFamily="34" charset="0"/>
              </a:rPr>
              <a:t>	</a:t>
            </a:r>
            <a:r>
              <a:rPr lang="ru-RU" altLang="ru-RU" sz="1000" dirty="0">
                <a:latin typeface="Verdana" pitchFamily="34" charset="0"/>
              </a:rPr>
              <a:t>	</a:t>
            </a:r>
            <a:r>
              <a:rPr lang="ru-RU" altLang="ru-RU" sz="1000" b="1" dirty="0">
                <a:latin typeface="Verdana" pitchFamily="34" charset="0"/>
              </a:rPr>
              <a:t>	</a:t>
            </a:r>
            <a:r>
              <a:rPr lang="ru-RU" altLang="ru-RU" sz="1000" b="1" dirty="0" err="1" smtClean="0">
                <a:latin typeface="Verdana" pitchFamily="34" charset="0"/>
              </a:rPr>
              <a:t>Чертушкин</a:t>
            </a:r>
            <a:r>
              <a:rPr lang="ru-RU" altLang="ru-RU" sz="1000" b="1" dirty="0" smtClean="0">
                <a:latin typeface="Verdana" pitchFamily="34" charset="0"/>
              </a:rPr>
              <a:t> М. Д.</a:t>
            </a:r>
            <a:endParaRPr lang="ru-RU" altLang="ru-RU" sz="1000" b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539750" y="692150"/>
            <a:ext cx="82089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ru-RU" altLang="ru-RU" sz="2800" b="1" dirty="0" smtClean="0">
                <a:latin typeface="Verdana" pitchFamily="34" charset="0"/>
              </a:rPr>
              <a:t>Кросс-корреляция</a:t>
            </a:r>
            <a:endParaRPr lang="ru-RU" altLang="ru-RU" sz="2800" b="1" dirty="0">
              <a:latin typeface="Verdana" pitchFamily="34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539552" y="1340768"/>
            <a:ext cx="8208963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Представим, что у нас есть изображение 5х5 и какой-то фильтр 3х3 и мы хотим применить фильтр к изображени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</a:t>
            </a: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endParaRPr lang="ru-RU" altLang="ru-RU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значит применить фильтр?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sz="1000" dirty="0" smtClean="0">
                <a:latin typeface="Verdana" pitchFamily="34" charset="0"/>
              </a:rPr>
              <a:t>Нейронные сети. Часть вторая</a:t>
            </a:r>
            <a:r>
              <a:rPr lang="en-US" altLang="ru-RU" sz="1000" dirty="0" smtClean="0">
                <a:latin typeface="Verdana" pitchFamily="34" charset="0"/>
              </a:rPr>
              <a:t>	</a:t>
            </a:r>
            <a:r>
              <a:rPr lang="ru-RU" altLang="ru-RU" sz="1000" dirty="0">
                <a:latin typeface="Verdana" pitchFamily="34" charset="0"/>
              </a:rPr>
              <a:t>	</a:t>
            </a:r>
            <a:r>
              <a:rPr lang="ru-RU" altLang="ru-RU" sz="1000" b="1" dirty="0">
                <a:latin typeface="Verdana" pitchFamily="34" charset="0"/>
              </a:rPr>
              <a:t>	</a:t>
            </a:r>
            <a:r>
              <a:rPr lang="ru-RU" altLang="ru-RU" sz="1000" b="1" dirty="0" err="1" smtClean="0">
                <a:latin typeface="Verdana" pitchFamily="34" charset="0"/>
              </a:rPr>
              <a:t>Чертушкин</a:t>
            </a:r>
            <a:r>
              <a:rPr lang="ru-RU" altLang="ru-RU" sz="1000" b="1" dirty="0" smtClean="0">
                <a:latin typeface="Verdana" pitchFamily="34" charset="0"/>
              </a:rPr>
              <a:t> М. Д.</a:t>
            </a:r>
            <a:endParaRPr lang="ru-RU" altLang="ru-RU" sz="1000" b="1" dirty="0">
              <a:latin typeface="Verdana" pitchFamily="34" charset="0"/>
            </a:endParaRP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2585557"/>
            <a:ext cx="5472608" cy="255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55576" y="6237312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5"/>
              </a:rPr>
              <a:t>http://www.cs.cmu.edu/~</a:t>
            </a:r>
            <a:r>
              <a:rPr lang="en-US" dirty="0" smtClean="0">
                <a:hlinkClick r:id="rId5"/>
              </a:rPr>
              <a:t>bhiksha/courses/deeplearning/Spring.2019/www/slides.spring19/lec9.CNN.pdf</a:t>
            </a:r>
            <a:endParaRPr lang="ru-RU" dirty="0" smtClean="0"/>
          </a:p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539750" y="692150"/>
            <a:ext cx="82089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ru-RU" altLang="ru-RU" sz="2800" b="1" dirty="0" smtClean="0">
                <a:latin typeface="Verdana" pitchFamily="34" charset="0"/>
              </a:rPr>
              <a:t>Кросс-корреляция</a:t>
            </a:r>
            <a:endParaRPr lang="ru-RU" altLang="ru-RU" sz="2800" b="1" dirty="0">
              <a:latin typeface="Verdana" pitchFamily="34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539552" y="1340768"/>
            <a:ext cx="8208963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Наложим фильтр на изображение и каждое значение фильтра умножим на значение изображение, а результаты сложим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endParaRPr lang="ru-RU" altLang="ru-RU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sz="1000" dirty="0" smtClean="0">
                <a:latin typeface="Verdana" pitchFamily="34" charset="0"/>
              </a:rPr>
              <a:t>Нейронные сети. Часть вторая</a:t>
            </a:r>
            <a:r>
              <a:rPr lang="en-US" altLang="ru-RU" sz="1000" dirty="0" smtClean="0">
                <a:latin typeface="Verdana" pitchFamily="34" charset="0"/>
              </a:rPr>
              <a:t>	</a:t>
            </a:r>
            <a:r>
              <a:rPr lang="ru-RU" altLang="ru-RU" sz="1000" dirty="0">
                <a:latin typeface="Verdana" pitchFamily="34" charset="0"/>
              </a:rPr>
              <a:t>	</a:t>
            </a:r>
            <a:r>
              <a:rPr lang="ru-RU" altLang="ru-RU" sz="1000" b="1" dirty="0">
                <a:latin typeface="Verdana" pitchFamily="34" charset="0"/>
              </a:rPr>
              <a:t>	</a:t>
            </a:r>
            <a:r>
              <a:rPr lang="ru-RU" altLang="ru-RU" sz="1000" b="1" dirty="0" err="1" smtClean="0">
                <a:latin typeface="Verdana" pitchFamily="34" charset="0"/>
              </a:rPr>
              <a:t>Чертушкин</a:t>
            </a:r>
            <a:r>
              <a:rPr lang="ru-RU" altLang="ru-RU" sz="1000" b="1" dirty="0" smtClean="0">
                <a:latin typeface="Verdana" pitchFamily="34" charset="0"/>
              </a:rPr>
              <a:t> М. Д.</a:t>
            </a:r>
            <a:endParaRPr lang="ru-RU" altLang="ru-RU" sz="1000" b="1" dirty="0">
              <a:latin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6237312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4"/>
              </a:rPr>
              <a:t>http://www.cs.cmu.edu/~</a:t>
            </a:r>
            <a:r>
              <a:rPr lang="en-US" dirty="0" smtClean="0">
                <a:hlinkClick r:id="rId4"/>
              </a:rPr>
              <a:t>bhiksha/courses/deeplearning/Spring.2019/www/slides.spring19/lec9.CNN.pdf</a:t>
            </a:r>
            <a:endParaRPr lang="ru-RU" dirty="0" smtClean="0"/>
          </a:p>
          <a:p>
            <a:pPr algn="ctr"/>
            <a:endParaRPr lang="ru-RU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3648" y="2996952"/>
            <a:ext cx="59467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539750" y="692150"/>
            <a:ext cx="82089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ru-RU" altLang="ru-RU" sz="2800" b="1" dirty="0" smtClean="0">
                <a:latin typeface="Verdana" pitchFamily="34" charset="0"/>
              </a:rPr>
              <a:t>Кросс-корреляция</a:t>
            </a:r>
            <a:endParaRPr lang="ru-RU" altLang="ru-RU" sz="2800" b="1" dirty="0">
              <a:latin typeface="Verdana" pitchFamily="34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539552" y="1340768"/>
            <a:ext cx="8208963" cy="437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Сделаем так несколько раз, в итоге у нас получится матрица размерности 2х2. 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endParaRPr lang="ru-RU" altLang="ru-RU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sz="1000" dirty="0" smtClean="0">
                <a:latin typeface="Verdana" pitchFamily="34" charset="0"/>
              </a:rPr>
              <a:t>Нейронные сети. Часть вторая</a:t>
            </a:r>
            <a:r>
              <a:rPr lang="en-US" altLang="ru-RU" sz="1000" dirty="0" smtClean="0">
                <a:latin typeface="Verdana" pitchFamily="34" charset="0"/>
              </a:rPr>
              <a:t>	</a:t>
            </a:r>
            <a:r>
              <a:rPr lang="ru-RU" altLang="ru-RU" sz="1000" dirty="0">
                <a:latin typeface="Verdana" pitchFamily="34" charset="0"/>
              </a:rPr>
              <a:t>	</a:t>
            </a:r>
            <a:r>
              <a:rPr lang="ru-RU" altLang="ru-RU" sz="1000" b="1" dirty="0">
                <a:latin typeface="Verdana" pitchFamily="34" charset="0"/>
              </a:rPr>
              <a:t>	</a:t>
            </a:r>
            <a:r>
              <a:rPr lang="ru-RU" altLang="ru-RU" sz="1000" b="1" dirty="0" err="1" smtClean="0">
                <a:latin typeface="Verdana" pitchFamily="34" charset="0"/>
              </a:rPr>
              <a:t>Чертушкин</a:t>
            </a:r>
            <a:r>
              <a:rPr lang="ru-RU" altLang="ru-RU" sz="1000" b="1" dirty="0" smtClean="0">
                <a:latin typeface="Verdana" pitchFamily="34" charset="0"/>
              </a:rPr>
              <a:t> М. Д.</a:t>
            </a:r>
            <a:endParaRPr lang="ru-RU" altLang="ru-RU" sz="1000" b="1" dirty="0">
              <a:latin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6237312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4"/>
              </a:rPr>
              <a:t>http://www.cs.cmu.edu/~</a:t>
            </a:r>
            <a:r>
              <a:rPr lang="en-US" dirty="0" smtClean="0">
                <a:hlinkClick r:id="rId4"/>
              </a:rPr>
              <a:t>bhiksha/courses/deeplearning/Spring.2019/www/slides.spring19/lec9.CNN.pdf</a:t>
            </a:r>
            <a:endParaRPr lang="ru-RU" dirty="0" smtClean="0"/>
          </a:p>
          <a:p>
            <a:pPr algn="ctr"/>
            <a:endParaRPr lang="ru-RU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2852936"/>
            <a:ext cx="5607050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539750" y="692150"/>
            <a:ext cx="82089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ru-RU" altLang="ru-RU" sz="2800" b="1" dirty="0" smtClean="0">
                <a:latin typeface="Verdana" pitchFamily="34" charset="0"/>
              </a:rPr>
              <a:t>Кросс-корреляция</a:t>
            </a:r>
            <a:endParaRPr lang="ru-RU" altLang="ru-RU" sz="2800" b="1" dirty="0">
              <a:latin typeface="Verdana" pitchFamily="34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539552" y="1340768"/>
            <a:ext cx="8208963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Получившаяся операция называется «</a:t>
            </a:r>
            <a:r>
              <a:rPr lang="ru-RU" alt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кросс-корреляцией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последовательное применение фильтра к исходному сигналу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Очень часто такую операцию еще называют сверткой, но математически это неверно</a:t>
            </a: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sz="1000" dirty="0" smtClean="0">
                <a:latin typeface="Verdana" pitchFamily="34" charset="0"/>
              </a:rPr>
              <a:t>Нейронные сети. Часть вторая</a:t>
            </a:r>
            <a:r>
              <a:rPr lang="en-US" altLang="ru-RU" sz="1000" dirty="0" smtClean="0">
                <a:latin typeface="Verdana" pitchFamily="34" charset="0"/>
              </a:rPr>
              <a:t>	</a:t>
            </a:r>
            <a:r>
              <a:rPr lang="ru-RU" altLang="ru-RU" sz="1000" dirty="0">
                <a:latin typeface="Verdana" pitchFamily="34" charset="0"/>
              </a:rPr>
              <a:t>	</a:t>
            </a:r>
            <a:r>
              <a:rPr lang="ru-RU" altLang="ru-RU" sz="1000" b="1" dirty="0">
                <a:latin typeface="Verdana" pitchFamily="34" charset="0"/>
              </a:rPr>
              <a:t>	</a:t>
            </a:r>
            <a:r>
              <a:rPr lang="ru-RU" altLang="ru-RU" sz="1000" b="1" dirty="0" err="1" smtClean="0">
                <a:latin typeface="Verdana" pitchFamily="34" charset="0"/>
              </a:rPr>
              <a:t>Чертушкин</a:t>
            </a:r>
            <a:r>
              <a:rPr lang="ru-RU" altLang="ru-RU" sz="1000" b="1" dirty="0" smtClean="0">
                <a:latin typeface="Verdana" pitchFamily="34" charset="0"/>
              </a:rPr>
              <a:t> М. Д.</a:t>
            </a:r>
            <a:endParaRPr lang="ru-RU" altLang="ru-RU" sz="1000" b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539750" y="692150"/>
            <a:ext cx="82089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ru-RU" altLang="ru-RU" sz="2800" b="1" dirty="0" smtClean="0">
                <a:latin typeface="Verdana" pitchFamily="34" charset="0"/>
              </a:rPr>
              <a:t>Не дайте себя запутать</a:t>
            </a:r>
            <a:endParaRPr lang="ru-RU" altLang="ru-RU" sz="2800" b="1" dirty="0">
              <a:latin typeface="Verdana" pitchFamily="34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539552" y="1340768"/>
            <a:ext cx="8208963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Сверткой в дискретном случае называется операция вида: 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Кросс-корреляцией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дискретном случае называется операция вида: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если бы мы повернули наш фильтр на 180 градусов и наложили его, то это была бы «честная свертка»</a:t>
            </a: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sz="1000" dirty="0" smtClean="0">
                <a:latin typeface="Verdana" pitchFamily="34" charset="0"/>
              </a:rPr>
              <a:t>Нейронные сети. Часть вторая</a:t>
            </a:r>
            <a:r>
              <a:rPr lang="en-US" altLang="ru-RU" sz="1000" dirty="0" smtClean="0">
                <a:latin typeface="Verdana" pitchFamily="34" charset="0"/>
              </a:rPr>
              <a:t>	</a:t>
            </a:r>
            <a:r>
              <a:rPr lang="ru-RU" altLang="ru-RU" sz="1000" dirty="0">
                <a:latin typeface="Verdana" pitchFamily="34" charset="0"/>
              </a:rPr>
              <a:t>	</a:t>
            </a:r>
            <a:r>
              <a:rPr lang="ru-RU" altLang="ru-RU" sz="1000" b="1" dirty="0">
                <a:latin typeface="Verdana" pitchFamily="34" charset="0"/>
              </a:rPr>
              <a:t>	</a:t>
            </a:r>
            <a:r>
              <a:rPr lang="ru-RU" altLang="ru-RU" sz="1000" b="1" dirty="0" err="1" smtClean="0">
                <a:latin typeface="Verdana" pitchFamily="34" charset="0"/>
              </a:rPr>
              <a:t>Чертушкин</a:t>
            </a:r>
            <a:r>
              <a:rPr lang="ru-RU" altLang="ru-RU" sz="1000" b="1" dirty="0" smtClean="0">
                <a:latin typeface="Verdana" pitchFamily="34" charset="0"/>
              </a:rPr>
              <a:t> М. Д.</a:t>
            </a:r>
            <a:endParaRPr lang="ru-RU" altLang="ru-RU" sz="1000" b="1" dirty="0">
              <a:latin typeface="Verdana" pitchFamily="34" charset="0"/>
            </a:endParaRP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2132856"/>
            <a:ext cx="4031729" cy="84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752" y="3789040"/>
            <a:ext cx="4214267" cy="804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sz="1000" dirty="0" smtClean="0">
                <a:latin typeface="Verdana" pitchFamily="34" charset="0"/>
              </a:rPr>
              <a:t>Нейронные сети. Часть вторая</a:t>
            </a:r>
            <a:r>
              <a:rPr lang="en-US" altLang="ru-RU" sz="1000" dirty="0" smtClean="0">
                <a:latin typeface="Verdana" pitchFamily="34" charset="0"/>
              </a:rPr>
              <a:t>	</a:t>
            </a:r>
            <a:r>
              <a:rPr lang="ru-RU" altLang="ru-RU" sz="1000" dirty="0">
                <a:latin typeface="Verdana" pitchFamily="34" charset="0"/>
              </a:rPr>
              <a:t>	</a:t>
            </a:r>
            <a:r>
              <a:rPr lang="ru-RU" altLang="ru-RU" sz="1000" b="1" dirty="0">
                <a:latin typeface="Verdana" pitchFamily="34" charset="0"/>
              </a:rPr>
              <a:t>	</a:t>
            </a:r>
            <a:r>
              <a:rPr lang="ru-RU" altLang="ru-RU" sz="1000" b="1" dirty="0" err="1" smtClean="0">
                <a:latin typeface="Verdana" pitchFamily="34" charset="0"/>
              </a:rPr>
              <a:t>Чертушкин</a:t>
            </a:r>
            <a:r>
              <a:rPr lang="ru-RU" altLang="ru-RU" sz="1000" b="1" dirty="0" smtClean="0">
                <a:latin typeface="Verdana" pitchFamily="34" charset="0"/>
              </a:rPr>
              <a:t> М. Д.</a:t>
            </a:r>
            <a:endParaRPr lang="ru-RU" altLang="ru-RU" sz="1000" b="1" dirty="0">
              <a:latin typeface="Verdana" pitchFamily="34" charset="0"/>
            </a:endParaRPr>
          </a:p>
        </p:txBody>
      </p:sp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539750" y="909638"/>
            <a:ext cx="8208963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ru-RU" altLang="ru-RU" sz="2800" b="1" dirty="0">
                <a:latin typeface="Verdana" pitchFamily="34" charset="0"/>
              </a:rPr>
              <a:t>План</a:t>
            </a:r>
          </a:p>
        </p:txBody>
      </p:sp>
      <p:sp>
        <p:nvSpPr>
          <p:cNvPr id="3077" name="TextBox 3"/>
          <p:cNvSpPr txBox="1">
            <a:spLocks noChangeArrowheads="1"/>
          </p:cNvSpPr>
          <p:nvPr/>
        </p:nvSpPr>
        <p:spPr bwMode="auto">
          <a:xfrm>
            <a:off x="539750" y="1916113"/>
            <a:ext cx="8208963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ru-RU" altLang="ru-RU" sz="2800" dirty="0" smtClean="0">
                <a:latin typeface="Times New Roman" pitchFamily="18" charset="0"/>
                <a:cs typeface="Times New Roman" pitchFamily="18" charset="0"/>
              </a:rPr>
              <a:t>Проблема </a:t>
            </a:r>
            <a:r>
              <a:rPr lang="ru-RU" altLang="ru-RU" sz="2800" dirty="0" err="1" smtClean="0">
                <a:latin typeface="Times New Roman" pitchFamily="18" charset="0"/>
                <a:cs typeface="Times New Roman" pitchFamily="18" charset="0"/>
              </a:rPr>
              <a:t>полносвязных</a:t>
            </a:r>
            <a:r>
              <a:rPr lang="ru-RU" altLang="ru-RU" sz="2800" dirty="0" smtClean="0">
                <a:latin typeface="Times New Roman" pitchFamily="18" charset="0"/>
                <a:cs typeface="Times New Roman" pitchFamily="18" charset="0"/>
              </a:rPr>
              <a:t> нейронных сетей</a:t>
            </a:r>
            <a:endParaRPr lang="en-US" alt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ru-RU" altLang="ru-RU" sz="2800" dirty="0" smtClean="0">
                <a:latin typeface="Times New Roman" pitchFamily="18" charset="0"/>
                <a:cs typeface="Times New Roman" pitchFamily="18" charset="0"/>
              </a:rPr>
              <a:t>Типы данных</a:t>
            </a:r>
            <a:endParaRPr lang="en-US" alt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ru-RU" altLang="ru-RU" sz="2800" dirty="0" smtClean="0">
                <a:latin typeface="Times New Roman" pitchFamily="18" charset="0"/>
                <a:cs typeface="Times New Roman" pitchFamily="18" charset="0"/>
              </a:rPr>
              <a:t>Сканирующие нейронные сети</a:t>
            </a:r>
            <a:endParaRPr lang="ru-RU" alt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ru-RU" altLang="ru-RU" sz="2800" dirty="0" smtClean="0">
                <a:latin typeface="Times New Roman" pitchFamily="18" charset="0"/>
                <a:cs typeface="Times New Roman" pitchFamily="18" charset="0"/>
              </a:rPr>
              <a:t>Кросс-корреляция и свертка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ru-RU" altLang="ru-RU" sz="2800" dirty="0" smtClean="0">
                <a:latin typeface="Times New Roman" pitchFamily="18" charset="0"/>
                <a:cs typeface="Times New Roman" pitchFamily="18" charset="0"/>
              </a:rPr>
              <a:t>Разбор домашнего задания</a:t>
            </a:r>
            <a:endParaRPr lang="ru-RU" alt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539750" y="692150"/>
            <a:ext cx="82089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ru-RU" altLang="ru-RU" sz="2800" b="1" dirty="0" smtClean="0">
                <a:latin typeface="Verdana" pitchFamily="34" charset="0"/>
              </a:rPr>
              <a:t>Не дайте себя запутать</a:t>
            </a:r>
            <a:endParaRPr lang="ru-RU" altLang="ru-RU" sz="2800" b="1" dirty="0">
              <a:latin typeface="Verdana" pitchFamily="34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539552" y="1340768"/>
            <a:ext cx="8208963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Сверткой в непрерывном случае называется операция вида: 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Кросс-корреляцией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непрерывном случае называется операция вида: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сожалению, в сообществе уже приняты устоявшиеся обозначения, поэтому вместо «</a:t>
            </a:r>
            <a:r>
              <a:rPr lang="ru-RU" alt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кросс-коррелирующих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сетей» говорят «</a:t>
            </a:r>
            <a:r>
              <a:rPr lang="ru-RU" alt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сверточные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сети»</a:t>
            </a: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sz="1000" dirty="0" smtClean="0">
                <a:latin typeface="Verdana" pitchFamily="34" charset="0"/>
              </a:rPr>
              <a:t>Нейронные сети. Часть вторая</a:t>
            </a:r>
            <a:r>
              <a:rPr lang="en-US" altLang="ru-RU" sz="1000" dirty="0" smtClean="0">
                <a:latin typeface="Verdana" pitchFamily="34" charset="0"/>
              </a:rPr>
              <a:t>	</a:t>
            </a:r>
            <a:r>
              <a:rPr lang="ru-RU" altLang="ru-RU" sz="1000" dirty="0">
                <a:latin typeface="Verdana" pitchFamily="34" charset="0"/>
              </a:rPr>
              <a:t>	</a:t>
            </a:r>
            <a:r>
              <a:rPr lang="ru-RU" altLang="ru-RU" sz="1000" b="1" dirty="0">
                <a:latin typeface="Verdana" pitchFamily="34" charset="0"/>
              </a:rPr>
              <a:t>	</a:t>
            </a:r>
            <a:r>
              <a:rPr lang="ru-RU" altLang="ru-RU" sz="1000" b="1" dirty="0" err="1" smtClean="0">
                <a:latin typeface="Verdana" pitchFamily="34" charset="0"/>
              </a:rPr>
              <a:t>Чертушкин</a:t>
            </a:r>
            <a:r>
              <a:rPr lang="ru-RU" altLang="ru-RU" sz="1000" b="1" dirty="0" smtClean="0">
                <a:latin typeface="Verdana" pitchFamily="34" charset="0"/>
              </a:rPr>
              <a:t> М. Д.</a:t>
            </a:r>
            <a:endParaRPr lang="ru-RU" altLang="ru-RU" sz="1000" b="1" dirty="0">
              <a:latin typeface="Verdana" pitchFamily="34" charset="0"/>
            </a:endParaRP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2204864"/>
            <a:ext cx="4676006" cy="709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784" y="3789040"/>
            <a:ext cx="3663504" cy="758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539750" y="692150"/>
            <a:ext cx="82089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ru-RU" altLang="ru-RU" sz="2800" b="1" dirty="0" err="1" smtClean="0">
                <a:latin typeface="Verdana" pitchFamily="34" charset="0"/>
              </a:rPr>
              <a:t>Сверточная</a:t>
            </a:r>
            <a:r>
              <a:rPr lang="ru-RU" altLang="ru-RU" sz="2800" b="1" dirty="0" smtClean="0">
                <a:latin typeface="Verdana" pitchFamily="34" charset="0"/>
              </a:rPr>
              <a:t> сеть</a:t>
            </a:r>
            <a:endParaRPr lang="ru-RU" altLang="ru-RU" sz="2800" b="1" dirty="0">
              <a:latin typeface="Verdana" pitchFamily="34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539552" y="1340768"/>
            <a:ext cx="8208963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Сверточная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сеть – подтип нейронных сетей, в которой </a:t>
            </a:r>
            <a:r>
              <a:rPr lang="ru-RU" alt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полносвязные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слои заменены на </a:t>
            </a:r>
            <a:r>
              <a:rPr lang="ru-RU" alt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сверточные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слои. 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драматически уменьшается количество параметров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количество параметров уменьшается?</a:t>
            </a:r>
            <a:endParaRPr lang="ru-RU" altLang="ru-RU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sz="1000" dirty="0" smtClean="0">
                <a:latin typeface="Verdana" pitchFamily="34" charset="0"/>
              </a:rPr>
              <a:t>Нейронные сети. Часть вторая</a:t>
            </a:r>
            <a:r>
              <a:rPr lang="en-US" altLang="ru-RU" sz="1000" dirty="0" smtClean="0">
                <a:latin typeface="Verdana" pitchFamily="34" charset="0"/>
              </a:rPr>
              <a:t>	</a:t>
            </a:r>
            <a:r>
              <a:rPr lang="ru-RU" altLang="ru-RU" sz="1000" dirty="0">
                <a:latin typeface="Verdana" pitchFamily="34" charset="0"/>
              </a:rPr>
              <a:t>	</a:t>
            </a:r>
            <a:r>
              <a:rPr lang="ru-RU" altLang="ru-RU" sz="1000" b="1" dirty="0">
                <a:latin typeface="Verdana" pitchFamily="34" charset="0"/>
              </a:rPr>
              <a:t>	</a:t>
            </a:r>
            <a:r>
              <a:rPr lang="ru-RU" altLang="ru-RU" sz="1000" b="1" dirty="0" err="1" smtClean="0">
                <a:latin typeface="Verdana" pitchFamily="34" charset="0"/>
              </a:rPr>
              <a:t>Чертушкин</a:t>
            </a:r>
            <a:r>
              <a:rPr lang="ru-RU" altLang="ru-RU" sz="1000" b="1" dirty="0" smtClean="0">
                <a:latin typeface="Verdana" pitchFamily="34" charset="0"/>
              </a:rPr>
              <a:t> М. Д.</a:t>
            </a:r>
            <a:endParaRPr lang="ru-RU" altLang="ru-RU" sz="1000" b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539750" y="692150"/>
            <a:ext cx="82089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ru-RU" altLang="ru-RU" sz="2800" b="1" dirty="0" err="1" smtClean="0">
                <a:latin typeface="Verdana" pitchFamily="34" charset="0"/>
              </a:rPr>
              <a:t>Сверточная</a:t>
            </a:r>
            <a:r>
              <a:rPr lang="ru-RU" altLang="ru-RU" sz="2800" b="1" dirty="0" smtClean="0">
                <a:latin typeface="Verdana" pitchFamily="34" charset="0"/>
              </a:rPr>
              <a:t> сеть</a:t>
            </a:r>
            <a:endParaRPr lang="ru-RU" altLang="ru-RU" sz="2800" b="1" dirty="0">
              <a:latin typeface="Verdana" pitchFamily="34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539552" y="1340768"/>
            <a:ext cx="8208963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Дело в том, что в </a:t>
            </a:r>
            <a:r>
              <a:rPr lang="ru-RU" alt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сверточном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слое параметрами являются значения фильтра, то есть всего 9 параметров, вместо 225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sz="1000" dirty="0" smtClean="0">
                <a:latin typeface="Verdana" pitchFamily="34" charset="0"/>
              </a:rPr>
              <a:t>Нейронные сети. Часть вторая</a:t>
            </a:r>
            <a:r>
              <a:rPr lang="en-US" altLang="ru-RU" sz="1000" dirty="0" smtClean="0">
                <a:latin typeface="Verdana" pitchFamily="34" charset="0"/>
              </a:rPr>
              <a:t>	</a:t>
            </a:r>
            <a:r>
              <a:rPr lang="ru-RU" altLang="ru-RU" sz="1000" dirty="0">
                <a:latin typeface="Verdana" pitchFamily="34" charset="0"/>
              </a:rPr>
              <a:t>	</a:t>
            </a:r>
            <a:r>
              <a:rPr lang="ru-RU" altLang="ru-RU" sz="1000" b="1" dirty="0">
                <a:latin typeface="Verdana" pitchFamily="34" charset="0"/>
              </a:rPr>
              <a:t>	</a:t>
            </a:r>
            <a:r>
              <a:rPr lang="ru-RU" altLang="ru-RU" sz="1000" b="1" dirty="0" err="1" smtClean="0">
                <a:latin typeface="Verdana" pitchFamily="34" charset="0"/>
              </a:rPr>
              <a:t>Чертушкин</a:t>
            </a:r>
            <a:r>
              <a:rPr lang="ru-RU" altLang="ru-RU" sz="1000" b="1" dirty="0" smtClean="0">
                <a:latin typeface="Verdana" pitchFamily="34" charset="0"/>
              </a:rPr>
              <a:t> М. Д.</a:t>
            </a:r>
            <a:endParaRPr lang="ru-RU" altLang="ru-RU" sz="1000" b="1" dirty="0">
              <a:latin typeface="Verdana" pitchFamily="34" charset="0"/>
            </a:endParaRP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2585557"/>
            <a:ext cx="5472608" cy="255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55576" y="6237312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5"/>
              </a:rPr>
              <a:t>http://www.cs.cmu.edu/~</a:t>
            </a:r>
            <a:r>
              <a:rPr lang="en-US" dirty="0" smtClean="0">
                <a:hlinkClick r:id="rId5"/>
              </a:rPr>
              <a:t>bhiksha/courses/deeplearning/Spring.2019/www/slides.spring19/lec9.CNN.pdf</a:t>
            </a:r>
            <a:endParaRPr lang="ru-RU" dirty="0" smtClean="0"/>
          </a:p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539750" y="692150"/>
            <a:ext cx="82089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ru-RU" altLang="ru-RU" sz="2800" b="1" dirty="0" err="1" smtClean="0">
                <a:latin typeface="Verdana" pitchFamily="34" charset="0"/>
              </a:rPr>
              <a:t>Сверточная</a:t>
            </a:r>
            <a:r>
              <a:rPr lang="ru-RU" altLang="ru-RU" sz="2800" b="1" dirty="0" smtClean="0">
                <a:latin typeface="Verdana" pitchFamily="34" charset="0"/>
              </a:rPr>
              <a:t> сеть</a:t>
            </a:r>
            <a:endParaRPr lang="ru-RU" altLang="ru-RU" sz="2800" b="1" dirty="0">
              <a:latin typeface="Verdana" pitchFamily="34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539552" y="1340768"/>
            <a:ext cx="8208963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Сверточные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сети превосходно работают с сигналами (1-мерный случай), изображениями (2-мерный случай), видео (3-мерный случай)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 тому, что паттерны находятся независимо от местоположения, качество работы таких сетей значительно выше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 это применимо только для вышеописанных случаев. Например, для текстов </a:t>
            </a:r>
            <a:r>
              <a:rPr lang="ru-RU" alt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сверточная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сеть будет хорошо работать, но не так хорошо. Причина в разной природе – изображения непрерывны, тексты дискретны.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sz="1000" dirty="0" smtClean="0">
                <a:latin typeface="Verdana" pitchFamily="34" charset="0"/>
              </a:rPr>
              <a:t>Нейронные сети. Часть вторая</a:t>
            </a:r>
            <a:r>
              <a:rPr lang="en-US" altLang="ru-RU" sz="1000" dirty="0" smtClean="0">
                <a:latin typeface="Verdana" pitchFamily="34" charset="0"/>
              </a:rPr>
              <a:t>	</a:t>
            </a:r>
            <a:r>
              <a:rPr lang="ru-RU" altLang="ru-RU" sz="1000" dirty="0">
                <a:latin typeface="Verdana" pitchFamily="34" charset="0"/>
              </a:rPr>
              <a:t>	</a:t>
            </a:r>
            <a:r>
              <a:rPr lang="ru-RU" altLang="ru-RU" sz="1000" b="1" dirty="0">
                <a:latin typeface="Verdana" pitchFamily="34" charset="0"/>
              </a:rPr>
              <a:t>	</a:t>
            </a:r>
            <a:r>
              <a:rPr lang="ru-RU" altLang="ru-RU" sz="1000" b="1" dirty="0" err="1" smtClean="0">
                <a:latin typeface="Verdana" pitchFamily="34" charset="0"/>
              </a:rPr>
              <a:t>Чертушкин</a:t>
            </a:r>
            <a:r>
              <a:rPr lang="ru-RU" altLang="ru-RU" sz="1000" b="1" dirty="0" smtClean="0">
                <a:latin typeface="Verdana" pitchFamily="34" charset="0"/>
              </a:rPr>
              <a:t> М. Д.</a:t>
            </a:r>
            <a:endParaRPr lang="ru-RU" altLang="ru-RU" sz="1000" b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539750" y="692150"/>
            <a:ext cx="82089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ru-RU" altLang="ru-RU" sz="2800" b="1" dirty="0" err="1" smtClean="0">
                <a:latin typeface="Verdana" pitchFamily="34" charset="0"/>
              </a:rPr>
              <a:t>Сверточная</a:t>
            </a:r>
            <a:r>
              <a:rPr lang="ru-RU" altLang="ru-RU" sz="2800" b="1" dirty="0" smtClean="0">
                <a:latin typeface="Verdana" pitchFamily="34" charset="0"/>
              </a:rPr>
              <a:t> сеть</a:t>
            </a:r>
            <a:endParaRPr lang="ru-RU" altLang="ru-RU" sz="2800" b="1" dirty="0">
              <a:latin typeface="Verdana" pitchFamily="34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539552" y="1340768"/>
            <a:ext cx="8208963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Помимо «свертки» в </a:t>
            </a:r>
            <a:r>
              <a:rPr lang="ru-RU" alt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сверточной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сети введена еще одна операция – </a:t>
            </a:r>
            <a:r>
              <a:rPr lang="ru-RU" alt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пулинг</a:t>
            </a: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 операция просто выбирает максимум в локальной окрестности и тоже служит для уменьшения числа параметров в сети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применяют </a:t>
            </a:r>
            <a:r>
              <a:rPr lang="ru-RU" alt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макс-пулинг</a:t>
            </a: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sz="1000" dirty="0" smtClean="0">
                <a:latin typeface="Verdana" pitchFamily="34" charset="0"/>
              </a:rPr>
              <a:t>Нейронные сети. Часть вторая</a:t>
            </a:r>
            <a:r>
              <a:rPr lang="en-US" altLang="ru-RU" sz="1000" dirty="0" smtClean="0">
                <a:latin typeface="Verdana" pitchFamily="34" charset="0"/>
              </a:rPr>
              <a:t>	</a:t>
            </a:r>
            <a:r>
              <a:rPr lang="ru-RU" altLang="ru-RU" sz="1000" dirty="0">
                <a:latin typeface="Verdana" pitchFamily="34" charset="0"/>
              </a:rPr>
              <a:t>	</a:t>
            </a:r>
            <a:r>
              <a:rPr lang="ru-RU" altLang="ru-RU" sz="1000" b="1" dirty="0">
                <a:latin typeface="Verdana" pitchFamily="34" charset="0"/>
              </a:rPr>
              <a:t>	</a:t>
            </a:r>
            <a:r>
              <a:rPr lang="ru-RU" altLang="ru-RU" sz="1000" b="1" dirty="0" err="1" smtClean="0">
                <a:latin typeface="Verdana" pitchFamily="34" charset="0"/>
              </a:rPr>
              <a:t>Чертушкин</a:t>
            </a:r>
            <a:r>
              <a:rPr lang="ru-RU" altLang="ru-RU" sz="1000" b="1" dirty="0" smtClean="0">
                <a:latin typeface="Verdana" pitchFamily="34" charset="0"/>
              </a:rPr>
              <a:t> М. Д.</a:t>
            </a:r>
            <a:endParaRPr lang="ru-RU" altLang="ru-RU" sz="1000" b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539750" y="692150"/>
            <a:ext cx="82089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ru-RU" altLang="ru-RU" sz="2800" b="1" dirty="0" smtClean="0">
                <a:latin typeface="Verdana" pitchFamily="34" charset="0"/>
              </a:rPr>
              <a:t>Домашнее задание</a:t>
            </a:r>
            <a:endParaRPr lang="ru-RU" altLang="ru-RU" sz="2800" b="1" dirty="0">
              <a:latin typeface="Verdana" pitchFamily="34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539552" y="1340768"/>
            <a:ext cx="8208963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курсе </a:t>
            </a:r>
            <a:r>
              <a:rPr lang="en-US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cs231n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en-US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Stanford 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хорошо разобрана </a:t>
            </a:r>
            <a:r>
              <a:rPr lang="ru-RU" alt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сверточная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сеть: </a:t>
            </a:r>
            <a:r>
              <a:rPr lang="en-US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http://cs231n.github.io/assignments2018/assignment2</a:t>
            </a:r>
            <a:r>
              <a:rPr lang="en-US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сделать тетрадку «</a:t>
            </a:r>
            <a:r>
              <a:rPr lang="en-US" alt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ConvolutionalNetworks.ipynb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Лекция, которая может понадобиться для этого:</a:t>
            </a:r>
            <a:r>
              <a:rPr lang="en-US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</a:t>
            </a:r>
            <a:r>
              <a:rPr lang="en-US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://</a:t>
            </a:r>
            <a:r>
              <a:rPr lang="en-US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www.youtube.com/watch?v=LxfUGhug-iQ</a:t>
            </a:r>
            <a:endParaRPr lang="en-US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sz="1000" dirty="0" smtClean="0">
                <a:latin typeface="Verdana" pitchFamily="34" charset="0"/>
              </a:rPr>
              <a:t>Нейронные сети. Часть вторая</a:t>
            </a:r>
            <a:r>
              <a:rPr lang="en-US" altLang="ru-RU" sz="1000" dirty="0" smtClean="0">
                <a:latin typeface="Verdana" pitchFamily="34" charset="0"/>
              </a:rPr>
              <a:t>	</a:t>
            </a:r>
            <a:r>
              <a:rPr lang="ru-RU" altLang="ru-RU" sz="1000" dirty="0">
                <a:latin typeface="Verdana" pitchFamily="34" charset="0"/>
              </a:rPr>
              <a:t>	</a:t>
            </a:r>
            <a:r>
              <a:rPr lang="ru-RU" altLang="ru-RU" sz="1000" b="1" dirty="0">
                <a:latin typeface="Verdana" pitchFamily="34" charset="0"/>
              </a:rPr>
              <a:t>	</a:t>
            </a:r>
            <a:r>
              <a:rPr lang="ru-RU" altLang="ru-RU" sz="1000" b="1" dirty="0" err="1" smtClean="0">
                <a:latin typeface="Verdana" pitchFamily="34" charset="0"/>
              </a:rPr>
              <a:t>Чертушкин</a:t>
            </a:r>
            <a:r>
              <a:rPr lang="ru-RU" altLang="ru-RU" sz="1000" b="1" dirty="0" smtClean="0">
                <a:latin typeface="Verdana" pitchFamily="34" charset="0"/>
              </a:rPr>
              <a:t> М. Д.</a:t>
            </a:r>
            <a:endParaRPr lang="ru-RU" altLang="ru-RU" sz="1000" b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sz="1000" dirty="0" smtClean="0">
                <a:latin typeface="Verdana" pitchFamily="34" charset="0"/>
              </a:rPr>
              <a:t>Нейронные сети. Часть первая</a:t>
            </a:r>
            <a:r>
              <a:rPr lang="en-US" altLang="ru-RU" sz="1000" dirty="0" smtClean="0">
                <a:latin typeface="Verdana" pitchFamily="34" charset="0"/>
              </a:rPr>
              <a:t>	</a:t>
            </a:r>
            <a:r>
              <a:rPr lang="ru-RU" altLang="ru-RU" sz="1000" dirty="0" smtClean="0">
                <a:latin typeface="Verdana" pitchFamily="34" charset="0"/>
              </a:rPr>
              <a:t>	</a:t>
            </a:r>
            <a:r>
              <a:rPr lang="ru-RU" altLang="ru-RU" sz="1000" b="1" dirty="0" smtClean="0">
                <a:latin typeface="Verdana" pitchFamily="34" charset="0"/>
              </a:rPr>
              <a:t>	</a:t>
            </a:r>
            <a:r>
              <a:rPr lang="ru-RU" altLang="ru-RU" sz="1000" b="1" dirty="0" err="1" smtClean="0">
                <a:latin typeface="Verdana" pitchFamily="34" charset="0"/>
              </a:rPr>
              <a:t>Чертушкин</a:t>
            </a:r>
            <a:r>
              <a:rPr lang="ru-RU" altLang="ru-RU" sz="1000" b="1" dirty="0" smtClean="0">
                <a:latin typeface="Verdana" pitchFamily="34" charset="0"/>
              </a:rPr>
              <a:t> М. Д.</a:t>
            </a:r>
            <a:endParaRPr lang="ru-RU" altLang="ru-RU" sz="1000" b="1" dirty="0">
              <a:latin typeface="Verdana" pitchFamily="34" charset="0"/>
            </a:endParaRP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539750" y="692150"/>
            <a:ext cx="82089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ru-RU" altLang="ru-RU" sz="2800" b="1" dirty="0" smtClean="0">
                <a:latin typeface="Verdana" pitchFamily="34" charset="0"/>
              </a:rPr>
              <a:t>Разбор предыдущего задания</a:t>
            </a:r>
            <a:endParaRPr lang="ru-RU" altLang="ru-RU" sz="2800" b="1" dirty="0">
              <a:latin typeface="Verdana" pitchFamily="34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539552" y="1340768"/>
            <a:ext cx="8208963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Посмотреть </a:t>
            </a:r>
            <a:r>
              <a:rPr lang="en-US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https://www.youtube.com/watch?v=i94OvYb6noo</a:t>
            </a: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тетрадку</a:t>
            </a:r>
            <a:r>
              <a:rPr lang="en-US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alt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FullyConnectedNets.ipynb</a:t>
            </a:r>
            <a:r>
              <a:rPr lang="en-US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из домашнего задания №2 </a:t>
            </a:r>
            <a:r>
              <a:rPr lang="en-US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cs231n: </a:t>
            </a:r>
            <a:r>
              <a:rPr lang="en-US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http://cs231n.github.io/assignments2018/assignment2/</a:t>
            </a:r>
            <a:endParaRPr lang="en-US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endParaRPr lang="en-US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539750" y="692150"/>
            <a:ext cx="82089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ru-RU" altLang="ru-RU" sz="2800" b="1" dirty="0" smtClean="0">
                <a:latin typeface="Verdana" pitchFamily="34" charset="0"/>
              </a:rPr>
              <a:t>Количество параметров</a:t>
            </a:r>
            <a:endParaRPr lang="ru-RU" altLang="ru-RU" sz="2800" b="1" dirty="0">
              <a:latin typeface="Verdana" pitchFamily="34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539552" y="1340768"/>
            <a:ext cx="8208963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Представим, что в нейронной сети на первом скрытом слое 1000 нейронов, а на втором скрытом слое 2000 нейронов</a:t>
            </a:r>
            <a:endParaRPr lang="en-US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endParaRPr lang="en-US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endParaRPr lang="en-US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endParaRPr lang="en-US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endParaRPr lang="en-US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Тогда матрица</a:t>
            </a:r>
            <a:r>
              <a:rPr lang="en-US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будет иметь количество параметров равное 1000*3000 = 3 миллиона параметров</a:t>
            </a: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sz="1000" dirty="0" smtClean="0">
                <a:latin typeface="Verdana" pitchFamily="34" charset="0"/>
              </a:rPr>
              <a:t>Нейронные сети. Часть вторая</a:t>
            </a:r>
            <a:r>
              <a:rPr lang="en-US" altLang="ru-RU" sz="1000" dirty="0" smtClean="0">
                <a:latin typeface="Verdana" pitchFamily="34" charset="0"/>
              </a:rPr>
              <a:t>	</a:t>
            </a:r>
            <a:r>
              <a:rPr lang="ru-RU" altLang="ru-RU" sz="1000" dirty="0">
                <a:latin typeface="Verdana" pitchFamily="34" charset="0"/>
              </a:rPr>
              <a:t>	</a:t>
            </a:r>
            <a:r>
              <a:rPr lang="ru-RU" altLang="ru-RU" sz="1000" b="1" dirty="0">
                <a:latin typeface="Verdana" pitchFamily="34" charset="0"/>
              </a:rPr>
              <a:t>	</a:t>
            </a:r>
            <a:r>
              <a:rPr lang="ru-RU" altLang="ru-RU" sz="1000" b="1" dirty="0" err="1" smtClean="0">
                <a:latin typeface="Verdana" pitchFamily="34" charset="0"/>
              </a:rPr>
              <a:t>Чертушкин</a:t>
            </a:r>
            <a:r>
              <a:rPr lang="ru-RU" altLang="ru-RU" sz="1000" b="1" dirty="0" smtClean="0">
                <a:latin typeface="Verdana" pitchFamily="34" charset="0"/>
              </a:rPr>
              <a:t> М. Д.</a:t>
            </a:r>
            <a:endParaRPr lang="ru-RU" altLang="ru-RU" sz="1000" b="1" dirty="0">
              <a:latin typeface="Verdana" pitchFamily="34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3131840" y="5157192"/>
          <a:ext cx="474406" cy="504056"/>
        </p:xfrm>
        <a:graphic>
          <a:graphicData uri="http://schemas.openxmlformats.org/presentationml/2006/ole">
            <p:oleObj spid="_x0000_s1026" name="Формула" r:id="rId5" imgW="203040" imgH="215640" progId="Equation.3">
              <p:embed/>
            </p:oleObj>
          </a:graphicData>
        </a:graphic>
      </p:graphicFrame>
      <p:pic>
        <p:nvPicPr>
          <p:cNvPr id="1028" name="Picture 4" descr="Картинки по запросу fully connected network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872" y="2708920"/>
            <a:ext cx="2208836" cy="23666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539750" y="692150"/>
            <a:ext cx="82089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ru-RU" altLang="ru-RU" sz="2800" b="1" dirty="0" smtClean="0">
                <a:latin typeface="Verdana" pitchFamily="34" charset="0"/>
              </a:rPr>
              <a:t>Количество параметров</a:t>
            </a:r>
            <a:endParaRPr lang="ru-RU" altLang="ru-RU" sz="2800" b="1" dirty="0">
              <a:latin typeface="Verdana" pitchFamily="34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539552" y="1340768"/>
            <a:ext cx="8208963" cy="9140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вспомнить, что количество нейронов может быть больше тысячи (например, картинка, которую мы подаем на вход может иметь разрешение 1024х1024х3), то становится очевидным, что в нейронной сети будет огромное число параметров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хуже, у нас может быть больше десяти слоев, что тоже приводит к огромному числу параметров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параметров – один из ключевых параметров в нейронных сетях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Почему?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endParaRPr lang="en-US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endParaRPr lang="en-US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endParaRPr lang="en-US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Тогда матрица</a:t>
            </a:r>
            <a:r>
              <a:rPr lang="en-US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будет иметь количество параметров равное 1000*3000 = 3 миллиона параметров</a:t>
            </a: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sz="1000" dirty="0" smtClean="0">
                <a:latin typeface="Verdana" pitchFamily="34" charset="0"/>
              </a:rPr>
              <a:t>Нейронные сети. Часть вторая</a:t>
            </a:r>
            <a:r>
              <a:rPr lang="en-US" altLang="ru-RU" sz="1000" dirty="0" smtClean="0">
                <a:latin typeface="Verdana" pitchFamily="34" charset="0"/>
              </a:rPr>
              <a:t>	</a:t>
            </a:r>
            <a:r>
              <a:rPr lang="ru-RU" altLang="ru-RU" sz="1000" dirty="0">
                <a:latin typeface="Verdana" pitchFamily="34" charset="0"/>
              </a:rPr>
              <a:t>	</a:t>
            </a:r>
            <a:r>
              <a:rPr lang="ru-RU" altLang="ru-RU" sz="1000" b="1" dirty="0">
                <a:latin typeface="Verdana" pitchFamily="34" charset="0"/>
              </a:rPr>
              <a:t>	</a:t>
            </a:r>
            <a:r>
              <a:rPr lang="ru-RU" altLang="ru-RU" sz="1000" b="1" dirty="0" err="1" smtClean="0">
                <a:latin typeface="Verdana" pitchFamily="34" charset="0"/>
              </a:rPr>
              <a:t>Чертушкин</a:t>
            </a:r>
            <a:r>
              <a:rPr lang="ru-RU" altLang="ru-RU" sz="1000" b="1" dirty="0" smtClean="0">
                <a:latin typeface="Verdana" pitchFamily="34" charset="0"/>
              </a:rPr>
              <a:t> М. Д.</a:t>
            </a:r>
            <a:endParaRPr lang="ru-RU" altLang="ru-RU" sz="1000" b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539750" y="692150"/>
            <a:ext cx="82089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ru-RU" altLang="ru-RU" sz="2800" b="1" dirty="0" smtClean="0">
                <a:latin typeface="Verdana" pitchFamily="34" charset="0"/>
              </a:rPr>
              <a:t>Количество параметров</a:t>
            </a:r>
            <a:endParaRPr lang="ru-RU" altLang="ru-RU" sz="2800" b="1" dirty="0">
              <a:latin typeface="Verdana" pitchFamily="34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539552" y="1340768"/>
            <a:ext cx="8208963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 нейронной сети мало параметров, то такая нейронная сеть не сможет описать всю полноту данных, которая встретятся на этапе обучения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Говорят, что нейронная сеть не сможет «выучить» зависимость в данных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нейронная сеть является универсальным </a:t>
            </a:r>
            <a:r>
              <a:rPr lang="ru-RU" alt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аппроксиматором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(по теореме </a:t>
            </a:r>
            <a:r>
              <a:rPr lang="ru-RU" alt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Цыбенко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то казалось бы логичным просто увеличить количество слоев и количество нейронов (а значит и количество параметров)</a:t>
            </a:r>
            <a:endParaRPr lang="en-US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sz="1000" dirty="0" smtClean="0">
                <a:latin typeface="Verdana" pitchFamily="34" charset="0"/>
              </a:rPr>
              <a:t>Нейронные сети. Часть вторая</a:t>
            </a:r>
            <a:r>
              <a:rPr lang="en-US" altLang="ru-RU" sz="1000" dirty="0" smtClean="0">
                <a:latin typeface="Verdana" pitchFamily="34" charset="0"/>
              </a:rPr>
              <a:t>	</a:t>
            </a:r>
            <a:r>
              <a:rPr lang="ru-RU" altLang="ru-RU" sz="1000" dirty="0">
                <a:latin typeface="Verdana" pitchFamily="34" charset="0"/>
              </a:rPr>
              <a:t>	</a:t>
            </a:r>
            <a:r>
              <a:rPr lang="ru-RU" altLang="ru-RU" sz="1000" b="1" dirty="0">
                <a:latin typeface="Verdana" pitchFamily="34" charset="0"/>
              </a:rPr>
              <a:t>	</a:t>
            </a:r>
            <a:r>
              <a:rPr lang="ru-RU" altLang="ru-RU" sz="1000" b="1" dirty="0" err="1" smtClean="0">
                <a:latin typeface="Verdana" pitchFamily="34" charset="0"/>
              </a:rPr>
              <a:t>Чертушкин</a:t>
            </a:r>
            <a:r>
              <a:rPr lang="ru-RU" altLang="ru-RU" sz="1000" b="1" dirty="0" smtClean="0">
                <a:latin typeface="Verdana" pitchFamily="34" charset="0"/>
              </a:rPr>
              <a:t> М. Д.</a:t>
            </a:r>
            <a:endParaRPr lang="ru-RU" altLang="ru-RU" sz="1000" b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539750" y="692150"/>
            <a:ext cx="82089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ru-RU" altLang="ru-RU" sz="2800" b="1" dirty="0" smtClean="0">
                <a:latin typeface="Verdana" pitchFamily="34" charset="0"/>
              </a:rPr>
              <a:t>Большое количество параметров</a:t>
            </a:r>
            <a:endParaRPr lang="ru-RU" altLang="ru-RU" sz="2800" b="1" dirty="0">
              <a:latin typeface="Verdana" pitchFamily="34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539552" y="1340768"/>
            <a:ext cx="8208963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Большое количество параметров приводит к неприятным последствиям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 нейронной сети появляется слишком большое количество «степеней свободы», нейронная сеть может просто подогнать веса так, чтобы запомнить обучающую выборку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Такой эффект называется «переобучением»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с нейронным сетями он выглядит вот так</a:t>
            </a: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sz="1000" dirty="0" smtClean="0">
                <a:latin typeface="Verdana" pitchFamily="34" charset="0"/>
              </a:rPr>
              <a:t>Нейронные сети. Часть вторая</a:t>
            </a:r>
            <a:r>
              <a:rPr lang="en-US" altLang="ru-RU" sz="1000" dirty="0" smtClean="0">
                <a:latin typeface="Verdana" pitchFamily="34" charset="0"/>
              </a:rPr>
              <a:t>	</a:t>
            </a:r>
            <a:r>
              <a:rPr lang="ru-RU" altLang="ru-RU" sz="1000" dirty="0">
                <a:latin typeface="Verdana" pitchFamily="34" charset="0"/>
              </a:rPr>
              <a:t>	</a:t>
            </a:r>
            <a:r>
              <a:rPr lang="ru-RU" altLang="ru-RU" sz="1000" b="1" dirty="0">
                <a:latin typeface="Verdana" pitchFamily="34" charset="0"/>
              </a:rPr>
              <a:t>	</a:t>
            </a:r>
            <a:r>
              <a:rPr lang="ru-RU" altLang="ru-RU" sz="1000" b="1" dirty="0" err="1" smtClean="0">
                <a:latin typeface="Verdana" pitchFamily="34" charset="0"/>
              </a:rPr>
              <a:t>Чертушкин</a:t>
            </a:r>
            <a:r>
              <a:rPr lang="ru-RU" altLang="ru-RU" sz="1000" b="1" dirty="0" smtClean="0">
                <a:latin typeface="Verdana" pitchFamily="34" charset="0"/>
              </a:rPr>
              <a:t> М. Д.</a:t>
            </a:r>
            <a:endParaRPr lang="ru-RU" altLang="ru-RU" sz="1000" b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539750" y="692150"/>
            <a:ext cx="82089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ru-RU" altLang="ru-RU" sz="2800" b="1" dirty="0" smtClean="0">
                <a:latin typeface="Verdana" pitchFamily="34" charset="0"/>
              </a:rPr>
              <a:t>Переобучение</a:t>
            </a:r>
            <a:endParaRPr lang="ru-RU" altLang="ru-RU" sz="2800" b="1" dirty="0">
              <a:latin typeface="Verdana" pitchFamily="34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539552" y="1340768"/>
            <a:ext cx="8208963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Переобучение – эффект, когда модель, обладающая слишком большой выразительной мощностью, подгоняет себя под данные</a:t>
            </a:r>
            <a:endParaRPr lang="ru-RU" alt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sz="1000" dirty="0" smtClean="0">
                <a:latin typeface="Verdana" pitchFamily="34" charset="0"/>
              </a:rPr>
              <a:t>Нейронные сети. Часть вторая</a:t>
            </a:r>
            <a:r>
              <a:rPr lang="en-US" altLang="ru-RU" sz="1000" dirty="0" smtClean="0">
                <a:latin typeface="Verdana" pitchFamily="34" charset="0"/>
              </a:rPr>
              <a:t>	</a:t>
            </a:r>
            <a:r>
              <a:rPr lang="ru-RU" altLang="ru-RU" sz="1000" dirty="0">
                <a:latin typeface="Verdana" pitchFamily="34" charset="0"/>
              </a:rPr>
              <a:t>	</a:t>
            </a:r>
            <a:r>
              <a:rPr lang="ru-RU" altLang="ru-RU" sz="1000" b="1" dirty="0">
                <a:latin typeface="Verdana" pitchFamily="34" charset="0"/>
              </a:rPr>
              <a:t>	</a:t>
            </a:r>
            <a:r>
              <a:rPr lang="ru-RU" altLang="ru-RU" sz="1000" b="1" dirty="0" err="1" smtClean="0">
                <a:latin typeface="Verdana" pitchFamily="34" charset="0"/>
              </a:rPr>
              <a:t>Чертушкин</a:t>
            </a:r>
            <a:r>
              <a:rPr lang="ru-RU" altLang="ru-RU" sz="1000" b="1" dirty="0" smtClean="0">
                <a:latin typeface="Verdana" pitchFamily="34" charset="0"/>
              </a:rPr>
              <a:t> М. Д.</a:t>
            </a:r>
            <a:endParaRPr lang="ru-RU" altLang="ru-RU" sz="1000" b="1" dirty="0">
              <a:latin typeface="Verdana" pitchFamily="34" charset="0"/>
            </a:endParaRPr>
          </a:p>
        </p:txBody>
      </p:sp>
      <p:pic>
        <p:nvPicPr>
          <p:cNvPr id="61442" name="Picture 2" descr="Картинки по запросу underfitti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2636912"/>
            <a:ext cx="5904384" cy="332479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899592" y="5949280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medium.com/greyatom/what-is-underfitting-and-overfitting-in-machine-learning-and-how-to-deal-with-it-6803a989c76</a:t>
            </a:r>
            <a:endParaRPr lang="ru-RU" dirty="0" smtClean="0"/>
          </a:p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539750" y="692150"/>
            <a:ext cx="82089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ru-RU" altLang="ru-RU" sz="2800" b="1" dirty="0" smtClean="0">
                <a:latin typeface="Verdana" pitchFamily="34" charset="0"/>
              </a:rPr>
              <a:t>Переобучение</a:t>
            </a:r>
            <a:endParaRPr lang="ru-RU" altLang="ru-RU" sz="2800" b="1" dirty="0">
              <a:latin typeface="Verdana" pitchFamily="34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539552" y="1340768"/>
            <a:ext cx="8208963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Из-за того, что нейронная сеть является чрезвычайно мощным классом методов, мы не можем просто «напихать больше нейронов и слоев»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Всегда приходится держать баланс между количеством параметров, когда нейронная сеть «не выучивает» зависимость и когда нейронная сеть «переобучается»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sz="1000" dirty="0" smtClean="0">
                <a:latin typeface="Verdana" pitchFamily="34" charset="0"/>
              </a:rPr>
              <a:t>Нейронные сети. Часть вторая</a:t>
            </a:r>
            <a:r>
              <a:rPr lang="en-US" altLang="ru-RU" sz="1000" dirty="0" smtClean="0">
                <a:latin typeface="Verdana" pitchFamily="34" charset="0"/>
              </a:rPr>
              <a:t>	</a:t>
            </a:r>
            <a:r>
              <a:rPr lang="ru-RU" altLang="ru-RU" sz="1000" dirty="0">
                <a:latin typeface="Verdana" pitchFamily="34" charset="0"/>
              </a:rPr>
              <a:t>	</a:t>
            </a:r>
            <a:r>
              <a:rPr lang="ru-RU" altLang="ru-RU" sz="1000" b="1" dirty="0">
                <a:latin typeface="Verdana" pitchFamily="34" charset="0"/>
              </a:rPr>
              <a:t>	</a:t>
            </a:r>
            <a:r>
              <a:rPr lang="ru-RU" altLang="ru-RU" sz="1000" b="1" dirty="0" err="1" smtClean="0">
                <a:latin typeface="Verdana" pitchFamily="34" charset="0"/>
              </a:rPr>
              <a:t>Чертушкин</a:t>
            </a:r>
            <a:r>
              <a:rPr lang="ru-RU" altLang="ru-RU" sz="1000" b="1" dirty="0" smtClean="0">
                <a:latin typeface="Verdana" pitchFamily="34" charset="0"/>
              </a:rPr>
              <a:t> М. Д.</a:t>
            </a:r>
            <a:endParaRPr lang="ru-RU" altLang="ru-RU" sz="1000" b="1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539750" y="692150"/>
            <a:ext cx="82089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ru-RU" altLang="ru-RU" sz="2800" b="1" dirty="0" smtClean="0">
                <a:latin typeface="Verdana" pitchFamily="34" charset="0"/>
              </a:rPr>
              <a:t>К сожалению, это не так</a:t>
            </a:r>
            <a:endParaRPr lang="ru-RU" altLang="ru-RU" sz="2800" b="1" dirty="0">
              <a:latin typeface="Verdana" pitchFamily="34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843213" y="158750"/>
            <a:ext cx="62658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sz="1000" dirty="0" smtClean="0">
                <a:latin typeface="Verdana" pitchFamily="34" charset="0"/>
              </a:rPr>
              <a:t>Нейронные сети. Часть вторая</a:t>
            </a:r>
            <a:r>
              <a:rPr lang="en-US" altLang="ru-RU" sz="1000" dirty="0" smtClean="0">
                <a:latin typeface="Verdana" pitchFamily="34" charset="0"/>
              </a:rPr>
              <a:t>	</a:t>
            </a:r>
            <a:r>
              <a:rPr lang="ru-RU" altLang="ru-RU" sz="1000" dirty="0">
                <a:latin typeface="Verdana" pitchFamily="34" charset="0"/>
              </a:rPr>
              <a:t>	</a:t>
            </a:r>
            <a:r>
              <a:rPr lang="ru-RU" altLang="ru-RU" sz="1000" b="1" dirty="0">
                <a:latin typeface="Verdana" pitchFamily="34" charset="0"/>
              </a:rPr>
              <a:t>	</a:t>
            </a:r>
            <a:r>
              <a:rPr lang="ru-RU" altLang="ru-RU" sz="1000" b="1" dirty="0" err="1" smtClean="0">
                <a:latin typeface="Verdana" pitchFamily="34" charset="0"/>
              </a:rPr>
              <a:t>Чертушкин</a:t>
            </a:r>
            <a:r>
              <a:rPr lang="ru-RU" altLang="ru-RU" sz="1000" b="1" dirty="0" smtClean="0">
                <a:latin typeface="Verdana" pitchFamily="34" charset="0"/>
              </a:rPr>
              <a:t> М. Д.</a:t>
            </a:r>
            <a:endParaRPr lang="ru-RU" altLang="ru-RU" sz="1000" b="1" dirty="0">
              <a:latin typeface="Verdana" pitchFamily="34" charset="0"/>
            </a:endParaRPr>
          </a:p>
        </p:txBody>
      </p:sp>
      <p:pic>
        <p:nvPicPr>
          <p:cNvPr id="68610" name="Picture 2" descr="Картинки по запросу just stack more layer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1103243"/>
            <a:ext cx="5856337" cy="53500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3189</TotalTime>
  <Words>1026</Words>
  <Application>Microsoft Office PowerPoint</Application>
  <PresentationFormat>Экран (4:3)</PresentationFormat>
  <Paragraphs>187</Paragraphs>
  <Slides>26</Slides>
  <Notes>26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8" baseType="lpstr">
      <vt:lpstr>Тема Office</vt:lpstr>
      <vt:lpstr>Microsoft Equation 3.0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Зюзин Василий Викторович</dc:creator>
  <cp:lastModifiedBy>Пользователь Windows</cp:lastModifiedBy>
  <cp:revision>302</cp:revision>
  <dcterms:created xsi:type="dcterms:W3CDTF">2011-09-19T03:23:37Z</dcterms:created>
  <dcterms:modified xsi:type="dcterms:W3CDTF">2019-04-06T22:04:32Z</dcterms:modified>
</cp:coreProperties>
</file>