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8"/>
  </p:notesMasterIdLst>
  <p:sldIdLst>
    <p:sldId id="256" r:id="rId2"/>
    <p:sldId id="257" r:id="rId3"/>
    <p:sldId id="258" r:id="rId4"/>
    <p:sldId id="259" r:id="rId5"/>
    <p:sldId id="281" r:id="rId6"/>
    <p:sldId id="280" r:id="rId7"/>
    <p:sldId id="261" r:id="rId8"/>
    <p:sldId id="262" r:id="rId9"/>
    <p:sldId id="263" r:id="rId10"/>
    <p:sldId id="264" r:id="rId11"/>
    <p:sldId id="265" r:id="rId12"/>
    <p:sldId id="266" r:id="rId13"/>
    <p:sldId id="267" r:id="rId14"/>
    <p:sldId id="268" r:id="rId15"/>
    <p:sldId id="269" r:id="rId16"/>
    <p:sldId id="270" r:id="rId17"/>
    <p:sldId id="271" r:id="rId18"/>
    <p:sldId id="273" r:id="rId19"/>
    <p:sldId id="272" r:id="rId20"/>
    <p:sldId id="274" r:id="rId21"/>
    <p:sldId id="275" r:id="rId22"/>
    <p:sldId id="276" r:id="rId23"/>
    <p:sldId id="277" r:id="rId24"/>
    <p:sldId id="278" r:id="rId25"/>
    <p:sldId id="279" r:id="rId26"/>
    <p:sldId id="260" r:id="rId27"/>
  </p:sldIdLst>
  <p:sldSz cx="9902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119" userDrawn="1">
          <p15:clr>
            <a:srgbClr val="A4A3A4"/>
          </p15:clr>
        </p15:guide>
        <p15:guide id="2" orient="horz" pos="218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3EB0"/>
    <a:srgbClr val="FFB546"/>
    <a:srgbClr val="FF4337"/>
    <a:srgbClr val="00B3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보통 스타일 2 - 강조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14" autoAdjust="0"/>
    <p:restoredTop sz="72205" autoAdjust="0"/>
  </p:normalViewPr>
  <p:slideViewPr>
    <p:cSldViewPr snapToGrid="0">
      <p:cViewPr varScale="1">
        <p:scale>
          <a:sx n="82" d="100"/>
          <a:sy n="82" d="100"/>
        </p:scale>
        <p:origin x="1243" y="72"/>
      </p:cViewPr>
      <p:guideLst>
        <p:guide pos="3119"/>
        <p:guide orient="horz" pos="2183"/>
      </p:guideLst>
    </p:cSldViewPr>
  </p:slideViewPr>
  <p:notesTextViewPr>
    <p:cViewPr>
      <p:scale>
        <a:sx n="125" d="100"/>
        <a:sy n="125"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B57C17-E6FD-4AF5-A787-31E9CCE99A85}" type="datetimeFigureOut">
              <a:rPr lang="ko-KR" altLang="en-US" smtClean="0"/>
              <a:t>2024-09-11</a:t>
            </a:fld>
            <a:endParaRPr lang="ko-KR" altLang="en-US"/>
          </a:p>
        </p:txBody>
      </p:sp>
      <p:sp>
        <p:nvSpPr>
          <p:cNvPr id="4" name="슬라이드 이미지 개체 틀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59C55F-00F1-4985-9065-F2D92AE05D03}" type="slidenum">
              <a:rPr lang="ko-KR" altLang="en-US" smtClean="0"/>
              <a:t>‹#›</a:t>
            </a:fld>
            <a:endParaRPr lang="ko-KR" altLang="en-US"/>
          </a:p>
        </p:txBody>
      </p:sp>
    </p:spTree>
    <p:extLst>
      <p:ext uri="{BB962C8B-B14F-4D97-AF65-F5344CB8AC3E}">
        <p14:creationId xmlns:p14="http://schemas.microsoft.com/office/powerpoint/2010/main" val="99125344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200150" y="1143000"/>
            <a:ext cx="4457700" cy="3086100"/>
          </a:xfrm>
        </p:spPr>
      </p:sp>
      <p:sp>
        <p:nvSpPr>
          <p:cNvPr id="3" name="슬라이드 노트 개체 틀 2"/>
          <p:cNvSpPr>
            <a:spLocks noGrp="1"/>
          </p:cNvSpPr>
          <p:nvPr>
            <p:ph type="body" idx="1"/>
          </p:nvPr>
        </p:nvSpPr>
        <p:spPr/>
        <p:txBody>
          <a:bodyPr/>
          <a:lstStyle/>
          <a:p>
            <a:r>
              <a:rPr lang="en-US" altLang="ko-KR" dirty="0"/>
              <a:t>Note:</a:t>
            </a:r>
            <a:endParaRPr lang="ko-KR" altLang="en-US" dirty="0"/>
          </a:p>
        </p:txBody>
      </p:sp>
      <p:sp>
        <p:nvSpPr>
          <p:cNvPr id="4" name="슬라이드 번호 개체 틀 3"/>
          <p:cNvSpPr>
            <a:spLocks noGrp="1"/>
          </p:cNvSpPr>
          <p:nvPr>
            <p:ph type="sldNum" sz="quarter" idx="5"/>
          </p:nvPr>
        </p:nvSpPr>
        <p:spPr/>
        <p:txBody>
          <a:bodyPr/>
          <a:lstStyle/>
          <a:p>
            <a:fld id="{5B59C55F-00F1-4985-9065-F2D92AE05D03}" type="slidenum">
              <a:rPr lang="ko-KR" altLang="en-US" smtClean="0"/>
              <a:t>3</a:t>
            </a:fld>
            <a:endParaRPr lang="ko-KR" altLang="en-US"/>
          </a:p>
        </p:txBody>
      </p:sp>
    </p:spTree>
    <p:extLst>
      <p:ext uri="{BB962C8B-B14F-4D97-AF65-F5344CB8AC3E}">
        <p14:creationId xmlns:p14="http://schemas.microsoft.com/office/powerpoint/2010/main" val="5948527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Front Cover">
    <p:bg>
      <p:bgPr>
        <a:solidFill>
          <a:schemeClr val="bg1">
            <a:lumMod val="95000"/>
          </a:schemeClr>
        </a:solidFill>
        <a:effectLst/>
      </p:bgPr>
    </p:bg>
    <p:spTree>
      <p:nvGrpSpPr>
        <p:cNvPr id="1" name=""/>
        <p:cNvGrpSpPr/>
        <p:nvPr/>
      </p:nvGrpSpPr>
      <p:grpSpPr>
        <a:xfrm>
          <a:off x="0" y="0"/>
          <a:ext cx="0" cy="0"/>
          <a:chOff x="0" y="0"/>
          <a:chExt cx="0" cy="0"/>
        </a:xfrm>
      </p:grpSpPr>
      <p:pic>
        <p:nvPicPr>
          <p:cNvPr id="9" name="그림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sp>
        <p:nvSpPr>
          <p:cNvPr id="6" name="Freeform 5">
            <a:extLst>
              <a:ext uri="{FF2B5EF4-FFF2-40B4-BE49-F238E27FC236}">
                <a16:creationId xmlns:a16="http://schemas.microsoft.com/office/drawing/2014/main" id="{0D8AEED9-5E8F-4A4F-8427-AE314BEC60F8}"/>
              </a:ext>
            </a:extLst>
          </p:cNvPr>
          <p:cNvSpPr>
            <a:spLocks noChangeAspect="1" noEditPoints="1"/>
          </p:cNvSpPr>
          <p:nvPr userDrawn="1"/>
        </p:nvSpPr>
        <p:spPr bwMode="auto">
          <a:xfrm>
            <a:off x="449468" y="450000"/>
            <a:ext cx="1282022" cy="198000"/>
          </a:xfrm>
          <a:custGeom>
            <a:avLst/>
            <a:gdLst>
              <a:gd name="T0" fmla="*/ 82 w 2179"/>
              <a:gd name="T1" fmla="*/ 74 h 334"/>
              <a:gd name="T2" fmla="*/ 140 w 2179"/>
              <a:gd name="T3" fmla="*/ 82 h 334"/>
              <a:gd name="T4" fmla="*/ 218 w 2179"/>
              <a:gd name="T5" fmla="*/ 101 h 334"/>
              <a:gd name="T6" fmla="*/ 112 w 2179"/>
              <a:gd name="T7" fmla="*/ 0 h 334"/>
              <a:gd name="T8" fmla="*/ 4 w 2179"/>
              <a:gd name="T9" fmla="*/ 112 h 334"/>
              <a:gd name="T10" fmla="*/ 145 w 2179"/>
              <a:gd name="T11" fmla="*/ 257 h 334"/>
              <a:gd name="T12" fmla="*/ 84 w 2179"/>
              <a:gd name="T13" fmla="*/ 250 h 334"/>
              <a:gd name="T14" fmla="*/ 0 w 2179"/>
              <a:gd name="T15" fmla="*/ 220 h 334"/>
              <a:gd name="T16" fmla="*/ 113 w 2179"/>
              <a:gd name="T17" fmla="*/ 334 h 334"/>
              <a:gd name="T18" fmla="*/ 223 w 2179"/>
              <a:gd name="T19" fmla="*/ 212 h 334"/>
              <a:gd name="T20" fmla="*/ 1096 w 2179"/>
              <a:gd name="T21" fmla="*/ 91 h 334"/>
              <a:gd name="T22" fmla="*/ 1124 w 2179"/>
              <a:gd name="T23" fmla="*/ 54 h 334"/>
              <a:gd name="T24" fmla="*/ 1152 w 2179"/>
              <a:gd name="T25" fmla="*/ 102 h 334"/>
              <a:gd name="T26" fmla="*/ 1229 w 2179"/>
              <a:gd name="T27" fmla="*/ 80 h 334"/>
              <a:gd name="T28" fmla="*/ 1017 w 2179"/>
              <a:gd name="T29" fmla="*/ 71 h 334"/>
              <a:gd name="T30" fmla="*/ 1157 w 2179"/>
              <a:gd name="T31" fmla="*/ 233 h 334"/>
              <a:gd name="T32" fmla="*/ 1128 w 2179"/>
              <a:gd name="T33" fmla="*/ 277 h 334"/>
              <a:gd name="T34" fmla="*/ 1097 w 2179"/>
              <a:gd name="T35" fmla="*/ 219 h 334"/>
              <a:gd name="T36" fmla="*/ 1014 w 2179"/>
              <a:gd name="T37" fmla="*/ 243 h 334"/>
              <a:gd name="T38" fmla="*/ 1235 w 2179"/>
              <a:gd name="T39" fmla="*/ 262 h 334"/>
              <a:gd name="T40" fmla="*/ 1096 w 2179"/>
              <a:gd name="T41" fmla="*/ 91 h 334"/>
              <a:gd name="T42" fmla="*/ 1730 w 2179"/>
              <a:gd name="T43" fmla="*/ 10 h 334"/>
              <a:gd name="T44" fmla="*/ 1614 w 2179"/>
              <a:gd name="T45" fmla="*/ 319 h 334"/>
              <a:gd name="T46" fmla="*/ 1686 w 2179"/>
              <a:gd name="T47" fmla="*/ 60 h 334"/>
              <a:gd name="T48" fmla="*/ 1876 w 2179"/>
              <a:gd name="T49" fmla="*/ 319 h 334"/>
              <a:gd name="T50" fmla="*/ 1799 w 2179"/>
              <a:gd name="T51" fmla="*/ 10 h 334"/>
              <a:gd name="T52" fmla="*/ 333 w 2179"/>
              <a:gd name="T53" fmla="*/ 10 h 334"/>
              <a:gd name="T54" fmla="*/ 360 w 2179"/>
              <a:gd name="T55" fmla="*/ 322 h 334"/>
              <a:gd name="T56" fmla="*/ 446 w 2179"/>
              <a:gd name="T57" fmla="*/ 322 h 334"/>
              <a:gd name="T58" fmla="*/ 472 w 2179"/>
              <a:gd name="T59" fmla="*/ 10 h 334"/>
              <a:gd name="T60" fmla="*/ 804 w 2179"/>
              <a:gd name="T61" fmla="*/ 10 h 334"/>
              <a:gd name="T62" fmla="*/ 725 w 2179"/>
              <a:gd name="T63" fmla="*/ 10 h 334"/>
              <a:gd name="T64" fmla="*/ 592 w 2179"/>
              <a:gd name="T65" fmla="*/ 322 h 334"/>
              <a:gd name="T66" fmla="*/ 671 w 2179"/>
              <a:gd name="T67" fmla="*/ 33 h 334"/>
              <a:gd name="T68" fmla="*/ 804 w 2179"/>
              <a:gd name="T69" fmla="*/ 322 h 334"/>
              <a:gd name="T70" fmla="*/ 860 w 2179"/>
              <a:gd name="T71" fmla="*/ 322 h 334"/>
              <a:gd name="T72" fmla="*/ 931 w 2179"/>
              <a:gd name="T73" fmla="*/ 10 h 334"/>
              <a:gd name="T74" fmla="*/ 1528 w 2179"/>
              <a:gd name="T75" fmla="*/ 10 h 334"/>
              <a:gd name="T76" fmla="*/ 1449 w 2179"/>
              <a:gd name="T77" fmla="*/ 241 h 334"/>
              <a:gd name="T78" fmla="*/ 1418 w 2179"/>
              <a:gd name="T79" fmla="*/ 275 h 334"/>
              <a:gd name="T80" fmla="*/ 1388 w 2179"/>
              <a:gd name="T81" fmla="*/ 241 h 334"/>
              <a:gd name="T82" fmla="*/ 1309 w 2179"/>
              <a:gd name="T83" fmla="*/ 10 h 334"/>
              <a:gd name="T84" fmla="*/ 1310 w 2179"/>
              <a:gd name="T85" fmla="*/ 254 h 334"/>
              <a:gd name="T86" fmla="*/ 1527 w 2179"/>
              <a:gd name="T87" fmla="*/ 254 h 334"/>
              <a:gd name="T88" fmla="*/ 1528 w 2179"/>
              <a:gd name="T89" fmla="*/ 10 h 334"/>
              <a:gd name="T90" fmla="*/ 2069 w 2179"/>
              <a:gd name="T91" fmla="*/ 192 h 334"/>
              <a:gd name="T92" fmla="*/ 2101 w 2179"/>
              <a:gd name="T93" fmla="*/ 237 h 334"/>
              <a:gd name="T94" fmla="*/ 2068 w 2179"/>
              <a:gd name="T95" fmla="*/ 272 h 334"/>
              <a:gd name="T96" fmla="*/ 2035 w 2179"/>
              <a:gd name="T97" fmla="*/ 237 h 334"/>
              <a:gd name="T98" fmla="*/ 2037 w 2179"/>
              <a:gd name="T99" fmla="*/ 80 h 334"/>
              <a:gd name="T100" fmla="*/ 2099 w 2179"/>
              <a:gd name="T101" fmla="*/ 80 h 334"/>
              <a:gd name="T102" fmla="*/ 2100 w 2179"/>
              <a:gd name="T103" fmla="*/ 110 h 334"/>
              <a:gd name="T104" fmla="*/ 2178 w 2179"/>
              <a:gd name="T105" fmla="*/ 99 h 334"/>
              <a:gd name="T106" fmla="*/ 2068 w 2179"/>
              <a:gd name="T107" fmla="*/ 2 h 334"/>
              <a:gd name="T108" fmla="*/ 1958 w 2179"/>
              <a:gd name="T109" fmla="*/ 99 h 334"/>
              <a:gd name="T110" fmla="*/ 1959 w 2179"/>
              <a:gd name="T111" fmla="*/ 251 h 334"/>
              <a:gd name="T112" fmla="*/ 2178 w 2179"/>
              <a:gd name="T113" fmla="*/ 251 h 334"/>
              <a:gd name="T114" fmla="*/ 2179 w 2179"/>
              <a:gd name="T115" fmla="*/ 14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79" h="334">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rgbClr val="0924A5"/>
          </a:solidFill>
          <a:ln>
            <a:noFill/>
          </a:ln>
        </p:spPr>
        <p:txBody>
          <a:bodyPr vert="horz" wrap="square" lIns="91411" tIns="45705" rIns="91411" bIns="45705" numCol="1" anchor="t" anchorCtr="0" compatLnSpc="1">
            <a:prstTxWarp prst="textNoShape">
              <a:avLst/>
            </a:prstTxWarp>
            <a:scene3d>
              <a:camera prst="orthographicFront"/>
              <a:lightRig rig="threePt" dir="t"/>
            </a:scene3d>
            <a:sp3d>
              <a:bevelT w="0" h="6350"/>
            </a:sp3d>
          </a:bodyPr>
          <a:lstStyle/>
          <a:p>
            <a:pPr marL="0" marR="0" lvl="0" indent="0" algn="l" defTabSz="914126" rtl="0" eaLnBrk="1" fontAlgn="auto" latinLnBrk="1" hangingPunct="1">
              <a:lnSpc>
                <a:spcPct val="100000"/>
              </a:lnSpc>
              <a:spcBef>
                <a:spcPts val="0"/>
              </a:spcBef>
              <a:spcAft>
                <a:spcPts val="0"/>
              </a:spcAft>
              <a:buClrTx/>
              <a:buSzTx/>
              <a:buFontTx/>
              <a:buNone/>
              <a:tabLst/>
              <a:defRPr/>
            </a:pPr>
            <a:endParaRPr lang="ko-KR" altLang="en-US" sz="1959" noProof="0" dirty="0"/>
          </a:p>
        </p:txBody>
      </p:sp>
      <p:pic>
        <p:nvPicPr>
          <p:cNvPr id="10" name="그림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65631" y="6141164"/>
            <a:ext cx="1371564" cy="450000"/>
          </a:xfrm>
          <a:prstGeom prst="rect">
            <a:avLst/>
          </a:prstGeom>
        </p:spPr>
      </p:pic>
      <p:sp>
        <p:nvSpPr>
          <p:cNvPr id="7" name="직사각형 133">
            <a:extLst>
              <a:ext uri="{FF2B5EF4-FFF2-40B4-BE49-F238E27FC236}">
                <a16:creationId xmlns:a16="http://schemas.microsoft.com/office/drawing/2014/main" id="{DE8CAD59-3F29-4FBB-AE0A-697DDFD5E69E}"/>
              </a:ext>
            </a:extLst>
          </p:cNvPr>
          <p:cNvSpPr/>
          <p:nvPr userDrawn="1"/>
        </p:nvSpPr>
        <p:spPr>
          <a:xfrm>
            <a:off x="990000" y="4320000"/>
            <a:ext cx="5832526"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defTabSz="914400" latinLnBrk="1">
              <a:defRPr/>
            </a:pPr>
            <a:r>
              <a:rPr lang="en-US" altLang="ko-KR" sz="2400" dirty="0">
                <a:solidFill>
                  <a:srgbClr val="1428A0"/>
                </a:solidFill>
                <a:latin typeface="Samsung Sharp Sans" pitchFamily="2" charset="0"/>
                <a:ea typeface="Samsung Sharp Sans" pitchFamily="2" charset="0"/>
                <a:cs typeface="Samsung Sharp Sans" pitchFamily="2" charset="0"/>
              </a:rPr>
              <a:t>C&amp;P Course</a:t>
            </a:r>
            <a:endParaRPr lang="ko-KR" altLang="en-US" sz="2400" dirty="0">
              <a:solidFill>
                <a:srgbClr val="1428A0"/>
              </a:solidFill>
              <a:latin typeface="Samsung Sharp Sans" pitchFamily="2" charset="0"/>
              <a:ea typeface="Samsung Sharp Sans" pitchFamily="2" charset="0"/>
              <a:cs typeface="Samsung Sharp Sans" pitchFamily="2" charset="0"/>
            </a:endParaRPr>
          </a:p>
        </p:txBody>
      </p:sp>
      <p:sp>
        <p:nvSpPr>
          <p:cNvPr id="8" name="직사각형 7">
            <a:extLst>
              <a:ext uri="{FF2B5EF4-FFF2-40B4-BE49-F238E27FC236}">
                <a16:creationId xmlns:a16="http://schemas.microsoft.com/office/drawing/2014/main" id="{86149771-D78D-40D7-8B97-564358008D8D}"/>
              </a:ext>
            </a:extLst>
          </p:cNvPr>
          <p:cNvSpPr/>
          <p:nvPr userDrawn="1"/>
        </p:nvSpPr>
        <p:spPr>
          <a:xfrm>
            <a:off x="724689" y="4320000"/>
            <a:ext cx="54000" cy="360000"/>
          </a:xfrm>
          <a:prstGeom prst="rect">
            <a:avLst/>
          </a:prstGeom>
          <a:solidFill>
            <a:srgbClr val="1428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ko-KR" altLang="en-US" dirty="0">
              <a:solidFill>
                <a:prstClr val="white"/>
              </a:solidFill>
              <a:latin typeface="Calibri" panose="020F0502020204030204"/>
              <a:ea typeface="맑은 고딕" panose="020B0503020000020004" pitchFamily="50" charset="-127"/>
            </a:endParaRPr>
          </a:p>
        </p:txBody>
      </p:sp>
      <p:sp>
        <p:nvSpPr>
          <p:cNvPr id="11" name="텍스트 개체 틀 18">
            <a:extLst>
              <a:ext uri="{FF2B5EF4-FFF2-40B4-BE49-F238E27FC236}">
                <a16:creationId xmlns:a16="http://schemas.microsoft.com/office/drawing/2014/main" id="{02AC410D-7805-4DA9-915F-991D726861C7}"/>
              </a:ext>
            </a:extLst>
          </p:cNvPr>
          <p:cNvSpPr>
            <a:spLocks noGrp="1"/>
          </p:cNvSpPr>
          <p:nvPr>
            <p:ph type="body" sz="quarter" idx="11" hasCustomPrompt="1"/>
          </p:nvPr>
        </p:nvSpPr>
        <p:spPr>
          <a:xfrm>
            <a:off x="720000" y="3551768"/>
            <a:ext cx="6837808"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800" dirty="0">
                <a:solidFill>
                  <a:schemeClr val="bg1">
                    <a:lumMod val="50000"/>
                  </a:schemeClr>
                </a:solidFill>
                <a:latin typeface="Samsung Sharp Sans" pitchFamily="2" charset="0"/>
                <a:ea typeface="Samsung Sharp Sans" pitchFamily="2" charset="0"/>
                <a:cs typeface="Samsung Sharp Sans" pitchFamily="2" charset="0"/>
              </a:defRPr>
            </a:lvl1pPr>
          </a:lstStyle>
          <a:p>
            <a:pPr marL="0" lvl="0" defTabSz="457050" latinLnBrk="0"/>
            <a:r>
              <a:rPr lang="en-US" altLang="ko-KR" dirty="0"/>
              <a:t>Team Name</a:t>
            </a:r>
            <a:endParaRPr lang="ko-KR" altLang="en-US" dirty="0"/>
          </a:p>
        </p:txBody>
      </p:sp>
      <p:sp>
        <p:nvSpPr>
          <p:cNvPr id="12" name="제목 2">
            <a:extLst>
              <a:ext uri="{FF2B5EF4-FFF2-40B4-BE49-F238E27FC236}">
                <a16:creationId xmlns:a16="http://schemas.microsoft.com/office/drawing/2014/main" id="{44AF0917-EEBC-44C5-8BA6-F1CA2AFA4B1E}"/>
              </a:ext>
            </a:extLst>
          </p:cNvPr>
          <p:cNvSpPr>
            <a:spLocks noGrp="1"/>
          </p:cNvSpPr>
          <p:nvPr>
            <p:ph type="title" hasCustomPrompt="1"/>
          </p:nvPr>
        </p:nvSpPr>
        <p:spPr>
          <a:xfrm>
            <a:off x="720000" y="1710000"/>
            <a:ext cx="5221019" cy="14773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a:lnSpc>
                <a:spcPct val="100000"/>
              </a:lnSpc>
              <a:defRPr lang="ko-KR" altLang="en-US" sz="4800">
                <a:solidFill>
                  <a:schemeClr val="tx1"/>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Project</a:t>
            </a:r>
            <a:r>
              <a:rPr lang="ko-KR" altLang="en-US" dirty="0"/>
              <a:t> </a:t>
            </a:r>
            <a:br>
              <a:rPr lang="en-US" altLang="ko-KR" dirty="0"/>
            </a:br>
            <a:r>
              <a:rPr lang="en-US" altLang="ko-KR" dirty="0"/>
              <a:t>Name</a:t>
            </a:r>
            <a:endParaRPr lang="ko-KR" altLang="en-US" dirty="0"/>
          </a:p>
        </p:txBody>
      </p:sp>
    </p:spTree>
    <p:extLst>
      <p:ext uri="{BB962C8B-B14F-4D97-AF65-F5344CB8AC3E}">
        <p14:creationId xmlns:p14="http://schemas.microsoft.com/office/powerpoint/2010/main" val="3327086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CHAPTER">
    <p:spTree>
      <p:nvGrpSpPr>
        <p:cNvPr id="1" name=""/>
        <p:cNvGrpSpPr/>
        <p:nvPr/>
      </p:nvGrpSpPr>
      <p:grpSpPr>
        <a:xfrm>
          <a:off x="0" y="0"/>
          <a:ext cx="0" cy="0"/>
          <a:chOff x="0" y="0"/>
          <a:chExt cx="0" cy="0"/>
        </a:xfrm>
      </p:grpSpPr>
      <p:pic>
        <p:nvPicPr>
          <p:cNvPr id="2" name="그림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sp>
        <p:nvSpPr>
          <p:cNvPr id="15" name="텍스트 개체 틀 3">
            <a:extLst>
              <a:ext uri="{FF2B5EF4-FFF2-40B4-BE49-F238E27FC236}">
                <a16:creationId xmlns:a16="http://schemas.microsoft.com/office/drawing/2014/main" id="{AC93F9AC-4BB5-4E2D-8093-19270B267164}"/>
              </a:ext>
            </a:extLst>
          </p:cNvPr>
          <p:cNvSpPr>
            <a:spLocks noGrp="1"/>
          </p:cNvSpPr>
          <p:nvPr>
            <p:ph type="body" sz="quarter" idx="10" hasCustomPrompt="1"/>
          </p:nvPr>
        </p:nvSpPr>
        <p:spPr>
          <a:xfrm>
            <a:off x="985007" y="2524714"/>
            <a:ext cx="4616240" cy="1329932"/>
          </a:xfrm>
          <a:prstGeom prst="rect">
            <a:avLst/>
          </a:prstGeom>
        </p:spPr>
        <p:txBody>
          <a:bodyPr lIns="0" tIns="0" rIns="0" bIns="0" anchor="t"/>
          <a:lstStyle>
            <a:lvl1pPr marL="0" indent="0">
              <a:lnSpc>
                <a:spcPct val="100000"/>
              </a:lnSpc>
              <a:spcBef>
                <a:spcPts val="0"/>
              </a:spcBef>
              <a:buNone/>
              <a:defRPr sz="4399">
                <a:latin typeface="Samsung Sharp Sans"/>
              </a:defRPr>
            </a:lvl1pPr>
          </a:lstStyle>
          <a:p>
            <a:pPr lvl="0"/>
            <a:r>
              <a:rPr lang="en-US"/>
              <a:t>Title 1</a:t>
            </a:r>
          </a:p>
          <a:p>
            <a:pPr lvl="0"/>
            <a:r>
              <a:rPr lang="en-US"/>
              <a:t>Title 2</a:t>
            </a:r>
          </a:p>
        </p:txBody>
      </p:sp>
      <p:cxnSp>
        <p:nvCxnSpPr>
          <p:cNvPr id="12" name="직선 연결선 11">
            <a:extLst>
              <a:ext uri="{FF2B5EF4-FFF2-40B4-BE49-F238E27FC236}">
                <a16:creationId xmlns:a16="http://schemas.microsoft.com/office/drawing/2014/main" id="{107951CE-0A5B-4EC7-B663-290867B6A3B2}"/>
              </a:ext>
            </a:extLst>
          </p:cNvPr>
          <p:cNvCxnSpPr/>
          <p:nvPr userDrawn="1"/>
        </p:nvCxnSpPr>
        <p:spPr>
          <a:xfrm>
            <a:off x="449470"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a:extLst>
              <a:ext uri="{FF2B5EF4-FFF2-40B4-BE49-F238E27FC236}">
                <a16:creationId xmlns:a16="http://schemas.microsoft.com/office/drawing/2014/main" id="{DB8B1220-1660-457F-B990-656A8230EA54}"/>
              </a:ext>
            </a:extLst>
          </p:cNvPr>
          <p:cNvSpPr txBox="1">
            <a:spLocks/>
          </p:cNvSpPr>
          <p:nvPr userDrawn="1"/>
        </p:nvSpPr>
        <p:spPr>
          <a:xfrm>
            <a:off x="8836343" y="6498003"/>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300" panose="020B0303030303020204" pitchFamily="34" charset="0"/>
                <a:ea typeface="SamsungOne-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843800" rtl="0" eaLnBrk="1" fontAlgn="auto" latinLnBrk="1" hangingPunct="1">
              <a:lnSpc>
                <a:spcPct val="100000"/>
              </a:lnSpc>
              <a:spcBef>
                <a:spcPts val="0"/>
              </a:spcBef>
              <a:spcAft>
                <a:spcPts val="0"/>
              </a:spcAft>
              <a:buClrTx/>
              <a:buSzTx/>
              <a:buFontTx/>
              <a:buNone/>
              <a:tabLst/>
              <a:defRPr/>
            </a:pPr>
            <a:fld id="{43977B04-C971-4466-AB79-612C9E649B30}" type="slidenum">
              <a:rPr lang="en-US" altLang="ko-KR" sz="900" smtClean="0">
                <a:solidFill>
                  <a:schemeClr val="bg1">
                    <a:lumMod val="50000"/>
                  </a:schemeClr>
                </a:solidFill>
                <a:latin typeface="SamsungOne-400" panose="020B0503030303020204" pitchFamily="34" charset="0"/>
                <a:ea typeface="SamsungOne-400" panose="020B0503030303020204" pitchFamily="34" charset="0"/>
              </a:rPr>
              <a:pPr marL="0" marR="0" lvl="0" indent="0" algn="r" defTabSz="843800" rtl="0" eaLnBrk="1" fontAlgn="auto" latinLnBrk="1" hangingPunct="1">
                <a:lnSpc>
                  <a:spcPct val="100000"/>
                </a:lnSpc>
                <a:spcBef>
                  <a:spcPts val="0"/>
                </a:spcBef>
                <a:spcAft>
                  <a:spcPts val="0"/>
                </a:spcAft>
                <a:buClrTx/>
                <a:buSzTx/>
                <a:buFontTx/>
                <a:buNone/>
                <a:tabLst/>
                <a:defRPr/>
              </a:pPr>
              <a:t>‹#›</a:t>
            </a:fld>
            <a:endParaRPr lang="en-US" altLang="ko-KR" sz="900" dirty="0">
              <a:solidFill>
                <a:schemeClr val="bg1">
                  <a:lumMod val="50000"/>
                </a:schemeClr>
              </a:solidFill>
              <a:latin typeface="SamsungOne-400" panose="020B0503030303020204" pitchFamily="34" charset="0"/>
              <a:ea typeface="SamsungOne-400" panose="020B0503030303020204" pitchFamily="34" charset="0"/>
              <a:cs typeface="Arial Unicode MS" panose="020B0604020202020204" pitchFamily="50" charset="-127"/>
            </a:endParaRPr>
          </a:p>
        </p:txBody>
      </p:sp>
      <p:sp>
        <p:nvSpPr>
          <p:cNvPr id="14" name="직사각형 7">
            <a:extLst>
              <a:ext uri="{FF2B5EF4-FFF2-40B4-BE49-F238E27FC236}">
                <a16:creationId xmlns:a16="http://schemas.microsoft.com/office/drawing/2014/main" id="{AA07D337-B9C3-4E5E-811E-AEFBB17ADEF5}"/>
              </a:ext>
            </a:extLst>
          </p:cNvPr>
          <p:cNvSpPr/>
          <p:nvPr userDrawn="1"/>
        </p:nvSpPr>
        <p:spPr>
          <a:xfrm>
            <a:off x="449468" y="6498005"/>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p>
        </p:txBody>
      </p:sp>
      <p:sp>
        <p:nvSpPr>
          <p:cNvPr id="9" name="직사각형 8">
            <a:extLst>
              <a:ext uri="{FF2B5EF4-FFF2-40B4-BE49-F238E27FC236}">
                <a16:creationId xmlns:a16="http://schemas.microsoft.com/office/drawing/2014/main" id="{978045EE-4149-4D34-BDD0-4CED7F53CB86}"/>
              </a:ext>
            </a:extLst>
          </p:cNvPr>
          <p:cNvSpPr/>
          <p:nvPr userDrawn="1"/>
        </p:nvSpPr>
        <p:spPr>
          <a:xfrm>
            <a:off x="719769" y="2095280"/>
            <a:ext cx="59989" cy="1759369"/>
          </a:xfrm>
          <a:prstGeom prst="rect">
            <a:avLst/>
          </a:prstGeom>
          <a:solidFill>
            <a:srgbClr val="1428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21914">
              <a:defRPr/>
            </a:pPr>
            <a:endParaRPr lang="ko-KR" altLang="en-US" sz="1662" dirty="0">
              <a:solidFill>
                <a:prstClr val="white"/>
              </a:solidFill>
              <a:latin typeface="Calibri" panose="020F0502020204030204"/>
              <a:ea typeface="맑은 고딕" panose="020B0503020000020004" pitchFamily="50" charset="-127"/>
            </a:endParaRPr>
          </a:p>
        </p:txBody>
      </p:sp>
      <p:sp>
        <p:nvSpPr>
          <p:cNvPr id="10" name="직사각형 9">
            <a:extLst>
              <a:ext uri="{FF2B5EF4-FFF2-40B4-BE49-F238E27FC236}">
                <a16:creationId xmlns:a16="http://schemas.microsoft.com/office/drawing/2014/main" id="{5D8DECC6-E1CF-42DF-AFF2-431EEB2BDEB9}"/>
              </a:ext>
            </a:extLst>
          </p:cNvPr>
          <p:cNvSpPr/>
          <p:nvPr userDrawn="1"/>
        </p:nvSpPr>
        <p:spPr>
          <a:xfrm>
            <a:off x="719769" y="4157762"/>
            <a:ext cx="59989" cy="323165"/>
          </a:xfrm>
          <a:prstGeom prst="rect">
            <a:avLst/>
          </a:prstGeom>
          <a:solidFill>
            <a:srgbClr val="1428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21914">
              <a:defRPr/>
            </a:pPr>
            <a:endParaRPr lang="ko-KR" altLang="en-US" sz="1662" dirty="0">
              <a:solidFill>
                <a:prstClr val="white"/>
              </a:solidFill>
              <a:latin typeface="Calibri" panose="020F0502020204030204"/>
              <a:ea typeface="맑은 고딕" panose="020B0503020000020004" pitchFamily="50" charset="-127"/>
            </a:endParaRPr>
          </a:p>
        </p:txBody>
      </p:sp>
      <p:sp>
        <p:nvSpPr>
          <p:cNvPr id="21" name="텍스트 개체 틀 19">
            <a:extLst>
              <a:ext uri="{FF2B5EF4-FFF2-40B4-BE49-F238E27FC236}">
                <a16:creationId xmlns:a16="http://schemas.microsoft.com/office/drawing/2014/main" id="{99B695B2-CFFD-4F01-8492-DC3B0949AD42}"/>
              </a:ext>
            </a:extLst>
          </p:cNvPr>
          <p:cNvSpPr>
            <a:spLocks noGrp="1"/>
          </p:cNvSpPr>
          <p:nvPr>
            <p:ph type="body" sz="quarter" idx="12" hasCustomPrompt="1"/>
          </p:nvPr>
        </p:nvSpPr>
        <p:spPr>
          <a:xfrm>
            <a:off x="985007" y="2066881"/>
            <a:ext cx="5475500" cy="310896"/>
          </a:xfrm>
          <a:prstGeom prst="rect">
            <a:avLst/>
          </a:prstGeom>
        </p:spPr>
        <p:txBody>
          <a:bodyPr lIns="0" tIns="0" rIns="0" anchor="ctr"/>
          <a:lstStyle>
            <a:lvl1pPr marL="0" indent="0">
              <a:lnSpc>
                <a:spcPct val="100000"/>
              </a:lnSpc>
              <a:spcBef>
                <a:spcPts val="0"/>
              </a:spcBef>
              <a:buNone/>
              <a:defRPr sz="1999">
                <a:solidFill>
                  <a:schemeClr val="bg1">
                    <a:lumMod val="50000"/>
                  </a:schemeClr>
                </a:solidFill>
                <a:latin typeface="Samsung Sharp Sans"/>
              </a:defRPr>
            </a:lvl1pPr>
          </a:lstStyle>
          <a:p>
            <a:pPr lvl="0"/>
            <a:r>
              <a:rPr lang="en-US"/>
              <a:t>Chapter 1.</a:t>
            </a:r>
          </a:p>
        </p:txBody>
      </p:sp>
      <p:sp>
        <p:nvSpPr>
          <p:cNvPr id="18" name="직사각형 133">
            <a:extLst>
              <a:ext uri="{FF2B5EF4-FFF2-40B4-BE49-F238E27FC236}">
                <a16:creationId xmlns:a16="http://schemas.microsoft.com/office/drawing/2014/main" id="{E9FB640B-46E8-4BA3-B89E-CF58C8027238}"/>
              </a:ext>
            </a:extLst>
          </p:cNvPr>
          <p:cNvSpPr/>
          <p:nvPr userDrawn="1"/>
        </p:nvSpPr>
        <p:spPr>
          <a:xfrm>
            <a:off x="989683" y="4157822"/>
            <a:ext cx="2631915" cy="3230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defTabSz="457063">
              <a:defRPr/>
            </a:pPr>
            <a:r>
              <a:rPr lang="en-US" altLang="ko-KR" sz="2000" dirty="0">
                <a:solidFill>
                  <a:srgbClr val="1428A0"/>
                </a:solidFill>
                <a:latin typeface="Samsung Sharp Sans" pitchFamily="2" charset="0"/>
                <a:ea typeface="Samsung Sharp Sans" pitchFamily="2" charset="0"/>
                <a:cs typeface="Samsung Sharp Sans" pitchFamily="2" charset="0"/>
              </a:rPr>
              <a:t>C&amp;P</a:t>
            </a:r>
            <a:r>
              <a:rPr lang="en-US" altLang="ko-KR" sz="2099" dirty="0">
                <a:solidFill>
                  <a:srgbClr val="1428A0"/>
                </a:solidFill>
                <a:latin typeface="Samsung Sharp Sans"/>
                <a:ea typeface="Samsung Sharp Sans Regular" pitchFamily="2" charset="0"/>
                <a:cs typeface="Samsung Sharp Sans Regular" pitchFamily="2" charset="0"/>
              </a:rPr>
              <a:t> Course</a:t>
            </a:r>
            <a:endParaRPr lang="ko-KR" altLang="en-US" sz="2099" dirty="0">
              <a:solidFill>
                <a:srgbClr val="1428A0"/>
              </a:solidFill>
              <a:latin typeface="Samsung Sharp Sans"/>
              <a:ea typeface="Samsung Sharp Sans Regular" pitchFamily="2" charset="0"/>
              <a:cs typeface="Samsung Sharp Sans Regular" pitchFamily="2" charset="0"/>
            </a:endParaRPr>
          </a:p>
        </p:txBody>
      </p:sp>
    </p:spTree>
    <p:extLst>
      <p:ext uri="{BB962C8B-B14F-4D97-AF65-F5344CB8AC3E}">
        <p14:creationId xmlns:p14="http://schemas.microsoft.com/office/powerpoint/2010/main" val="1661294841"/>
      </p:ext>
    </p:extLst>
  </p:cSld>
  <p:clrMapOvr>
    <a:masterClrMapping/>
  </p:clrMapOvr>
  <p:extLst>
    <p:ext uri="{DCECCB84-F9BA-43D5-87BE-67443E8EF086}">
      <p15:sldGuideLst xmlns:p15="http://schemas.microsoft.com/office/powerpoint/2012/main">
        <p15:guide id="1" orient="horz" pos="2160">
          <p15:clr>
            <a:srgbClr val="FBAE40"/>
          </p15:clr>
        </p15:guide>
        <p15:guide id="2" pos="614">
          <p15:clr>
            <a:srgbClr val="FBAE40"/>
          </p15:clr>
        </p15:guide>
        <p15:guide id="3" pos="44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3_Table of Contents">
    <p:spTree>
      <p:nvGrpSpPr>
        <p:cNvPr id="1" name=""/>
        <p:cNvGrpSpPr/>
        <p:nvPr/>
      </p:nvGrpSpPr>
      <p:grpSpPr>
        <a:xfrm>
          <a:off x="0" y="0"/>
          <a:ext cx="0" cy="0"/>
          <a:chOff x="0" y="0"/>
          <a:chExt cx="0" cy="0"/>
        </a:xfrm>
      </p:grpSpPr>
      <p:pic>
        <p:nvPicPr>
          <p:cNvPr id="5" name="그림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cxnSp>
        <p:nvCxnSpPr>
          <p:cNvPr id="12" name="직선 연결선 11">
            <a:extLst>
              <a:ext uri="{FF2B5EF4-FFF2-40B4-BE49-F238E27FC236}">
                <a16:creationId xmlns:a16="http://schemas.microsoft.com/office/drawing/2014/main" id="{107951CE-0A5B-4EC7-B663-290867B6A3B2}"/>
              </a:ext>
            </a:extLst>
          </p:cNvPr>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a:extLst>
              <a:ext uri="{FF2B5EF4-FFF2-40B4-BE49-F238E27FC236}">
                <a16:creationId xmlns:a16="http://schemas.microsoft.com/office/drawing/2014/main" id="{DB8B1220-1660-457F-B990-656A8230EA54}"/>
              </a:ext>
            </a:extLst>
          </p:cNvPr>
          <p:cNvSpPr txBox="1">
            <a:spLocks/>
          </p:cNvSpPr>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094" rtl="0" eaLnBrk="1" fontAlgn="auto" latinLnBrk="1" hangingPunct="1">
              <a:lnSpc>
                <a:spcPct val="100000"/>
              </a:lnSpc>
              <a:spcBef>
                <a:spcPts val="0"/>
              </a:spcBef>
              <a:spcAft>
                <a:spcPts val="0"/>
              </a:spcAft>
              <a:buClrTx/>
              <a:buSzTx/>
              <a:buFontTx/>
              <a:buNone/>
              <a:tabLst/>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pPr marL="0" marR="0" lvl="0" indent="0" algn="r" defTabSz="914094" rtl="0" eaLnBrk="1" fontAlgn="auto" latinLnBrk="1" hangingPunct="1">
                <a:lnSpc>
                  <a:spcPct val="100000"/>
                </a:lnSpc>
                <a:spcBef>
                  <a:spcPts val="0"/>
                </a:spcBef>
                <a:spcAft>
                  <a:spcPts val="0"/>
                </a:spcAft>
                <a:buClrTx/>
                <a:buSzTx/>
                <a:buFontTx/>
                <a:buNone/>
                <a:tabLst/>
                <a:defRPr/>
              </a:pPr>
              <a:t>‹#›</a:t>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a:extLst>
              <a:ext uri="{FF2B5EF4-FFF2-40B4-BE49-F238E27FC236}">
                <a16:creationId xmlns:a16="http://schemas.microsoft.com/office/drawing/2014/main" id="{AA07D337-B9C3-4E5E-811E-AEFBB17ADEF5}"/>
              </a:ext>
            </a:extLst>
          </p:cNvPr>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p>
        </p:txBody>
      </p:sp>
      <p:sp>
        <p:nvSpPr>
          <p:cNvPr id="17" name="슬라이드 번호 개체 틀 15">
            <a:extLst>
              <a:ext uri="{FF2B5EF4-FFF2-40B4-BE49-F238E27FC236}">
                <a16:creationId xmlns:a16="http://schemas.microsoft.com/office/drawing/2014/main" id="{D63EAE99-E447-4D3D-BFEE-6F01BCEB93C6}"/>
              </a:ext>
            </a:extLst>
          </p:cNvPr>
          <p:cNvSpPr txBox="1">
            <a:spLocks/>
          </p:cNvSpPr>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094"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p>
        </p:txBody>
      </p:sp>
    </p:spTree>
    <p:extLst>
      <p:ext uri="{BB962C8B-B14F-4D97-AF65-F5344CB8AC3E}">
        <p14:creationId xmlns:p14="http://schemas.microsoft.com/office/powerpoint/2010/main" val="913125460"/>
      </p:ext>
    </p:extLst>
  </p:cSld>
  <p:clrMapOvr>
    <a:masterClrMapping/>
  </p:clrMapOvr>
  <p:extLst>
    <p:ext uri="{DCECCB84-F9BA-43D5-87BE-67443E8EF086}">
      <p15:sldGuideLst xmlns:p15="http://schemas.microsoft.com/office/powerpoint/2012/main">
        <p15:guide id="1" orient="horz" pos="902">
          <p15:clr>
            <a:srgbClr val="FBAE40"/>
          </p15:clr>
        </p15:guide>
        <p15:guide id="2" pos="285">
          <p15:clr>
            <a:srgbClr val="FBAE40"/>
          </p15:clr>
        </p15:guide>
        <p15:guide id="3" pos="5955">
          <p15:clr>
            <a:srgbClr val="FBAE40"/>
          </p15:clr>
        </p15:guide>
        <p15:guide id="4" pos="32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Table of Contents">
    <p:spTree>
      <p:nvGrpSpPr>
        <p:cNvPr id="1" name=""/>
        <p:cNvGrpSpPr/>
        <p:nvPr/>
      </p:nvGrpSpPr>
      <p:grpSpPr>
        <a:xfrm>
          <a:off x="0" y="0"/>
          <a:ext cx="0" cy="0"/>
          <a:chOff x="0" y="0"/>
          <a:chExt cx="0" cy="0"/>
        </a:xfrm>
      </p:grpSpPr>
      <p:pic>
        <p:nvPicPr>
          <p:cNvPr id="5" name="그림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cxnSp>
        <p:nvCxnSpPr>
          <p:cNvPr id="12" name="직선 연결선 11">
            <a:extLst>
              <a:ext uri="{FF2B5EF4-FFF2-40B4-BE49-F238E27FC236}">
                <a16:creationId xmlns:a16="http://schemas.microsoft.com/office/drawing/2014/main" id="{107951CE-0A5B-4EC7-B663-290867B6A3B2}"/>
              </a:ext>
            </a:extLst>
          </p:cNvPr>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a:extLst>
              <a:ext uri="{FF2B5EF4-FFF2-40B4-BE49-F238E27FC236}">
                <a16:creationId xmlns:a16="http://schemas.microsoft.com/office/drawing/2014/main" id="{DB8B1220-1660-457F-B990-656A8230EA54}"/>
              </a:ext>
            </a:extLst>
          </p:cNvPr>
          <p:cNvSpPr txBox="1">
            <a:spLocks/>
          </p:cNvSpPr>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094" rtl="0" eaLnBrk="1" fontAlgn="auto" latinLnBrk="1" hangingPunct="1">
              <a:lnSpc>
                <a:spcPct val="100000"/>
              </a:lnSpc>
              <a:spcBef>
                <a:spcPts val="0"/>
              </a:spcBef>
              <a:spcAft>
                <a:spcPts val="0"/>
              </a:spcAft>
              <a:buClrTx/>
              <a:buSzTx/>
              <a:buFontTx/>
              <a:buNone/>
              <a:tabLst/>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pPr marL="0" marR="0" lvl="0" indent="0" algn="r" defTabSz="914094" rtl="0" eaLnBrk="1" fontAlgn="auto" latinLnBrk="1" hangingPunct="1">
                <a:lnSpc>
                  <a:spcPct val="100000"/>
                </a:lnSpc>
                <a:spcBef>
                  <a:spcPts val="0"/>
                </a:spcBef>
                <a:spcAft>
                  <a:spcPts val="0"/>
                </a:spcAft>
                <a:buClrTx/>
                <a:buSzTx/>
                <a:buFontTx/>
                <a:buNone/>
                <a:tabLst/>
                <a:defRPr/>
              </a:pPr>
              <a:t>‹#›</a:t>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a:extLst>
              <a:ext uri="{FF2B5EF4-FFF2-40B4-BE49-F238E27FC236}">
                <a16:creationId xmlns:a16="http://schemas.microsoft.com/office/drawing/2014/main" id="{AA07D337-B9C3-4E5E-811E-AEFBB17ADEF5}"/>
              </a:ext>
            </a:extLst>
          </p:cNvPr>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p>
        </p:txBody>
      </p:sp>
      <p:sp>
        <p:nvSpPr>
          <p:cNvPr id="3" name="제목 2">
            <a:extLst>
              <a:ext uri="{FF2B5EF4-FFF2-40B4-BE49-F238E27FC236}">
                <a16:creationId xmlns:a16="http://schemas.microsoft.com/office/drawing/2014/main" id="{4625E1FE-2B04-4D8E-A51A-6B9CEC7B3790}"/>
              </a:ext>
            </a:extLst>
          </p:cNvPr>
          <p:cNvSpPr>
            <a:spLocks noGrp="1"/>
          </p:cNvSpPr>
          <p:nvPr>
            <p:ph type="title" hasCustomPrompt="1"/>
          </p:nvPr>
        </p:nvSpPr>
        <p:spPr>
          <a:xfrm>
            <a:off x="449468" y="1440000"/>
            <a:ext cx="8541187" cy="4924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a:lnSpc>
                <a:spcPct val="100000"/>
              </a:lnSpc>
              <a:spcBef>
                <a:spcPts val="0"/>
              </a:spcBef>
              <a:defRPr lang="ko-KR" altLang="en-US" sz="3200">
                <a:solidFill>
                  <a:schemeClr val="tx1">
                    <a:lumMod val="95000"/>
                    <a:lumOff val="5000"/>
                  </a:schemeClr>
                </a:solidFill>
                <a:latin typeface="Samsung Sharp Sans" pitchFamily="2" charset="0"/>
                <a:ea typeface="Samsung Sharp Sans" pitchFamily="2" charset="0"/>
                <a:cs typeface="Samsung Sharp Sans" pitchFamily="2" charset="0"/>
              </a:defRPr>
            </a:lvl1pPr>
          </a:lstStyle>
          <a:p>
            <a:pPr marL="0" lvl="0" defTabSz="457050" latinLnBrk="0"/>
            <a:r>
              <a:rPr lang="en-US" altLang="ko-KR" dirty="0"/>
              <a:t>Slide Title</a:t>
            </a:r>
            <a:endParaRPr lang="ko-KR" altLang="en-US" dirty="0"/>
          </a:p>
        </p:txBody>
      </p:sp>
      <p:sp>
        <p:nvSpPr>
          <p:cNvPr id="19" name="텍스트 개체 틀 18">
            <a:extLst>
              <a:ext uri="{FF2B5EF4-FFF2-40B4-BE49-F238E27FC236}">
                <a16:creationId xmlns:a16="http://schemas.microsoft.com/office/drawing/2014/main" id="{DFEC8C6A-D95C-4B3C-9803-6F9071BF0C29}"/>
              </a:ext>
            </a:extLst>
          </p:cNvPr>
          <p:cNvSpPr>
            <a:spLocks noGrp="1"/>
          </p:cNvSpPr>
          <p:nvPr>
            <p:ph type="body" sz="quarter" idx="10" hasCustomPrompt="1"/>
          </p:nvPr>
        </p:nvSpPr>
        <p:spPr>
          <a:xfrm>
            <a:off x="449468" y="450000"/>
            <a:ext cx="323896"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799" dirty="0">
                <a:solidFill>
                  <a:schemeClr val="bg1"/>
                </a:solidFill>
                <a:latin typeface="Samsung Sharp Sans Medium" pitchFamily="2" charset="0"/>
                <a:ea typeface="Samsung Sharp Sans Medium" pitchFamily="2" charset="0"/>
                <a:cs typeface="Samsung Sharp Sans Medium" pitchFamily="2" charset="0"/>
              </a:defRPr>
            </a:lvl1pPr>
          </a:lstStyle>
          <a:p>
            <a:pPr marL="0" lvl="0" defTabSz="457050" latinLnBrk="0"/>
            <a:r>
              <a:rPr lang="en-US" altLang="ko-KR" dirty="0"/>
              <a:t>No</a:t>
            </a:r>
            <a:endParaRPr lang="ko-KR" altLang="en-US" dirty="0"/>
          </a:p>
        </p:txBody>
      </p:sp>
      <p:sp>
        <p:nvSpPr>
          <p:cNvPr id="20" name="텍스트 개체 틀 18">
            <a:extLst>
              <a:ext uri="{FF2B5EF4-FFF2-40B4-BE49-F238E27FC236}">
                <a16:creationId xmlns:a16="http://schemas.microsoft.com/office/drawing/2014/main" id="{6DA22BCA-E7E2-4377-AD8E-AC1336C3DB31}"/>
              </a:ext>
            </a:extLst>
          </p:cNvPr>
          <p:cNvSpPr>
            <a:spLocks noGrp="1"/>
          </p:cNvSpPr>
          <p:nvPr>
            <p:ph type="body" sz="quarter" idx="11" hasCustomPrompt="1"/>
          </p:nvPr>
        </p:nvSpPr>
        <p:spPr>
          <a:xfrm>
            <a:off x="790000" y="450001"/>
            <a:ext cx="6837808"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799" dirty="0">
                <a:solidFill>
                  <a:schemeClr val="bg1"/>
                </a:solidFill>
                <a:latin typeface="Samsung Sharp Sans Bold" pitchFamily="2" charset="0"/>
                <a:ea typeface="Samsung Sharp Sans Bold" pitchFamily="2" charset="0"/>
                <a:cs typeface="Samsung Sharp Sans Bold" pitchFamily="2" charset="0"/>
              </a:defRPr>
            </a:lvl1pPr>
          </a:lstStyle>
          <a:p>
            <a:pPr marL="0" lvl="0" defTabSz="457050" latinLnBrk="0"/>
            <a:r>
              <a:rPr lang="en-US" altLang="ko-KR" dirty="0"/>
              <a:t>Subtitle</a:t>
            </a:r>
            <a:endParaRPr lang="ko-KR" altLang="en-US" dirty="0"/>
          </a:p>
        </p:txBody>
      </p:sp>
      <p:sp>
        <p:nvSpPr>
          <p:cNvPr id="21" name="텍스트 개체 틀 18">
            <a:extLst>
              <a:ext uri="{FF2B5EF4-FFF2-40B4-BE49-F238E27FC236}">
                <a16:creationId xmlns:a16="http://schemas.microsoft.com/office/drawing/2014/main" id="{7647BD6A-5F13-45AE-859C-AF2BA0A739E6}"/>
              </a:ext>
            </a:extLst>
          </p:cNvPr>
          <p:cNvSpPr>
            <a:spLocks noGrp="1"/>
          </p:cNvSpPr>
          <p:nvPr>
            <p:ph type="body" sz="quarter" idx="12" hasCustomPrompt="1"/>
          </p:nvPr>
        </p:nvSpPr>
        <p:spPr>
          <a:xfrm>
            <a:off x="9112825" y="480779"/>
            <a:ext cx="340625" cy="246221"/>
          </a:xfrm>
          <a:prstGeom prst="rect">
            <a:avLst/>
          </a:prstGeom>
        </p:spPr>
        <p:txBody>
          <a:bodyPr wrap="square" lIns="0" tIns="0" rIns="0" bIns="0">
            <a:spAutoFit/>
          </a:bodyPr>
          <a:lstStyle>
            <a:lvl1pPr marL="0" indent="0" algn="r">
              <a:lnSpc>
                <a:spcPct val="100000"/>
              </a:lnSpc>
              <a:spcBef>
                <a:spcPts val="0"/>
              </a:spcBef>
              <a:buNone/>
              <a:defRPr lang="ko-KR" altLang="en-US" sz="1600" dirty="0">
                <a:solidFill>
                  <a:schemeClr val="bg1">
                    <a:lumMod val="85000"/>
                  </a:schemeClr>
                </a:solidFill>
                <a:latin typeface="Samsung Sharp Sans Bold" pitchFamily="2" charset="0"/>
                <a:ea typeface="Samsung Sharp Sans Bold" pitchFamily="2" charset="0"/>
                <a:cs typeface="Samsung Sharp Sans Bold" pitchFamily="2" charset="0"/>
              </a:defRPr>
            </a:lvl1pPr>
          </a:lstStyle>
          <a:p>
            <a:pPr marL="0" lvl="0" algn="r" defTabSz="457063" latinLnBrk="0"/>
            <a:r>
              <a:rPr lang="en-US" altLang="ko-KR" dirty="0"/>
              <a:t>00</a:t>
            </a:r>
            <a:endParaRPr lang="ko-KR" altLang="en-US" dirty="0"/>
          </a:p>
        </p:txBody>
      </p:sp>
      <p:sp>
        <p:nvSpPr>
          <p:cNvPr id="23" name="텍스트 개체 틀 18">
            <a:extLst>
              <a:ext uri="{FF2B5EF4-FFF2-40B4-BE49-F238E27FC236}">
                <a16:creationId xmlns:a16="http://schemas.microsoft.com/office/drawing/2014/main" id="{3A9667F7-80AD-4A7A-8543-285975B06BE3}"/>
              </a:ext>
            </a:extLst>
          </p:cNvPr>
          <p:cNvSpPr>
            <a:spLocks noGrp="1"/>
          </p:cNvSpPr>
          <p:nvPr>
            <p:ph type="body" sz="quarter" idx="13" hasCustomPrompt="1"/>
          </p:nvPr>
        </p:nvSpPr>
        <p:spPr>
          <a:xfrm>
            <a:off x="8740667" y="480779"/>
            <a:ext cx="467850" cy="2462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600" dirty="0">
                <a:solidFill>
                  <a:schemeClr val="bg1">
                    <a:lumMod val="85000"/>
                  </a:schemeClr>
                </a:solidFill>
                <a:latin typeface="Samsung Sharp Sans Medium" pitchFamily="2" charset="0"/>
                <a:ea typeface="Samsung Sharp Sans Medium" pitchFamily="2" charset="0"/>
                <a:cs typeface="Samsung Sharp Sans Medium" pitchFamily="2" charset="0"/>
              </a:defRPr>
            </a:lvl1pPr>
          </a:lstStyle>
          <a:p>
            <a:pPr marL="0" lvl="0" defTabSz="457050" latinLnBrk="0"/>
            <a:r>
              <a:rPr lang="en-US" altLang="ko-KR" dirty="0"/>
              <a:t>UNIT</a:t>
            </a:r>
            <a:endParaRPr lang="ko-KR" altLang="en-US" dirty="0"/>
          </a:p>
        </p:txBody>
      </p:sp>
      <p:sp>
        <p:nvSpPr>
          <p:cNvPr id="16" name="텍스트 개체 틀 7">
            <a:extLst>
              <a:ext uri="{FF2B5EF4-FFF2-40B4-BE49-F238E27FC236}">
                <a16:creationId xmlns:a16="http://schemas.microsoft.com/office/drawing/2014/main" id="{B6D584F0-F100-4FB4-B935-0E81DB1D3B51}"/>
              </a:ext>
            </a:extLst>
          </p:cNvPr>
          <p:cNvSpPr>
            <a:spLocks noGrp="1"/>
          </p:cNvSpPr>
          <p:nvPr>
            <p:ph type="body" sz="quarter" idx="15" hasCustomPrompt="1"/>
          </p:nvPr>
        </p:nvSpPr>
        <p:spPr>
          <a:xfrm>
            <a:off x="522288" y="2221661"/>
            <a:ext cx="8055439" cy="914400"/>
          </a:xfrm>
          <a:prstGeom prst="rect">
            <a:avLst/>
          </a:prstGeom>
        </p:spPr>
        <p:txBody>
          <a:bodyPr lIns="0" tIns="0" rIns="0" bIns="0"/>
          <a:lstStyle>
            <a:lvl1pPr marL="177747" indent="-177747">
              <a:lnSpc>
                <a:spcPts val="1800"/>
              </a:lnSpc>
              <a:buSzPct val="105000"/>
              <a:buFontTx/>
              <a:buBlip>
                <a:blip r:embed="rId3"/>
              </a:buBlip>
              <a:defRPr kumimoji="1" lang="en-US" altLang="ko-KR" sz="1400" kern="1200" smtClean="0">
                <a:solidFill>
                  <a:prstClr val="black">
                    <a:lumMod val="85000"/>
                    <a:lumOff val="15000"/>
                  </a:prstClr>
                </a:solidFill>
                <a:latin typeface="SamsungOne 400" panose="020B0503030303020204" pitchFamily="34" charset="0"/>
                <a:ea typeface="SamsungOne 400" panose="020B0503030303020204" pitchFamily="34" charset="0"/>
                <a:cs typeface="+mn-cs"/>
              </a:defRPr>
            </a:lvl1pPr>
            <a:lvl2pPr marL="360255" indent="-182508">
              <a:lnSpc>
                <a:spcPts val="1800"/>
              </a:lnSpc>
              <a:buSzPct val="80000"/>
              <a:buFontTx/>
              <a:buBlip>
                <a:blip r:embed="rId4"/>
              </a:buBlip>
              <a:tabLst>
                <a:tab pos="447541" algn="l"/>
              </a:tabLst>
              <a:defRPr lang="en-US" altLang="ko-KR" sz="1300" kern="1200" dirty="0" smtClean="0">
                <a:solidFill>
                  <a:prstClr val="black">
                    <a:lumMod val="85000"/>
                    <a:lumOff val="15000"/>
                  </a:prstClr>
                </a:solidFill>
                <a:latin typeface="SamsungOne 400" panose="020B0503030303020204" pitchFamily="34" charset="0"/>
                <a:ea typeface="SamsungOne 400" panose="020B0503030303020204" pitchFamily="34" charset="0"/>
                <a:cs typeface="+mn-cs"/>
              </a:defRPr>
            </a:lvl2pPr>
          </a:lstStyle>
          <a:p>
            <a:pPr lvl="0"/>
            <a:r>
              <a:rPr lang="en-US" altLang="ko-KR" dirty="0"/>
              <a:t>Level1</a:t>
            </a:r>
          </a:p>
          <a:p>
            <a:pPr lvl="1"/>
            <a:r>
              <a:rPr lang="en-US" altLang="ko-KR" dirty="0"/>
              <a:t>Level2</a:t>
            </a:r>
          </a:p>
          <a:p>
            <a:pPr lvl="1"/>
            <a:endParaRPr lang="en-US" altLang="ko-KR" dirty="0"/>
          </a:p>
          <a:p>
            <a:pPr marL="628461" lvl="1" indent="-207901" algn="l" defTabSz="843830" rtl="0" eaLnBrk="1" latinLnBrk="1" hangingPunct="1">
              <a:lnSpc>
                <a:spcPct val="90000"/>
              </a:lnSpc>
              <a:spcBef>
                <a:spcPts val="462"/>
              </a:spcBef>
              <a:buSzPct val="90000"/>
              <a:buFontTx/>
              <a:buBlip>
                <a:blip r:embed="rId5"/>
              </a:buBlip>
            </a:pPr>
            <a:endParaRPr lang="en-US" altLang="ko-KR" dirty="0"/>
          </a:p>
          <a:p>
            <a:pPr lvl="1"/>
            <a:endParaRPr lang="ko-KR" altLang="en-US" dirty="0"/>
          </a:p>
        </p:txBody>
      </p:sp>
      <p:sp>
        <p:nvSpPr>
          <p:cNvPr id="17" name="슬라이드 번호 개체 틀 15">
            <a:extLst>
              <a:ext uri="{FF2B5EF4-FFF2-40B4-BE49-F238E27FC236}">
                <a16:creationId xmlns:a16="http://schemas.microsoft.com/office/drawing/2014/main" id="{D63EAE99-E447-4D3D-BFEE-6F01BCEB93C6}"/>
              </a:ext>
            </a:extLst>
          </p:cNvPr>
          <p:cNvSpPr txBox="1">
            <a:spLocks/>
          </p:cNvSpPr>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094"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p>
        </p:txBody>
      </p:sp>
    </p:spTree>
    <p:extLst>
      <p:ext uri="{BB962C8B-B14F-4D97-AF65-F5344CB8AC3E}">
        <p14:creationId xmlns:p14="http://schemas.microsoft.com/office/powerpoint/2010/main" val="766334290"/>
      </p:ext>
    </p:extLst>
  </p:cSld>
  <p:clrMapOvr>
    <a:masterClrMapping/>
  </p:clrMapOvr>
  <p:extLst>
    <p:ext uri="{DCECCB84-F9BA-43D5-87BE-67443E8EF086}">
      <p15:sldGuideLst xmlns:p15="http://schemas.microsoft.com/office/powerpoint/2012/main">
        <p15:guide id="1" orient="horz" pos="902">
          <p15:clr>
            <a:srgbClr val="FBAE40"/>
          </p15:clr>
        </p15:guide>
        <p15:guide id="2" pos="285">
          <p15:clr>
            <a:srgbClr val="FBAE40"/>
          </p15:clr>
        </p15:guide>
        <p15:guide id="3" pos="5955">
          <p15:clr>
            <a:srgbClr val="FBAE40"/>
          </p15:clr>
        </p15:guide>
        <p15:guide id="4" pos="329">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last">
    <p:spTree>
      <p:nvGrpSpPr>
        <p:cNvPr id="1" name=""/>
        <p:cNvGrpSpPr/>
        <p:nvPr/>
      </p:nvGrpSpPr>
      <p:grpSpPr>
        <a:xfrm>
          <a:off x="0" y="0"/>
          <a:ext cx="0" cy="0"/>
          <a:chOff x="0" y="0"/>
          <a:chExt cx="0" cy="0"/>
        </a:xfrm>
      </p:grpSpPr>
      <p:pic>
        <p:nvPicPr>
          <p:cNvPr id="6" name="그림 2">
            <a:extLst>
              <a:ext uri="{FF2B5EF4-FFF2-40B4-BE49-F238E27FC236}">
                <a16:creationId xmlns:a16="http://schemas.microsoft.com/office/drawing/2014/main" id="{C441AFAB-5BBF-465C-B7A8-FED86E62617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4395"/>
            <a:ext cx="9899651" cy="6853605"/>
          </a:xfrm>
          <a:prstGeom prst="rect">
            <a:avLst/>
          </a:prstGeom>
        </p:spPr>
      </p:pic>
      <p:sp>
        <p:nvSpPr>
          <p:cNvPr id="2" name="직사각형 1"/>
          <p:cNvSpPr/>
          <p:nvPr userDrawn="1"/>
        </p:nvSpPr>
        <p:spPr>
          <a:xfrm>
            <a:off x="2" y="0"/>
            <a:ext cx="9899651" cy="6858000"/>
          </a:xfrm>
          <a:prstGeom prst="rect">
            <a:avLst/>
          </a:prstGeom>
          <a:solidFill>
            <a:srgbClr val="1428A0">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9" dirty="0"/>
          </a:p>
        </p:txBody>
      </p:sp>
      <p:sp>
        <p:nvSpPr>
          <p:cNvPr id="7" name="직사각형 6">
            <a:extLst>
              <a:ext uri="{FF2B5EF4-FFF2-40B4-BE49-F238E27FC236}">
                <a16:creationId xmlns:a16="http://schemas.microsoft.com/office/drawing/2014/main" id="{782B242C-8600-47F0-98D5-6EA512C41BF2}"/>
              </a:ext>
            </a:extLst>
          </p:cNvPr>
          <p:cNvSpPr/>
          <p:nvPr userDrawn="1"/>
        </p:nvSpPr>
        <p:spPr>
          <a:xfrm>
            <a:off x="449468" y="5677032"/>
            <a:ext cx="9000714" cy="7309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marL="0" marR="0" lvl="0" indent="0" algn="l" defTabSz="914126" rtl="0" eaLnBrk="1" fontAlgn="auto" latinLnBrk="1" hangingPunct="1">
              <a:lnSpc>
                <a:spcPct val="100000"/>
              </a:lnSpc>
              <a:spcBef>
                <a:spcPts val="0"/>
              </a:spcBef>
              <a:spcAft>
                <a:spcPts val="0"/>
              </a:spcAft>
              <a:buClrTx/>
              <a:buSzTx/>
              <a:buFontTx/>
              <a:buNone/>
              <a:tabLst/>
              <a:defRPr/>
            </a:pPr>
            <a:r>
              <a:rPr kumimoji="0" lang="ko-KR" altLang="en-US"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 panose="020B0503030303020204" pitchFamily="34" charset="0"/>
                <a:cs typeface="+mn-cs"/>
              </a:rPr>
              <a:t>ⓒ</a:t>
            </a: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2021 SAMSUNG. All rights reserved.</a:t>
            </a:r>
          </a:p>
          <a:p>
            <a:pPr marL="0" marR="0" lvl="0" indent="0" algn="l" defTabSz="914126" rtl="0" eaLnBrk="1" fontAlgn="auto" latinLnBrk="1" hangingPunct="1">
              <a:lnSpc>
                <a:spcPct val="100000"/>
              </a:lnSpc>
              <a:spcBef>
                <a:spcPts val="600"/>
              </a:spcBef>
              <a:spcAft>
                <a:spcPts val="0"/>
              </a:spcAft>
              <a:buClrTx/>
              <a:buSzTx/>
              <a:buFontTx/>
              <a:buNone/>
              <a:tabLst/>
              <a:defRPr/>
            </a:pP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Samsung Electronics Corporate Citizenship Office holds the copyright of book.</a:t>
            </a:r>
          </a:p>
          <a:p>
            <a:pPr marL="0" marR="0" lvl="0" indent="0" algn="l" defTabSz="914126" rtl="0" eaLnBrk="1" fontAlgn="auto" latinLnBrk="1" hangingPunct="1">
              <a:lnSpc>
                <a:spcPct val="100000"/>
              </a:lnSpc>
              <a:spcBef>
                <a:spcPts val="300"/>
              </a:spcBef>
              <a:spcAft>
                <a:spcPts val="0"/>
              </a:spcAft>
              <a:buClrTx/>
              <a:buSzTx/>
              <a:buFontTx/>
              <a:buNone/>
              <a:tabLst/>
              <a:defRPr/>
            </a:pP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This book is a literary property protected by copyright law so reprint and reproduction without permission are prohibited. </a:t>
            </a:r>
          </a:p>
          <a:p>
            <a:pPr marL="0" marR="0" lvl="0" indent="0" algn="l" defTabSz="914126" rtl="0" eaLnBrk="1" fontAlgn="auto" latinLnBrk="1" hangingPunct="1">
              <a:lnSpc>
                <a:spcPct val="100000"/>
              </a:lnSpc>
              <a:spcBef>
                <a:spcPts val="0"/>
              </a:spcBef>
              <a:spcAft>
                <a:spcPts val="0"/>
              </a:spcAft>
              <a:buClrTx/>
              <a:buSzTx/>
              <a:buFontTx/>
              <a:buNone/>
              <a:tabLst/>
              <a:defRPr/>
            </a:pP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To use this book other than the curriculum of Samsung innovation Campus or to use the entire or part of this book, you must receive written consent from copyright holder.</a:t>
            </a:r>
          </a:p>
        </p:txBody>
      </p:sp>
      <p:pic>
        <p:nvPicPr>
          <p:cNvPr id="10" name="그림 3">
            <a:extLst>
              <a:ext uri="{FF2B5EF4-FFF2-40B4-BE49-F238E27FC236}">
                <a16:creationId xmlns:a16="http://schemas.microsoft.com/office/drawing/2014/main" id="{A977D3D7-ABF1-4BDD-B1E5-CCA79CC8184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11822" y="3022951"/>
            <a:ext cx="2476006" cy="812098"/>
          </a:xfrm>
          <a:prstGeom prst="rect">
            <a:avLst/>
          </a:prstGeom>
        </p:spPr>
      </p:pic>
      <p:sp>
        <p:nvSpPr>
          <p:cNvPr id="9" name="Freeform 5">
            <a:extLst>
              <a:ext uri="{FF2B5EF4-FFF2-40B4-BE49-F238E27FC236}">
                <a16:creationId xmlns:a16="http://schemas.microsoft.com/office/drawing/2014/main" id="{0D8AEED9-5E8F-4A4F-8427-AE314BEC60F8}"/>
              </a:ext>
            </a:extLst>
          </p:cNvPr>
          <p:cNvSpPr>
            <a:spLocks noChangeAspect="1" noEditPoints="1"/>
          </p:cNvSpPr>
          <p:nvPr userDrawn="1"/>
        </p:nvSpPr>
        <p:spPr bwMode="auto">
          <a:xfrm>
            <a:off x="449468" y="450000"/>
            <a:ext cx="1290568" cy="198000"/>
          </a:xfrm>
          <a:custGeom>
            <a:avLst/>
            <a:gdLst>
              <a:gd name="T0" fmla="*/ 82 w 2179"/>
              <a:gd name="T1" fmla="*/ 74 h 334"/>
              <a:gd name="T2" fmla="*/ 140 w 2179"/>
              <a:gd name="T3" fmla="*/ 82 h 334"/>
              <a:gd name="T4" fmla="*/ 218 w 2179"/>
              <a:gd name="T5" fmla="*/ 101 h 334"/>
              <a:gd name="T6" fmla="*/ 112 w 2179"/>
              <a:gd name="T7" fmla="*/ 0 h 334"/>
              <a:gd name="T8" fmla="*/ 4 w 2179"/>
              <a:gd name="T9" fmla="*/ 112 h 334"/>
              <a:gd name="T10" fmla="*/ 145 w 2179"/>
              <a:gd name="T11" fmla="*/ 257 h 334"/>
              <a:gd name="T12" fmla="*/ 84 w 2179"/>
              <a:gd name="T13" fmla="*/ 250 h 334"/>
              <a:gd name="T14" fmla="*/ 0 w 2179"/>
              <a:gd name="T15" fmla="*/ 220 h 334"/>
              <a:gd name="T16" fmla="*/ 113 w 2179"/>
              <a:gd name="T17" fmla="*/ 334 h 334"/>
              <a:gd name="T18" fmla="*/ 223 w 2179"/>
              <a:gd name="T19" fmla="*/ 212 h 334"/>
              <a:gd name="T20" fmla="*/ 1096 w 2179"/>
              <a:gd name="T21" fmla="*/ 91 h 334"/>
              <a:gd name="T22" fmla="*/ 1124 w 2179"/>
              <a:gd name="T23" fmla="*/ 54 h 334"/>
              <a:gd name="T24" fmla="*/ 1152 w 2179"/>
              <a:gd name="T25" fmla="*/ 102 h 334"/>
              <a:gd name="T26" fmla="*/ 1229 w 2179"/>
              <a:gd name="T27" fmla="*/ 80 h 334"/>
              <a:gd name="T28" fmla="*/ 1017 w 2179"/>
              <a:gd name="T29" fmla="*/ 71 h 334"/>
              <a:gd name="T30" fmla="*/ 1157 w 2179"/>
              <a:gd name="T31" fmla="*/ 233 h 334"/>
              <a:gd name="T32" fmla="*/ 1128 w 2179"/>
              <a:gd name="T33" fmla="*/ 277 h 334"/>
              <a:gd name="T34" fmla="*/ 1097 w 2179"/>
              <a:gd name="T35" fmla="*/ 219 h 334"/>
              <a:gd name="T36" fmla="*/ 1014 w 2179"/>
              <a:gd name="T37" fmla="*/ 243 h 334"/>
              <a:gd name="T38" fmla="*/ 1235 w 2179"/>
              <a:gd name="T39" fmla="*/ 262 h 334"/>
              <a:gd name="T40" fmla="*/ 1096 w 2179"/>
              <a:gd name="T41" fmla="*/ 91 h 334"/>
              <a:gd name="T42" fmla="*/ 1730 w 2179"/>
              <a:gd name="T43" fmla="*/ 10 h 334"/>
              <a:gd name="T44" fmla="*/ 1614 w 2179"/>
              <a:gd name="T45" fmla="*/ 319 h 334"/>
              <a:gd name="T46" fmla="*/ 1686 w 2179"/>
              <a:gd name="T47" fmla="*/ 60 h 334"/>
              <a:gd name="T48" fmla="*/ 1876 w 2179"/>
              <a:gd name="T49" fmla="*/ 319 h 334"/>
              <a:gd name="T50" fmla="*/ 1799 w 2179"/>
              <a:gd name="T51" fmla="*/ 10 h 334"/>
              <a:gd name="T52" fmla="*/ 333 w 2179"/>
              <a:gd name="T53" fmla="*/ 10 h 334"/>
              <a:gd name="T54" fmla="*/ 360 w 2179"/>
              <a:gd name="T55" fmla="*/ 322 h 334"/>
              <a:gd name="T56" fmla="*/ 446 w 2179"/>
              <a:gd name="T57" fmla="*/ 322 h 334"/>
              <a:gd name="T58" fmla="*/ 472 w 2179"/>
              <a:gd name="T59" fmla="*/ 10 h 334"/>
              <a:gd name="T60" fmla="*/ 804 w 2179"/>
              <a:gd name="T61" fmla="*/ 10 h 334"/>
              <a:gd name="T62" fmla="*/ 725 w 2179"/>
              <a:gd name="T63" fmla="*/ 10 h 334"/>
              <a:gd name="T64" fmla="*/ 592 w 2179"/>
              <a:gd name="T65" fmla="*/ 322 h 334"/>
              <a:gd name="T66" fmla="*/ 671 w 2179"/>
              <a:gd name="T67" fmla="*/ 33 h 334"/>
              <a:gd name="T68" fmla="*/ 804 w 2179"/>
              <a:gd name="T69" fmla="*/ 322 h 334"/>
              <a:gd name="T70" fmla="*/ 860 w 2179"/>
              <a:gd name="T71" fmla="*/ 322 h 334"/>
              <a:gd name="T72" fmla="*/ 931 w 2179"/>
              <a:gd name="T73" fmla="*/ 10 h 334"/>
              <a:gd name="T74" fmla="*/ 1528 w 2179"/>
              <a:gd name="T75" fmla="*/ 10 h 334"/>
              <a:gd name="T76" fmla="*/ 1449 w 2179"/>
              <a:gd name="T77" fmla="*/ 241 h 334"/>
              <a:gd name="T78" fmla="*/ 1418 w 2179"/>
              <a:gd name="T79" fmla="*/ 275 h 334"/>
              <a:gd name="T80" fmla="*/ 1388 w 2179"/>
              <a:gd name="T81" fmla="*/ 241 h 334"/>
              <a:gd name="T82" fmla="*/ 1309 w 2179"/>
              <a:gd name="T83" fmla="*/ 10 h 334"/>
              <a:gd name="T84" fmla="*/ 1310 w 2179"/>
              <a:gd name="T85" fmla="*/ 254 h 334"/>
              <a:gd name="T86" fmla="*/ 1527 w 2179"/>
              <a:gd name="T87" fmla="*/ 254 h 334"/>
              <a:gd name="T88" fmla="*/ 1528 w 2179"/>
              <a:gd name="T89" fmla="*/ 10 h 334"/>
              <a:gd name="T90" fmla="*/ 2069 w 2179"/>
              <a:gd name="T91" fmla="*/ 192 h 334"/>
              <a:gd name="T92" fmla="*/ 2101 w 2179"/>
              <a:gd name="T93" fmla="*/ 237 h 334"/>
              <a:gd name="T94" fmla="*/ 2068 w 2179"/>
              <a:gd name="T95" fmla="*/ 272 h 334"/>
              <a:gd name="T96" fmla="*/ 2035 w 2179"/>
              <a:gd name="T97" fmla="*/ 237 h 334"/>
              <a:gd name="T98" fmla="*/ 2037 w 2179"/>
              <a:gd name="T99" fmla="*/ 80 h 334"/>
              <a:gd name="T100" fmla="*/ 2099 w 2179"/>
              <a:gd name="T101" fmla="*/ 80 h 334"/>
              <a:gd name="T102" fmla="*/ 2100 w 2179"/>
              <a:gd name="T103" fmla="*/ 110 h 334"/>
              <a:gd name="T104" fmla="*/ 2178 w 2179"/>
              <a:gd name="T105" fmla="*/ 99 h 334"/>
              <a:gd name="T106" fmla="*/ 2068 w 2179"/>
              <a:gd name="T107" fmla="*/ 2 h 334"/>
              <a:gd name="T108" fmla="*/ 1958 w 2179"/>
              <a:gd name="T109" fmla="*/ 99 h 334"/>
              <a:gd name="T110" fmla="*/ 1959 w 2179"/>
              <a:gd name="T111" fmla="*/ 251 h 334"/>
              <a:gd name="T112" fmla="*/ 2178 w 2179"/>
              <a:gd name="T113" fmla="*/ 251 h 334"/>
              <a:gd name="T114" fmla="*/ 2179 w 2179"/>
              <a:gd name="T115" fmla="*/ 14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79" h="334">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chemeClr val="bg1"/>
          </a:solidFill>
          <a:ln>
            <a:noFill/>
          </a:ln>
        </p:spPr>
        <p:txBody>
          <a:bodyPr vert="horz" wrap="square" lIns="91411" tIns="45705" rIns="91411" bIns="45705" numCol="1" anchor="t" anchorCtr="0" compatLnSpc="1">
            <a:prstTxWarp prst="textNoShape">
              <a:avLst/>
            </a:prstTxWarp>
            <a:scene3d>
              <a:camera prst="orthographicFront"/>
              <a:lightRig rig="threePt" dir="t"/>
            </a:scene3d>
            <a:sp3d>
              <a:bevelT w="0" h="6350"/>
            </a:sp3d>
          </a:bodyPr>
          <a:lstStyle/>
          <a:p>
            <a:pPr marL="0" marR="0" lvl="0" indent="0" algn="l" defTabSz="914126" rtl="0" eaLnBrk="1" fontAlgn="auto" latinLnBrk="1" hangingPunct="1">
              <a:lnSpc>
                <a:spcPct val="100000"/>
              </a:lnSpc>
              <a:spcBef>
                <a:spcPts val="0"/>
              </a:spcBef>
              <a:spcAft>
                <a:spcPts val="0"/>
              </a:spcAft>
              <a:buClrTx/>
              <a:buSzTx/>
              <a:buFontTx/>
              <a:buNone/>
              <a:tabLst/>
              <a:defRPr/>
            </a:pPr>
            <a:endParaRPr lang="ko-KR" altLang="en-US" sz="1959" noProof="0" dirty="0"/>
          </a:p>
        </p:txBody>
      </p:sp>
    </p:spTree>
    <p:extLst>
      <p:ext uri="{BB962C8B-B14F-4D97-AF65-F5344CB8AC3E}">
        <p14:creationId xmlns:p14="http://schemas.microsoft.com/office/powerpoint/2010/main" val="35336152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47921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hf hdr="0" ft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3816">
          <p15:clr>
            <a:srgbClr val="F26B43"/>
          </p15:clr>
        </p15:guide>
        <p15:guide id="1" orient="horz" pos="3997">
          <p15:clr>
            <a:srgbClr val="F26B43"/>
          </p15:clr>
        </p15:guide>
        <p15:guide id="2" pos="352">
          <p15:clr>
            <a:srgbClr val="F26B43"/>
          </p15:clr>
        </p15:guide>
        <p15:guide id="3" pos="5886">
          <p15:clr>
            <a:srgbClr val="F26B43"/>
          </p15:clr>
        </p15:guide>
        <p15:guide id="4" orient="horz" pos="323">
          <p15:clr>
            <a:srgbClr val="F26B43"/>
          </p15:clr>
        </p15:guide>
        <p15:guide id="5" orient="horz" pos="2223">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4.xml"/><Relationship Id="rId4" Type="http://schemas.openxmlformats.org/officeDocument/2006/relationships/image" Target="../media/image42.png"/></Relationships>
</file>

<file path=ppt/slides/_rels/slide2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s://pandas.pydata.org/docs/user_guide/index.html" TargetMode="External"/><Relationship Id="rId2" Type="http://schemas.openxmlformats.org/officeDocument/2006/relationships/hyperlink" Target="https://www.kaggle.com/nehaprabhavalkar/indian-food-101" TargetMode="External"/><Relationship Id="rId1" Type="http://schemas.openxmlformats.org/officeDocument/2006/relationships/slideLayout" Target="../slideLayouts/slideLayout4.xml"/><Relationship Id="rId6" Type="http://schemas.openxmlformats.org/officeDocument/2006/relationships/hyperlink" Target="https://github.com/JovianML/opendatasets" TargetMode="External"/><Relationship Id="rId5" Type="http://schemas.openxmlformats.org/officeDocument/2006/relationships/hyperlink" Target="https://seaborn.pydata.org/tutorial.html" TargetMode="External"/><Relationship Id="rId4" Type="http://schemas.openxmlformats.org/officeDocument/2006/relationships/hyperlink" Target="https://matplotlib.org/3.3.1/users/index.html"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hyperlink" Target="https://www.kaggle.com/nehaprabhavalkar/indian-food-101"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51786819-9BFB-478D-BAE7-57DB1DEACF78}"/>
              </a:ext>
            </a:extLst>
          </p:cNvPr>
          <p:cNvSpPr>
            <a:spLocks noGrp="1"/>
          </p:cNvSpPr>
          <p:nvPr>
            <p:ph type="title"/>
          </p:nvPr>
        </p:nvSpPr>
        <p:spPr>
          <a:xfrm>
            <a:off x="720000" y="2532123"/>
            <a:ext cx="6419031" cy="1719000"/>
          </a:xfrm>
        </p:spPr>
        <p:txBody>
          <a:bodyPr/>
          <a:lstStyle/>
          <a:p>
            <a:r>
              <a:rPr lang="en-US" altLang="ko-KR" dirty="0"/>
              <a:t>Samsung Innovation Campus</a:t>
            </a:r>
          </a:p>
        </p:txBody>
      </p:sp>
    </p:spTree>
    <p:extLst>
      <p:ext uri="{BB962C8B-B14F-4D97-AF65-F5344CB8AC3E}">
        <p14:creationId xmlns:p14="http://schemas.microsoft.com/office/powerpoint/2010/main" val="3113136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6754" y="1221613"/>
            <a:ext cx="8604070" cy="1066457"/>
          </a:xfrm>
          <a:prstGeom prst="rect">
            <a:avLst/>
          </a:prstGeom>
        </p:spPr>
      </p:pic>
      <p:pic>
        <p:nvPicPr>
          <p:cNvPr id="3" name="Picture 2"/>
          <p:cNvPicPr>
            <a:picLocks noChangeAspect="1"/>
          </p:cNvPicPr>
          <p:nvPr/>
        </p:nvPicPr>
        <p:blipFill>
          <a:blip r:embed="rId3"/>
          <a:stretch>
            <a:fillRect/>
          </a:stretch>
        </p:blipFill>
        <p:spPr>
          <a:xfrm>
            <a:off x="260333" y="2466586"/>
            <a:ext cx="6445267" cy="3723821"/>
          </a:xfrm>
          <a:prstGeom prst="rect">
            <a:avLst/>
          </a:prstGeom>
        </p:spPr>
      </p:pic>
    </p:spTree>
    <p:extLst>
      <p:ext uri="{BB962C8B-B14F-4D97-AF65-F5344CB8AC3E}">
        <p14:creationId xmlns:p14="http://schemas.microsoft.com/office/powerpoint/2010/main" val="117689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4171" y="1128145"/>
            <a:ext cx="9239795" cy="923276"/>
          </a:xfrm>
          <a:prstGeom prst="rect">
            <a:avLst/>
          </a:prstGeom>
        </p:spPr>
      </p:pic>
      <p:pic>
        <p:nvPicPr>
          <p:cNvPr id="3" name="Picture 2"/>
          <p:cNvPicPr>
            <a:picLocks noChangeAspect="1"/>
          </p:cNvPicPr>
          <p:nvPr/>
        </p:nvPicPr>
        <p:blipFill>
          <a:blip r:embed="rId3"/>
          <a:stretch>
            <a:fillRect/>
          </a:stretch>
        </p:blipFill>
        <p:spPr>
          <a:xfrm>
            <a:off x="597320" y="2164632"/>
            <a:ext cx="7449400" cy="3791151"/>
          </a:xfrm>
          <a:prstGeom prst="rect">
            <a:avLst/>
          </a:prstGeom>
        </p:spPr>
      </p:pic>
    </p:spTree>
    <p:extLst>
      <p:ext uri="{BB962C8B-B14F-4D97-AF65-F5344CB8AC3E}">
        <p14:creationId xmlns:p14="http://schemas.microsoft.com/office/powerpoint/2010/main" val="425216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7714" y="1269945"/>
            <a:ext cx="9274629" cy="1395488"/>
          </a:xfrm>
          <a:prstGeom prst="rect">
            <a:avLst/>
          </a:prstGeom>
        </p:spPr>
      </p:pic>
      <p:pic>
        <p:nvPicPr>
          <p:cNvPr id="3" name="Picture 2"/>
          <p:cNvPicPr>
            <a:picLocks noChangeAspect="1"/>
          </p:cNvPicPr>
          <p:nvPr/>
        </p:nvPicPr>
        <p:blipFill>
          <a:blip r:embed="rId3"/>
          <a:stretch>
            <a:fillRect/>
          </a:stretch>
        </p:blipFill>
        <p:spPr>
          <a:xfrm>
            <a:off x="552116" y="2749883"/>
            <a:ext cx="7503314" cy="3621165"/>
          </a:xfrm>
          <a:prstGeom prst="rect">
            <a:avLst/>
          </a:prstGeom>
        </p:spPr>
      </p:pic>
    </p:spTree>
    <p:extLst>
      <p:ext uri="{BB962C8B-B14F-4D97-AF65-F5344CB8AC3E}">
        <p14:creationId xmlns:p14="http://schemas.microsoft.com/office/powerpoint/2010/main" val="2999892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AND VISUALIZATION</a:t>
            </a:r>
            <a:endParaRPr lang="en-IN" dirty="0"/>
          </a:p>
        </p:txBody>
      </p:sp>
      <p:sp>
        <p:nvSpPr>
          <p:cNvPr id="4" name="Text Placeholder 3"/>
          <p:cNvSpPr>
            <a:spLocks noGrp="1"/>
          </p:cNvSpPr>
          <p:nvPr>
            <p:ph type="body" sz="quarter" idx="11"/>
          </p:nvPr>
        </p:nvSpPr>
        <p:spPr/>
        <p:txBody>
          <a:bodyPr/>
          <a:lstStyle/>
          <a:p>
            <a:r>
              <a:rPr lang="en-US" dirty="0"/>
              <a:t>ANALYSIS AND VISUALIZATION</a:t>
            </a:r>
            <a:endParaRPr lang="en-IN" dirty="0"/>
          </a:p>
        </p:txBody>
      </p:sp>
      <p:sp>
        <p:nvSpPr>
          <p:cNvPr id="5" name="Text Placeholder 4"/>
          <p:cNvSpPr>
            <a:spLocks noGrp="1"/>
          </p:cNvSpPr>
          <p:nvPr>
            <p:ph type="body" sz="quarter" idx="12"/>
          </p:nvPr>
        </p:nvSpPr>
        <p:spPr/>
        <p:txBody>
          <a:bodyPr/>
          <a:lstStyle/>
          <a:p>
            <a:r>
              <a:rPr lang="en-US" dirty="0"/>
              <a:t>04</a:t>
            </a:r>
            <a:endParaRPr lang="en-IN" dirty="0"/>
          </a:p>
        </p:txBody>
      </p:sp>
      <p:sp>
        <p:nvSpPr>
          <p:cNvPr id="6" name="Text Placeholder 5"/>
          <p:cNvSpPr>
            <a:spLocks noGrp="1"/>
          </p:cNvSpPr>
          <p:nvPr>
            <p:ph type="body" sz="quarter" idx="13"/>
          </p:nvPr>
        </p:nvSpPr>
        <p:spPr/>
        <p:txBody>
          <a:bodyPr/>
          <a:lstStyle/>
          <a:p>
            <a:r>
              <a:rPr lang="en-US" dirty="0"/>
              <a:t>UNIT</a:t>
            </a:r>
            <a:endParaRPr lang="en-IN" dirty="0"/>
          </a:p>
        </p:txBody>
      </p:sp>
      <p:sp>
        <p:nvSpPr>
          <p:cNvPr id="7" name="Text Placeholder 6"/>
          <p:cNvSpPr>
            <a:spLocks noGrp="1"/>
          </p:cNvSpPr>
          <p:nvPr>
            <p:ph type="body" sz="quarter" idx="15"/>
          </p:nvPr>
        </p:nvSpPr>
        <p:spPr>
          <a:xfrm>
            <a:off x="596908" y="2239077"/>
            <a:ext cx="8686229" cy="3229905"/>
          </a:xfrm>
        </p:spPr>
        <p:txBody>
          <a:bodyPr/>
          <a:lstStyle/>
          <a:p>
            <a:r>
              <a:rPr lang="en-IN" altLang="ko-KR" sz="1800" dirty="0"/>
              <a:t>Importing </a:t>
            </a:r>
            <a:r>
              <a:rPr lang="en-IN" altLang="ko-KR" sz="1800" b="1" dirty="0"/>
              <a:t>libraries for visualization</a:t>
            </a:r>
            <a:r>
              <a:rPr lang="en-IN" altLang="ko-KR" sz="1800" dirty="0"/>
              <a:t> i.e. </a:t>
            </a:r>
            <a:r>
              <a:rPr lang="en-IN" altLang="ko-KR" sz="1800" b="1" dirty="0"/>
              <a:t>matplotlib, seaborn, etc.</a:t>
            </a:r>
            <a:endParaRPr lang="en-IN" altLang="ko-KR" sz="1800" dirty="0"/>
          </a:p>
          <a:p>
            <a:r>
              <a:rPr lang="en-IN" altLang="ko-KR" sz="1800" dirty="0"/>
              <a:t>Exploring all </a:t>
            </a:r>
            <a:r>
              <a:rPr lang="en-IN" altLang="ko-KR" sz="1800" b="1" dirty="0"/>
              <a:t>Data Columns</a:t>
            </a:r>
            <a:r>
              <a:rPr lang="en-IN" altLang="ko-KR" sz="1800" dirty="0"/>
              <a:t> using </a:t>
            </a:r>
            <a:r>
              <a:rPr lang="en-IN" altLang="ko-KR" sz="1800" b="1" dirty="0"/>
              <a:t>.info() method</a:t>
            </a:r>
            <a:r>
              <a:rPr lang="en-IN" altLang="ko-KR" sz="1800" dirty="0"/>
              <a:t>.</a:t>
            </a:r>
          </a:p>
          <a:p>
            <a:r>
              <a:rPr lang="en-IN" altLang="ko-KR" sz="1800" dirty="0"/>
              <a:t>Computing interesting </a:t>
            </a:r>
            <a:r>
              <a:rPr lang="en-IN" altLang="ko-KR" sz="1800" b="1" dirty="0"/>
              <a:t>statistics</a:t>
            </a:r>
            <a:r>
              <a:rPr lang="en-IN" altLang="ko-KR" sz="1800" dirty="0"/>
              <a:t> for </a:t>
            </a:r>
            <a:r>
              <a:rPr lang="en-IN" altLang="ko-KR" sz="1800" b="1" dirty="0"/>
              <a:t>numeric</a:t>
            </a:r>
            <a:r>
              <a:rPr lang="en-IN" altLang="ko-KR" sz="1800" dirty="0"/>
              <a:t> columns using </a:t>
            </a:r>
            <a:r>
              <a:rPr lang="en-IN" altLang="ko-KR" sz="1800" b="1" dirty="0"/>
              <a:t>.describe()</a:t>
            </a:r>
            <a:r>
              <a:rPr lang="en-IN" altLang="ko-KR" sz="1800" dirty="0"/>
              <a:t> method.</a:t>
            </a:r>
          </a:p>
          <a:p>
            <a:r>
              <a:rPr lang="en-IN" altLang="ko-KR" sz="1800" dirty="0"/>
              <a:t>Exploring </a:t>
            </a:r>
            <a:r>
              <a:rPr lang="en-IN" altLang="ko-KR" sz="1800" b="1" dirty="0"/>
              <a:t>Dietwise i.e. Veg/non-veg</a:t>
            </a:r>
            <a:r>
              <a:rPr lang="en-IN" altLang="ko-KR" sz="1800" dirty="0"/>
              <a:t> No. of dishes.</a:t>
            </a:r>
          </a:p>
          <a:p>
            <a:r>
              <a:rPr lang="en-IN" altLang="ko-KR" sz="1800" dirty="0"/>
              <a:t>Exploring </a:t>
            </a:r>
            <a:r>
              <a:rPr lang="en-IN" altLang="ko-KR" sz="1800" b="1" dirty="0"/>
              <a:t>Coursewise i.e. dessert, snack, main course, starter</a:t>
            </a:r>
            <a:r>
              <a:rPr lang="en-IN" altLang="ko-KR" sz="1800" dirty="0"/>
              <a:t> No. of dishes.</a:t>
            </a:r>
          </a:p>
          <a:p>
            <a:r>
              <a:rPr lang="en-IN" altLang="ko-KR" sz="1800" dirty="0"/>
              <a:t>Exploring </a:t>
            </a:r>
            <a:r>
              <a:rPr lang="en-IN" altLang="ko-KR" sz="1800" b="1" dirty="0"/>
              <a:t>Statewise</a:t>
            </a:r>
            <a:r>
              <a:rPr lang="en-IN" altLang="ko-KR" sz="1800" dirty="0"/>
              <a:t> No. of dishes.</a:t>
            </a:r>
          </a:p>
          <a:p>
            <a:r>
              <a:rPr lang="en-IN" altLang="ko-KR" sz="1800" dirty="0"/>
              <a:t>Exploring </a:t>
            </a:r>
            <a:r>
              <a:rPr lang="en-IN" altLang="ko-KR" sz="1800" b="1" dirty="0"/>
              <a:t>Regionwise i.e. North, South, Central, etc.</a:t>
            </a:r>
            <a:r>
              <a:rPr lang="en-IN" altLang="ko-KR" sz="1800" dirty="0"/>
              <a:t> No. of dishes.</a:t>
            </a:r>
          </a:p>
          <a:p>
            <a:r>
              <a:rPr lang="en-IN" altLang="ko-KR" sz="1800" dirty="0"/>
              <a:t>Exploring </a:t>
            </a:r>
            <a:r>
              <a:rPr lang="en-IN" altLang="ko-KR" sz="1800" b="1" dirty="0"/>
              <a:t>Flavorwise i.e. Sweet, Sour, Spicy, etc.</a:t>
            </a:r>
            <a:r>
              <a:rPr lang="en-IN" altLang="ko-KR" sz="1800" dirty="0"/>
              <a:t> No. of dishes.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66951" y="1333696"/>
            <a:ext cx="1915989" cy="1197493"/>
          </a:xfrm>
          <a:prstGeom prst="rect">
            <a:avLst/>
          </a:prstGeom>
        </p:spPr>
      </p:pic>
    </p:spTree>
    <p:extLst>
      <p:ext uri="{BB962C8B-B14F-4D97-AF65-F5344CB8AC3E}">
        <p14:creationId xmlns:p14="http://schemas.microsoft.com/office/powerpoint/2010/main" val="2302807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08700" y="1358538"/>
            <a:ext cx="8613380" cy="1640328"/>
          </a:xfrm>
          <a:prstGeom prst="rect">
            <a:avLst/>
          </a:prstGeom>
        </p:spPr>
      </p:pic>
      <p:pic>
        <p:nvPicPr>
          <p:cNvPr id="3" name="Picture 2"/>
          <p:cNvPicPr>
            <a:picLocks noChangeAspect="1"/>
          </p:cNvPicPr>
          <p:nvPr/>
        </p:nvPicPr>
        <p:blipFill>
          <a:blip r:embed="rId3"/>
          <a:stretch>
            <a:fillRect/>
          </a:stretch>
        </p:blipFill>
        <p:spPr>
          <a:xfrm>
            <a:off x="408700" y="3115080"/>
            <a:ext cx="8613380" cy="2658450"/>
          </a:xfrm>
          <a:prstGeom prst="rect">
            <a:avLst/>
          </a:prstGeom>
        </p:spPr>
      </p:pic>
    </p:spTree>
    <p:extLst>
      <p:ext uri="{BB962C8B-B14F-4D97-AF65-F5344CB8AC3E}">
        <p14:creationId xmlns:p14="http://schemas.microsoft.com/office/powerpoint/2010/main" val="16540903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53307" y="1118934"/>
            <a:ext cx="7968179" cy="2796285"/>
          </a:xfrm>
          <a:prstGeom prst="rect">
            <a:avLst/>
          </a:prstGeom>
        </p:spPr>
      </p:pic>
      <p:pic>
        <p:nvPicPr>
          <p:cNvPr id="3" name="Picture 2"/>
          <p:cNvPicPr>
            <a:picLocks noChangeAspect="1"/>
          </p:cNvPicPr>
          <p:nvPr/>
        </p:nvPicPr>
        <p:blipFill>
          <a:blip r:embed="rId3"/>
          <a:stretch>
            <a:fillRect/>
          </a:stretch>
        </p:blipFill>
        <p:spPr>
          <a:xfrm>
            <a:off x="653307" y="4127481"/>
            <a:ext cx="8874391" cy="1655009"/>
          </a:xfrm>
          <a:prstGeom prst="rect">
            <a:avLst/>
          </a:prstGeom>
        </p:spPr>
      </p:pic>
    </p:spTree>
    <p:extLst>
      <p:ext uri="{BB962C8B-B14F-4D97-AF65-F5344CB8AC3E}">
        <p14:creationId xmlns:p14="http://schemas.microsoft.com/office/powerpoint/2010/main" val="8991526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74469" y="1106332"/>
            <a:ext cx="8665030" cy="745952"/>
          </a:xfrm>
          <a:prstGeom prst="rect">
            <a:avLst/>
          </a:prstGeom>
        </p:spPr>
      </p:pic>
      <p:pic>
        <p:nvPicPr>
          <p:cNvPr id="3" name="Picture 2"/>
          <p:cNvPicPr>
            <a:picLocks noChangeAspect="1"/>
          </p:cNvPicPr>
          <p:nvPr/>
        </p:nvPicPr>
        <p:blipFill>
          <a:blip r:embed="rId3"/>
          <a:stretch>
            <a:fillRect/>
          </a:stretch>
        </p:blipFill>
        <p:spPr>
          <a:xfrm>
            <a:off x="2022924" y="1852284"/>
            <a:ext cx="4134036" cy="3518079"/>
          </a:xfrm>
          <a:prstGeom prst="rect">
            <a:avLst/>
          </a:prstGeom>
        </p:spPr>
      </p:pic>
      <p:sp>
        <p:nvSpPr>
          <p:cNvPr id="4" name="Rectangle 3"/>
          <p:cNvSpPr/>
          <p:nvPr/>
        </p:nvSpPr>
        <p:spPr>
          <a:xfrm>
            <a:off x="703718" y="5555567"/>
            <a:ext cx="8692831" cy="646331"/>
          </a:xfrm>
          <a:prstGeom prst="rect">
            <a:avLst/>
          </a:prstGeom>
        </p:spPr>
        <p:txBody>
          <a:bodyPr wrap="square">
            <a:spAutoFit/>
          </a:bodyPr>
          <a:lstStyle/>
          <a:p>
            <a:r>
              <a:rPr lang="en-US" sz="1200" dirty="0">
                <a:latin typeface="system-ui"/>
              </a:rPr>
              <a:t>The pie chart clearly shows the coursewise distribution of Indian dishes.</a:t>
            </a:r>
          </a:p>
          <a:p>
            <a:pPr lvl="1">
              <a:buFont typeface="Arial" panose="020B0604020202020204" pitchFamily="34" charset="0"/>
              <a:buChar char="•"/>
            </a:pPr>
            <a:r>
              <a:rPr lang="en-US" sz="1200" dirty="0">
                <a:latin typeface="system-ui"/>
              </a:rPr>
              <a:t>About </a:t>
            </a:r>
            <a:r>
              <a:rPr lang="en-US" sz="1200" b="1" dirty="0">
                <a:latin typeface="system-ui"/>
              </a:rPr>
              <a:t>46%</a:t>
            </a:r>
            <a:r>
              <a:rPr lang="en-US" sz="1200" dirty="0">
                <a:latin typeface="system-ui"/>
              </a:rPr>
              <a:t> of Indian dishes comes under </a:t>
            </a:r>
            <a:r>
              <a:rPr lang="en-US" sz="1200" b="1" dirty="0">
                <a:latin typeface="system-ui"/>
              </a:rPr>
              <a:t>main course</a:t>
            </a:r>
            <a:r>
              <a:rPr lang="en-US" sz="1200" dirty="0">
                <a:latin typeface="system-ui"/>
              </a:rPr>
              <a:t> which is the </a:t>
            </a:r>
            <a:r>
              <a:rPr lang="en-US" sz="1200" b="1" dirty="0">
                <a:latin typeface="system-ui"/>
              </a:rPr>
              <a:t>highest</a:t>
            </a:r>
            <a:r>
              <a:rPr lang="en-US" sz="1200" dirty="0">
                <a:latin typeface="system-ui"/>
              </a:rPr>
              <a:t> among all courses.</a:t>
            </a:r>
          </a:p>
          <a:p>
            <a:pPr lvl="1">
              <a:buFont typeface="Arial" panose="020B0604020202020204" pitchFamily="34" charset="0"/>
              <a:buChar char="•"/>
            </a:pPr>
            <a:r>
              <a:rPr lang="en-US" sz="1200" dirty="0">
                <a:latin typeface="system-ui"/>
              </a:rPr>
              <a:t>And only </a:t>
            </a:r>
            <a:r>
              <a:rPr lang="en-US" sz="1200" b="1" dirty="0">
                <a:latin typeface="system-ui"/>
              </a:rPr>
              <a:t>1%</a:t>
            </a:r>
            <a:r>
              <a:rPr lang="en-US" sz="1200" dirty="0">
                <a:latin typeface="system-ui"/>
              </a:rPr>
              <a:t> of Indian dishes comes under </a:t>
            </a:r>
            <a:r>
              <a:rPr lang="en-US" sz="1200" b="1" dirty="0">
                <a:latin typeface="system-ui"/>
              </a:rPr>
              <a:t>starter</a:t>
            </a:r>
            <a:r>
              <a:rPr lang="en-US" sz="1200" dirty="0">
                <a:latin typeface="system-ui"/>
              </a:rPr>
              <a:t> which is the </a:t>
            </a:r>
            <a:r>
              <a:rPr lang="en-US" sz="1200" b="1" dirty="0">
                <a:latin typeface="system-ui"/>
              </a:rPr>
              <a:t>least</a:t>
            </a:r>
            <a:r>
              <a:rPr lang="en-US" sz="1200" dirty="0">
                <a:latin typeface="system-ui"/>
              </a:rPr>
              <a:t> among all courses.</a:t>
            </a:r>
            <a:endParaRPr lang="en-US" sz="1200" b="0" i="0" dirty="0">
              <a:effectLst/>
              <a:latin typeface="system-ui"/>
            </a:endParaRPr>
          </a:p>
        </p:txBody>
      </p:sp>
    </p:spTree>
    <p:extLst>
      <p:ext uri="{BB962C8B-B14F-4D97-AF65-F5344CB8AC3E}">
        <p14:creationId xmlns:p14="http://schemas.microsoft.com/office/powerpoint/2010/main" val="38965992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45811" y="1108084"/>
            <a:ext cx="8188589" cy="1568746"/>
          </a:xfrm>
          <a:prstGeom prst="rect">
            <a:avLst/>
          </a:prstGeom>
        </p:spPr>
      </p:pic>
      <p:pic>
        <p:nvPicPr>
          <p:cNvPr id="5" name="Picture 4"/>
          <p:cNvPicPr>
            <a:picLocks noChangeAspect="1"/>
          </p:cNvPicPr>
          <p:nvPr/>
        </p:nvPicPr>
        <p:blipFill>
          <a:blip r:embed="rId3"/>
          <a:stretch>
            <a:fillRect/>
          </a:stretch>
        </p:blipFill>
        <p:spPr>
          <a:xfrm>
            <a:off x="345812" y="2856408"/>
            <a:ext cx="8780772" cy="705662"/>
          </a:xfrm>
          <a:prstGeom prst="rect">
            <a:avLst/>
          </a:prstGeom>
        </p:spPr>
      </p:pic>
      <p:pic>
        <p:nvPicPr>
          <p:cNvPr id="6" name="Picture 5"/>
          <p:cNvPicPr>
            <a:picLocks noChangeAspect="1"/>
          </p:cNvPicPr>
          <p:nvPr/>
        </p:nvPicPr>
        <p:blipFill>
          <a:blip r:embed="rId4"/>
          <a:stretch>
            <a:fillRect/>
          </a:stretch>
        </p:blipFill>
        <p:spPr>
          <a:xfrm>
            <a:off x="1397066" y="3666578"/>
            <a:ext cx="2592674" cy="2692227"/>
          </a:xfrm>
          <a:prstGeom prst="rect">
            <a:avLst/>
          </a:prstGeom>
        </p:spPr>
      </p:pic>
      <p:sp>
        <p:nvSpPr>
          <p:cNvPr id="7" name="Rectangle 6"/>
          <p:cNvSpPr/>
          <p:nvPr/>
        </p:nvSpPr>
        <p:spPr>
          <a:xfrm>
            <a:off x="4440105" y="4504859"/>
            <a:ext cx="4963887" cy="1200329"/>
          </a:xfrm>
          <a:prstGeom prst="rect">
            <a:avLst/>
          </a:prstGeom>
        </p:spPr>
        <p:txBody>
          <a:bodyPr wrap="square">
            <a:spAutoFit/>
          </a:bodyPr>
          <a:lstStyle/>
          <a:p>
            <a:r>
              <a:rPr lang="en-US" sz="1200" dirty="0">
                <a:latin typeface="system-ui"/>
              </a:rPr>
              <a:t>The pie chart clearly shows the flavorwise distribution of Indian dishes.</a:t>
            </a:r>
          </a:p>
          <a:p>
            <a:pPr lvl="1">
              <a:buFont typeface="Arial" panose="020B0604020202020204" pitchFamily="34" charset="0"/>
              <a:buChar char="•"/>
            </a:pPr>
            <a:r>
              <a:rPr lang="en-US" sz="1200" dirty="0">
                <a:latin typeface="system-ui"/>
              </a:rPr>
              <a:t> About </a:t>
            </a:r>
            <a:r>
              <a:rPr lang="en-US" sz="1200" b="1" dirty="0">
                <a:latin typeface="system-ui"/>
              </a:rPr>
              <a:t>56.7%</a:t>
            </a:r>
            <a:r>
              <a:rPr lang="en-US" sz="1200" dirty="0">
                <a:latin typeface="system-ui"/>
              </a:rPr>
              <a:t> of Indian dishes are </a:t>
            </a:r>
            <a:r>
              <a:rPr lang="en-US" sz="1200" b="1" dirty="0">
                <a:latin typeface="system-ui"/>
              </a:rPr>
              <a:t>spicy</a:t>
            </a:r>
            <a:r>
              <a:rPr lang="en-US" sz="1200" dirty="0">
                <a:latin typeface="system-ui"/>
              </a:rPr>
              <a:t> which is the </a:t>
            </a:r>
            <a:r>
              <a:rPr lang="en-US" sz="1200" b="1" dirty="0">
                <a:latin typeface="system-ui"/>
              </a:rPr>
              <a:t>highest</a:t>
            </a:r>
            <a:r>
              <a:rPr lang="en-US" sz="1200" dirty="0">
                <a:latin typeface="system-ui"/>
              </a:rPr>
              <a:t> among all flavors.</a:t>
            </a:r>
          </a:p>
          <a:p>
            <a:pPr lvl="1">
              <a:buFont typeface="Arial" panose="020B0604020202020204" pitchFamily="34" charset="0"/>
              <a:buChar char="•"/>
            </a:pPr>
            <a:endParaRPr lang="en-US" sz="1200" dirty="0">
              <a:latin typeface="system-ui"/>
            </a:endParaRPr>
          </a:p>
          <a:p>
            <a:pPr lvl="1">
              <a:buFont typeface="Arial" panose="020B0604020202020204" pitchFamily="34" charset="0"/>
              <a:buChar char="•"/>
            </a:pPr>
            <a:r>
              <a:rPr lang="en-US" sz="1200" dirty="0">
                <a:latin typeface="system-ui"/>
              </a:rPr>
              <a:t> And only </a:t>
            </a:r>
            <a:r>
              <a:rPr lang="en-US" sz="1200" b="1" dirty="0">
                <a:latin typeface="system-ui"/>
              </a:rPr>
              <a:t>0.6%</a:t>
            </a:r>
            <a:r>
              <a:rPr lang="en-US" sz="1200" dirty="0">
                <a:latin typeface="system-ui"/>
              </a:rPr>
              <a:t> of Indian dishes are </a:t>
            </a:r>
            <a:r>
              <a:rPr lang="en-US" sz="1200" b="1" dirty="0">
                <a:latin typeface="system-ui"/>
              </a:rPr>
              <a:t>sour</a:t>
            </a:r>
            <a:r>
              <a:rPr lang="en-US" sz="1200" dirty="0">
                <a:latin typeface="system-ui"/>
              </a:rPr>
              <a:t> which is the </a:t>
            </a:r>
            <a:r>
              <a:rPr lang="en-US" sz="1200" b="1" dirty="0">
                <a:latin typeface="system-ui"/>
              </a:rPr>
              <a:t>least</a:t>
            </a:r>
            <a:r>
              <a:rPr lang="en-US" sz="1200" dirty="0">
                <a:latin typeface="system-ui"/>
              </a:rPr>
              <a:t> among all flavors.</a:t>
            </a:r>
            <a:endParaRPr lang="en-US" sz="1200" b="0" i="0" dirty="0">
              <a:effectLst/>
              <a:latin typeface="system-ui"/>
            </a:endParaRPr>
          </a:p>
        </p:txBody>
      </p:sp>
    </p:spTree>
    <p:extLst>
      <p:ext uri="{BB962C8B-B14F-4D97-AF65-F5344CB8AC3E}">
        <p14:creationId xmlns:p14="http://schemas.microsoft.com/office/powerpoint/2010/main" val="26250009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97520" y="1231654"/>
            <a:ext cx="9086114" cy="1474037"/>
          </a:xfrm>
          <a:prstGeom prst="rect">
            <a:avLst/>
          </a:prstGeom>
        </p:spPr>
      </p:pic>
      <p:pic>
        <p:nvPicPr>
          <p:cNvPr id="3" name="Picture 2"/>
          <p:cNvPicPr>
            <a:picLocks noChangeAspect="1"/>
          </p:cNvPicPr>
          <p:nvPr/>
        </p:nvPicPr>
        <p:blipFill>
          <a:blip r:embed="rId3"/>
          <a:stretch>
            <a:fillRect/>
          </a:stretch>
        </p:blipFill>
        <p:spPr>
          <a:xfrm>
            <a:off x="367585" y="2960329"/>
            <a:ext cx="9167654" cy="937341"/>
          </a:xfrm>
          <a:prstGeom prst="rect">
            <a:avLst/>
          </a:prstGeom>
        </p:spPr>
      </p:pic>
      <p:pic>
        <p:nvPicPr>
          <p:cNvPr id="4" name="Picture 3"/>
          <p:cNvPicPr>
            <a:picLocks noChangeAspect="1"/>
          </p:cNvPicPr>
          <p:nvPr/>
        </p:nvPicPr>
        <p:blipFill>
          <a:blip r:embed="rId4"/>
          <a:stretch>
            <a:fillRect/>
          </a:stretch>
        </p:blipFill>
        <p:spPr>
          <a:xfrm>
            <a:off x="1742578" y="3975001"/>
            <a:ext cx="3499982" cy="2428995"/>
          </a:xfrm>
          <a:prstGeom prst="rect">
            <a:avLst/>
          </a:prstGeom>
        </p:spPr>
      </p:pic>
      <p:sp>
        <p:nvSpPr>
          <p:cNvPr id="5" name="Rectangle 4"/>
          <p:cNvSpPr/>
          <p:nvPr/>
        </p:nvSpPr>
        <p:spPr>
          <a:xfrm>
            <a:off x="5270857" y="4596446"/>
            <a:ext cx="4290509" cy="830997"/>
          </a:xfrm>
          <a:prstGeom prst="rect">
            <a:avLst/>
          </a:prstGeom>
        </p:spPr>
        <p:txBody>
          <a:bodyPr wrap="square">
            <a:spAutoFit/>
          </a:bodyPr>
          <a:lstStyle/>
          <a:p>
            <a:r>
              <a:rPr lang="en-US" sz="1200" dirty="0">
                <a:latin typeface="system-ui"/>
              </a:rPr>
              <a:t>The pie chart clearly shows the dietwise distribution of Indian dishes.</a:t>
            </a:r>
          </a:p>
          <a:p>
            <a:pPr lvl="1">
              <a:buFont typeface="Arial" panose="020B0604020202020204" pitchFamily="34" charset="0"/>
              <a:buChar char="•"/>
            </a:pPr>
            <a:r>
              <a:rPr lang="en-US" sz="1200" dirty="0">
                <a:latin typeface="system-ui"/>
              </a:rPr>
              <a:t>About </a:t>
            </a:r>
            <a:r>
              <a:rPr lang="en-US" sz="1200" b="1" dirty="0">
                <a:latin typeface="system-ui"/>
              </a:rPr>
              <a:t>91%</a:t>
            </a:r>
            <a:r>
              <a:rPr lang="en-US" sz="1200" dirty="0">
                <a:latin typeface="system-ui"/>
              </a:rPr>
              <a:t> of Indian dishes are </a:t>
            </a:r>
            <a:r>
              <a:rPr lang="en-US" sz="1200" b="1" dirty="0">
                <a:latin typeface="system-ui"/>
              </a:rPr>
              <a:t>veg</a:t>
            </a:r>
            <a:r>
              <a:rPr lang="en-US" sz="1200" dirty="0">
                <a:latin typeface="system-ui"/>
              </a:rPr>
              <a:t>.</a:t>
            </a:r>
          </a:p>
          <a:p>
            <a:pPr lvl="1">
              <a:buFont typeface="Arial" panose="020B0604020202020204" pitchFamily="34" charset="0"/>
              <a:buChar char="•"/>
            </a:pPr>
            <a:r>
              <a:rPr lang="en-US" sz="1200" dirty="0">
                <a:latin typeface="system-ui"/>
              </a:rPr>
              <a:t>And only </a:t>
            </a:r>
            <a:r>
              <a:rPr lang="en-US" sz="1200" b="1" dirty="0">
                <a:latin typeface="system-ui"/>
              </a:rPr>
              <a:t>9%</a:t>
            </a:r>
            <a:r>
              <a:rPr lang="en-US" sz="1200" dirty="0">
                <a:latin typeface="system-ui"/>
              </a:rPr>
              <a:t> of Indian dishes are </a:t>
            </a:r>
            <a:r>
              <a:rPr lang="en-US" sz="1200" b="1" dirty="0">
                <a:latin typeface="system-ui"/>
              </a:rPr>
              <a:t>Non-veg</a:t>
            </a:r>
            <a:r>
              <a:rPr lang="en-US" sz="1200" dirty="0">
                <a:latin typeface="system-ui"/>
              </a:rPr>
              <a:t>.</a:t>
            </a:r>
            <a:endParaRPr lang="en-US" sz="1200" b="0" i="0" dirty="0">
              <a:effectLst/>
              <a:latin typeface="system-ui"/>
            </a:endParaRPr>
          </a:p>
        </p:txBody>
      </p:sp>
    </p:spTree>
    <p:extLst>
      <p:ext uri="{BB962C8B-B14F-4D97-AF65-F5344CB8AC3E}">
        <p14:creationId xmlns:p14="http://schemas.microsoft.com/office/powerpoint/2010/main" val="38704086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1115542"/>
            <a:ext cx="8331190" cy="2537382"/>
          </a:xfrm>
          <a:prstGeom prst="rect">
            <a:avLst/>
          </a:prstGeom>
        </p:spPr>
      </p:pic>
      <p:pic>
        <p:nvPicPr>
          <p:cNvPr id="6" name="Picture 5"/>
          <p:cNvPicPr>
            <a:picLocks noChangeAspect="1"/>
          </p:cNvPicPr>
          <p:nvPr/>
        </p:nvPicPr>
        <p:blipFill>
          <a:blip r:embed="rId3"/>
          <a:stretch>
            <a:fillRect/>
          </a:stretch>
        </p:blipFill>
        <p:spPr>
          <a:xfrm>
            <a:off x="1317497" y="3652924"/>
            <a:ext cx="3317549" cy="2763235"/>
          </a:xfrm>
          <a:prstGeom prst="rect">
            <a:avLst/>
          </a:prstGeom>
        </p:spPr>
      </p:pic>
    </p:spTree>
    <p:extLst>
      <p:ext uri="{BB962C8B-B14F-4D97-AF65-F5344CB8AC3E}">
        <p14:creationId xmlns:p14="http://schemas.microsoft.com/office/powerpoint/2010/main" val="2042896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F7F44C61-D919-4428-8B7A-D05C22D2BCAE}"/>
              </a:ext>
            </a:extLst>
          </p:cNvPr>
          <p:cNvSpPr>
            <a:spLocks noGrp="1"/>
          </p:cNvSpPr>
          <p:nvPr>
            <p:ph type="body" sz="quarter" idx="10"/>
          </p:nvPr>
        </p:nvSpPr>
        <p:spPr>
          <a:xfrm>
            <a:off x="974725" y="2315279"/>
            <a:ext cx="7572925" cy="1329506"/>
          </a:xfrm>
        </p:spPr>
        <p:txBody>
          <a:bodyPr/>
          <a:lstStyle/>
          <a:p>
            <a:r>
              <a:rPr lang="en-US" sz="3600" b="1" dirty="0"/>
              <a:t>Indian Food Data Analysis Report</a:t>
            </a:r>
          </a:p>
        </p:txBody>
      </p:sp>
      <p:sp>
        <p:nvSpPr>
          <p:cNvPr id="3" name="직사각형 133">
            <a:extLst>
              <a:ext uri="{FF2B5EF4-FFF2-40B4-BE49-F238E27FC236}">
                <a16:creationId xmlns:a16="http://schemas.microsoft.com/office/drawing/2014/main" id="{5BE4CBA7-B2DE-4D34-8EE6-EC228375E823}"/>
              </a:ext>
            </a:extLst>
          </p:cNvPr>
          <p:cNvSpPr/>
          <p:nvPr/>
        </p:nvSpPr>
        <p:spPr>
          <a:xfrm>
            <a:off x="945929" y="3221236"/>
            <a:ext cx="5479711" cy="6155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r>
              <a:rPr lang="en-US" altLang="ko-KR" sz="2000" dirty="0">
                <a:solidFill>
                  <a:schemeClr val="tx1"/>
                </a:solidFill>
                <a:latin typeface="Samsung Sharp Sans" pitchFamily="2" charset="0"/>
                <a:ea typeface="Samsung Sharp Sans" pitchFamily="2" charset="0"/>
                <a:cs typeface="Samsung Sharp Sans" pitchFamily="2" charset="0"/>
              </a:rPr>
              <a:t>Team – Nikhil Upadhyay, Piyush Daiya, Muskan Toppo, Neeraj Kumar, Mridul Soni </a:t>
            </a:r>
            <a:endParaRPr lang="en-US" altLang="ko-KR" sz="5400" dirty="0">
              <a:solidFill>
                <a:schemeClr val="tx1"/>
              </a:solidFill>
              <a:latin typeface="Samsung Sharp Sans" pitchFamily="2" charset="0"/>
              <a:ea typeface="Samsung Sharp Sans" pitchFamily="2" charset="0"/>
              <a:cs typeface="Samsung Sharp Sans" pitchFamily="2" charset="0"/>
            </a:endParaRPr>
          </a:p>
        </p:txBody>
      </p:sp>
    </p:spTree>
    <p:extLst>
      <p:ext uri="{BB962C8B-B14F-4D97-AF65-F5344CB8AC3E}">
        <p14:creationId xmlns:p14="http://schemas.microsoft.com/office/powerpoint/2010/main" val="39969918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3137" y="1252361"/>
            <a:ext cx="9347913" cy="948112"/>
          </a:xfrm>
          <a:prstGeom prst="rect">
            <a:avLst/>
          </a:prstGeom>
        </p:spPr>
      </p:pic>
      <p:pic>
        <p:nvPicPr>
          <p:cNvPr id="3" name="Picture 2"/>
          <p:cNvPicPr>
            <a:picLocks noChangeAspect="1"/>
          </p:cNvPicPr>
          <p:nvPr/>
        </p:nvPicPr>
        <p:blipFill>
          <a:blip r:embed="rId3"/>
          <a:stretch>
            <a:fillRect/>
          </a:stretch>
        </p:blipFill>
        <p:spPr>
          <a:xfrm>
            <a:off x="538566" y="2342606"/>
            <a:ext cx="4994591" cy="3911488"/>
          </a:xfrm>
          <a:prstGeom prst="rect">
            <a:avLst/>
          </a:prstGeom>
        </p:spPr>
      </p:pic>
      <p:sp>
        <p:nvSpPr>
          <p:cNvPr id="4" name="Rectangle 3"/>
          <p:cNvSpPr/>
          <p:nvPr/>
        </p:nvSpPr>
        <p:spPr>
          <a:xfrm>
            <a:off x="5533157" y="3144188"/>
            <a:ext cx="4255224" cy="2308324"/>
          </a:xfrm>
          <a:prstGeom prst="rect">
            <a:avLst/>
          </a:prstGeom>
        </p:spPr>
        <p:txBody>
          <a:bodyPr wrap="square">
            <a:spAutoFit/>
          </a:bodyPr>
          <a:lstStyle/>
          <a:p>
            <a:r>
              <a:rPr lang="en-US" sz="1200" dirty="0">
                <a:latin typeface="system-ui"/>
              </a:rPr>
              <a:t>From this graph we can clearly see the which state of India has more number of dishes.</a:t>
            </a:r>
          </a:p>
          <a:p>
            <a:pPr lvl="1"/>
            <a:endParaRPr lang="en-US" sz="1200" b="1" dirty="0">
              <a:latin typeface="system-ui"/>
            </a:endParaRPr>
          </a:p>
          <a:p>
            <a:pPr lvl="1">
              <a:buFont typeface="Arial" panose="020B0604020202020204" pitchFamily="34" charset="0"/>
              <a:buChar char="•"/>
            </a:pPr>
            <a:r>
              <a:rPr lang="en-US" sz="1200" b="1" dirty="0">
                <a:latin typeface="system-ui"/>
              </a:rPr>
              <a:t>Punjab</a:t>
            </a:r>
            <a:r>
              <a:rPr lang="en-US" sz="1200" dirty="0">
                <a:latin typeface="system-ui"/>
              </a:rPr>
              <a:t> has the </a:t>
            </a:r>
            <a:r>
              <a:rPr lang="en-US" sz="1200" b="1" dirty="0">
                <a:latin typeface="system-ui"/>
              </a:rPr>
              <a:t>highest</a:t>
            </a:r>
            <a:r>
              <a:rPr lang="en-US" sz="1200" dirty="0">
                <a:latin typeface="system-ui"/>
              </a:rPr>
              <a:t> number of dishes about </a:t>
            </a:r>
            <a:r>
              <a:rPr lang="en-US" sz="1200" b="1" dirty="0">
                <a:latin typeface="system-ui"/>
              </a:rPr>
              <a:t>30 dishes</a:t>
            </a:r>
            <a:r>
              <a:rPr lang="en-US" sz="1200" dirty="0">
                <a:latin typeface="system-ui"/>
              </a:rPr>
              <a:t>.</a:t>
            </a:r>
          </a:p>
          <a:p>
            <a:pPr lvl="1"/>
            <a:endParaRPr lang="en-US" sz="1200" dirty="0">
              <a:latin typeface="system-ui"/>
            </a:endParaRPr>
          </a:p>
          <a:p>
            <a:pPr lvl="1">
              <a:buFont typeface="Arial" panose="020B0604020202020204" pitchFamily="34" charset="0"/>
              <a:buChar char="•"/>
            </a:pPr>
            <a:r>
              <a:rPr lang="en-US" sz="1200" dirty="0">
                <a:latin typeface="system-ui"/>
              </a:rPr>
              <a:t>Closely followed by </a:t>
            </a:r>
            <a:r>
              <a:rPr lang="en-US" sz="1200" b="1" dirty="0">
                <a:latin typeface="system-ui"/>
              </a:rPr>
              <a:t>Gujarat</a:t>
            </a:r>
            <a:r>
              <a:rPr lang="en-US" sz="1200" dirty="0">
                <a:latin typeface="system-ui"/>
              </a:rPr>
              <a:t> having the </a:t>
            </a:r>
            <a:r>
              <a:rPr lang="en-US" sz="1200" b="1" dirty="0">
                <a:latin typeface="system-ui"/>
              </a:rPr>
              <a:t>second highest</a:t>
            </a:r>
            <a:r>
              <a:rPr lang="en-US" sz="1200" dirty="0">
                <a:latin typeface="system-ui"/>
              </a:rPr>
              <a:t> number of dishes about </a:t>
            </a:r>
            <a:r>
              <a:rPr lang="en-US" sz="1200" b="1" dirty="0">
                <a:latin typeface="system-ui"/>
              </a:rPr>
              <a:t>29 dishes</a:t>
            </a:r>
            <a:r>
              <a:rPr lang="en-US" sz="1200" dirty="0">
                <a:latin typeface="system-ui"/>
              </a:rPr>
              <a:t>.</a:t>
            </a:r>
          </a:p>
          <a:p>
            <a:pPr lvl="1"/>
            <a:endParaRPr lang="en-US" sz="1200" dirty="0">
              <a:latin typeface="system-ui"/>
            </a:endParaRPr>
          </a:p>
          <a:p>
            <a:pPr lvl="1">
              <a:buFont typeface="Arial" panose="020B0604020202020204" pitchFamily="34" charset="0"/>
              <a:buChar char="•"/>
            </a:pPr>
            <a:r>
              <a:rPr lang="en-US" sz="1200" dirty="0">
                <a:latin typeface="system-ui"/>
              </a:rPr>
              <a:t>And states like </a:t>
            </a:r>
            <a:r>
              <a:rPr lang="en-US" sz="1200" b="1" dirty="0">
                <a:latin typeface="system-ui"/>
              </a:rPr>
              <a:t>Nagaland, Jammu &amp; Kashmir, Uttarakhand, Manipur, Chhattisgarh</a:t>
            </a:r>
            <a:r>
              <a:rPr lang="en-US" sz="1200" dirty="0">
                <a:latin typeface="system-ui"/>
              </a:rPr>
              <a:t> have very few dishes.</a:t>
            </a:r>
            <a:endParaRPr lang="en-US" sz="1200" b="0" i="0" dirty="0">
              <a:effectLst/>
              <a:latin typeface="system-ui"/>
            </a:endParaRPr>
          </a:p>
        </p:txBody>
      </p:sp>
    </p:spTree>
    <p:extLst>
      <p:ext uri="{BB962C8B-B14F-4D97-AF65-F5344CB8AC3E}">
        <p14:creationId xmlns:p14="http://schemas.microsoft.com/office/powerpoint/2010/main" val="32847133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1505" y="1139155"/>
            <a:ext cx="9129551" cy="800169"/>
          </a:xfrm>
          <a:prstGeom prst="rect">
            <a:avLst/>
          </a:prstGeom>
        </p:spPr>
      </p:pic>
      <p:pic>
        <p:nvPicPr>
          <p:cNvPr id="3" name="Picture 2"/>
          <p:cNvPicPr>
            <a:picLocks noChangeAspect="1"/>
          </p:cNvPicPr>
          <p:nvPr/>
        </p:nvPicPr>
        <p:blipFill>
          <a:blip r:embed="rId3"/>
          <a:stretch>
            <a:fillRect/>
          </a:stretch>
        </p:blipFill>
        <p:spPr>
          <a:xfrm>
            <a:off x="151505" y="2290354"/>
            <a:ext cx="5903637" cy="3403070"/>
          </a:xfrm>
          <a:prstGeom prst="rect">
            <a:avLst/>
          </a:prstGeom>
        </p:spPr>
      </p:pic>
      <p:sp>
        <p:nvSpPr>
          <p:cNvPr id="4" name="Rectangle 3"/>
          <p:cNvSpPr/>
          <p:nvPr/>
        </p:nvSpPr>
        <p:spPr>
          <a:xfrm>
            <a:off x="6055142" y="2823477"/>
            <a:ext cx="3698458" cy="2308324"/>
          </a:xfrm>
          <a:prstGeom prst="rect">
            <a:avLst/>
          </a:prstGeom>
        </p:spPr>
        <p:txBody>
          <a:bodyPr wrap="square">
            <a:spAutoFit/>
          </a:bodyPr>
          <a:lstStyle/>
          <a:p>
            <a:r>
              <a:rPr lang="en-US" sz="1200" dirty="0">
                <a:latin typeface="system-ui"/>
              </a:rPr>
              <a:t>From this graph we can clearly see the which region of India has more number of dishes.</a:t>
            </a:r>
          </a:p>
          <a:p>
            <a:endParaRPr lang="en-US" sz="1200" dirty="0">
              <a:latin typeface="system-ui"/>
            </a:endParaRPr>
          </a:p>
          <a:p>
            <a:pPr lvl="1">
              <a:buFont typeface="Arial" panose="020B0604020202020204" pitchFamily="34" charset="0"/>
              <a:buChar char="•"/>
            </a:pPr>
            <a:r>
              <a:rPr lang="en-US" sz="1200" b="1" dirty="0">
                <a:latin typeface="system-ui"/>
              </a:rPr>
              <a:t> West India</a:t>
            </a:r>
            <a:r>
              <a:rPr lang="en-US" sz="1200" dirty="0">
                <a:latin typeface="system-ui"/>
              </a:rPr>
              <a:t> has the </a:t>
            </a:r>
            <a:r>
              <a:rPr lang="en-US" sz="1200" b="1" dirty="0">
                <a:latin typeface="system-ui"/>
              </a:rPr>
              <a:t>highest</a:t>
            </a:r>
            <a:r>
              <a:rPr lang="en-US" sz="1200" dirty="0">
                <a:latin typeface="system-ui"/>
              </a:rPr>
              <a:t> number of dishes about </a:t>
            </a:r>
            <a:r>
              <a:rPr lang="en-US" sz="1200" b="1" dirty="0">
                <a:latin typeface="system-ui"/>
              </a:rPr>
              <a:t>60 dishes</a:t>
            </a:r>
            <a:r>
              <a:rPr lang="en-US" sz="1200" dirty="0">
                <a:latin typeface="system-ui"/>
              </a:rPr>
              <a:t>.</a:t>
            </a:r>
          </a:p>
          <a:p>
            <a:pPr lvl="1">
              <a:buFont typeface="Arial" panose="020B0604020202020204" pitchFamily="34" charset="0"/>
              <a:buChar char="•"/>
            </a:pPr>
            <a:endParaRPr lang="en-US" sz="1200" dirty="0">
              <a:latin typeface="system-ui"/>
            </a:endParaRPr>
          </a:p>
          <a:p>
            <a:pPr lvl="1">
              <a:buFont typeface="Arial" panose="020B0604020202020204" pitchFamily="34" charset="0"/>
              <a:buChar char="•"/>
            </a:pPr>
            <a:r>
              <a:rPr lang="en-US" sz="1200" dirty="0">
                <a:latin typeface="system-ui"/>
              </a:rPr>
              <a:t> Followed by </a:t>
            </a:r>
            <a:r>
              <a:rPr lang="en-US" sz="1200" b="1" dirty="0">
                <a:latin typeface="system-ui"/>
              </a:rPr>
              <a:t>North India</a:t>
            </a:r>
            <a:r>
              <a:rPr lang="en-US" sz="1200" dirty="0">
                <a:latin typeface="system-ui"/>
              </a:rPr>
              <a:t> having the </a:t>
            </a:r>
            <a:r>
              <a:rPr lang="en-US" sz="1200" b="1" dirty="0">
                <a:latin typeface="system-ui"/>
              </a:rPr>
              <a:t>second highest</a:t>
            </a:r>
            <a:r>
              <a:rPr lang="en-US" sz="1200" dirty="0">
                <a:latin typeface="system-ui"/>
              </a:rPr>
              <a:t> number of dishes about </a:t>
            </a:r>
            <a:r>
              <a:rPr lang="en-US" sz="1200" b="1" dirty="0">
                <a:latin typeface="system-ui"/>
              </a:rPr>
              <a:t>45 dishes</a:t>
            </a:r>
            <a:r>
              <a:rPr lang="en-US" sz="1200" dirty="0">
                <a:latin typeface="system-ui"/>
              </a:rPr>
              <a:t>.</a:t>
            </a:r>
          </a:p>
          <a:p>
            <a:pPr lvl="1">
              <a:buFont typeface="Arial" panose="020B0604020202020204" pitchFamily="34" charset="0"/>
              <a:buChar char="•"/>
            </a:pPr>
            <a:r>
              <a:rPr lang="en-US" sz="1200" dirty="0">
                <a:latin typeface="system-ui"/>
              </a:rPr>
              <a:t> </a:t>
            </a:r>
          </a:p>
          <a:p>
            <a:pPr lvl="1">
              <a:buFont typeface="Arial" panose="020B0604020202020204" pitchFamily="34" charset="0"/>
              <a:buChar char="•"/>
            </a:pPr>
            <a:r>
              <a:rPr lang="en-US" sz="1200" dirty="0">
                <a:latin typeface="system-ui"/>
              </a:rPr>
              <a:t>And </a:t>
            </a:r>
            <a:r>
              <a:rPr lang="en-US" sz="1200" b="1" dirty="0">
                <a:latin typeface="system-ui"/>
              </a:rPr>
              <a:t>Central India</a:t>
            </a:r>
            <a:r>
              <a:rPr lang="en-US" sz="1200" dirty="0">
                <a:latin typeface="system-ui"/>
              </a:rPr>
              <a:t> has the </a:t>
            </a:r>
            <a:r>
              <a:rPr lang="en-US" sz="1200" b="1" dirty="0">
                <a:latin typeface="system-ui"/>
              </a:rPr>
              <a:t>least</a:t>
            </a:r>
            <a:r>
              <a:rPr lang="en-US" sz="1200" dirty="0">
                <a:latin typeface="system-ui"/>
              </a:rPr>
              <a:t> number of dishes about </a:t>
            </a:r>
            <a:r>
              <a:rPr lang="en-US" sz="1200" b="1" dirty="0">
                <a:latin typeface="system-ui"/>
              </a:rPr>
              <a:t>3 dishes</a:t>
            </a:r>
            <a:r>
              <a:rPr lang="en-US" sz="1200" dirty="0">
                <a:latin typeface="system-ui"/>
              </a:rPr>
              <a:t>.</a:t>
            </a:r>
            <a:endParaRPr lang="en-US" sz="1200" b="0" i="0" dirty="0">
              <a:effectLst/>
              <a:latin typeface="system-ui"/>
            </a:endParaRPr>
          </a:p>
        </p:txBody>
      </p:sp>
    </p:spTree>
    <p:extLst>
      <p:ext uri="{BB962C8B-B14F-4D97-AF65-F5344CB8AC3E}">
        <p14:creationId xmlns:p14="http://schemas.microsoft.com/office/powerpoint/2010/main" val="22641238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405" y="1204869"/>
            <a:ext cx="8541187" cy="492443"/>
          </a:xfrm>
        </p:spPr>
        <p:txBody>
          <a:bodyPr/>
          <a:lstStyle/>
          <a:p>
            <a:r>
              <a:rPr lang="en-US" dirty="0"/>
              <a:t>QUESTION AND ANSWERS</a:t>
            </a:r>
            <a:endParaRPr lang="en-IN" dirty="0"/>
          </a:p>
        </p:txBody>
      </p:sp>
      <p:sp>
        <p:nvSpPr>
          <p:cNvPr id="4" name="Text Placeholder 3"/>
          <p:cNvSpPr>
            <a:spLocks noGrp="1"/>
          </p:cNvSpPr>
          <p:nvPr>
            <p:ph type="body" sz="quarter" idx="11"/>
          </p:nvPr>
        </p:nvSpPr>
        <p:spPr/>
        <p:txBody>
          <a:bodyPr/>
          <a:lstStyle/>
          <a:p>
            <a:r>
              <a:rPr lang="en-US" dirty="0"/>
              <a:t>Question &amp; Answers</a:t>
            </a:r>
            <a:endParaRPr lang="en-IN" dirty="0"/>
          </a:p>
        </p:txBody>
      </p:sp>
      <p:sp>
        <p:nvSpPr>
          <p:cNvPr id="5" name="Text Placeholder 4"/>
          <p:cNvSpPr>
            <a:spLocks noGrp="1"/>
          </p:cNvSpPr>
          <p:nvPr>
            <p:ph type="body" sz="quarter" idx="12"/>
          </p:nvPr>
        </p:nvSpPr>
        <p:spPr/>
        <p:txBody>
          <a:bodyPr/>
          <a:lstStyle/>
          <a:p>
            <a:r>
              <a:rPr lang="en-US" dirty="0"/>
              <a:t>05</a:t>
            </a:r>
            <a:endParaRPr lang="en-IN" dirty="0"/>
          </a:p>
        </p:txBody>
      </p:sp>
      <p:sp>
        <p:nvSpPr>
          <p:cNvPr id="6" name="Text Placeholder 5"/>
          <p:cNvSpPr>
            <a:spLocks noGrp="1"/>
          </p:cNvSpPr>
          <p:nvPr>
            <p:ph type="body" sz="quarter" idx="13"/>
          </p:nvPr>
        </p:nvSpPr>
        <p:spPr/>
        <p:txBody>
          <a:bodyPr/>
          <a:lstStyle/>
          <a:p>
            <a:r>
              <a:rPr lang="en-US" dirty="0"/>
              <a:t>UNIT</a:t>
            </a:r>
            <a:endParaRPr lang="en-IN" dirty="0"/>
          </a:p>
        </p:txBody>
      </p:sp>
      <p:sp>
        <p:nvSpPr>
          <p:cNvPr id="8" name="Rectangle 7"/>
          <p:cNvSpPr/>
          <p:nvPr/>
        </p:nvSpPr>
        <p:spPr>
          <a:xfrm>
            <a:off x="369027" y="1790106"/>
            <a:ext cx="4949825" cy="646331"/>
          </a:xfrm>
          <a:prstGeom prst="rect">
            <a:avLst/>
          </a:prstGeom>
        </p:spPr>
        <p:txBody>
          <a:bodyPr>
            <a:spAutoFit/>
          </a:bodyPr>
          <a:lstStyle/>
          <a:p>
            <a:r>
              <a:rPr lang="en-US" b="1" dirty="0">
                <a:latin typeface="system-ui"/>
              </a:rPr>
              <a:t>Let's answer some of the interesting questions about the dataset.</a:t>
            </a:r>
            <a:endParaRPr lang="en-US" b="1" i="0" dirty="0">
              <a:effectLst/>
              <a:latin typeface="system-ui"/>
            </a:endParaRPr>
          </a:p>
        </p:txBody>
      </p:sp>
      <p:sp>
        <p:nvSpPr>
          <p:cNvPr id="9" name="Rectangle 8"/>
          <p:cNvSpPr/>
          <p:nvPr/>
        </p:nvSpPr>
        <p:spPr>
          <a:xfrm>
            <a:off x="287184" y="2529231"/>
            <a:ext cx="8995953" cy="307777"/>
          </a:xfrm>
          <a:prstGeom prst="rect">
            <a:avLst/>
          </a:prstGeom>
        </p:spPr>
        <p:txBody>
          <a:bodyPr wrap="square">
            <a:spAutoFit/>
          </a:bodyPr>
          <a:lstStyle/>
          <a:p>
            <a:r>
              <a:rPr lang="en-US" sz="1400" b="1" dirty="0">
                <a:latin typeface="system-ui"/>
              </a:rPr>
              <a:t>Q1: Most of the Indian dishes comes under, Which type of diet i.e. veg/non-veg?</a:t>
            </a:r>
            <a:endParaRPr lang="en-US" sz="1400" b="1" i="0" dirty="0">
              <a:effectLst/>
              <a:latin typeface="system-ui"/>
            </a:endParaRPr>
          </a:p>
        </p:txBody>
      </p:sp>
      <p:pic>
        <p:nvPicPr>
          <p:cNvPr id="10" name="Picture 9"/>
          <p:cNvPicPr>
            <a:picLocks noChangeAspect="1"/>
          </p:cNvPicPr>
          <p:nvPr/>
        </p:nvPicPr>
        <p:blipFill>
          <a:blip r:embed="rId2"/>
          <a:stretch>
            <a:fillRect/>
          </a:stretch>
        </p:blipFill>
        <p:spPr>
          <a:xfrm>
            <a:off x="386636" y="2874875"/>
            <a:ext cx="9129551" cy="777307"/>
          </a:xfrm>
          <a:prstGeom prst="rect">
            <a:avLst/>
          </a:prstGeom>
        </p:spPr>
      </p:pic>
      <p:sp>
        <p:nvSpPr>
          <p:cNvPr id="11" name="Rectangle 10"/>
          <p:cNvSpPr/>
          <p:nvPr/>
        </p:nvSpPr>
        <p:spPr>
          <a:xfrm>
            <a:off x="287184" y="3678971"/>
            <a:ext cx="6618713" cy="307777"/>
          </a:xfrm>
          <a:prstGeom prst="rect">
            <a:avLst/>
          </a:prstGeom>
        </p:spPr>
        <p:txBody>
          <a:bodyPr wrap="square">
            <a:spAutoFit/>
          </a:bodyPr>
          <a:lstStyle/>
          <a:p>
            <a:r>
              <a:rPr lang="en-US" sz="1400" b="1" u="sng" dirty="0">
                <a:latin typeface="system-ui"/>
              </a:rPr>
              <a:t>Answer: 90.6% of Indian dishes comes under veg category.</a:t>
            </a:r>
            <a:endParaRPr lang="en-US" sz="1400" b="1" i="0" u="sng" dirty="0">
              <a:effectLst/>
              <a:latin typeface="system-ui"/>
            </a:endParaRPr>
          </a:p>
        </p:txBody>
      </p:sp>
      <p:sp>
        <p:nvSpPr>
          <p:cNvPr id="12" name="Rectangle 11"/>
          <p:cNvSpPr/>
          <p:nvPr/>
        </p:nvSpPr>
        <p:spPr>
          <a:xfrm>
            <a:off x="287184" y="4193235"/>
            <a:ext cx="8753612" cy="307777"/>
          </a:xfrm>
          <a:prstGeom prst="rect">
            <a:avLst/>
          </a:prstGeom>
        </p:spPr>
        <p:txBody>
          <a:bodyPr wrap="square">
            <a:spAutoFit/>
          </a:bodyPr>
          <a:lstStyle/>
          <a:p>
            <a:r>
              <a:rPr lang="en-US" sz="1400" b="1" dirty="0">
                <a:latin typeface="system-ui"/>
              </a:rPr>
              <a:t>Q2: Which are the top three states in India having highest number of dishes?</a:t>
            </a:r>
            <a:endParaRPr lang="en-US" sz="1400" b="1" i="0" dirty="0">
              <a:effectLst/>
              <a:latin typeface="system-ui"/>
            </a:endParaRPr>
          </a:p>
        </p:txBody>
      </p:sp>
      <p:pic>
        <p:nvPicPr>
          <p:cNvPr id="13" name="Picture 12"/>
          <p:cNvPicPr>
            <a:picLocks noChangeAspect="1"/>
          </p:cNvPicPr>
          <p:nvPr/>
        </p:nvPicPr>
        <p:blipFill>
          <a:blip r:embed="rId3"/>
          <a:stretch>
            <a:fillRect/>
          </a:stretch>
        </p:blipFill>
        <p:spPr>
          <a:xfrm>
            <a:off x="331520" y="4535325"/>
            <a:ext cx="9121930" cy="1463167"/>
          </a:xfrm>
          <a:prstGeom prst="rect">
            <a:avLst/>
          </a:prstGeom>
        </p:spPr>
      </p:pic>
      <p:sp>
        <p:nvSpPr>
          <p:cNvPr id="14" name="Rectangle 13"/>
          <p:cNvSpPr/>
          <p:nvPr/>
        </p:nvSpPr>
        <p:spPr>
          <a:xfrm>
            <a:off x="369027" y="6032805"/>
            <a:ext cx="9457707" cy="307777"/>
          </a:xfrm>
          <a:prstGeom prst="rect">
            <a:avLst/>
          </a:prstGeom>
        </p:spPr>
        <p:txBody>
          <a:bodyPr wrap="square">
            <a:spAutoFit/>
          </a:bodyPr>
          <a:lstStyle/>
          <a:p>
            <a:r>
              <a:rPr lang="en-US" sz="1400" b="1" u="sng" dirty="0">
                <a:latin typeface="system-ui"/>
              </a:rPr>
              <a:t>Answer: Top three Indian states having highest number of dishes are Punjab, Gujarat, and Maharashtra.</a:t>
            </a:r>
            <a:endParaRPr lang="en-US" sz="1400" b="1" i="0" u="sng" dirty="0">
              <a:effectLst/>
              <a:latin typeface="system-ui"/>
            </a:endParaRPr>
          </a:p>
        </p:txBody>
      </p: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00204" y="1188161"/>
            <a:ext cx="741516" cy="741516"/>
          </a:xfrm>
          <a:prstGeom prst="rect">
            <a:avLst/>
          </a:prstGeom>
        </p:spPr>
      </p:pic>
    </p:spTree>
    <p:extLst>
      <p:ext uri="{BB962C8B-B14F-4D97-AF65-F5344CB8AC3E}">
        <p14:creationId xmlns:p14="http://schemas.microsoft.com/office/powerpoint/2010/main" val="23172524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5483" y="1207366"/>
            <a:ext cx="8043455" cy="307777"/>
          </a:xfrm>
          <a:prstGeom prst="rect">
            <a:avLst/>
          </a:prstGeom>
        </p:spPr>
        <p:txBody>
          <a:bodyPr wrap="square">
            <a:spAutoFit/>
          </a:bodyPr>
          <a:lstStyle/>
          <a:p>
            <a:r>
              <a:rPr lang="en-US" sz="1400" b="1" dirty="0">
                <a:latin typeface="system-ui"/>
              </a:rPr>
              <a:t>Q3: Most of the Indian dishes comes under, Which type of course?</a:t>
            </a:r>
            <a:endParaRPr lang="en-US" sz="1400" b="1" i="0" dirty="0">
              <a:effectLst/>
              <a:latin typeface="system-ui"/>
            </a:endParaRPr>
          </a:p>
        </p:txBody>
      </p:sp>
      <p:pic>
        <p:nvPicPr>
          <p:cNvPr id="3" name="Picture 2"/>
          <p:cNvPicPr>
            <a:picLocks noChangeAspect="1"/>
          </p:cNvPicPr>
          <p:nvPr/>
        </p:nvPicPr>
        <p:blipFill>
          <a:blip r:embed="rId2"/>
          <a:stretch>
            <a:fillRect/>
          </a:stretch>
        </p:blipFill>
        <p:spPr>
          <a:xfrm>
            <a:off x="325483" y="1515143"/>
            <a:ext cx="9160034" cy="1653683"/>
          </a:xfrm>
          <a:prstGeom prst="rect">
            <a:avLst/>
          </a:prstGeom>
        </p:spPr>
      </p:pic>
      <p:sp>
        <p:nvSpPr>
          <p:cNvPr id="4" name="Rectangle 3"/>
          <p:cNvSpPr/>
          <p:nvPr/>
        </p:nvSpPr>
        <p:spPr>
          <a:xfrm>
            <a:off x="325483" y="3168826"/>
            <a:ext cx="7912826" cy="307777"/>
          </a:xfrm>
          <a:prstGeom prst="rect">
            <a:avLst/>
          </a:prstGeom>
        </p:spPr>
        <p:txBody>
          <a:bodyPr wrap="square">
            <a:spAutoFit/>
          </a:bodyPr>
          <a:lstStyle/>
          <a:p>
            <a:r>
              <a:rPr lang="en-US" sz="1400" b="1" u="sng" dirty="0">
                <a:latin typeface="system-ui"/>
              </a:rPr>
              <a:t>Answer: Most of the Indian dishes comes under Main-course category.</a:t>
            </a:r>
            <a:endParaRPr lang="en-US" sz="1400" b="1" i="0" u="sng" dirty="0">
              <a:effectLst/>
              <a:latin typeface="system-ui"/>
            </a:endParaRPr>
          </a:p>
        </p:txBody>
      </p:sp>
      <p:sp>
        <p:nvSpPr>
          <p:cNvPr id="5" name="Rectangle 4"/>
          <p:cNvSpPr/>
          <p:nvPr/>
        </p:nvSpPr>
        <p:spPr>
          <a:xfrm>
            <a:off x="325482" y="3750275"/>
            <a:ext cx="8043455" cy="307777"/>
          </a:xfrm>
          <a:prstGeom prst="rect">
            <a:avLst/>
          </a:prstGeom>
        </p:spPr>
        <p:txBody>
          <a:bodyPr wrap="square">
            <a:spAutoFit/>
          </a:bodyPr>
          <a:lstStyle/>
          <a:p>
            <a:r>
              <a:rPr lang="en-US" sz="1400" b="1" dirty="0">
                <a:latin typeface="system-ui"/>
              </a:rPr>
              <a:t>Q4: What type of flavor Most of the Indians prefer in the various dishes?</a:t>
            </a:r>
            <a:endParaRPr lang="en-US" sz="1400" b="1" i="0" dirty="0">
              <a:effectLst/>
              <a:latin typeface="system-ui"/>
            </a:endParaRPr>
          </a:p>
        </p:txBody>
      </p:sp>
      <p:pic>
        <p:nvPicPr>
          <p:cNvPr id="6" name="Picture 5"/>
          <p:cNvPicPr>
            <a:picLocks noChangeAspect="1"/>
          </p:cNvPicPr>
          <p:nvPr/>
        </p:nvPicPr>
        <p:blipFill>
          <a:blip r:embed="rId3"/>
          <a:stretch>
            <a:fillRect/>
          </a:stretch>
        </p:blipFill>
        <p:spPr>
          <a:xfrm>
            <a:off x="340725" y="4058052"/>
            <a:ext cx="9144792" cy="1577477"/>
          </a:xfrm>
          <a:prstGeom prst="rect">
            <a:avLst/>
          </a:prstGeom>
        </p:spPr>
      </p:pic>
      <p:sp>
        <p:nvSpPr>
          <p:cNvPr id="7" name="Rectangle 6"/>
          <p:cNvSpPr/>
          <p:nvPr/>
        </p:nvSpPr>
        <p:spPr>
          <a:xfrm>
            <a:off x="325482" y="5711735"/>
            <a:ext cx="9212578" cy="307777"/>
          </a:xfrm>
          <a:prstGeom prst="rect">
            <a:avLst/>
          </a:prstGeom>
        </p:spPr>
        <p:txBody>
          <a:bodyPr wrap="square">
            <a:spAutoFit/>
          </a:bodyPr>
          <a:lstStyle/>
          <a:p>
            <a:r>
              <a:rPr lang="en-US" sz="1400" b="1" u="sng" dirty="0">
                <a:latin typeface="system-ui"/>
              </a:rPr>
              <a:t>Answer: Most of the Indian likes spicy flavor in their dishes followed by sweet flavor.</a:t>
            </a:r>
            <a:endParaRPr lang="en-US" sz="1400" b="1" i="0" u="sng" dirty="0">
              <a:effectLst/>
              <a:latin typeface="system-ui"/>
            </a:endParaRPr>
          </a:p>
        </p:txBody>
      </p:sp>
    </p:spTree>
    <p:extLst>
      <p:ext uri="{BB962C8B-B14F-4D97-AF65-F5344CB8AC3E}">
        <p14:creationId xmlns:p14="http://schemas.microsoft.com/office/powerpoint/2010/main" val="39272866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5760" y="1261795"/>
            <a:ext cx="8321040" cy="307777"/>
          </a:xfrm>
          <a:prstGeom prst="rect">
            <a:avLst/>
          </a:prstGeom>
        </p:spPr>
        <p:txBody>
          <a:bodyPr wrap="square">
            <a:spAutoFit/>
          </a:bodyPr>
          <a:lstStyle/>
          <a:p>
            <a:r>
              <a:rPr lang="en-US" sz="1400" b="1" dirty="0">
                <a:latin typeface="system-ui"/>
              </a:rPr>
              <a:t>Q5: Which region of India has the highest and the least number of dishes?</a:t>
            </a:r>
            <a:endParaRPr lang="en-US" sz="1400" b="1" i="0" dirty="0">
              <a:effectLst/>
              <a:latin typeface="system-ui"/>
            </a:endParaRPr>
          </a:p>
        </p:txBody>
      </p:sp>
      <p:pic>
        <p:nvPicPr>
          <p:cNvPr id="3" name="Picture 2"/>
          <p:cNvPicPr>
            <a:picLocks noChangeAspect="1"/>
          </p:cNvPicPr>
          <p:nvPr/>
        </p:nvPicPr>
        <p:blipFill>
          <a:blip r:embed="rId2"/>
          <a:stretch>
            <a:fillRect/>
          </a:stretch>
        </p:blipFill>
        <p:spPr>
          <a:xfrm>
            <a:off x="365760" y="1569572"/>
            <a:ext cx="9121930" cy="1920406"/>
          </a:xfrm>
          <a:prstGeom prst="rect">
            <a:avLst/>
          </a:prstGeom>
        </p:spPr>
      </p:pic>
      <p:sp>
        <p:nvSpPr>
          <p:cNvPr id="4" name="Rectangle 3"/>
          <p:cNvSpPr/>
          <p:nvPr/>
        </p:nvSpPr>
        <p:spPr>
          <a:xfrm>
            <a:off x="365760" y="3489978"/>
            <a:ext cx="8945880" cy="307777"/>
          </a:xfrm>
          <a:prstGeom prst="rect">
            <a:avLst/>
          </a:prstGeom>
        </p:spPr>
        <p:txBody>
          <a:bodyPr wrap="square">
            <a:spAutoFit/>
          </a:bodyPr>
          <a:lstStyle/>
          <a:p>
            <a:r>
              <a:rPr lang="en-US" sz="1400" b="1" u="sng" dirty="0">
                <a:latin typeface="system-ui"/>
              </a:rPr>
              <a:t>Answer: West India has the highest number of dishes and Central India has the least number of dishes.</a:t>
            </a:r>
            <a:endParaRPr lang="en-US" sz="1400" b="1" i="0" u="sng" dirty="0">
              <a:effectLst/>
              <a:latin typeface="system-ui"/>
            </a:endParaRPr>
          </a:p>
        </p:txBody>
      </p:sp>
    </p:spTree>
    <p:extLst>
      <p:ext uri="{BB962C8B-B14F-4D97-AF65-F5344CB8AC3E}">
        <p14:creationId xmlns:p14="http://schemas.microsoft.com/office/powerpoint/2010/main" val="34777580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468" y="1127580"/>
            <a:ext cx="8541187" cy="984885"/>
          </a:xfrm>
        </p:spPr>
        <p:txBody>
          <a:bodyPr/>
          <a:lstStyle/>
          <a:p>
            <a:r>
              <a:rPr lang="en-IN" altLang="en-US" dirty="0"/>
              <a:t>Inferences and Conclusion:</a:t>
            </a:r>
            <a:br>
              <a:rPr lang="en-IN" altLang="en-US" dirty="0"/>
            </a:br>
            <a:endParaRPr lang="en-IN" dirty="0"/>
          </a:p>
        </p:txBody>
      </p:sp>
      <p:sp>
        <p:nvSpPr>
          <p:cNvPr id="4" name="Text Placeholder 3"/>
          <p:cNvSpPr>
            <a:spLocks noGrp="1"/>
          </p:cNvSpPr>
          <p:nvPr>
            <p:ph type="body" sz="quarter" idx="11"/>
          </p:nvPr>
        </p:nvSpPr>
        <p:spPr/>
        <p:txBody>
          <a:bodyPr/>
          <a:lstStyle/>
          <a:p>
            <a:r>
              <a:rPr lang="en-US" dirty="0"/>
              <a:t>Inferences and Conclusion</a:t>
            </a:r>
            <a:endParaRPr lang="en-IN" dirty="0"/>
          </a:p>
        </p:txBody>
      </p:sp>
      <p:sp>
        <p:nvSpPr>
          <p:cNvPr id="5" name="Text Placeholder 4"/>
          <p:cNvSpPr>
            <a:spLocks noGrp="1"/>
          </p:cNvSpPr>
          <p:nvPr>
            <p:ph type="body" sz="quarter" idx="12"/>
          </p:nvPr>
        </p:nvSpPr>
        <p:spPr/>
        <p:txBody>
          <a:bodyPr/>
          <a:lstStyle/>
          <a:p>
            <a:r>
              <a:rPr lang="en-US" dirty="0"/>
              <a:t>06</a:t>
            </a:r>
            <a:endParaRPr lang="en-IN" dirty="0"/>
          </a:p>
        </p:txBody>
      </p:sp>
      <p:sp>
        <p:nvSpPr>
          <p:cNvPr id="6" name="Text Placeholder 5"/>
          <p:cNvSpPr>
            <a:spLocks noGrp="1"/>
          </p:cNvSpPr>
          <p:nvPr>
            <p:ph type="body" sz="quarter" idx="13"/>
          </p:nvPr>
        </p:nvSpPr>
        <p:spPr/>
        <p:txBody>
          <a:bodyPr/>
          <a:lstStyle/>
          <a:p>
            <a:r>
              <a:rPr lang="en-US" dirty="0"/>
              <a:t>UNIT</a:t>
            </a:r>
            <a:endParaRPr lang="en-IN" dirty="0"/>
          </a:p>
        </p:txBody>
      </p:sp>
      <p:sp>
        <p:nvSpPr>
          <p:cNvPr id="7" name="Text Placeholder 6"/>
          <p:cNvSpPr>
            <a:spLocks noGrp="1"/>
          </p:cNvSpPr>
          <p:nvPr>
            <p:ph type="body" sz="quarter" idx="15"/>
          </p:nvPr>
        </p:nvSpPr>
        <p:spPr>
          <a:xfrm>
            <a:off x="522288" y="1909240"/>
            <a:ext cx="8055439" cy="1451179"/>
          </a:xfrm>
        </p:spPr>
        <p:txBody>
          <a:bodyPr/>
          <a:lstStyle/>
          <a:p>
            <a:r>
              <a:rPr lang="en-US" altLang="ko-KR" sz="1800" dirty="0"/>
              <a:t>Most of the Indian dishes are </a:t>
            </a:r>
            <a:r>
              <a:rPr lang="en-US" altLang="ko-KR" sz="1800" b="1" dirty="0"/>
              <a:t>Vegetarian</a:t>
            </a:r>
            <a:r>
              <a:rPr lang="en-US" altLang="ko-KR" sz="1800" dirty="0"/>
              <a:t>.</a:t>
            </a:r>
          </a:p>
          <a:p>
            <a:r>
              <a:rPr lang="en-US" altLang="ko-KR" sz="1800" dirty="0"/>
              <a:t>Large number of Indian dishes have </a:t>
            </a:r>
            <a:r>
              <a:rPr lang="en-US" altLang="ko-KR" sz="1800" b="1" dirty="0"/>
              <a:t>spicy</a:t>
            </a:r>
            <a:r>
              <a:rPr lang="en-US" altLang="ko-KR" sz="1800" dirty="0"/>
              <a:t> flavor.</a:t>
            </a:r>
          </a:p>
          <a:p>
            <a:r>
              <a:rPr lang="en-US" altLang="ko-KR" sz="1800" dirty="0"/>
              <a:t>A large number of Indian dishes are served as </a:t>
            </a:r>
            <a:r>
              <a:rPr lang="en-US" altLang="ko-KR" sz="1800" b="1" dirty="0"/>
              <a:t>main course</a:t>
            </a:r>
            <a:r>
              <a:rPr lang="en-US" altLang="ko-KR" sz="1800" dirty="0"/>
              <a:t>.</a:t>
            </a:r>
          </a:p>
          <a:p>
            <a:r>
              <a:rPr lang="en-US" altLang="ko-KR" sz="1800" b="1" dirty="0"/>
              <a:t>Punjab</a:t>
            </a:r>
            <a:r>
              <a:rPr lang="en-US" altLang="ko-KR" sz="1800" dirty="0"/>
              <a:t> has the highest number of dishes followed by </a:t>
            </a:r>
            <a:r>
              <a:rPr lang="en-US" altLang="ko-KR" sz="1800" b="1" dirty="0"/>
              <a:t>Gujarat</a:t>
            </a:r>
            <a:r>
              <a:rPr lang="en-US" altLang="ko-KR" sz="1800" dirty="0"/>
              <a:t>.</a:t>
            </a:r>
          </a:p>
          <a:p>
            <a:pPr marL="0" indent="0">
              <a:buNone/>
            </a:pPr>
            <a:endParaRPr lang="en-IN" sz="1800" dirty="0"/>
          </a:p>
        </p:txBody>
      </p:sp>
      <p:sp>
        <p:nvSpPr>
          <p:cNvPr id="8" name="Rectangle 7"/>
          <p:cNvSpPr/>
          <p:nvPr/>
        </p:nvSpPr>
        <p:spPr>
          <a:xfrm>
            <a:off x="449468" y="3444716"/>
            <a:ext cx="5547472" cy="1677382"/>
          </a:xfrm>
          <a:prstGeom prst="rect">
            <a:avLst/>
          </a:prstGeom>
        </p:spPr>
        <p:txBody>
          <a:bodyPr wrap="square">
            <a:spAutoFit/>
          </a:bodyPr>
          <a:lstStyle/>
          <a:p>
            <a:r>
              <a:rPr lang="en-IN" sz="1600" b="1" dirty="0">
                <a:latin typeface="system-ui"/>
              </a:rPr>
              <a:t>Here are some ideas for further exploration:</a:t>
            </a:r>
          </a:p>
          <a:p>
            <a:pPr lvl="1">
              <a:lnSpc>
                <a:spcPct val="150000"/>
              </a:lnSpc>
              <a:buFont typeface="Arial" panose="020B0604020202020204" pitchFamily="34" charset="0"/>
              <a:buChar char="•"/>
            </a:pPr>
            <a:r>
              <a:rPr lang="en-IN" sz="1600" dirty="0">
                <a:latin typeface="system-ui"/>
              </a:rPr>
              <a:t> </a:t>
            </a:r>
            <a:r>
              <a:rPr lang="en-IN" sz="1400" dirty="0">
                <a:latin typeface="system-ui"/>
              </a:rPr>
              <a:t>Statewise analysis for Veg/Non-veg dishes.</a:t>
            </a:r>
          </a:p>
          <a:p>
            <a:pPr lvl="1">
              <a:lnSpc>
                <a:spcPct val="150000"/>
              </a:lnSpc>
              <a:buFont typeface="Arial" panose="020B0604020202020204" pitchFamily="34" charset="0"/>
              <a:buChar char="•"/>
            </a:pPr>
            <a:r>
              <a:rPr lang="en-IN" sz="1400" dirty="0">
                <a:latin typeface="system-ui"/>
              </a:rPr>
              <a:t> Ingredient wise analysis for Indian dishes.</a:t>
            </a:r>
          </a:p>
          <a:p>
            <a:pPr lvl="1">
              <a:lnSpc>
                <a:spcPct val="150000"/>
              </a:lnSpc>
              <a:buFont typeface="Arial" panose="020B0604020202020204" pitchFamily="34" charset="0"/>
              <a:buChar char="•"/>
            </a:pPr>
            <a:r>
              <a:rPr lang="en-IN" sz="1400" dirty="0">
                <a:latin typeface="system-ui"/>
              </a:rPr>
              <a:t> Preparation-time analysis for Indian dishes.</a:t>
            </a:r>
          </a:p>
          <a:p>
            <a:pPr lvl="1">
              <a:lnSpc>
                <a:spcPct val="150000"/>
              </a:lnSpc>
              <a:buFont typeface="Arial" panose="020B0604020202020204" pitchFamily="34" charset="0"/>
              <a:buChar char="•"/>
            </a:pPr>
            <a:r>
              <a:rPr lang="en-IN" sz="1400" dirty="0">
                <a:latin typeface="system-ui"/>
              </a:rPr>
              <a:t> Cooking-time analysis for Indian dishes.</a:t>
            </a:r>
            <a:endParaRPr lang="en-IN" sz="1400" b="0" i="0" dirty="0">
              <a:effectLst/>
              <a:latin typeface="system-ui"/>
            </a:endParaRPr>
          </a:p>
        </p:txBody>
      </p:sp>
      <p:sp>
        <p:nvSpPr>
          <p:cNvPr id="9" name="Rectangle 8"/>
          <p:cNvSpPr/>
          <p:nvPr/>
        </p:nvSpPr>
        <p:spPr>
          <a:xfrm>
            <a:off x="5224033" y="5311140"/>
            <a:ext cx="4678792" cy="1015663"/>
          </a:xfrm>
          <a:prstGeom prst="rect">
            <a:avLst/>
          </a:prstGeom>
        </p:spPr>
        <p:txBody>
          <a:bodyPr wrap="square">
            <a:spAutoFit/>
          </a:bodyPr>
          <a:lstStyle/>
          <a:p>
            <a:r>
              <a:rPr lang="en-US" sz="1000" b="1" i="1" dirty="0">
                <a:latin typeface="system-ui"/>
              </a:rPr>
              <a:t>References:</a:t>
            </a:r>
            <a:endParaRPr lang="en-US" sz="1000" b="1" dirty="0">
              <a:latin typeface="system-ui"/>
            </a:endParaRPr>
          </a:p>
          <a:p>
            <a:pPr>
              <a:buFont typeface="Arial" panose="020B0604020202020204" pitchFamily="34" charset="0"/>
              <a:buChar char="•"/>
            </a:pPr>
            <a:r>
              <a:rPr lang="en-US" sz="1000" b="1" dirty="0">
                <a:latin typeface="system-ui"/>
              </a:rPr>
              <a:t>Source</a:t>
            </a:r>
            <a:r>
              <a:rPr lang="en-US" sz="1000" dirty="0">
                <a:latin typeface="system-ui"/>
              </a:rPr>
              <a:t> of dataset: </a:t>
            </a:r>
            <a:r>
              <a:rPr lang="en-US" sz="1000" dirty="0">
                <a:latin typeface="system-ui"/>
                <a:hlinkClick r:id="rId2"/>
              </a:rPr>
              <a:t>https://www.kaggle.com/nehaprabhavalkar/indian-food-101</a:t>
            </a:r>
            <a:endParaRPr lang="en-US" sz="1000" dirty="0">
              <a:latin typeface="system-ui"/>
            </a:endParaRPr>
          </a:p>
          <a:p>
            <a:pPr>
              <a:buFont typeface="Arial" panose="020B0604020202020204" pitchFamily="34" charset="0"/>
              <a:buChar char="•"/>
            </a:pPr>
            <a:r>
              <a:rPr lang="en-US" sz="1000" b="1" dirty="0">
                <a:latin typeface="system-ui"/>
              </a:rPr>
              <a:t>pandas</a:t>
            </a:r>
            <a:r>
              <a:rPr lang="en-US" sz="1000" dirty="0">
                <a:latin typeface="system-ui"/>
              </a:rPr>
              <a:t> library: </a:t>
            </a:r>
            <a:r>
              <a:rPr lang="en-US" sz="1000" dirty="0">
                <a:latin typeface="system-ui"/>
                <a:hlinkClick r:id="rId3"/>
              </a:rPr>
              <a:t>https://pandas.pydata.org/docs/user_guide/index.html</a:t>
            </a:r>
            <a:endParaRPr lang="en-US" sz="1000" dirty="0">
              <a:latin typeface="system-ui"/>
            </a:endParaRPr>
          </a:p>
          <a:p>
            <a:pPr>
              <a:buFont typeface="Arial" panose="020B0604020202020204" pitchFamily="34" charset="0"/>
              <a:buChar char="•"/>
            </a:pPr>
            <a:r>
              <a:rPr lang="en-US" sz="1000" b="1" dirty="0" err="1">
                <a:latin typeface="system-ui"/>
              </a:rPr>
              <a:t>matplotlib</a:t>
            </a:r>
            <a:r>
              <a:rPr lang="en-US" sz="1000" dirty="0">
                <a:latin typeface="system-ui"/>
              </a:rPr>
              <a:t> library: </a:t>
            </a:r>
            <a:r>
              <a:rPr lang="en-US" sz="1000" dirty="0">
                <a:latin typeface="system-ui"/>
                <a:hlinkClick r:id="rId4"/>
              </a:rPr>
              <a:t>https://matplotlib.org/3.3.1/users/index.html</a:t>
            </a:r>
            <a:endParaRPr lang="en-US" sz="1000" dirty="0">
              <a:latin typeface="system-ui"/>
            </a:endParaRPr>
          </a:p>
          <a:p>
            <a:pPr>
              <a:buFont typeface="Arial" panose="020B0604020202020204" pitchFamily="34" charset="0"/>
              <a:buChar char="•"/>
            </a:pPr>
            <a:r>
              <a:rPr lang="en-US" sz="1000" b="1" dirty="0" err="1">
                <a:latin typeface="system-ui"/>
              </a:rPr>
              <a:t>seaborn</a:t>
            </a:r>
            <a:r>
              <a:rPr lang="en-US" sz="1000" dirty="0">
                <a:latin typeface="system-ui"/>
              </a:rPr>
              <a:t> library: </a:t>
            </a:r>
            <a:r>
              <a:rPr lang="en-US" sz="1000" dirty="0">
                <a:latin typeface="system-ui"/>
                <a:hlinkClick r:id="rId5"/>
              </a:rPr>
              <a:t>https://seaborn.pydata.org/tutorial.html</a:t>
            </a:r>
            <a:endParaRPr lang="en-US" sz="1000" dirty="0">
              <a:latin typeface="system-ui"/>
            </a:endParaRPr>
          </a:p>
          <a:p>
            <a:pPr>
              <a:buFont typeface="Arial" panose="020B0604020202020204" pitchFamily="34" charset="0"/>
              <a:buChar char="•"/>
            </a:pPr>
            <a:r>
              <a:rPr lang="en-US" sz="1000" b="1" dirty="0" err="1">
                <a:latin typeface="system-ui"/>
              </a:rPr>
              <a:t>opendatasets</a:t>
            </a:r>
            <a:r>
              <a:rPr lang="en-US" sz="1000" dirty="0">
                <a:latin typeface="system-ui"/>
              </a:rPr>
              <a:t> Python library: </a:t>
            </a:r>
            <a:r>
              <a:rPr lang="en-US" sz="1000" dirty="0">
                <a:latin typeface="system-ui"/>
                <a:hlinkClick r:id="rId6"/>
              </a:rPr>
              <a:t>https://github.com/JovianML/opendatasets</a:t>
            </a:r>
            <a:endParaRPr lang="en-US" sz="1000" b="0" i="0" dirty="0">
              <a:effectLst/>
              <a:latin typeface="system-ui"/>
            </a:endParaRPr>
          </a:p>
        </p:txBody>
      </p:sp>
    </p:spTree>
    <p:extLst>
      <p:ext uri="{BB962C8B-B14F-4D97-AF65-F5344CB8AC3E}">
        <p14:creationId xmlns:p14="http://schemas.microsoft.com/office/powerpoint/2010/main" val="22431958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615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133">
            <a:extLst>
              <a:ext uri="{FF2B5EF4-FFF2-40B4-BE49-F238E27FC236}">
                <a16:creationId xmlns:a16="http://schemas.microsoft.com/office/drawing/2014/main" id="{6F7B47BD-258F-4F64-9422-12BCE02D0EE2}"/>
              </a:ext>
            </a:extLst>
          </p:cNvPr>
          <p:cNvSpPr/>
          <p:nvPr/>
        </p:nvSpPr>
        <p:spPr>
          <a:xfrm>
            <a:off x="528795" y="372009"/>
            <a:ext cx="6368394" cy="4308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r>
              <a:rPr lang="en-US" sz="2800" dirty="0"/>
              <a:t>Indian Food Data Analysis Report</a:t>
            </a:r>
          </a:p>
        </p:txBody>
      </p:sp>
      <p:grpSp>
        <p:nvGrpSpPr>
          <p:cNvPr id="29" name="Group 1">
            <a:extLst>
              <a:ext uri="{FF2B5EF4-FFF2-40B4-BE49-F238E27FC236}">
                <a16:creationId xmlns:a16="http://schemas.microsoft.com/office/drawing/2014/main" id="{DC6F8C60-5F91-4AF4-A2B4-D2C4302BB33F}"/>
              </a:ext>
            </a:extLst>
          </p:cNvPr>
          <p:cNvGrpSpPr/>
          <p:nvPr/>
        </p:nvGrpSpPr>
        <p:grpSpPr>
          <a:xfrm>
            <a:off x="528795" y="1570174"/>
            <a:ext cx="4379913" cy="935629"/>
            <a:chOff x="4181256" y="3049011"/>
            <a:chExt cx="4379913" cy="935629"/>
          </a:xfrm>
        </p:grpSpPr>
        <p:sp>
          <p:nvSpPr>
            <p:cNvPr id="38" name="직사각형 37"/>
            <p:cNvSpPr/>
            <p:nvPr/>
          </p:nvSpPr>
          <p:spPr>
            <a:xfrm>
              <a:off x="4364136" y="3049011"/>
              <a:ext cx="4197033" cy="6309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a:spcAft>
                  <a:spcPts val="600"/>
                </a:spcAft>
              </a:pPr>
              <a:r>
                <a:rPr lang="en-US" altLang="ko-KR" dirty="0">
                  <a:solidFill>
                    <a:schemeClr val="tx1">
                      <a:lumMod val="75000"/>
                      <a:lumOff val="25000"/>
                    </a:schemeClr>
                  </a:solidFill>
                  <a:latin typeface="SamsungOne 700" panose="020B0803030303020204" pitchFamily="34" charset="0"/>
                  <a:ea typeface="SamsungOne 700" panose="020B0803030303020204" pitchFamily="34" charset="0"/>
                </a:rPr>
                <a:t>UNIT</a:t>
              </a:r>
              <a:r>
                <a:rPr lang="en-US" altLang="ko-KR" dirty="0">
                  <a:solidFill>
                    <a:schemeClr val="tx1"/>
                  </a:solidFill>
                  <a:latin typeface="SamsungOne 700" panose="020B0803030303020204" pitchFamily="34" charset="0"/>
                  <a:ea typeface="SamsungOne 700" panose="020B0803030303020204" pitchFamily="34" charset="0"/>
                </a:rPr>
                <a:t> 1. </a:t>
              </a:r>
              <a:r>
                <a:rPr lang="en-IN" dirty="0">
                  <a:solidFill>
                    <a:schemeClr val="tx1">
                      <a:lumMod val="75000"/>
                      <a:lumOff val="25000"/>
                    </a:schemeClr>
                  </a:solidFill>
                  <a:latin typeface="SamsungOne 700" panose="020B0803030303020204" pitchFamily="34" charset="0"/>
                  <a:ea typeface="SamsungOne 700" panose="020B0803030303020204" pitchFamily="34" charset="0"/>
                </a:rPr>
                <a:t>Introduction</a:t>
              </a:r>
            </a:p>
            <a:p>
              <a:pPr>
                <a:spcAft>
                  <a:spcPts val="600"/>
                </a:spcAft>
              </a:pPr>
              <a:endParaRPr lang="en-US" altLang="ko-KR" dirty="0">
                <a:solidFill>
                  <a:schemeClr val="tx1">
                    <a:lumMod val="75000"/>
                    <a:lumOff val="25000"/>
                  </a:schemeClr>
                </a:solidFill>
                <a:latin typeface="SamsungOne 700" panose="020B0803030303020204" pitchFamily="34" charset="0"/>
                <a:ea typeface="SamsungOne 700" panose="020B0803030303020204" pitchFamily="34" charset="0"/>
              </a:endParaRPr>
            </a:p>
          </p:txBody>
        </p:sp>
        <p:sp>
          <p:nvSpPr>
            <p:cNvPr id="39" name="직사각형 38"/>
            <p:cNvSpPr/>
            <p:nvPr/>
          </p:nvSpPr>
          <p:spPr>
            <a:xfrm>
              <a:off x="4181256" y="3224809"/>
              <a:ext cx="36000" cy="252000"/>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a:bevelT w="0" h="6350"/>
              </a:sp3d>
            </a:bodyPr>
            <a:lstStyle/>
            <a:p>
              <a:pPr algn="ctr"/>
              <a:endParaRPr lang="ko-KR" altLang="en-US" sz="2800"/>
            </a:p>
          </p:txBody>
        </p:sp>
        <p:sp>
          <p:nvSpPr>
            <p:cNvPr id="40" name="직사각형 39"/>
            <p:cNvSpPr/>
            <p:nvPr/>
          </p:nvSpPr>
          <p:spPr>
            <a:xfrm>
              <a:off x="5160751" y="3476809"/>
              <a:ext cx="3400417" cy="5078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spcAft>
                  <a:spcPts val="600"/>
                </a:spcAft>
              </a:pPr>
              <a:r>
                <a:rPr lang="en-US" altLang="ko-KR" sz="1400" dirty="0">
                  <a:solidFill>
                    <a:srgbClr val="193EB0"/>
                  </a:solidFill>
                  <a:latin typeface="SamsungOne 700" panose="020B0803030303020204" pitchFamily="34" charset="0"/>
                  <a:ea typeface="SamsungOne 700" panose="020B0803030303020204" pitchFamily="34" charset="0"/>
                </a:rPr>
                <a:t>1.1. Objective</a:t>
              </a:r>
            </a:p>
            <a:p>
              <a:pPr>
                <a:spcAft>
                  <a:spcPts val="600"/>
                </a:spcAft>
              </a:pPr>
              <a:r>
                <a:rPr lang="en-US" sz="1400" b="1" dirty="0">
                  <a:solidFill>
                    <a:srgbClr val="193EB0"/>
                  </a:solidFill>
                  <a:latin typeface="SamsungOne 700" panose="020B0803030303020204" pitchFamily="34" charset="0"/>
                </a:rPr>
                <a:t>1.2. Tools and Techniques</a:t>
              </a:r>
              <a:endParaRPr lang="en-IN" sz="1400" b="1" dirty="0"/>
            </a:p>
          </p:txBody>
        </p:sp>
      </p:grpSp>
      <p:grpSp>
        <p:nvGrpSpPr>
          <p:cNvPr id="22" name="Group 1">
            <a:extLst>
              <a:ext uri="{FF2B5EF4-FFF2-40B4-BE49-F238E27FC236}">
                <a16:creationId xmlns:a16="http://schemas.microsoft.com/office/drawing/2014/main" id="{7D0214F6-55D5-4943-ABF3-DD8494318B52}"/>
              </a:ext>
            </a:extLst>
          </p:cNvPr>
          <p:cNvGrpSpPr/>
          <p:nvPr/>
        </p:nvGrpSpPr>
        <p:grpSpPr>
          <a:xfrm>
            <a:off x="546795" y="2578507"/>
            <a:ext cx="4379913" cy="632207"/>
            <a:chOff x="4181256" y="3224809"/>
            <a:chExt cx="4379913" cy="632207"/>
          </a:xfrm>
        </p:grpSpPr>
        <p:sp>
          <p:nvSpPr>
            <p:cNvPr id="23" name="직사각형 37">
              <a:extLst>
                <a:ext uri="{FF2B5EF4-FFF2-40B4-BE49-F238E27FC236}">
                  <a16:creationId xmlns:a16="http://schemas.microsoft.com/office/drawing/2014/main" id="{D865D17B-F777-4FD2-8230-F732FA95C4AA}"/>
                </a:ext>
              </a:extLst>
            </p:cNvPr>
            <p:cNvSpPr/>
            <p:nvPr/>
          </p:nvSpPr>
          <p:spPr>
            <a:xfrm>
              <a:off x="4364136" y="3225982"/>
              <a:ext cx="4197033"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a:spcAft>
                  <a:spcPts val="600"/>
                </a:spcAft>
              </a:pPr>
              <a:r>
                <a:rPr lang="en-US" altLang="ko-KR" dirty="0">
                  <a:solidFill>
                    <a:schemeClr val="tx1">
                      <a:lumMod val="75000"/>
                      <a:lumOff val="25000"/>
                    </a:schemeClr>
                  </a:solidFill>
                  <a:latin typeface="SamsungOne 700" panose="020B0803030303020204" pitchFamily="34" charset="0"/>
                  <a:ea typeface="SamsungOne 700" panose="020B0803030303020204" pitchFamily="34" charset="0"/>
                </a:rPr>
                <a:t>UNIT 2. Data Source</a:t>
              </a:r>
            </a:p>
          </p:txBody>
        </p:sp>
        <p:sp>
          <p:nvSpPr>
            <p:cNvPr id="24" name="직사각형 38">
              <a:extLst>
                <a:ext uri="{FF2B5EF4-FFF2-40B4-BE49-F238E27FC236}">
                  <a16:creationId xmlns:a16="http://schemas.microsoft.com/office/drawing/2014/main" id="{E23B952E-EE2F-4202-8442-CDF50A9B0AD6}"/>
                </a:ext>
              </a:extLst>
            </p:cNvPr>
            <p:cNvSpPr/>
            <p:nvPr/>
          </p:nvSpPr>
          <p:spPr>
            <a:xfrm>
              <a:off x="4181256" y="3224809"/>
              <a:ext cx="36000" cy="252000"/>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a:bevelT w="0" h="6350"/>
              </a:sp3d>
            </a:bodyPr>
            <a:lstStyle/>
            <a:p>
              <a:pPr algn="ctr"/>
              <a:endParaRPr lang="ko-KR" altLang="en-US" sz="2800"/>
            </a:p>
          </p:txBody>
        </p:sp>
        <p:sp>
          <p:nvSpPr>
            <p:cNvPr id="25" name="직사각형 39">
              <a:extLst>
                <a:ext uri="{FF2B5EF4-FFF2-40B4-BE49-F238E27FC236}">
                  <a16:creationId xmlns:a16="http://schemas.microsoft.com/office/drawing/2014/main" id="{3B3BE372-327F-4EA0-843F-E838E3336A63}"/>
                </a:ext>
              </a:extLst>
            </p:cNvPr>
            <p:cNvSpPr/>
            <p:nvPr/>
          </p:nvSpPr>
          <p:spPr>
            <a:xfrm>
              <a:off x="5160752" y="3641572"/>
              <a:ext cx="3400417" cy="215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spcAft>
                  <a:spcPts val="600"/>
                </a:spcAft>
              </a:pPr>
              <a:endParaRPr lang="en-US" altLang="ko-KR" sz="1400" dirty="0">
                <a:solidFill>
                  <a:schemeClr val="bg1">
                    <a:lumMod val="65000"/>
                  </a:schemeClr>
                </a:solidFill>
                <a:latin typeface="SamsungOne 400" panose="020B0503030303020204" pitchFamily="34" charset="0"/>
                <a:ea typeface="SamsungOne 400" panose="020B0503030303020204" pitchFamily="34" charset="0"/>
              </a:endParaRPr>
            </a:p>
          </p:txBody>
        </p:sp>
      </p:grpSp>
      <p:grpSp>
        <p:nvGrpSpPr>
          <p:cNvPr id="26" name="Group 1">
            <a:extLst>
              <a:ext uri="{FF2B5EF4-FFF2-40B4-BE49-F238E27FC236}">
                <a16:creationId xmlns:a16="http://schemas.microsoft.com/office/drawing/2014/main" id="{B04F504A-8F12-4222-8233-E8A01A62BE7F}"/>
              </a:ext>
            </a:extLst>
          </p:cNvPr>
          <p:cNvGrpSpPr/>
          <p:nvPr/>
        </p:nvGrpSpPr>
        <p:grpSpPr>
          <a:xfrm>
            <a:off x="528794" y="3093900"/>
            <a:ext cx="4379913" cy="1432426"/>
            <a:chOff x="4181256" y="3224809"/>
            <a:chExt cx="4379913" cy="1432426"/>
          </a:xfrm>
        </p:grpSpPr>
        <p:sp>
          <p:nvSpPr>
            <p:cNvPr id="27" name="직사각형 37">
              <a:extLst>
                <a:ext uri="{FF2B5EF4-FFF2-40B4-BE49-F238E27FC236}">
                  <a16:creationId xmlns:a16="http://schemas.microsoft.com/office/drawing/2014/main" id="{842BA52B-D28D-4DA4-ABFF-1D65A88FF870}"/>
                </a:ext>
              </a:extLst>
            </p:cNvPr>
            <p:cNvSpPr/>
            <p:nvPr/>
          </p:nvSpPr>
          <p:spPr>
            <a:xfrm>
              <a:off x="4364136" y="3225982"/>
              <a:ext cx="4197033"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a:spcAft>
                  <a:spcPts val="600"/>
                </a:spcAft>
              </a:pPr>
              <a:r>
                <a:rPr lang="en-US" altLang="ko-KR" dirty="0">
                  <a:solidFill>
                    <a:schemeClr val="tx1">
                      <a:lumMod val="75000"/>
                      <a:lumOff val="25000"/>
                    </a:schemeClr>
                  </a:solidFill>
                  <a:latin typeface="SamsungOne 700" panose="020B0803030303020204" pitchFamily="34" charset="0"/>
                  <a:ea typeface="SamsungOne 700" panose="020B0803030303020204" pitchFamily="34" charset="0"/>
                </a:rPr>
                <a:t>UNIT 3. Data Preparation and Cleaning</a:t>
              </a:r>
            </a:p>
          </p:txBody>
        </p:sp>
        <p:sp>
          <p:nvSpPr>
            <p:cNvPr id="28" name="직사각형 38">
              <a:extLst>
                <a:ext uri="{FF2B5EF4-FFF2-40B4-BE49-F238E27FC236}">
                  <a16:creationId xmlns:a16="http://schemas.microsoft.com/office/drawing/2014/main" id="{DAE37420-EEA4-419E-A084-4EE55B9A58E2}"/>
                </a:ext>
              </a:extLst>
            </p:cNvPr>
            <p:cNvSpPr/>
            <p:nvPr/>
          </p:nvSpPr>
          <p:spPr>
            <a:xfrm>
              <a:off x="4181256" y="3224809"/>
              <a:ext cx="36000" cy="252000"/>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a:bevelT w="0" h="6350"/>
              </a:sp3d>
            </a:bodyPr>
            <a:lstStyle/>
            <a:p>
              <a:pPr algn="ctr"/>
              <a:endParaRPr lang="ko-KR" altLang="en-US" sz="2800"/>
            </a:p>
          </p:txBody>
        </p:sp>
        <p:sp>
          <p:nvSpPr>
            <p:cNvPr id="45" name="직사각형 39">
              <a:extLst>
                <a:ext uri="{FF2B5EF4-FFF2-40B4-BE49-F238E27FC236}">
                  <a16:creationId xmlns:a16="http://schemas.microsoft.com/office/drawing/2014/main" id="{6900D595-0C92-4F9C-979A-BA20F7B7CEED}"/>
                </a:ext>
              </a:extLst>
            </p:cNvPr>
            <p:cNvSpPr/>
            <p:nvPr/>
          </p:nvSpPr>
          <p:spPr>
            <a:xfrm>
              <a:off x="5160752" y="3641572"/>
              <a:ext cx="3400417" cy="10156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spcAft>
                  <a:spcPts val="600"/>
                </a:spcAft>
              </a:pPr>
              <a:r>
                <a:rPr lang="en-US" altLang="ko-KR" sz="1400" dirty="0">
                  <a:solidFill>
                    <a:srgbClr val="193EB0"/>
                  </a:solidFill>
                  <a:latin typeface="SamsungOne 700" panose="020B0803030303020204" pitchFamily="34" charset="0"/>
                  <a:ea typeface="SamsungOne 700" panose="020B0803030303020204" pitchFamily="34" charset="0"/>
                </a:rPr>
                <a:t>3.1. Importing Libraries</a:t>
              </a:r>
            </a:p>
            <a:p>
              <a:pPr>
                <a:spcAft>
                  <a:spcPts val="600"/>
                </a:spcAft>
              </a:pPr>
              <a:r>
                <a:rPr lang="en-US" altLang="ko-KR" sz="1400" dirty="0">
                  <a:solidFill>
                    <a:srgbClr val="193EB0"/>
                  </a:solidFill>
                  <a:latin typeface="SamsungOne 700" panose="020B0803030303020204" pitchFamily="34" charset="0"/>
                  <a:ea typeface="SamsungOne 700" panose="020B0803030303020204" pitchFamily="34" charset="0"/>
                </a:rPr>
                <a:t>3.2. Creating Data frames</a:t>
              </a:r>
            </a:p>
            <a:p>
              <a:pPr>
                <a:spcAft>
                  <a:spcPts val="600"/>
                </a:spcAft>
              </a:pPr>
              <a:r>
                <a:rPr lang="en-US" altLang="ko-KR" sz="1400" dirty="0">
                  <a:solidFill>
                    <a:srgbClr val="193EB0"/>
                  </a:solidFill>
                  <a:latin typeface="SamsungOne 700" panose="020B0803030303020204" pitchFamily="34" charset="0"/>
                  <a:ea typeface="SamsungOne 700" panose="020B0803030303020204" pitchFamily="34" charset="0"/>
                </a:rPr>
                <a:t>3.3. Dropping missing values &amp; replacing invalid data</a:t>
              </a:r>
            </a:p>
          </p:txBody>
        </p:sp>
      </p:grpSp>
      <p:grpSp>
        <p:nvGrpSpPr>
          <p:cNvPr id="16" name="Group 1">
            <a:extLst>
              <a:ext uri="{FF2B5EF4-FFF2-40B4-BE49-F238E27FC236}">
                <a16:creationId xmlns:a16="http://schemas.microsoft.com/office/drawing/2014/main" id="{B04F504A-8F12-4222-8233-E8A01A62BE7F}"/>
              </a:ext>
            </a:extLst>
          </p:cNvPr>
          <p:cNvGrpSpPr/>
          <p:nvPr/>
        </p:nvGrpSpPr>
        <p:grpSpPr>
          <a:xfrm>
            <a:off x="528794" y="4733751"/>
            <a:ext cx="4379913" cy="278172"/>
            <a:chOff x="4181256" y="3224809"/>
            <a:chExt cx="4379913" cy="278172"/>
          </a:xfrm>
        </p:grpSpPr>
        <p:sp>
          <p:nvSpPr>
            <p:cNvPr id="17" name="직사각형 37">
              <a:extLst>
                <a:ext uri="{FF2B5EF4-FFF2-40B4-BE49-F238E27FC236}">
                  <a16:creationId xmlns:a16="http://schemas.microsoft.com/office/drawing/2014/main" id="{842BA52B-D28D-4DA4-ABFF-1D65A88FF870}"/>
                </a:ext>
              </a:extLst>
            </p:cNvPr>
            <p:cNvSpPr/>
            <p:nvPr/>
          </p:nvSpPr>
          <p:spPr>
            <a:xfrm>
              <a:off x="4364136" y="3225982"/>
              <a:ext cx="4197033"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a:spcAft>
                  <a:spcPts val="600"/>
                </a:spcAft>
              </a:pPr>
              <a:r>
                <a:rPr lang="en-US" altLang="ko-KR" dirty="0">
                  <a:solidFill>
                    <a:schemeClr val="tx1">
                      <a:lumMod val="75000"/>
                      <a:lumOff val="25000"/>
                    </a:schemeClr>
                  </a:solidFill>
                  <a:latin typeface="SamsungOne 700" panose="020B0803030303020204" pitchFamily="34" charset="0"/>
                  <a:ea typeface="SamsungOne 700" panose="020B0803030303020204" pitchFamily="34" charset="0"/>
                </a:rPr>
                <a:t>UNIT 4. Analysis and Visualization</a:t>
              </a:r>
            </a:p>
          </p:txBody>
        </p:sp>
        <p:sp>
          <p:nvSpPr>
            <p:cNvPr id="18" name="직사각형 38">
              <a:extLst>
                <a:ext uri="{FF2B5EF4-FFF2-40B4-BE49-F238E27FC236}">
                  <a16:creationId xmlns:a16="http://schemas.microsoft.com/office/drawing/2014/main" id="{DAE37420-EEA4-419E-A084-4EE55B9A58E2}"/>
                </a:ext>
              </a:extLst>
            </p:cNvPr>
            <p:cNvSpPr/>
            <p:nvPr/>
          </p:nvSpPr>
          <p:spPr>
            <a:xfrm>
              <a:off x="4181256" y="3224809"/>
              <a:ext cx="36000" cy="252000"/>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a:bevelT w="0" h="6350"/>
              </a:sp3d>
            </a:bodyPr>
            <a:lstStyle/>
            <a:p>
              <a:pPr algn="ctr"/>
              <a:endParaRPr lang="ko-KR" altLang="en-US" sz="2800"/>
            </a:p>
          </p:txBody>
        </p:sp>
      </p:grpSp>
      <p:grpSp>
        <p:nvGrpSpPr>
          <p:cNvPr id="20" name="Group 1">
            <a:extLst>
              <a:ext uri="{FF2B5EF4-FFF2-40B4-BE49-F238E27FC236}">
                <a16:creationId xmlns:a16="http://schemas.microsoft.com/office/drawing/2014/main" id="{B04F504A-8F12-4222-8233-E8A01A62BE7F}"/>
              </a:ext>
            </a:extLst>
          </p:cNvPr>
          <p:cNvGrpSpPr/>
          <p:nvPr/>
        </p:nvGrpSpPr>
        <p:grpSpPr>
          <a:xfrm>
            <a:off x="528794" y="5222681"/>
            <a:ext cx="4379913" cy="278172"/>
            <a:chOff x="4181256" y="3224809"/>
            <a:chExt cx="4379913" cy="278172"/>
          </a:xfrm>
        </p:grpSpPr>
        <p:sp>
          <p:nvSpPr>
            <p:cNvPr id="21" name="직사각형 37">
              <a:extLst>
                <a:ext uri="{FF2B5EF4-FFF2-40B4-BE49-F238E27FC236}">
                  <a16:creationId xmlns:a16="http://schemas.microsoft.com/office/drawing/2014/main" id="{842BA52B-D28D-4DA4-ABFF-1D65A88FF870}"/>
                </a:ext>
              </a:extLst>
            </p:cNvPr>
            <p:cNvSpPr/>
            <p:nvPr/>
          </p:nvSpPr>
          <p:spPr>
            <a:xfrm>
              <a:off x="4364136" y="3225982"/>
              <a:ext cx="4197033"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a:spcAft>
                  <a:spcPts val="600"/>
                </a:spcAft>
              </a:pPr>
              <a:r>
                <a:rPr lang="en-US" altLang="ko-KR" dirty="0">
                  <a:solidFill>
                    <a:schemeClr val="tx1">
                      <a:lumMod val="75000"/>
                      <a:lumOff val="25000"/>
                    </a:schemeClr>
                  </a:solidFill>
                  <a:latin typeface="SamsungOne 700" panose="020B0803030303020204" pitchFamily="34" charset="0"/>
                  <a:ea typeface="SamsungOne 700" panose="020B0803030303020204" pitchFamily="34" charset="0"/>
                </a:rPr>
                <a:t>UNIT 5. Question &amp; Answers</a:t>
              </a:r>
            </a:p>
          </p:txBody>
        </p:sp>
        <p:sp>
          <p:nvSpPr>
            <p:cNvPr id="30" name="직사각형 38">
              <a:extLst>
                <a:ext uri="{FF2B5EF4-FFF2-40B4-BE49-F238E27FC236}">
                  <a16:creationId xmlns:a16="http://schemas.microsoft.com/office/drawing/2014/main" id="{DAE37420-EEA4-419E-A084-4EE55B9A58E2}"/>
                </a:ext>
              </a:extLst>
            </p:cNvPr>
            <p:cNvSpPr/>
            <p:nvPr/>
          </p:nvSpPr>
          <p:spPr>
            <a:xfrm>
              <a:off x="4181256" y="3224809"/>
              <a:ext cx="36000" cy="252000"/>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a:bevelT w="0" h="6350"/>
              </a:sp3d>
            </a:bodyPr>
            <a:lstStyle/>
            <a:p>
              <a:pPr algn="ctr"/>
              <a:endParaRPr lang="ko-KR" altLang="en-US" sz="2800"/>
            </a:p>
          </p:txBody>
        </p:sp>
      </p:grpSp>
      <p:grpSp>
        <p:nvGrpSpPr>
          <p:cNvPr id="31" name="Group 1">
            <a:extLst>
              <a:ext uri="{FF2B5EF4-FFF2-40B4-BE49-F238E27FC236}">
                <a16:creationId xmlns:a16="http://schemas.microsoft.com/office/drawing/2014/main" id="{B04F504A-8F12-4222-8233-E8A01A62BE7F}"/>
              </a:ext>
            </a:extLst>
          </p:cNvPr>
          <p:cNvGrpSpPr/>
          <p:nvPr/>
        </p:nvGrpSpPr>
        <p:grpSpPr>
          <a:xfrm>
            <a:off x="528794" y="5775091"/>
            <a:ext cx="4379913" cy="278172"/>
            <a:chOff x="4181256" y="3224809"/>
            <a:chExt cx="4379913" cy="278172"/>
          </a:xfrm>
        </p:grpSpPr>
        <p:sp>
          <p:nvSpPr>
            <p:cNvPr id="32" name="직사각형 37">
              <a:extLst>
                <a:ext uri="{FF2B5EF4-FFF2-40B4-BE49-F238E27FC236}">
                  <a16:creationId xmlns:a16="http://schemas.microsoft.com/office/drawing/2014/main" id="{842BA52B-D28D-4DA4-ABFF-1D65A88FF870}"/>
                </a:ext>
              </a:extLst>
            </p:cNvPr>
            <p:cNvSpPr/>
            <p:nvPr/>
          </p:nvSpPr>
          <p:spPr>
            <a:xfrm>
              <a:off x="4364136" y="3225982"/>
              <a:ext cx="4197033"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a:spcAft>
                  <a:spcPts val="600"/>
                </a:spcAft>
              </a:pPr>
              <a:r>
                <a:rPr lang="en-US" altLang="ko-KR" dirty="0">
                  <a:solidFill>
                    <a:schemeClr val="tx1">
                      <a:lumMod val="75000"/>
                      <a:lumOff val="25000"/>
                    </a:schemeClr>
                  </a:solidFill>
                  <a:latin typeface="SamsungOne 700" panose="020B0803030303020204" pitchFamily="34" charset="0"/>
                  <a:ea typeface="SamsungOne 700" panose="020B0803030303020204" pitchFamily="34" charset="0"/>
                </a:rPr>
                <a:t>UNIT 6. Conclusion &amp; Reference</a:t>
              </a:r>
            </a:p>
          </p:txBody>
        </p:sp>
        <p:sp>
          <p:nvSpPr>
            <p:cNvPr id="33" name="직사각형 38">
              <a:extLst>
                <a:ext uri="{FF2B5EF4-FFF2-40B4-BE49-F238E27FC236}">
                  <a16:creationId xmlns:a16="http://schemas.microsoft.com/office/drawing/2014/main" id="{DAE37420-EEA4-419E-A084-4EE55B9A58E2}"/>
                </a:ext>
              </a:extLst>
            </p:cNvPr>
            <p:cNvSpPr/>
            <p:nvPr/>
          </p:nvSpPr>
          <p:spPr>
            <a:xfrm>
              <a:off x="4181256" y="3224809"/>
              <a:ext cx="36000" cy="252000"/>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a:bevelT w="0" h="6350"/>
              </a:sp3d>
            </a:bodyPr>
            <a:lstStyle/>
            <a:p>
              <a:pPr algn="ctr"/>
              <a:endParaRPr lang="ko-KR" altLang="en-US" sz="2800"/>
            </a:p>
          </p:txBody>
        </p:sp>
      </p:grpSp>
    </p:spTree>
    <p:extLst>
      <p:ext uri="{BB962C8B-B14F-4D97-AF65-F5344CB8AC3E}">
        <p14:creationId xmlns:p14="http://schemas.microsoft.com/office/powerpoint/2010/main" val="3042290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06547BD-7739-49E7-A1AB-5660D23FF318}"/>
              </a:ext>
            </a:extLst>
          </p:cNvPr>
          <p:cNvSpPr>
            <a:spLocks noGrp="1"/>
          </p:cNvSpPr>
          <p:nvPr>
            <p:ph type="title"/>
          </p:nvPr>
        </p:nvSpPr>
        <p:spPr>
          <a:xfrm>
            <a:off x="449468" y="1318074"/>
            <a:ext cx="8541187" cy="646331"/>
          </a:xfrm>
        </p:spPr>
        <p:txBody>
          <a:bodyPr/>
          <a:lstStyle/>
          <a:p>
            <a:r>
              <a:rPr lang="en-US" altLang="en-US" sz="1400" dirty="0"/>
              <a:t>India is renowned for its rich cultural diversity, which is also reflected in its vast array of culinary delights. This project delves into an analysis of Indian food dishes, aiming to uncover insights into the regional, state-wise, and flavor profiles of various dishes.</a:t>
            </a:r>
            <a:endParaRPr lang="ko-KR" altLang="en-US" sz="1400" dirty="0"/>
          </a:p>
        </p:txBody>
      </p:sp>
      <p:sp>
        <p:nvSpPr>
          <p:cNvPr id="7" name="텍스트 개체 틀 6">
            <a:extLst>
              <a:ext uri="{FF2B5EF4-FFF2-40B4-BE49-F238E27FC236}">
                <a16:creationId xmlns:a16="http://schemas.microsoft.com/office/drawing/2014/main" id="{5D7BE4A2-6816-4C15-8CC8-6EEF7E4F9A24}"/>
              </a:ext>
            </a:extLst>
          </p:cNvPr>
          <p:cNvSpPr>
            <a:spLocks noGrp="1"/>
          </p:cNvSpPr>
          <p:nvPr>
            <p:ph type="body" sz="quarter" idx="15"/>
          </p:nvPr>
        </p:nvSpPr>
        <p:spPr/>
        <p:txBody>
          <a:bodyPr/>
          <a:lstStyle/>
          <a:p>
            <a:r>
              <a:rPr lang="en-IN" altLang="ko-KR" sz="2000" dirty="0"/>
              <a:t>Objectives</a:t>
            </a:r>
          </a:p>
          <a:p>
            <a:pPr lvl="1">
              <a:buFont typeface="Arial" panose="020B0604020202020204" pitchFamily="34" charset="0"/>
              <a:buChar char="•"/>
            </a:pPr>
            <a:r>
              <a:rPr lang="en-US" altLang="ko-KR" sz="1600" b="1" dirty="0"/>
              <a:t>Regional Distribution</a:t>
            </a:r>
            <a:r>
              <a:rPr lang="en-US" altLang="ko-KR" sz="1600" dirty="0"/>
              <a:t>: Analyzing how different regions of India contribute to its culinary diversity.</a:t>
            </a:r>
          </a:p>
          <a:p>
            <a:pPr lvl="1">
              <a:buFont typeface="Arial" panose="020B0604020202020204" pitchFamily="34" charset="0"/>
              <a:buChar char="•"/>
            </a:pPr>
            <a:r>
              <a:rPr lang="en-US" altLang="ko-KR" sz="1600" b="1" dirty="0"/>
              <a:t>State-wise Analysis</a:t>
            </a:r>
            <a:r>
              <a:rPr lang="en-US" altLang="ko-KR" sz="1600" dirty="0"/>
              <a:t>: Understanding the variety of dishes associated with different states.</a:t>
            </a:r>
          </a:p>
          <a:p>
            <a:pPr lvl="1">
              <a:buFont typeface="Arial" panose="020B0604020202020204" pitchFamily="34" charset="0"/>
              <a:buChar char="•"/>
            </a:pPr>
            <a:r>
              <a:rPr lang="en-US" altLang="ko-KR" sz="1600" b="1" dirty="0"/>
              <a:t>Flavor Profiles</a:t>
            </a:r>
            <a:r>
              <a:rPr lang="en-US" altLang="ko-KR" sz="1600" dirty="0"/>
              <a:t>: Categorizing dishes based on their flavor—whether sweet, sour, or spicy.</a:t>
            </a:r>
          </a:p>
          <a:p>
            <a:pPr lvl="1">
              <a:buFont typeface="Arial" panose="020B0604020202020204" pitchFamily="34" charset="0"/>
              <a:buChar char="•"/>
            </a:pPr>
            <a:r>
              <a:rPr lang="en-US" altLang="ko-KR" sz="1600" b="1" dirty="0"/>
              <a:t>Diet Type</a:t>
            </a:r>
            <a:r>
              <a:rPr lang="en-US" altLang="ko-KR" sz="1600" dirty="0"/>
              <a:t>: A breakdown of vegetarian and non-vegetarian dishes across the country.</a:t>
            </a:r>
          </a:p>
          <a:p>
            <a:endParaRPr lang="en-IN" altLang="ko-KR" sz="1800" dirty="0"/>
          </a:p>
        </p:txBody>
      </p:sp>
      <p:sp>
        <p:nvSpPr>
          <p:cNvPr id="14" name="제목 1">
            <a:extLst>
              <a:ext uri="{FF2B5EF4-FFF2-40B4-BE49-F238E27FC236}">
                <a16:creationId xmlns:a16="http://schemas.microsoft.com/office/drawing/2014/main" id="{906547BD-7739-49E7-A1AB-5660D23FF318}"/>
              </a:ext>
            </a:extLst>
          </p:cNvPr>
          <p:cNvSpPr txBox="1">
            <a:spLocks/>
          </p:cNvSpPr>
          <p:nvPr/>
        </p:nvSpPr>
        <p:spPr>
          <a:xfrm>
            <a:off x="449467" y="307412"/>
            <a:ext cx="8541187" cy="430887"/>
          </a:xfrm>
          <a:prstGeom prst="rect">
            <a:avLst/>
          </a:prstGeom>
          <a:noFill/>
          <a:ln w="12700" cap="flat" cmpd="sng" algn="ctr">
            <a:noFill/>
            <a:prstDash val="solid"/>
            <a:miter lim="800000"/>
          </a:ln>
          <a:effectLst/>
        </p:spPr>
        <p:txBody>
          <a:bodyPr wrap="square" lIns="0" tIns="0" rIns="0" bIns="0" rtlCol="0" anchor="t">
            <a:spAutoFit/>
            <a:scene3d>
              <a:camera prst="orthographicFront"/>
              <a:lightRig rig="threePt" dir="t"/>
            </a:scene3d>
            <a:sp3d>
              <a:bevelT w="0" h="6350"/>
            </a:sp3d>
          </a:bodyPr>
          <a:lstStyle>
            <a:lvl1pPr algn="l" defTabSz="914400" rtl="0" eaLnBrk="1" latinLnBrk="1" hangingPunct="1">
              <a:lnSpc>
                <a:spcPct val="100000"/>
              </a:lnSpc>
              <a:spcBef>
                <a:spcPts val="0"/>
              </a:spcBef>
              <a:buNone/>
              <a:defRPr lang="ko-KR" altLang="en-US" sz="3200" kern="1200">
                <a:solidFill>
                  <a:schemeClr val="tx1">
                    <a:lumMod val="95000"/>
                    <a:lumOff val="5000"/>
                  </a:schemeClr>
                </a:solidFill>
                <a:latin typeface="Samsung Sharp Sans" pitchFamily="2" charset="0"/>
                <a:ea typeface="Samsung Sharp Sans" pitchFamily="2" charset="0"/>
                <a:cs typeface="Samsung Sharp Sans" pitchFamily="2" charset="0"/>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IN" altLang="en-US" sz="2800" dirty="0">
                <a:solidFill>
                  <a:schemeClr val="bg1"/>
                </a:solidFill>
              </a:rPr>
              <a:t>Introduction</a:t>
            </a:r>
          </a:p>
        </p:txBody>
      </p:sp>
      <p:sp>
        <p:nvSpPr>
          <p:cNvPr id="6" name="텍스트 개체 틀 6">
            <a:extLst>
              <a:ext uri="{FF2B5EF4-FFF2-40B4-BE49-F238E27FC236}">
                <a16:creationId xmlns:a16="http://schemas.microsoft.com/office/drawing/2014/main" id="{5D7BE4A2-6816-4C15-8CC8-6EEF7E4F9A24}"/>
              </a:ext>
            </a:extLst>
          </p:cNvPr>
          <p:cNvSpPr>
            <a:spLocks noGrp="1"/>
          </p:cNvSpPr>
          <p:nvPr>
            <p:ph type="body" sz="quarter" idx="15"/>
          </p:nvPr>
        </p:nvSpPr>
        <p:spPr>
          <a:xfrm>
            <a:off x="491813" y="4289947"/>
            <a:ext cx="8055439" cy="914400"/>
          </a:xfrm>
        </p:spPr>
        <p:txBody>
          <a:bodyPr/>
          <a:lstStyle/>
          <a:p>
            <a:r>
              <a:rPr lang="en-IN" altLang="ko-KR" sz="2000" dirty="0"/>
              <a:t>Tools &amp; Techniques</a:t>
            </a:r>
          </a:p>
          <a:p>
            <a:pPr lvl="1">
              <a:buFont typeface="Arial" panose="020B0604020202020204" pitchFamily="34" charset="0"/>
              <a:buChar char="•"/>
            </a:pPr>
            <a:r>
              <a:rPr lang="en-IN" altLang="ko-KR" sz="1600" b="1" dirty="0"/>
              <a:t>Dataset</a:t>
            </a:r>
            <a:r>
              <a:rPr lang="en-IN" altLang="ko-KR" sz="1600" dirty="0"/>
              <a:t>: A comprehensive dataset with detailed information about Indian dishes.</a:t>
            </a:r>
          </a:p>
          <a:p>
            <a:pPr lvl="1">
              <a:buFont typeface="Arial" panose="020B0604020202020204" pitchFamily="34" charset="0"/>
              <a:buChar char="•"/>
            </a:pPr>
            <a:r>
              <a:rPr lang="en-IN" altLang="ko-KR" sz="1600" b="1" dirty="0"/>
              <a:t>Pandas Library</a:t>
            </a:r>
            <a:r>
              <a:rPr lang="en-IN" altLang="ko-KR" sz="1600" dirty="0"/>
              <a:t>: Used for data manipulation and analysis, transforming raw data into workable </a:t>
            </a:r>
            <a:r>
              <a:rPr lang="en-IN" altLang="ko-KR" sz="1600" dirty="0" err="1"/>
              <a:t>DataFrames</a:t>
            </a:r>
            <a:r>
              <a:rPr lang="en-IN" altLang="ko-KR" sz="1600" dirty="0"/>
              <a:t>.</a:t>
            </a:r>
          </a:p>
          <a:p>
            <a:pPr lvl="1">
              <a:buFont typeface="Arial" panose="020B0604020202020204" pitchFamily="34" charset="0"/>
              <a:buChar char="•"/>
            </a:pPr>
            <a:r>
              <a:rPr lang="en-IN" altLang="ko-KR" sz="1600" b="1" dirty="0"/>
              <a:t>Matplotlib &amp; Seaborn</a:t>
            </a:r>
            <a:r>
              <a:rPr lang="en-IN" altLang="ko-KR" sz="1600" dirty="0"/>
              <a:t>: Libraries used for creating visual representations of the data, aiding in better understanding and communication of insights.</a:t>
            </a:r>
          </a:p>
          <a:p>
            <a:endParaRPr lang="en-IN" altLang="ko-KR" sz="2000" dirty="0"/>
          </a:p>
          <a:p>
            <a:endParaRPr lang="en-IN" altLang="ko-KR" sz="1800" dirty="0"/>
          </a:p>
        </p:txBody>
      </p:sp>
      <p:sp>
        <p:nvSpPr>
          <p:cNvPr id="9" name="Text Placeholder 4"/>
          <p:cNvSpPr>
            <a:spLocks noGrp="1"/>
          </p:cNvSpPr>
          <p:nvPr>
            <p:ph type="body" sz="quarter" idx="12"/>
          </p:nvPr>
        </p:nvSpPr>
        <p:spPr>
          <a:xfrm>
            <a:off x="9208517" y="480779"/>
            <a:ext cx="340625" cy="246221"/>
          </a:xfrm>
        </p:spPr>
        <p:txBody>
          <a:bodyPr/>
          <a:lstStyle/>
          <a:p>
            <a:r>
              <a:rPr lang="en-US" dirty="0"/>
              <a:t>01</a:t>
            </a:r>
            <a:endParaRPr lang="en-IN" dirty="0"/>
          </a:p>
        </p:txBody>
      </p:sp>
      <p:sp>
        <p:nvSpPr>
          <p:cNvPr id="10" name="Text Placeholder 5"/>
          <p:cNvSpPr>
            <a:spLocks noGrp="1"/>
          </p:cNvSpPr>
          <p:nvPr>
            <p:ph type="body" sz="quarter" idx="13"/>
          </p:nvPr>
        </p:nvSpPr>
        <p:spPr>
          <a:xfrm>
            <a:off x="8740667" y="480779"/>
            <a:ext cx="467850" cy="246221"/>
          </a:xfrm>
        </p:spPr>
        <p:txBody>
          <a:bodyPr/>
          <a:lstStyle/>
          <a:p>
            <a:r>
              <a:rPr lang="en-US" dirty="0"/>
              <a:t>UNIT</a:t>
            </a:r>
            <a:endParaRPr lang="en-IN" dirty="0"/>
          </a:p>
        </p:txBody>
      </p:sp>
    </p:spTree>
    <p:extLst>
      <p:ext uri="{BB962C8B-B14F-4D97-AF65-F5344CB8AC3E}">
        <p14:creationId xmlns:p14="http://schemas.microsoft.com/office/powerpoint/2010/main" val="986184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7AFAC3-B389-89A3-9D5C-C95771FBA3AC}"/>
              </a:ext>
            </a:extLst>
          </p:cNvPr>
          <p:cNvSpPr txBox="1"/>
          <p:nvPr/>
        </p:nvSpPr>
        <p:spPr>
          <a:xfrm>
            <a:off x="189755" y="2759954"/>
            <a:ext cx="9713070" cy="3477875"/>
          </a:xfrm>
          <a:prstGeom prst="rect">
            <a:avLst/>
          </a:prstGeom>
          <a:noFill/>
        </p:spPr>
        <p:txBody>
          <a:bodyPr wrap="square">
            <a:spAutoFit/>
          </a:bodyPr>
          <a:lstStyle/>
          <a:p>
            <a:pPr algn="l" rtl="0"/>
            <a:r>
              <a:rPr lang="en-US" sz="2400" b="0" i="0" dirty="0">
                <a:solidFill>
                  <a:srgbClr val="222222"/>
                </a:solidFill>
                <a:effectLst/>
                <a:latin typeface="Arial" panose="020B0604020202020204" pitchFamily="34" charset="0"/>
              </a:rPr>
              <a:t>Project Description</a:t>
            </a:r>
          </a:p>
          <a:p>
            <a:pPr algn="l" rtl="0"/>
            <a:endParaRPr lang="en-US" sz="2000" b="0" i="0" dirty="0">
              <a:solidFill>
                <a:srgbClr val="222222"/>
              </a:solidFill>
              <a:effectLst/>
              <a:latin typeface="Arial" panose="020B0604020202020204" pitchFamily="34" charset="0"/>
            </a:endParaRPr>
          </a:p>
          <a:p>
            <a:pPr algn="l" rtl="0"/>
            <a:r>
              <a:rPr lang="en-US" sz="1600" b="0" i="0" dirty="0">
                <a:solidFill>
                  <a:srgbClr val="222222"/>
                </a:solidFill>
                <a:effectLst/>
                <a:latin typeface="Arial" panose="020B0604020202020204" pitchFamily="34" charset="0"/>
              </a:rPr>
              <a:t>Indian cuisine is renowned for its diverse flavors, rich ingredients, and unique cooking methods. However, there is limited data-driven analysis on its nutritional content, ingredient patterns, and regional variations. This project aims to bridge that gap by utilizing Python to analyze a dataset of popular Indian dishes.</a:t>
            </a:r>
          </a:p>
          <a:p>
            <a:pPr algn="l" rtl="0"/>
            <a:r>
              <a:rPr lang="en-US" sz="1600" b="0" i="0" dirty="0">
                <a:solidFill>
                  <a:srgbClr val="222222"/>
                </a:solidFill>
                <a:effectLst/>
                <a:latin typeface="Arial" panose="020B0604020202020204" pitchFamily="34" charset="0"/>
              </a:rPr>
              <a:t>The project will involve:</a:t>
            </a:r>
            <a:br>
              <a:rPr lang="en-US" sz="1600" b="0" i="0" dirty="0">
                <a:solidFill>
                  <a:srgbClr val="222222"/>
                </a:solidFill>
                <a:effectLst/>
                <a:latin typeface="Arial" panose="020B0604020202020204" pitchFamily="34" charset="0"/>
              </a:rPr>
            </a:br>
            <a:r>
              <a:rPr lang="en-US" sz="1600" b="1" i="0" dirty="0">
                <a:solidFill>
                  <a:srgbClr val="222222"/>
                </a:solidFill>
                <a:effectLst/>
                <a:latin typeface="Arial" panose="020B0604020202020204" pitchFamily="34" charset="0"/>
              </a:rPr>
              <a:t>1.Data Collection and Cleaning</a:t>
            </a:r>
            <a:r>
              <a:rPr lang="en-US" sz="1600" b="0" i="0" dirty="0">
                <a:solidFill>
                  <a:srgbClr val="222222"/>
                </a:solidFill>
                <a:effectLst/>
                <a:latin typeface="Arial" panose="020B0604020202020204" pitchFamily="34" charset="0"/>
              </a:rPr>
              <a:t>: Compile a comprehensive dataset of Indian dishes, including details such as dish names, ingredients, cooking methods, regional origins, and nutritional information (calories, protein, fat, carbohydrates, vitamins, minerals, etc.).</a:t>
            </a:r>
          </a:p>
          <a:p>
            <a:pPr algn="l" rtl="0"/>
            <a:endParaRPr lang="en-US" sz="1600" b="1" i="0" dirty="0">
              <a:solidFill>
                <a:srgbClr val="222222"/>
              </a:solidFill>
              <a:effectLst/>
              <a:latin typeface="Arial" panose="020B0604020202020204" pitchFamily="34" charset="0"/>
            </a:endParaRPr>
          </a:p>
          <a:p>
            <a:pPr algn="l" rtl="0"/>
            <a:r>
              <a:rPr lang="en-US" sz="1600" b="1" i="0" dirty="0">
                <a:solidFill>
                  <a:srgbClr val="222222"/>
                </a:solidFill>
                <a:effectLst/>
                <a:latin typeface="Arial" panose="020B0604020202020204" pitchFamily="34" charset="0"/>
              </a:rPr>
              <a:t>2.Data Exploration and Visualization</a:t>
            </a:r>
            <a:r>
              <a:rPr lang="en-US" sz="1600" b="0" i="0" dirty="0">
                <a:solidFill>
                  <a:srgbClr val="222222"/>
                </a:solidFill>
                <a:effectLst/>
                <a:latin typeface="Arial" panose="020B0604020202020204" pitchFamily="34" charset="0"/>
              </a:rPr>
              <a:t>: Analyze the dataset to identify trends, such as the most common ingredients, popular dishes in different regions, and the nutritional composition of various foods. Use data visualization techniques to display these patterns.</a:t>
            </a:r>
          </a:p>
        </p:txBody>
      </p:sp>
      <p:sp>
        <p:nvSpPr>
          <p:cNvPr id="4" name="TextBox 3">
            <a:extLst>
              <a:ext uri="{FF2B5EF4-FFF2-40B4-BE49-F238E27FC236}">
                <a16:creationId xmlns:a16="http://schemas.microsoft.com/office/drawing/2014/main" id="{4ACEB0EB-4B45-B1D9-58AF-D2A72FA7EADE}"/>
              </a:ext>
            </a:extLst>
          </p:cNvPr>
          <p:cNvSpPr txBox="1"/>
          <p:nvPr/>
        </p:nvSpPr>
        <p:spPr>
          <a:xfrm>
            <a:off x="189755" y="513185"/>
            <a:ext cx="9386596" cy="2246769"/>
          </a:xfrm>
          <a:prstGeom prst="rect">
            <a:avLst/>
          </a:prstGeom>
          <a:noFill/>
        </p:spPr>
        <p:txBody>
          <a:bodyPr wrap="square" rtlCol="0">
            <a:spAutoFit/>
          </a:bodyPr>
          <a:lstStyle/>
          <a:p>
            <a:pPr algn="l" rtl="0"/>
            <a:r>
              <a:rPr lang="en-US" sz="2400" b="0" i="0" dirty="0">
                <a:solidFill>
                  <a:schemeClr val="bg2"/>
                </a:solidFill>
                <a:effectLst/>
                <a:latin typeface="Arial" panose="020B0604020202020204" pitchFamily="34" charset="0"/>
              </a:rPr>
              <a:t>Problem Statement</a:t>
            </a:r>
          </a:p>
          <a:p>
            <a:pPr algn="l" rtl="0"/>
            <a:endParaRPr lang="en-US" b="0" i="0" dirty="0">
              <a:solidFill>
                <a:schemeClr val="bg2"/>
              </a:solidFill>
              <a:effectLst/>
              <a:latin typeface="Arial" panose="020B0604020202020204" pitchFamily="34" charset="0"/>
            </a:endParaRPr>
          </a:p>
          <a:p>
            <a:pPr algn="l" rtl="0"/>
            <a:r>
              <a:rPr lang="en-US" sz="1600" b="0" i="0" dirty="0">
                <a:solidFill>
                  <a:srgbClr val="222222"/>
                </a:solidFill>
                <a:effectLst/>
                <a:latin typeface="Arial" panose="020B0604020202020204" pitchFamily="34" charset="0"/>
              </a:rPr>
              <a:t>The goal of this project is to analyze the nutritional composition, regional variations, and ingredient usage patterns in popular Indian dishes using Python. The analysis aims to understand the health impact, cultural significance, and dietary trends of Indian cuisine across different regions of the country. The project will also explore the relationship between ingredients and their nutritional value to provide insights for health-conscious individuals and food enthusiasts.</a:t>
            </a:r>
          </a:p>
          <a:p>
            <a:endParaRPr lang="en-IN" dirty="0"/>
          </a:p>
        </p:txBody>
      </p:sp>
    </p:spTree>
    <p:extLst>
      <p:ext uri="{BB962C8B-B14F-4D97-AF65-F5344CB8AC3E}">
        <p14:creationId xmlns:p14="http://schemas.microsoft.com/office/powerpoint/2010/main" val="70688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9C90FB-13D5-1C30-4E53-EF3920F07E2D}"/>
              </a:ext>
            </a:extLst>
          </p:cNvPr>
          <p:cNvSpPr txBox="1"/>
          <p:nvPr/>
        </p:nvSpPr>
        <p:spPr>
          <a:xfrm>
            <a:off x="97971" y="1530221"/>
            <a:ext cx="9706882" cy="3416320"/>
          </a:xfrm>
          <a:prstGeom prst="rect">
            <a:avLst/>
          </a:prstGeom>
          <a:noFill/>
        </p:spPr>
        <p:txBody>
          <a:bodyPr wrap="square" rtlCol="0">
            <a:spAutoFit/>
          </a:bodyPr>
          <a:lstStyle/>
          <a:p>
            <a:pPr algn="l" rtl="0"/>
            <a:r>
              <a:rPr lang="en-US" sz="1800" b="1" i="0" dirty="0">
                <a:solidFill>
                  <a:srgbClr val="222222"/>
                </a:solidFill>
                <a:effectLst/>
                <a:latin typeface="Arial" panose="020B0604020202020204" pitchFamily="34" charset="0"/>
              </a:rPr>
              <a:t>3.Nutritional Analysis</a:t>
            </a:r>
            <a:r>
              <a:rPr lang="en-US" sz="1800" b="0" i="0" dirty="0">
                <a:solidFill>
                  <a:srgbClr val="222222"/>
                </a:solidFill>
                <a:effectLst/>
                <a:latin typeface="Arial" panose="020B0604020202020204" pitchFamily="34" charset="0"/>
              </a:rPr>
              <a:t>: Evaluate the nutritional profile of various dishes and categorize them based on their health benefits (e.g., high protein, low carb, high fiber). Compare the nutritional content across different regions and dish categories.</a:t>
            </a:r>
          </a:p>
          <a:p>
            <a:pPr algn="l" rtl="0"/>
            <a:endParaRPr lang="en-US" sz="1800" b="1" i="0" dirty="0">
              <a:solidFill>
                <a:srgbClr val="222222"/>
              </a:solidFill>
              <a:effectLst/>
              <a:latin typeface="Arial" panose="020B0604020202020204" pitchFamily="34" charset="0"/>
            </a:endParaRPr>
          </a:p>
          <a:p>
            <a:pPr algn="l" rtl="0"/>
            <a:r>
              <a:rPr lang="en-US" sz="1800" b="1" i="0" dirty="0">
                <a:solidFill>
                  <a:srgbClr val="222222"/>
                </a:solidFill>
                <a:effectLst/>
                <a:latin typeface="Arial" panose="020B0604020202020204" pitchFamily="34" charset="0"/>
              </a:rPr>
              <a:t>4.Ingredient Usage Patterns</a:t>
            </a:r>
            <a:r>
              <a:rPr lang="en-US" sz="1800" b="0" i="0" dirty="0">
                <a:solidFill>
                  <a:srgbClr val="222222"/>
                </a:solidFill>
                <a:effectLst/>
                <a:latin typeface="Arial" panose="020B0604020202020204" pitchFamily="34" charset="0"/>
              </a:rPr>
              <a:t>: Analyze the frequency and combination of ingredients used in Indian cuisine. Identify the most commonly used spices, herbs, and core ingredients. Explore ingredient substitution possibilities for healthier alternatives.</a:t>
            </a:r>
          </a:p>
          <a:p>
            <a:pPr algn="l" rtl="0"/>
            <a:endParaRPr lang="en-US" sz="1800" b="1" i="0" dirty="0">
              <a:solidFill>
                <a:srgbClr val="222222"/>
              </a:solidFill>
              <a:effectLst/>
              <a:latin typeface="Arial" panose="020B0604020202020204" pitchFamily="34" charset="0"/>
            </a:endParaRPr>
          </a:p>
          <a:p>
            <a:pPr algn="l" rtl="0"/>
            <a:r>
              <a:rPr lang="en-US" sz="1800" b="1" i="0" dirty="0">
                <a:solidFill>
                  <a:srgbClr val="222222"/>
                </a:solidFill>
                <a:effectLst/>
                <a:latin typeface="Arial" panose="020B0604020202020204" pitchFamily="34" charset="0"/>
              </a:rPr>
              <a:t>5.Regional Variations</a:t>
            </a:r>
            <a:r>
              <a:rPr lang="en-US" sz="1800" b="0" i="0" dirty="0">
                <a:solidFill>
                  <a:srgbClr val="222222"/>
                </a:solidFill>
                <a:effectLst/>
                <a:latin typeface="Arial" panose="020B0604020202020204" pitchFamily="34" charset="0"/>
              </a:rPr>
              <a:t>: Examine how Indian cuisine varies across different regions by analyzing the ingredients, cooking methods, and nutritional content. This can highlight how local culture, climate, and geography influence dietary habits.</a:t>
            </a:r>
          </a:p>
          <a:p>
            <a:endParaRPr lang="en-IN" dirty="0"/>
          </a:p>
        </p:txBody>
      </p:sp>
    </p:spTree>
    <p:extLst>
      <p:ext uri="{BB962C8B-B14F-4D97-AF65-F5344CB8AC3E}">
        <p14:creationId xmlns:p14="http://schemas.microsoft.com/office/powerpoint/2010/main" val="1189167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267" y="1440000"/>
            <a:ext cx="8541187" cy="492443"/>
          </a:xfrm>
        </p:spPr>
        <p:txBody>
          <a:bodyPr/>
          <a:lstStyle/>
          <a:p>
            <a:r>
              <a:rPr lang="en-US" dirty="0"/>
              <a:t>DATA SOURCE</a:t>
            </a:r>
            <a:endParaRPr lang="en-IN" dirty="0"/>
          </a:p>
        </p:txBody>
      </p:sp>
      <p:sp>
        <p:nvSpPr>
          <p:cNvPr id="4" name="Text Placeholder 3"/>
          <p:cNvSpPr>
            <a:spLocks noGrp="1"/>
          </p:cNvSpPr>
          <p:nvPr>
            <p:ph type="body" sz="quarter" idx="11"/>
          </p:nvPr>
        </p:nvSpPr>
        <p:spPr>
          <a:xfrm>
            <a:off x="449468" y="465389"/>
            <a:ext cx="6837808" cy="276999"/>
          </a:xfrm>
        </p:spPr>
        <p:txBody>
          <a:bodyPr/>
          <a:lstStyle/>
          <a:p>
            <a:r>
              <a:rPr lang="en-US" dirty="0"/>
              <a:t>DATA SOURCE</a:t>
            </a:r>
            <a:endParaRPr lang="en-IN" dirty="0"/>
          </a:p>
        </p:txBody>
      </p:sp>
      <p:sp>
        <p:nvSpPr>
          <p:cNvPr id="5" name="Text Placeholder 4"/>
          <p:cNvSpPr>
            <a:spLocks noGrp="1"/>
          </p:cNvSpPr>
          <p:nvPr>
            <p:ph type="body" sz="quarter" idx="12"/>
          </p:nvPr>
        </p:nvSpPr>
        <p:spPr>
          <a:xfrm>
            <a:off x="9208517" y="480779"/>
            <a:ext cx="340625" cy="246221"/>
          </a:xfrm>
        </p:spPr>
        <p:txBody>
          <a:bodyPr/>
          <a:lstStyle/>
          <a:p>
            <a:r>
              <a:rPr lang="en-US" dirty="0"/>
              <a:t>02</a:t>
            </a:r>
            <a:endParaRPr lang="en-IN" dirty="0"/>
          </a:p>
        </p:txBody>
      </p:sp>
      <p:sp>
        <p:nvSpPr>
          <p:cNvPr id="6" name="Text Placeholder 5"/>
          <p:cNvSpPr>
            <a:spLocks noGrp="1"/>
          </p:cNvSpPr>
          <p:nvPr>
            <p:ph type="body" sz="quarter" idx="13"/>
          </p:nvPr>
        </p:nvSpPr>
        <p:spPr/>
        <p:txBody>
          <a:bodyPr/>
          <a:lstStyle/>
          <a:p>
            <a:r>
              <a:rPr lang="en-US" dirty="0"/>
              <a:t>UNIT</a:t>
            </a:r>
            <a:endParaRPr lang="en-IN" dirty="0"/>
          </a:p>
        </p:txBody>
      </p:sp>
      <p:sp>
        <p:nvSpPr>
          <p:cNvPr id="7" name="Text Placeholder 6"/>
          <p:cNvSpPr>
            <a:spLocks noGrp="1"/>
          </p:cNvSpPr>
          <p:nvPr>
            <p:ph type="body" sz="quarter" idx="15"/>
          </p:nvPr>
        </p:nvSpPr>
        <p:spPr>
          <a:xfrm>
            <a:off x="591956" y="2564132"/>
            <a:ext cx="8055439" cy="914400"/>
          </a:xfrm>
        </p:spPr>
        <p:txBody>
          <a:bodyPr/>
          <a:lstStyle/>
          <a:p>
            <a:r>
              <a:rPr lang="en-US" altLang="ko-KR" sz="1800" dirty="0"/>
              <a:t>The data used in this analysis is sourced from Kaggle and contains information about 255 Indian dishes, including their region, state, ingredients, cooking time, flavor profile, and diet type.</a:t>
            </a:r>
            <a:br>
              <a:rPr lang="en-US" sz="1800" dirty="0"/>
            </a:br>
            <a:r>
              <a:rPr lang="en-US" altLang="ko-KR" sz="1800" dirty="0">
                <a:hlinkClick r:id="rId2"/>
              </a:rPr>
              <a:t>Indian Food Dataset on Kaggle</a:t>
            </a:r>
            <a:endParaRPr lang="en-US" altLang="ko-KR" sz="1800" dirty="0"/>
          </a:p>
          <a:p>
            <a:endParaRPr lang="en-US" sz="1800" dirty="0"/>
          </a:p>
          <a:p>
            <a:r>
              <a:rPr lang="en-US" sz="2400" dirty="0" err="1"/>
              <a:t>Jupyter</a:t>
            </a:r>
            <a:r>
              <a:rPr lang="en-US" sz="2400" dirty="0"/>
              <a:t> Notebook: An open-source tool that combines live code, equations, visualizations, and narrative text, which was used for step-by-step development and presentation of the data.</a:t>
            </a:r>
            <a:endParaRPr lang="en-GB" sz="2400" dirty="0"/>
          </a:p>
          <a:p>
            <a:endParaRPr lang="en-GB" sz="2400" dirty="0"/>
          </a:p>
          <a:p>
            <a:r>
              <a:rPr lang="en-US" sz="2400" dirty="0"/>
              <a:t>Kaggle: The platform from where the dataset was obtained, providing reliable and well-structured data on crime against women in India.</a:t>
            </a:r>
          </a:p>
        </p:txBody>
      </p:sp>
    </p:spTree>
    <p:extLst>
      <p:ext uri="{BB962C8B-B14F-4D97-AF65-F5344CB8AC3E}">
        <p14:creationId xmlns:p14="http://schemas.microsoft.com/office/powerpoint/2010/main" val="3198867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666875"/>
            <a:ext cx="8540750" cy="492125"/>
          </a:xfrm>
          <a:prstGeom prst="rect">
            <a:avLst/>
          </a:prstGeom>
        </p:spPr>
        <p:txBody>
          <a:bodyPr/>
          <a:lstStyle/>
          <a:p>
            <a:r>
              <a:rPr lang="en-US" dirty="0"/>
              <a:t>DATA PREPARATION AND CLEANING</a:t>
            </a:r>
            <a:endParaRPr lang="en-IN" dirty="0"/>
          </a:p>
        </p:txBody>
      </p:sp>
      <p:sp>
        <p:nvSpPr>
          <p:cNvPr id="4" name="Text Placeholder 3"/>
          <p:cNvSpPr>
            <a:spLocks noGrp="1"/>
          </p:cNvSpPr>
          <p:nvPr>
            <p:ph type="body" sz="quarter" idx="4294967295"/>
          </p:nvPr>
        </p:nvSpPr>
        <p:spPr>
          <a:xfrm>
            <a:off x="0" y="449263"/>
            <a:ext cx="6837363" cy="277812"/>
          </a:xfrm>
          <a:prstGeom prst="rect">
            <a:avLst/>
          </a:prstGeom>
        </p:spPr>
        <p:txBody>
          <a:bodyPr/>
          <a:lstStyle/>
          <a:p>
            <a:r>
              <a:rPr lang="en-US" dirty="0"/>
              <a:t>DATA PREPARATION &amp; CLEANING </a:t>
            </a:r>
            <a:endParaRPr lang="en-IN" dirty="0"/>
          </a:p>
        </p:txBody>
      </p:sp>
      <p:sp>
        <p:nvSpPr>
          <p:cNvPr id="5" name="Text Placeholder 4"/>
          <p:cNvSpPr>
            <a:spLocks noGrp="1"/>
          </p:cNvSpPr>
          <p:nvPr>
            <p:ph type="body" sz="quarter" idx="4294967295"/>
          </p:nvPr>
        </p:nvSpPr>
        <p:spPr>
          <a:xfrm>
            <a:off x="9561513" y="481013"/>
            <a:ext cx="341312" cy="246062"/>
          </a:xfrm>
          <a:prstGeom prst="rect">
            <a:avLst/>
          </a:prstGeom>
        </p:spPr>
        <p:txBody>
          <a:bodyPr/>
          <a:lstStyle/>
          <a:p>
            <a:r>
              <a:rPr lang="en-US" dirty="0"/>
              <a:t>03</a:t>
            </a:r>
            <a:endParaRPr lang="en-IN" dirty="0"/>
          </a:p>
        </p:txBody>
      </p:sp>
      <p:sp>
        <p:nvSpPr>
          <p:cNvPr id="6" name="Text Placeholder 5"/>
          <p:cNvSpPr>
            <a:spLocks noGrp="1"/>
          </p:cNvSpPr>
          <p:nvPr>
            <p:ph type="body" sz="quarter" idx="4294967295"/>
          </p:nvPr>
        </p:nvSpPr>
        <p:spPr>
          <a:xfrm>
            <a:off x="9434513" y="481013"/>
            <a:ext cx="468312" cy="246062"/>
          </a:xfrm>
          <a:prstGeom prst="rect">
            <a:avLst/>
          </a:prstGeom>
        </p:spPr>
        <p:txBody>
          <a:bodyPr/>
          <a:lstStyle/>
          <a:p>
            <a:r>
              <a:rPr lang="en-US" dirty="0"/>
              <a:t>UNIT</a:t>
            </a:r>
            <a:endParaRPr lang="en-IN" dirty="0"/>
          </a:p>
        </p:txBody>
      </p:sp>
      <p:sp>
        <p:nvSpPr>
          <p:cNvPr id="7" name="Text Placeholder 6"/>
          <p:cNvSpPr>
            <a:spLocks noGrp="1"/>
          </p:cNvSpPr>
          <p:nvPr>
            <p:ph type="body" sz="quarter" idx="4294967295"/>
          </p:nvPr>
        </p:nvSpPr>
        <p:spPr>
          <a:xfrm>
            <a:off x="0" y="2644775"/>
            <a:ext cx="8372475" cy="2019300"/>
          </a:xfrm>
          <a:prstGeom prst="rect">
            <a:avLst/>
          </a:prstGeom>
        </p:spPr>
        <p:txBody>
          <a:bodyPr/>
          <a:lstStyle/>
          <a:p>
            <a:r>
              <a:rPr lang="en-US" altLang="ko-KR" sz="2000" dirty="0"/>
              <a:t>Importing </a:t>
            </a:r>
            <a:r>
              <a:rPr lang="en-US" altLang="ko-KR" sz="2000" b="1" dirty="0"/>
              <a:t>pandas</a:t>
            </a:r>
            <a:r>
              <a:rPr lang="en-US" altLang="ko-KR" sz="2000" dirty="0"/>
              <a:t> library</a:t>
            </a:r>
          </a:p>
          <a:p>
            <a:r>
              <a:rPr lang="en-US" altLang="ko-KR" sz="2000" dirty="0"/>
              <a:t>Creating </a:t>
            </a:r>
            <a:r>
              <a:rPr lang="en-US" altLang="ko-KR" sz="2000" b="1" dirty="0"/>
              <a:t>pandas data frames</a:t>
            </a:r>
            <a:endParaRPr lang="en-US" altLang="ko-KR" sz="2000" dirty="0"/>
          </a:p>
          <a:p>
            <a:r>
              <a:rPr lang="en-US" altLang="ko-KR" sz="2000" dirty="0"/>
              <a:t>Analysing the No. of rows &amp; columns</a:t>
            </a:r>
          </a:p>
          <a:p>
            <a:r>
              <a:rPr lang="en-US" altLang="ko-KR" sz="2000" dirty="0"/>
              <a:t>Dropping the rows with Null values and invalid entries.</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5325" y="2545371"/>
            <a:ext cx="2719267" cy="1105835"/>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55325" y="3885438"/>
            <a:ext cx="2216038" cy="879490"/>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91303" y="5409971"/>
            <a:ext cx="3493217" cy="698643"/>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20072" y="5151433"/>
            <a:ext cx="2988445" cy="935207"/>
          </a:xfrm>
          <a:prstGeom prst="rect">
            <a:avLst/>
          </a:prstGeom>
        </p:spPr>
      </p:pic>
    </p:spTree>
    <p:extLst>
      <p:ext uri="{BB962C8B-B14F-4D97-AF65-F5344CB8AC3E}">
        <p14:creationId xmlns:p14="http://schemas.microsoft.com/office/powerpoint/2010/main" val="4207592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092157" y="2274010"/>
            <a:ext cx="6675888" cy="36009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Arial Unicode MS" panose="020B0604020202020204" pitchFamily="34" charset="-128"/>
              </a:rPr>
              <a:t>Requirement already satisfied: </a:t>
            </a:r>
            <a:r>
              <a:rPr kumimoji="0" lang="en-US" altLang="en-US" sz="900" b="0" i="0" u="none" strike="noStrike" cap="none" normalizeH="0" baseline="0" dirty="0" err="1">
                <a:ln>
                  <a:noFill/>
                </a:ln>
                <a:solidFill>
                  <a:schemeClr val="tx1"/>
                </a:solidFill>
                <a:effectLst/>
                <a:latin typeface="Arial Unicode MS" panose="020B0604020202020204" pitchFamily="34" charset="-128"/>
              </a:rPr>
              <a:t>numpy</a:t>
            </a:r>
            <a:r>
              <a:rPr kumimoji="0" lang="en-US" altLang="en-US" sz="900" b="0" i="0" u="none" strike="noStrike" cap="none" normalizeH="0" baseline="0" dirty="0">
                <a:ln>
                  <a:noFill/>
                </a:ln>
                <a:solidFill>
                  <a:schemeClr val="tx1"/>
                </a:solidFill>
                <a:effectLst/>
                <a:latin typeface="Arial Unicode MS" panose="020B0604020202020204" pitchFamily="34" charset="-128"/>
              </a:rPr>
              <a:t> in c:\users\nikhi\appdata\local\programs\python\python312\lib\site-packages (2.1.1) Requirement already satisfied: pandas in c:\users\nikhi\appdata\local\programs\python\python312\lib\site-packages (2.2.2) Requirement already satisfied: </a:t>
            </a:r>
            <a:r>
              <a:rPr kumimoji="0" lang="en-US" altLang="en-US" sz="900" b="0" i="0" u="none" strike="noStrike" cap="none" normalizeH="0" baseline="0" dirty="0" err="1">
                <a:ln>
                  <a:noFill/>
                </a:ln>
                <a:solidFill>
                  <a:schemeClr val="tx1"/>
                </a:solidFill>
                <a:effectLst/>
                <a:latin typeface="Arial Unicode MS" panose="020B0604020202020204" pitchFamily="34" charset="-128"/>
              </a:rPr>
              <a:t>matplotlib</a:t>
            </a:r>
            <a:r>
              <a:rPr kumimoji="0" lang="en-US" altLang="en-US" sz="900" b="0" i="0" u="none" strike="noStrike" cap="none" normalizeH="0" baseline="0" dirty="0">
                <a:ln>
                  <a:noFill/>
                </a:ln>
                <a:solidFill>
                  <a:schemeClr val="tx1"/>
                </a:solidFill>
                <a:effectLst/>
                <a:latin typeface="Arial Unicode MS" panose="020B0604020202020204" pitchFamily="34" charset="-128"/>
              </a:rPr>
              <a:t> in c:\users\nikhi\appdata\local\programs\python\python312\lib\site-packages (3.9.2) Requirement already satisfied: </a:t>
            </a:r>
            <a:r>
              <a:rPr kumimoji="0" lang="en-US" altLang="en-US" sz="900" b="0" i="0" u="none" strike="noStrike" cap="none" normalizeH="0" baseline="0" dirty="0" err="1">
                <a:ln>
                  <a:noFill/>
                </a:ln>
                <a:solidFill>
                  <a:schemeClr val="tx1"/>
                </a:solidFill>
                <a:effectLst/>
                <a:latin typeface="Arial Unicode MS" panose="020B0604020202020204" pitchFamily="34" charset="-128"/>
              </a:rPr>
              <a:t>seaborn</a:t>
            </a:r>
            <a:r>
              <a:rPr kumimoji="0" lang="en-US" altLang="en-US" sz="900" b="0" i="0" u="none" strike="noStrike" cap="none" normalizeH="0" baseline="0" dirty="0">
                <a:ln>
                  <a:noFill/>
                </a:ln>
                <a:solidFill>
                  <a:schemeClr val="tx1"/>
                </a:solidFill>
                <a:effectLst/>
                <a:latin typeface="Arial Unicode MS" panose="020B0604020202020204" pitchFamily="34" charset="-128"/>
              </a:rPr>
              <a:t> in c:\users\nikhi\appdata\local\programs\python\python312\lib\site-packages (0.13.2) Requirement already satisfied: python-</a:t>
            </a:r>
            <a:r>
              <a:rPr kumimoji="0" lang="en-US" altLang="en-US" sz="900" b="0" i="0" u="none" strike="noStrike" cap="none" normalizeH="0" baseline="0" dirty="0" err="1">
                <a:ln>
                  <a:noFill/>
                </a:ln>
                <a:solidFill>
                  <a:schemeClr val="tx1"/>
                </a:solidFill>
                <a:effectLst/>
                <a:latin typeface="Arial Unicode MS" panose="020B0604020202020204" pitchFamily="34" charset="-128"/>
              </a:rPr>
              <a:t>dateutil</a:t>
            </a:r>
            <a:r>
              <a:rPr kumimoji="0" lang="en-US" altLang="en-US" sz="900" b="0" i="0" u="none" strike="noStrike" cap="none" normalizeH="0" baseline="0" dirty="0">
                <a:ln>
                  <a:noFill/>
                </a:ln>
                <a:solidFill>
                  <a:schemeClr val="tx1"/>
                </a:solidFill>
                <a:effectLst/>
                <a:latin typeface="Arial Unicode MS" panose="020B0604020202020204" pitchFamily="34" charset="-128"/>
              </a:rPr>
              <a:t>&gt;=2.8.2 in c:\users\nikhi\appdata\roaming\python\python312\site-packages (from pandas) (2.9.0.post0)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Arial Unicode MS" panose="020B0604020202020204" pitchFamily="34" charset="-128"/>
              </a:rPr>
              <a:t>Requirement already satisfied: </a:t>
            </a:r>
            <a:r>
              <a:rPr kumimoji="0" lang="en-US" altLang="en-US" sz="900" b="0" i="0" u="none" strike="noStrike" cap="none" normalizeH="0" baseline="0" dirty="0" err="1">
                <a:ln>
                  <a:noFill/>
                </a:ln>
                <a:solidFill>
                  <a:schemeClr val="tx1"/>
                </a:solidFill>
                <a:effectLst/>
                <a:latin typeface="Arial Unicode MS" panose="020B0604020202020204" pitchFamily="34" charset="-128"/>
              </a:rPr>
              <a:t>pytz</a:t>
            </a:r>
            <a:r>
              <a:rPr kumimoji="0" lang="en-US" altLang="en-US" sz="900" b="0" i="0" u="none" strike="noStrike" cap="none" normalizeH="0" baseline="0" dirty="0">
                <a:ln>
                  <a:noFill/>
                </a:ln>
                <a:solidFill>
                  <a:schemeClr val="tx1"/>
                </a:solidFill>
                <a:effectLst/>
                <a:latin typeface="Arial Unicode MS" panose="020B0604020202020204" pitchFamily="34" charset="-128"/>
              </a:rPr>
              <a:t>&gt;=2020.1 in c:\users\nikhi\appdata\local\programs\python\python312\lib\site-packages (from pandas) (2024.1)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Arial Unicode MS" panose="020B0604020202020204" pitchFamily="34" charset="-128"/>
              </a:rPr>
              <a:t>Requirement already satisfied: </a:t>
            </a:r>
            <a:r>
              <a:rPr kumimoji="0" lang="en-US" altLang="en-US" sz="900" b="0" i="0" u="none" strike="noStrike" cap="none" normalizeH="0" baseline="0" dirty="0" err="1">
                <a:ln>
                  <a:noFill/>
                </a:ln>
                <a:solidFill>
                  <a:schemeClr val="tx1"/>
                </a:solidFill>
                <a:effectLst/>
                <a:latin typeface="Arial Unicode MS" panose="020B0604020202020204" pitchFamily="34" charset="-128"/>
              </a:rPr>
              <a:t>tzdata</a:t>
            </a:r>
            <a:r>
              <a:rPr kumimoji="0" lang="en-US" altLang="en-US" sz="900" b="0" i="0" u="none" strike="noStrike" cap="none" normalizeH="0" baseline="0" dirty="0">
                <a:ln>
                  <a:noFill/>
                </a:ln>
                <a:solidFill>
                  <a:schemeClr val="tx1"/>
                </a:solidFill>
                <a:effectLst/>
                <a:latin typeface="Arial Unicode MS" panose="020B0604020202020204" pitchFamily="34" charset="-128"/>
              </a:rPr>
              <a:t>&gt;=2022.7 in c:\users\nikhi\appdata\local\programs\python\python312\lib\site-packages (from pandas) (2024.1)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Arial Unicode MS" panose="020B0604020202020204" pitchFamily="34" charset="-128"/>
              </a:rPr>
              <a:t>Requirement already satisfied: </a:t>
            </a:r>
            <a:r>
              <a:rPr kumimoji="0" lang="en-US" altLang="en-US" sz="900" b="0" i="0" u="none" strike="noStrike" cap="none" normalizeH="0" baseline="0" dirty="0" err="1">
                <a:ln>
                  <a:noFill/>
                </a:ln>
                <a:solidFill>
                  <a:schemeClr val="tx1"/>
                </a:solidFill>
                <a:effectLst/>
                <a:latin typeface="Arial Unicode MS" panose="020B0604020202020204" pitchFamily="34" charset="-128"/>
              </a:rPr>
              <a:t>contourpy</a:t>
            </a:r>
            <a:r>
              <a:rPr kumimoji="0" lang="en-US" altLang="en-US" sz="900" b="0" i="0" u="none" strike="noStrike" cap="none" normalizeH="0" baseline="0" dirty="0">
                <a:ln>
                  <a:noFill/>
                </a:ln>
                <a:solidFill>
                  <a:schemeClr val="tx1"/>
                </a:solidFill>
                <a:effectLst/>
                <a:latin typeface="Arial Unicode MS" panose="020B0604020202020204" pitchFamily="34" charset="-128"/>
              </a:rPr>
              <a:t>&gt;=1.0.1 in c:\users\nikhi\appdata\local\programs\python\python312\lib\site-packages (from </a:t>
            </a:r>
            <a:r>
              <a:rPr kumimoji="0" lang="en-US" altLang="en-US" sz="900" b="0" i="0" u="none" strike="noStrike" cap="none" normalizeH="0" baseline="0" dirty="0" err="1">
                <a:ln>
                  <a:noFill/>
                </a:ln>
                <a:solidFill>
                  <a:schemeClr val="tx1"/>
                </a:solidFill>
                <a:effectLst/>
                <a:latin typeface="Arial Unicode MS" panose="020B0604020202020204" pitchFamily="34" charset="-128"/>
              </a:rPr>
              <a:t>matplotlib</a:t>
            </a:r>
            <a:r>
              <a:rPr kumimoji="0" lang="en-US" altLang="en-US" sz="900" b="0" i="0" u="none" strike="noStrike" cap="none" normalizeH="0" baseline="0" dirty="0">
                <a:ln>
                  <a:noFill/>
                </a:ln>
                <a:solidFill>
                  <a:schemeClr val="tx1"/>
                </a:solidFill>
                <a:effectLst/>
                <a:latin typeface="Arial Unicode MS" panose="020B0604020202020204" pitchFamily="34" charset="-128"/>
              </a:rPr>
              <a:t>) (1.3.0)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Arial Unicode MS" panose="020B0604020202020204" pitchFamily="34" charset="-128"/>
              </a:rPr>
              <a:t>Requirement already satisfied: cycler&gt;=0.10 in c:\users\nikhi\appdata\local\programs\python\python312\lib\site-packages (from </a:t>
            </a:r>
            <a:r>
              <a:rPr kumimoji="0" lang="en-US" altLang="en-US" sz="900" b="0" i="0" u="none" strike="noStrike" cap="none" normalizeH="0" baseline="0" dirty="0" err="1">
                <a:ln>
                  <a:noFill/>
                </a:ln>
                <a:solidFill>
                  <a:schemeClr val="tx1"/>
                </a:solidFill>
                <a:effectLst/>
                <a:latin typeface="Arial Unicode MS" panose="020B0604020202020204" pitchFamily="34" charset="-128"/>
              </a:rPr>
              <a:t>matplotlib</a:t>
            </a:r>
            <a:r>
              <a:rPr kumimoji="0" lang="en-US" altLang="en-US" sz="900" b="0" i="0" u="none" strike="noStrike" cap="none" normalizeH="0" baseline="0" dirty="0">
                <a:ln>
                  <a:noFill/>
                </a:ln>
                <a:solidFill>
                  <a:schemeClr val="tx1"/>
                </a:solidFill>
                <a:effectLst/>
                <a:latin typeface="Arial Unicode MS" panose="020B0604020202020204" pitchFamily="34" charset="-128"/>
              </a:rPr>
              <a:t>) (0.12.1)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Arial Unicode MS" panose="020B0604020202020204" pitchFamily="34" charset="-128"/>
              </a:rPr>
              <a:t>Requirement already satisfied: </a:t>
            </a:r>
            <a:r>
              <a:rPr kumimoji="0" lang="en-US" altLang="en-US" sz="900" b="0" i="0" u="none" strike="noStrike" cap="none" normalizeH="0" baseline="0" dirty="0" err="1">
                <a:ln>
                  <a:noFill/>
                </a:ln>
                <a:solidFill>
                  <a:schemeClr val="tx1"/>
                </a:solidFill>
                <a:effectLst/>
                <a:latin typeface="Arial Unicode MS" panose="020B0604020202020204" pitchFamily="34" charset="-128"/>
              </a:rPr>
              <a:t>fonttools</a:t>
            </a:r>
            <a:r>
              <a:rPr kumimoji="0" lang="en-US" altLang="en-US" sz="900" b="0" i="0" u="none" strike="noStrike" cap="none" normalizeH="0" baseline="0" dirty="0">
                <a:ln>
                  <a:noFill/>
                </a:ln>
                <a:solidFill>
                  <a:schemeClr val="tx1"/>
                </a:solidFill>
                <a:effectLst/>
                <a:latin typeface="Arial Unicode MS" panose="020B0604020202020204" pitchFamily="34" charset="-128"/>
              </a:rPr>
              <a:t>&gt;=4.22.0 in c:\users\nikhi\appdata\local\programs\python\python312\lib\site-packages (from </a:t>
            </a:r>
            <a:r>
              <a:rPr kumimoji="0" lang="en-US" altLang="en-US" sz="900" b="0" i="0" u="none" strike="noStrike" cap="none" normalizeH="0" baseline="0" dirty="0" err="1">
                <a:ln>
                  <a:noFill/>
                </a:ln>
                <a:solidFill>
                  <a:schemeClr val="tx1"/>
                </a:solidFill>
                <a:effectLst/>
                <a:latin typeface="Arial Unicode MS" panose="020B0604020202020204" pitchFamily="34" charset="-128"/>
              </a:rPr>
              <a:t>matplotlib</a:t>
            </a:r>
            <a:r>
              <a:rPr kumimoji="0" lang="en-US" altLang="en-US" sz="900" b="0" i="0" u="none" strike="noStrike" cap="none" normalizeH="0" baseline="0" dirty="0">
                <a:ln>
                  <a:noFill/>
                </a:ln>
                <a:solidFill>
                  <a:schemeClr val="tx1"/>
                </a:solidFill>
                <a:effectLst/>
                <a:latin typeface="Arial Unicode MS" panose="020B0604020202020204" pitchFamily="34" charset="-128"/>
              </a:rPr>
              <a:t>) (4.53.1)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Arial Unicode MS" panose="020B0604020202020204" pitchFamily="34" charset="-128"/>
              </a:rPr>
              <a:t>Requirement already satisfied: </a:t>
            </a:r>
            <a:r>
              <a:rPr kumimoji="0" lang="en-US" altLang="en-US" sz="900" b="0" i="0" u="none" strike="noStrike" cap="none" normalizeH="0" baseline="0" dirty="0" err="1">
                <a:ln>
                  <a:noFill/>
                </a:ln>
                <a:solidFill>
                  <a:schemeClr val="tx1"/>
                </a:solidFill>
                <a:effectLst/>
                <a:latin typeface="Arial Unicode MS" panose="020B0604020202020204" pitchFamily="34" charset="-128"/>
              </a:rPr>
              <a:t>kiwisolver</a:t>
            </a:r>
            <a:r>
              <a:rPr kumimoji="0" lang="en-US" altLang="en-US" sz="900" b="0" i="0" u="none" strike="noStrike" cap="none" normalizeH="0" baseline="0" dirty="0">
                <a:ln>
                  <a:noFill/>
                </a:ln>
                <a:solidFill>
                  <a:schemeClr val="tx1"/>
                </a:solidFill>
                <a:effectLst/>
                <a:latin typeface="Arial Unicode MS" panose="020B0604020202020204" pitchFamily="34" charset="-128"/>
              </a:rPr>
              <a:t>&gt;=1.3.1 in c:\users\nikhi\appdata\local\programs\python\python312\lib\site-packages (from </a:t>
            </a:r>
            <a:r>
              <a:rPr kumimoji="0" lang="en-US" altLang="en-US" sz="900" b="0" i="0" u="none" strike="noStrike" cap="none" normalizeH="0" baseline="0" dirty="0" err="1">
                <a:ln>
                  <a:noFill/>
                </a:ln>
                <a:solidFill>
                  <a:schemeClr val="tx1"/>
                </a:solidFill>
                <a:effectLst/>
                <a:latin typeface="Arial Unicode MS" panose="020B0604020202020204" pitchFamily="34" charset="-128"/>
              </a:rPr>
              <a:t>matplotlib</a:t>
            </a:r>
            <a:r>
              <a:rPr kumimoji="0" lang="en-US" altLang="en-US" sz="900" b="0" i="0" u="none" strike="noStrike" cap="none" normalizeH="0" baseline="0" dirty="0">
                <a:ln>
                  <a:noFill/>
                </a:ln>
                <a:solidFill>
                  <a:schemeClr val="tx1"/>
                </a:solidFill>
                <a:effectLst/>
                <a:latin typeface="Arial Unicode MS" panose="020B0604020202020204" pitchFamily="34" charset="-128"/>
              </a:rPr>
              <a:t>) (1.4.7)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Arial Unicode MS" panose="020B0604020202020204" pitchFamily="34" charset="-128"/>
              </a:rPr>
              <a:t>Requirement already satisfied: packaging&gt;=20.0 in c:\users\nikhi\appdata\roaming\python\python312\site-packages (from </a:t>
            </a:r>
            <a:r>
              <a:rPr kumimoji="0" lang="en-US" altLang="en-US" sz="900" b="0" i="0" u="none" strike="noStrike" cap="none" normalizeH="0" baseline="0" dirty="0" err="1">
                <a:ln>
                  <a:noFill/>
                </a:ln>
                <a:solidFill>
                  <a:schemeClr val="tx1"/>
                </a:solidFill>
                <a:effectLst/>
                <a:latin typeface="Arial Unicode MS" panose="020B0604020202020204" pitchFamily="34" charset="-128"/>
              </a:rPr>
              <a:t>matplotlib</a:t>
            </a:r>
            <a:r>
              <a:rPr kumimoji="0" lang="en-US" altLang="en-US" sz="900" b="0" i="0" u="none" strike="noStrike" cap="none" normalizeH="0" baseline="0" dirty="0">
                <a:ln>
                  <a:noFill/>
                </a:ln>
                <a:solidFill>
                  <a:schemeClr val="tx1"/>
                </a:solidFill>
                <a:effectLst/>
                <a:latin typeface="Arial Unicode MS" panose="020B0604020202020204" pitchFamily="34" charset="-128"/>
              </a:rPr>
              <a:t>) (24.1)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Arial Unicode MS" panose="020B0604020202020204" pitchFamily="34" charset="-128"/>
              </a:rPr>
              <a:t>Requirement already satisfied: pillow&gt;=8 in c:\users\nikhi\appdata\local\programs\python\python312\lib\site-packages (from </a:t>
            </a:r>
            <a:r>
              <a:rPr kumimoji="0" lang="en-US" altLang="en-US" sz="900" b="0" i="0" u="none" strike="noStrike" cap="none" normalizeH="0" baseline="0" dirty="0" err="1">
                <a:ln>
                  <a:noFill/>
                </a:ln>
                <a:solidFill>
                  <a:schemeClr val="tx1"/>
                </a:solidFill>
                <a:effectLst/>
                <a:latin typeface="Arial Unicode MS" panose="020B0604020202020204" pitchFamily="34" charset="-128"/>
              </a:rPr>
              <a:t>matplotlib</a:t>
            </a:r>
            <a:r>
              <a:rPr kumimoji="0" lang="en-US" altLang="en-US" sz="900" b="0" i="0" u="none" strike="noStrike" cap="none" normalizeH="0" baseline="0" dirty="0">
                <a:ln>
                  <a:noFill/>
                </a:ln>
                <a:solidFill>
                  <a:schemeClr val="tx1"/>
                </a:solidFill>
                <a:effectLst/>
                <a:latin typeface="Arial Unicode MS" panose="020B0604020202020204" pitchFamily="34" charset="-128"/>
              </a:rPr>
              <a:t>) (10.4.0)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Arial Unicode MS" panose="020B0604020202020204" pitchFamily="34" charset="-128"/>
              </a:rPr>
              <a:t>Requirement already satisfied: </a:t>
            </a:r>
            <a:r>
              <a:rPr kumimoji="0" lang="en-US" altLang="en-US" sz="900" b="0" i="0" u="none" strike="noStrike" cap="none" normalizeH="0" baseline="0" dirty="0" err="1">
                <a:ln>
                  <a:noFill/>
                </a:ln>
                <a:solidFill>
                  <a:schemeClr val="tx1"/>
                </a:solidFill>
                <a:effectLst/>
                <a:latin typeface="Arial Unicode MS" panose="020B0604020202020204" pitchFamily="34" charset="-128"/>
              </a:rPr>
              <a:t>pyparsing</a:t>
            </a:r>
            <a:r>
              <a:rPr kumimoji="0" lang="en-US" altLang="en-US" sz="900" b="0" i="0" u="none" strike="noStrike" cap="none" normalizeH="0" baseline="0" dirty="0">
                <a:ln>
                  <a:noFill/>
                </a:ln>
                <a:solidFill>
                  <a:schemeClr val="tx1"/>
                </a:solidFill>
                <a:effectLst/>
                <a:latin typeface="Arial Unicode MS" panose="020B0604020202020204" pitchFamily="34" charset="-128"/>
              </a:rPr>
              <a:t>&gt;=2.3.1 in c:\users\nikhi\appdata\local\programs\python\python312\lib\site-packages (from </a:t>
            </a:r>
            <a:r>
              <a:rPr kumimoji="0" lang="en-US" altLang="en-US" sz="900" b="0" i="0" u="none" strike="noStrike" cap="none" normalizeH="0" baseline="0" dirty="0" err="1">
                <a:ln>
                  <a:noFill/>
                </a:ln>
                <a:solidFill>
                  <a:schemeClr val="tx1"/>
                </a:solidFill>
                <a:effectLst/>
                <a:latin typeface="Arial Unicode MS" panose="020B0604020202020204" pitchFamily="34" charset="-128"/>
              </a:rPr>
              <a:t>matplotlib</a:t>
            </a:r>
            <a:r>
              <a:rPr kumimoji="0" lang="en-US" altLang="en-US" sz="900" b="0" i="0" u="none" strike="noStrike" cap="none" normalizeH="0" baseline="0" dirty="0">
                <a:ln>
                  <a:noFill/>
                </a:ln>
                <a:solidFill>
                  <a:schemeClr val="tx1"/>
                </a:solidFill>
                <a:effectLst/>
                <a:latin typeface="Arial Unicode MS" panose="020B0604020202020204" pitchFamily="34" charset="-128"/>
              </a:rPr>
              <a:t>) (3.1.4)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Arial Unicode MS" panose="020B0604020202020204" pitchFamily="34" charset="-128"/>
              </a:rPr>
              <a:t>Requirement already satisfied: six&gt;=1.5 in c:\users\nikhi\appdata\roaming\python\python312\site-packages (from python-</a:t>
            </a:r>
            <a:r>
              <a:rPr kumimoji="0" lang="en-US" altLang="en-US" sz="900" b="0" i="0" u="none" strike="noStrike" cap="none" normalizeH="0" baseline="0" dirty="0" err="1">
                <a:ln>
                  <a:noFill/>
                </a:ln>
                <a:solidFill>
                  <a:schemeClr val="tx1"/>
                </a:solidFill>
                <a:effectLst/>
                <a:latin typeface="Arial Unicode MS" panose="020B0604020202020204" pitchFamily="34" charset="-128"/>
              </a:rPr>
              <a:t>dateutil</a:t>
            </a:r>
            <a:r>
              <a:rPr kumimoji="0" lang="en-US" altLang="en-US" sz="900" b="0" i="0" u="none" strike="noStrike" cap="none" normalizeH="0" baseline="0" dirty="0">
                <a:ln>
                  <a:noFill/>
                </a:ln>
                <a:solidFill>
                  <a:schemeClr val="tx1"/>
                </a:solidFill>
                <a:effectLst/>
                <a:latin typeface="Arial Unicode MS" panose="020B0604020202020204" pitchFamily="34" charset="-128"/>
              </a:rPr>
              <a:t>&gt;=2.8.2-&gt;pandas) (1.16.0)</a:t>
            </a: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a:stretch>
            <a:fillRect/>
          </a:stretch>
        </p:blipFill>
        <p:spPr>
          <a:xfrm>
            <a:off x="447723" y="1475140"/>
            <a:ext cx="8569235" cy="688136"/>
          </a:xfrm>
          <a:prstGeom prst="rect">
            <a:avLst/>
          </a:prstGeom>
        </p:spPr>
      </p:pic>
    </p:spTree>
    <p:extLst>
      <p:ext uri="{BB962C8B-B14F-4D97-AF65-F5344CB8AC3E}">
        <p14:creationId xmlns:p14="http://schemas.microsoft.com/office/powerpoint/2010/main" val="158131956"/>
      </p:ext>
    </p:extLst>
  </p:cSld>
  <p:clrMapOvr>
    <a:masterClrMapping/>
  </p:clrMapOvr>
</p:sld>
</file>

<file path=ppt/theme/theme1.xml><?xml version="1.0" encoding="utf-8"?>
<a:theme xmlns:a="http://schemas.openxmlformats.org/drawingml/2006/main" name="SIC_Template_AI">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테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5413</TotalTime>
  <Words>1957</Words>
  <Application>Microsoft Office PowerPoint</Application>
  <PresentationFormat>Custom</PresentationFormat>
  <Paragraphs>142</Paragraphs>
  <Slides>26</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26</vt:i4>
      </vt:variant>
    </vt:vector>
  </HeadingPairs>
  <TitlesOfParts>
    <vt:vector size="39" baseType="lpstr">
      <vt:lpstr>맑은 고딕</vt:lpstr>
      <vt:lpstr>Arial</vt:lpstr>
      <vt:lpstr>Arial Unicode MS</vt:lpstr>
      <vt:lpstr>Calibri</vt:lpstr>
      <vt:lpstr>Samsung Sharp Sans</vt:lpstr>
      <vt:lpstr>Samsung Sharp Sans Bold</vt:lpstr>
      <vt:lpstr>Samsung Sharp Sans Medium</vt:lpstr>
      <vt:lpstr>SamsungOne 400</vt:lpstr>
      <vt:lpstr>SamsungOne 400C</vt:lpstr>
      <vt:lpstr>SamsungOne 700</vt:lpstr>
      <vt:lpstr>SamsungOne-400</vt:lpstr>
      <vt:lpstr>system-ui</vt:lpstr>
      <vt:lpstr>SIC_Template_AI</vt:lpstr>
      <vt:lpstr>Samsung Innovation Campus</vt:lpstr>
      <vt:lpstr>PowerPoint Presentation</vt:lpstr>
      <vt:lpstr>PowerPoint Presentation</vt:lpstr>
      <vt:lpstr>India is renowned for its rich cultural diversity, which is also reflected in its vast array of culinary delights. This project delves into an analysis of Indian food dishes, aiming to uncover insights into the regional, state-wise, and flavor profiles of various dishes.</vt:lpstr>
      <vt:lpstr>PowerPoint Presentation</vt:lpstr>
      <vt:lpstr>PowerPoint Presentation</vt:lpstr>
      <vt:lpstr>DATA SOURCE</vt:lpstr>
      <vt:lpstr>DATA PREPARATION AND CLEANING</vt:lpstr>
      <vt:lpstr>PowerPoint Presentation</vt:lpstr>
      <vt:lpstr>PowerPoint Presentation</vt:lpstr>
      <vt:lpstr>PowerPoint Presentation</vt:lpstr>
      <vt:lpstr>PowerPoint Presentation</vt:lpstr>
      <vt:lpstr>ANALYSIS AND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 AND ANSWERS</vt:lpstr>
      <vt:lpstr>PowerPoint Presentation</vt:lpstr>
      <vt:lpstr>PowerPoint Presentation</vt:lpstr>
      <vt:lpstr>Inferences and 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in Python</dc:title>
  <dc:creator>Soon Yong Chang</dc:creator>
  <cp:lastModifiedBy>VIBHOR GUPTA</cp:lastModifiedBy>
  <cp:revision>2085</cp:revision>
  <dcterms:created xsi:type="dcterms:W3CDTF">2019-07-06T14:12:49Z</dcterms:created>
  <dcterms:modified xsi:type="dcterms:W3CDTF">2024-09-11T08:25:58Z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SCPROP">
    <vt:lpwstr>NSCCustomProperty</vt:lpwstr>
  </property>
</Properties>
</file>