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2" r:id="rId6"/>
    <p:sldId id="309" r:id="rId7"/>
    <p:sldId id="311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30" r:id="rId25"/>
    <p:sldId id="32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882FC-DFB7-4411-B3DB-34A36D6B0D44}" v="124" dt="2024-04-30T19:03:33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317" y="67"/>
      </p:cViewPr>
      <p:guideLst>
        <p:guide orient="horz" pos="2160"/>
        <p:guide pos="36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121ED-74F1-48EB-91CD-5DFA13C4A90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709EC75-EFD1-4A3F-AA67-F5AF14834520}">
      <dgm:prSet/>
      <dgm:spPr/>
      <dgm:t>
        <a:bodyPr/>
        <a:lstStyle/>
        <a:p>
          <a:r>
            <a:rPr lang="en-US" b="0" i="0" baseline="0"/>
            <a:t>Manual, paper-based processes: Prone to errors and time-consuming. </a:t>
          </a:r>
          <a:endParaRPr lang="en-US"/>
        </a:p>
      </dgm:t>
    </dgm:pt>
    <dgm:pt modelId="{7C596EAE-7A6B-4E8E-BF1B-CE90EFD7A1E6}" type="parTrans" cxnId="{0B57F0E6-A301-4E8A-AE5A-F29788372B7C}">
      <dgm:prSet/>
      <dgm:spPr/>
      <dgm:t>
        <a:bodyPr/>
        <a:lstStyle/>
        <a:p>
          <a:endParaRPr lang="en-US"/>
        </a:p>
      </dgm:t>
    </dgm:pt>
    <dgm:pt modelId="{A62CD0AF-D0E4-4A3C-B00C-4CC92B2C2ED2}" type="sibTrans" cxnId="{0B57F0E6-A301-4E8A-AE5A-F29788372B7C}">
      <dgm:prSet/>
      <dgm:spPr/>
      <dgm:t>
        <a:bodyPr/>
        <a:lstStyle/>
        <a:p>
          <a:endParaRPr lang="en-US"/>
        </a:p>
      </dgm:t>
    </dgm:pt>
    <dgm:pt modelId="{CC404767-D043-4B66-BB2F-5D5FCE4EB766}">
      <dgm:prSet/>
      <dgm:spPr/>
      <dgm:t>
        <a:bodyPr/>
        <a:lstStyle/>
        <a:p>
          <a:r>
            <a:rPr lang="en-US" b="0" i="0" baseline="0"/>
            <a:t>Disparate data silos: Difficulty obtaining a comprehensive view of inventory, sales, and customers. </a:t>
          </a:r>
          <a:endParaRPr lang="en-US"/>
        </a:p>
      </dgm:t>
    </dgm:pt>
    <dgm:pt modelId="{0D7B2FE6-CDAD-4F2D-BE38-668F159C277F}" type="parTrans" cxnId="{67EA7C6E-4F4A-4374-8898-70A74E7593D7}">
      <dgm:prSet/>
      <dgm:spPr/>
      <dgm:t>
        <a:bodyPr/>
        <a:lstStyle/>
        <a:p>
          <a:endParaRPr lang="en-US"/>
        </a:p>
      </dgm:t>
    </dgm:pt>
    <dgm:pt modelId="{927E2B2F-7DE6-4AC2-B00A-864028F2ABDB}" type="sibTrans" cxnId="{67EA7C6E-4F4A-4374-8898-70A74E7593D7}">
      <dgm:prSet/>
      <dgm:spPr/>
      <dgm:t>
        <a:bodyPr/>
        <a:lstStyle/>
        <a:p>
          <a:endParaRPr lang="en-US"/>
        </a:p>
      </dgm:t>
    </dgm:pt>
    <dgm:pt modelId="{B41B27D4-25A8-4408-90B3-FE98EBED28D0}">
      <dgm:prSet/>
      <dgm:spPr/>
      <dgm:t>
        <a:bodyPr/>
        <a:lstStyle/>
        <a:p>
          <a:r>
            <a:rPr lang="en-US" b="0" i="0" baseline="0"/>
            <a:t>Limited reporting and analytics: Hinders informed decision-making. </a:t>
          </a:r>
          <a:endParaRPr lang="en-US"/>
        </a:p>
      </dgm:t>
    </dgm:pt>
    <dgm:pt modelId="{33ACE688-230A-4CBB-AD76-B5C1E152E9EF}" type="parTrans" cxnId="{C1A11D84-6210-4803-9D0A-70459C0B373E}">
      <dgm:prSet/>
      <dgm:spPr/>
      <dgm:t>
        <a:bodyPr/>
        <a:lstStyle/>
        <a:p>
          <a:endParaRPr lang="en-US"/>
        </a:p>
      </dgm:t>
    </dgm:pt>
    <dgm:pt modelId="{96BA675B-2719-44DA-AD4E-FE768304E580}" type="sibTrans" cxnId="{C1A11D84-6210-4803-9D0A-70459C0B373E}">
      <dgm:prSet/>
      <dgm:spPr/>
      <dgm:t>
        <a:bodyPr/>
        <a:lstStyle/>
        <a:p>
          <a:endParaRPr lang="en-US"/>
        </a:p>
      </dgm:t>
    </dgm:pt>
    <dgm:pt modelId="{FCAF60DC-EBD8-4033-A78B-E6F28C532CAE}">
      <dgm:prSet/>
      <dgm:spPr/>
      <dgm:t>
        <a:bodyPr/>
        <a:lstStyle/>
        <a:p>
          <a:r>
            <a:rPr lang="en-US" b="0" i="0" baseline="0"/>
            <a:t>Challenges scaling with business growth. </a:t>
          </a:r>
          <a:endParaRPr lang="en-US"/>
        </a:p>
      </dgm:t>
    </dgm:pt>
    <dgm:pt modelId="{81D0964B-CF2F-413D-BEE3-A3A8B4A8B042}" type="parTrans" cxnId="{B3BD6C66-A88C-43A7-9D80-5AD15BE64A93}">
      <dgm:prSet/>
      <dgm:spPr/>
      <dgm:t>
        <a:bodyPr/>
        <a:lstStyle/>
        <a:p>
          <a:endParaRPr lang="en-US"/>
        </a:p>
      </dgm:t>
    </dgm:pt>
    <dgm:pt modelId="{D2E805EB-055D-4878-926F-4FC0856AE3AA}" type="sibTrans" cxnId="{B3BD6C66-A88C-43A7-9D80-5AD15BE64A93}">
      <dgm:prSet/>
      <dgm:spPr/>
      <dgm:t>
        <a:bodyPr/>
        <a:lstStyle/>
        <a:p>
          <a:endParaRPr lang="en-US"/>
        </a:p>
      </dgm:t>
    </dgm:pt>
    <dgm:pt modelId="{786BEE6C-0A1E-46EA-B067-4F2E5B454492}" type="pres">
      <dgm:prSet presAssocID="{29F121ED-74F1-48EB-91CD-5DFA13C4A903}" presName="root" presStyleCnt="0">
        <dgm:presLayoutVars>
          <dgm:dir/>
          <dgm:resizeHandles val="exact"/>
        </dgm:presLayoutVars>
      </dgm:prSet>
      <dgm:spPr/>
    </dgm:pt>
    <dgm:pt modelId="{56ABC17F-F218-4511-B9E0-82F7946B7018}" type="pres">
      <dgm:prSet presAssocID="{29F121ED-74F1-48EB-91CD-5DFA13C4A903}" presName="container" presStyleCnt="0">
        <dgm:presLayoutVars>
          <dgm:dir/>
          <dgm:resizeHandles val="exact"/>
        </dgm:presLayoutVars>
      </dgm:prSet>
      <dgm:spPr/>
    </dgm:pt>
    <dgm:pt modelId="{D2A31194-068B-4227-884A-364926D4352A}" type="pres">
      <dgm:prSet presAssocID="{A709EC75-EFD1-4A3F-AA67-F5AF14834520}" presName="compNode" presStyleCnt="0"/>
      <dgm:spPr/>
    </dgm:pt>
    <dgm:pt modelId="{F10F2DBD-0907-4CA6-B750-43CB638F2D8C}" type="pres">
      <dgm:prSet presAssocID="{A709EC75-EFD1-4A3F-AA67-F5AF14834520}" presName="iconBgRect" presStyleLbl="bgShp" presStyleIdx="0" presStyleCnt="4"/>
      <dgm:spPr/>
    </dgm:pt>
    <dgm:pt modelId="{84CD0AB8-42DC-4CFA-B772-DD1998BD39BC}" type="pres">
      <dgm:prSet presAssocID="{A709EC75-EFD1-4A3F-AA67-F5AF148345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444879FD-FC10-416F-BD0D-64186F013818}" type="pres">
      <dgm:prSet presAssocID="{A709EC75-EFD1-4A3F-AA67-F5AF14834520}" presName="spaceRect" presStyleCnt="0"/>
      <dgm:spPr/>
    </dgm:pt>
    <dgm:pt modelId="{91BD121D-8D8A-4240-A86B-BF73D9FC4DDC}" type="pres">
      <dgm:prSet presAssocID="{A709EC75-EFD1-4A3F-AA67-F5AF14834520}" presName="textRect" presStyleLbl="revTx" presStyleIdx="0" presStyleCnt="4">
        <dgm:presLayoutVars>
          <dgm:chMax val="1"/>
          <dgm:chPref val="1"/>
        </dgm:presLayoutVars>
      </dgm:prSet>
      <dgm:spPr/>
    </dgm:pt>
    <dgm:pt modelId="{8A5BB0B9-B703-4C39-8B81-FE71DD346F2C}" type="pres">
      <dgm:prSet presAssocID="{A62CD0AF-D0E4-4A3C-B00C-4CC92B2C2ED2}" presName="sibTrans" presStyleLbl="sibTrans2D1" presStyleIdx="0" presStyleCnt="0"/>
      <dgm:spPr/>
    </dgm:pt>
    <dgm:pt modelId="{51F78B0C-9242-40AD-9B3F-E841710A25D6}" type="pres">
      <dgm:prSet presAssocID="{CC404767-D043-4B66-BB2F-5D5FCE4EB766}" presName="compNode" presStyleCnt="0"/>
      <dgm:spPr/>
    </dgm:pt>
    <dgm:pt modelId="{7383E1A5-7B6E-4A7B-9FDC-2AF85D767F60}" type="pres">
      <dgm:prSet presAssocID="{CC404767-D043-4B66-BB2F-5D5FCE4EB766}" presName="iconBgRect" presStyleLbl="bgShp" presStyleIdx="1" presStyleCnt="4"/>
      <dgm:spPr/>
    </dgm:pt>
    <dgm:pt modelId="{CB5305E2-6CD8-4635-BAA5-D0CBBDCFE85D}" type="pres">
      <dgm:prSet presAssocID="{CC404767-D043-4B66-BB2F-5D5FCE4EB7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33D9D7D-69B0-4363-9A34-9068B997582F}" type="pres">
      <dgm:prSet presAssocID="{CC404767-D043-4B66-BB2F-5D5FCE4EB766}" presName="spaceRect" presStyleCnt="0"/>
      <dgm:spPr/>
    </dgm:pt>
    <dgm:pt modelId="{4DED9853-C776-42CB-A12F-16F31059E7F5}" type="pres">
      <dgm:prSet presAssocID="{CC404767-D043-4B66-BB2F-5D5FCE4EB766}" presName="textRect" presStyleLbl="revTx" presStyleIdx="1" presStyleCnt="4">
        <dgm:presLayoutVars>
          <dgm:chMax val="1"/>
          <dgm:chPref val="1"/>
        </dgm:presLayoutVars>
      </dgm:prSet>
      <dgm:spPr/>
    </dgm:pt>
    <dgm:pt modelId="{095FC004-39F6-44AD-A9CA-AF20286C19E6}" type="pres">
      <dgm:prSet presAssocID="{927E2B2F-7DE6-4AC2-B00A-864028F2ABDB}" presName="sibTrans" presStyleLbl="sibTrans2D1" presStyleIdx="0" presStyleCnt="0"/>
      <dgm:spPr/>
    </dgm:pt>
    <dgm:pt modelId="{7FAA7143-4752-4710-8D66-3179E9E3B0A9}" type="pres">
      <dgm:prSet presAssocID="{B41B27D4-25A8-4408-90B3-FE98EBED28D0}" presName="compNode" presStyleCnt="0"/>
      <dgm:spPr/>
    </dgm:pt>
    <dgm:pt modelId="{54BDCFB9-71E7-4A52-BF7A-469DBFA05510}" type="pres">
      <dgm:prSet presAssocID="{B41B27D4-25A8-4408-90B3-FE98EBED28D0}" presName="iconBgRect" presStyleLbl="bgShp" presStyleIdx="2" presStyleCnt="4"/>
      <dgm:spPr/>
    </dgm:pt>
    <dgm:pt modelId="{AAE8B9E1-4B3A-4A19-BF20-7CB8532096C8}" type="pres">
      <dgm:prSet presAssocID="{B41B27D4-25A8-4408-90B3-FE98EBED28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3C2792E-5CEB-4BBB-A957-F84EAAE90DAA}" type="pres">
      <dgm:prSet presAssocID="{B41B27D4-25A8-4408-90B3-FE98EBED28D0}" presName="spaceRect" presStyleCnt="0"/>
      <dgm:spPr/>
    </dgm:pt>
    <dgm:pt modelId="{90BE4716-E708-4454-8DE7-1BDCB1A2C8BC}" type="pres">
      <dgm:prSet presAssocID="{B41B27D4-25A8-4408-90B3-FE98EBED28D0}" presName="textRect" presStyleLbl="revTx" presStyleIdx="2" presStyleCnt="4">
        <dgm:presLayoutVars>
          <dgm:chMax val="1"/>
          <dgm:chPref val="1"/>
        </dgm:presLayoutVars>
      </dgm:prSet>
      <dgm:spPr/>
    </dgm:pt>
    <dgm:pt modelId="{14D943FB-A80B-4B33-8441-CD5C1191C460}" type="pres">
      <dgm:prSet presAssocID="{96BA675B-2719-44DA-AD4E-FE768304E580}" presName="sibTrans" presStyleLbl="sibTrans2D1" presStyleIdx="0" presStyleCnt="0"/>
      <dgm:spPr/>
    </dgm:pt>
    <dgm:pt modelId="{2897256F-86BB-49E0-8585-86E6A4C4A945}" type="pres">
      <dgm:prSet presAssocID="{FCAF60DC-EBD8-4033-A78B-E6F28C532CAE}" presName="compNode" presStyleCnt="0"/>
      <dgm:spPr/>
    </dgm:pt>
    <dgm:pt modelId="{EBC7CCEB-7B95-4EF4-9B3C-5FE1D3F1711C}" type="pres">
      <dgm:prSet presAssocID="{FCAF60DC-EBD8-4033-A78B-E6F28C532CAE}" presName="iconBgRect" presStyleLbl="bgShp" presStyleIdx="3" presStyleCnt="4"/>
      <dgm:spPr/>
    </dgm:pt>
    <dgm:pt modelId="{DFEBCA45-D970-4B14-9793-647696F8FA69}" type="pres">
      <dgm:prSet presAssocID="{FCAF60DC-EBD8-4033-A78B-E6F28C532C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D965D16-5146-479F-A5CA-6FCAB16BCD19}" type="pres">
      <dgm:prSet presAssocID="{FCAF60DC-EBD8-4033-A78B-E6F28C532CAE}" presName="spaceRect" presStyleCnt="0"/>
      <dgm:spPr/>
    </dgm:pt>
    <dgm:pt modelId="{A19D588E-4D5C-4310-AAF1-3AAAAD093AA3}" type="pres">
      <dgm:prSet presAssocID="{FCAF60DC-EBD8-4033-A78B-E6F28C532C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DC4312A-2325-4152-9FAF-793844A328A7}" type="presOf" srcId="{927E2B2F-7DE6-4AC2-B00A-864028F2ABDB}" destId="{095FC004-39F6-44AD-A9CA-AF20286C19E6}" srcOrd="0" destOrd="0" presId="urn:microsoft.com/office/officeart/2018/2/layout/IconCircleList"/>
    <dgm:cxn modelId="{ACBF072B-005B-4CA6-B81C-89B36C366520}" type="presOf" srcId="{FCAF60DC-EBD8-4033-A78B-E6F28C532CAE}" destId="{A19D588E-4D5C-4310-AAF1-3AAAAD093AA3}" srcOrd="0" destOrd="0" presId="urn:microsoft.com/office/officeart/2018/2/layout/IconCircleList"/>
    <dgm:cxn modelId="{17585D40-22C9-4498-AD02-2F7D206E1525}" type="presOf" srcId="{96BA675B-2719-44DA-AD4E-FE768304E580}" destId="{14D943FB-A80B-4B33-8441-CD5C1191C460}" srcOrd="0" destOrd="0" presId="urn:microsoft.com/office/officeart/2018/2/layout/IconCircleList"/>
    <dgm:cxn modelId="{B3BD6C66-A88C-43A7-9D80-5AD15BE64A93}" srcId="{29F121ED-74F1-48EB-91CD-5DFA13C4A903}" destId="{FCAF60DC-EBD8-4033-A78B-E6F28C532CAE}" srcOrd="3" destOrd="0" parTransId="{81D0964B-CF2F-413D-BEE3-A3A8B4A8B042}" sibTransId="{D2E805EB-055D-4878-926F-4FC0856AE3AA}"/>
    <dgm:cxn modelId="{F6C07A47-9095-40BB-B2C8-0D64F71F496E}" type="presOf" srcId="{29F121ED-74F1-48EB-91CD-5DFA13C4A903}" destId="{786BEE6C-0A1E-46EA-B067-4F2E5B454492}" srcOrd="0" destOrd="0" presId="urn:microsoft.com/office/officeart/2018/2/layout/IconCircleList"/>
    <dgm:cxn modelId="{20F9A847-1D71-486E-95C1-29A4A82AECFC}" type="presOf" srcId="{B41B27D4-25A8-4408-90B3-FE98EBED28D0}" destId="{90BE4716-E708-4454-8DE7-1BDCB1A2C8BC}" srcOrd="0" destOrd="0" presId="urn:microsoft.com/office/officeart/2018/2/layout/IconCircleList"/>
    <dgm:cxn modelId="{67EA7C6E-4F4A-4374-8898-70A74E7593D7}" srcId="{29F121ED-74F1-48EB-91CD-5DFA13C4A903}" destId="{CC404767-D043-4B66-BB2F-5D5FCE4EB766}" srcOrd="1" destOrd="0" parTransId="{0D7B2FE6-CDAD-4F2D-BE38-668F159C277F}" sibTransId="{927E2B2F-7DE6-4AC2-B00A-864028F2ABDB}"/>
    <dgm:cxn modelId="{BEE1F872-8CC2-491B-AF84-E405DC785055}" type="presOf" srcId="{CC404767-D043-4B66-BB2F-5D5FCE4EB766}" destId="{4DED9853-C776-42CB-A12F-16F31059E7F5}" srcOrd="0" destOrd="0" presId="urn:microsoft.com/office/officeart/2018/2/layout/IconCircleList"/>
    <dgm:cxn modelId="{8C1A1579-32BC-4202-A999-478F0634DA03}" type="presOf" srcId="{A62CD0AF-D0E4-4A3C-B00C-4CC92B2C2ED2}" destId="{8A5BB0B9-B703-4C39-8B81-FE71DD346F2C}" srcOrd="0" destOrd="0" presId="urn:microsoft.com/office/officeart/2018/2/layout/IconCircleList"/>
    <dgm:cxn modelId="{21734281-D25F-4202-8B72-04CF1184946B}" type="presOf" srcId="{A709EC75-EFD1-4A3F-AA67-F5AF14834520}" destId="{91BD121D-8D8A-4240-A86B-BF73D9FC4DDC}" srcOrd="0" destOrd="0" presId="urn:microsoft.com/office/officeart/2018/2/layout/IconCircleList"/>
    <dgm:cxn modelId="{C1A11D84-6210-4803-9D0A-70459C0B373E}" srcId="{29F121ED-74F1-48EB-91CD-5DFA13C4A903}" destId="{B41B27D4-25A8-4408-90B3-FE98EBED28D0}" srcOrd="2" destOrd="0" parTransId="{33ACE688-230A-4CBB-AD76-B5C1E152E9EF}" sibTransId="{96BA675B-2719-44DA-AD4E-FE768304E580}"/>
    <dgm:cxn modelId="{0B57F0E6-A301-4E8A-AE5A-F29788372B7C}" srcId="{29F121ED-74F1-48EB-91CD-5DFA13C4A903}" destId="{A709EC75-EFD1-4A3F-AA67-F5AF14834520}" srcOrd="0" destOrd="0" parTransId="{7C596EAE-7A6B-4E8E-BF1B-CE90EFD7A1E6}" sibTransId="{A62CD0AF-D0E4-4A3C-B00C-4CC92B2C2ED2}"/>
    <dgm:cxn modelId="{BB2B146A-0238-4A1F-A84F-4785EAB87E1E}" type="presParOf" srcId="{786BEE6C-0A1E-46EA-B067-4F2E5B454492}" destId="{56ABC17F-F218-4511-B9E0-82F7946B7018}" srcOrd="0" destOrd="0" presId="urn:microsoft.com/office/officeart/2018/2/layout/IconCircleList"/>
    <dgm:cxn modelId="{65ECE43D-02E1-4027-AABF-9915B83AA303}" type="presParOf" srcId="{56ABC17F-F218-4511-B9E0-82F7946B7018}" destId="{D2A31194-068B-4227-884A-364926D4352A}" srcOrd="0" destOrd="0" presId="urn:microsoft.com/office/officeart/2018/2/layout/IconCircleList"/>
    <dgm:cxn modelId="{323D4F38-D5B1-4D1D-8D2B-CFB07D30A188}" type="presParOf" srcId="{D2A31194-068B-4227-884A-364926D4352A}" destId="{F10F2DBD-0907-4CA6-B750-43CB638F2D8C}" srcOrd="0" destOrd="0" presId="urn:microsoft.com/office/officeart/2018/2/layout/IconCircleList"/>
    <dgm:cxn modelId="{4F3C1EBB-4B46-4E34-8F34-B48AB9C8C9D8}" type="presParOf" srcId="{D2A31194-068B-4227-884A-364926D4352A}" destId="{84CD0AB8-42DC-4CFA-B772-DD1998BD39BC}" srcOrd="1" destOrd="0" presId="urn:microsoft.com/office/officeart/2018/2/layout/IconCircleList"/>
    <dgm:cxn modelId="{DD79E655-201B-4F09-8C1A-AE6A8FE97EB3}" type="presParOf" srcId="{D2A31194-068B-4227-884A-364926D4352A}" destId="{444879FD-FC10-416F-BD0D-64186F013818}" srcOrd="2" destOrd="0" presId="urn:microsoft.com/office/officeart/2018/2/layout/IconCircleList"/>
    <dgm:cxn modelId="{1C485755-5622-473E-99AF-3A7FC21176D2}" type="presParOf" srcId="{D2A31194-068B-4227-884A-364926D4352A}" destId="{91BD121D-8D8A-4240-A86B-BF73D9FC4DDC}" srcOrd="3" destOrd="0" presId="urn:microsoft.com/office/officeart/2018/2/layout/IconCircleList"/>
    <dgm:cxn modelId="{A9E2FB85-DBDA-4E56-A7F7-4F72A92A7D55}" type="presParOf" srcId="{56ABC17F-F218-4511-B9E0-82F7946B7018}" destId="{8A5BB0B9-B703-4C39-8B81-FE71DD346F2C}" srcOrd="1" destOrd="0" presId="urn:microsoft.com/office/officeart/2018/2/layout/IconCircleList"/>
    <dgm:cxn modelId="{638C8AA5-1126-4BE2-99F0-D803E02C38F7}" type="presParOf" srcId="{56ABC17F-F218-4511-B9E0-82F7946B7018}" destId="{51F78B0C-9242-40AD-9B3F-E841710A25D6}" srcOrd="2" destOrd="0" presId="urn:microsoft.com/office/officeart/2018/2/layout/IconCircleList"/>
    <dgm:cxn modelId="{5C46BE02-E370-48DA-8319-BE1DF5E1DB46}" type="presParOf" srcId="{51F78B0C-9242-40AD-9B3F-E841710A25D6}" destId="{7383E1A5-7B6E-4A7B-9FDC-2AF85D767F60}" srcOrd="0" destOrd="0" presId="urn:microsoft.com/office/officeart/2018/2/layout/IconCircleList"/>
    <dgm:cxn modelId="{DB4AABE0-5800-4A29-B969-7A6FD98ED78C}" type="presParOf" srcId="{51F78B0C-9242-40AD-9B3F-E841710A25D6}" destId="{CB5305E2-6CD8-4635-BAA5-D0CBBDCFE85D}" srcOrd="1" destOrd="0" presId="urn:microsoft.com/office/officeart/2018/2/layout/IconCircleList"/>
    <dgm:cxn modelId="{208729EA-35C0-42E9-AF69-D01EA3290A3F}" type="presParOf" srcId="{51F78B0C-9242-40AD-9B3F-E841710A25D6}" destId="{133D9D7D-69B0-4363-9A34-9068B997582F}" srcOrd="2" destOrd="0" presId="urn:microsoft.com/office/officeart/2018/2/layout/IconCircleList"/>
    <dgm:cxn modelId="{FC9A65E4-BE47-49F1-84B5-FE66FF2109C9}" type="presParOf" srcId="{51F78B0C-9242-40AD-9B3F-E841710A25D6}" destId="{4DED9853-C776-42CB-A12F-16F31059E7F5}" srcOrd="3" destOrd="0" presId="urn:microsoft.com/office/officeart/2018/2/layout/IconCircleList"/>
    <dgm:cxn modelId="{40E1F9DA-614A-49C7-A947-A506D5D679CC}" type="presParOf" srcId="{56ABC17F-F218-4511-B9E0-82F7946B7018}" destId="{095FC004-39F6-44AD-A9CA-AF20286C19E6}" srcOrd="3" destOrd="0" presId="urn:microsoft.com/office/officeart/2018/2/layout/IconCircleList"/>
    <dgm:cxn modelId="{89AC5AAA-AF9E-4172-BDE8-D1D654D0F5C0}" type="presParOf" srcId="{56ABC17F-F218-4511-B9E0-82F7946B7018}" destId="{7FAA7143-4752-4710-8D66-3179E9E3B0A9}" srcOrd="4" destOrd="0" presId="urn:microsoft.com/office/officeart/2018/2/layout/IconCircleList"/>
    <dgm:cxn modelId="{A8A63C17-0F7B-4C52-83F5-4419B5AF062E}" type="presParOf" srcId="{7FAA7143-4752-4710-8D66-3179E9E3B0A9}" destId="{54BDCFB9-71E7-4A52-BF7A-469DBFA05510}" srcOrd="0" destOrd="0" presId="urn:microsoft.com/office/officeart/2018/2/layout/IconCircleList"/>
    <dgm:cxn modelId="{175E83B9-FD3C-4324-A5BB-9CD6BA1B5ACB}" type="presParOf" srcId="{7FAA7143-4752-4710-8D66-3179E9E3B0A9}" destId="{AAE8B9E1-4B3A-4A19-BF20-7CB8532096C8}" srcOrd="1" destOrd="0" presId="urn:microsoft.com/office/officeart/2018/2/layout/IconCircleList"/>
    <dgm:cxn modelId="{E24CC714-496E-48C3-8C29-E027143676ED}" type="presParOf" srcId="{7FAA7143-4752-4710-8D66-3179E9E3B0A9}" destId="{F3C2792E-5CEB-4BBB-A957-F84EAAE90DAA}" srcOrd="2" destOrd="0" presId="urn:microsoft.com/office/officeart/2018/2/layout/IconCircleList"/>
    <dgm:cxn modelId="{6CDAAF85-0C43-4436-9DE6-3B3C75DCEC14}" type="presParOf" srcId="{7FAA7143-4752-4710-8D66-3179E9E3B0A9}" destId="{90BE4716-E708-4454-8DE7-1BDCB1A2C8BC}" srcOrd="3" destOrd="0" presId="urn:microsoft.com/office/officeart/2018/2/layout/IconCircleList"/>
    <dgm:cxn modelId="{6C7154E0-6B88-434D-A148-2303F464D23B}" type="presParOf" srcId="{56ABC17F-F218-4511-B9E0-82F7946B7018}" destId="{14D943FB-A80B-4B33-8441-CD5C1191C460}" srcOrd="5" destOrd="0" presId="urn:microsoft.com/office/officeart/2018/2/layout/IconCircleList"/>
    <dgm:cxn modelId="{DDFDC85D-10E4-404B-8673-7AC2BCD337DC}" type="presParOf" srcId="{56ABC17F-F218-4511-B9E0-82F7946B7018}" destId="{2897256F-86BB-49E0-8585-86E6A4C4A945}" srcOrd="6" destOrd="0" presId="urn:microsoft.com/office/officeart/2018/2/layout/IconCircleList"/>
    <dgm:cxn modelId="{BD7C897E-4DE3-4FE3-AB58-25863982AD8F}" type="presParOf" srcId="{2897256F-86BB-49E0-8585-86E6A4C4A945}" destId="{EBC7CCEB-7B95-4EF4-9B3C-5FE1D3F1711C}" srcOrd="0" destOrd="0" presId="urn:microsoft.com/office/officeart/2018/2/layout/IconCircleList"/>
    <dgm:cxn modelId="{14E9DA39-4093-407B-B151-8508E86B6B12}" type="presParOf" srcId="{2897256F-86BB-49E0-8585-86E6A4C4A945}" destId="{DFEBCA45-D970-4B14-9793-647696F8FA69}" srcOrd="1" destOrd="0" presId="urn:microsoft.com/office/officeart/2018/2/layout/IconCircleList"/>
    <dgm:cxn modelId="{164AD926-289E-4D4E-8D82-405A7C028930}" type="presParOf" srcId="{2897256F-86BB-49E0-8585-86E6A4C4A945}" destId="{2D965D16-5146-479F-A5CA-6FCAB16BCD19}" srcOrd="2" destOrd="0" presId="urn:microsoft.com/office/officeart/2018/2/layout/IconCircleList"/>
    <dgm:cxn modelId="{895C0B66-B29E-40EE-8257-9BF5D2DB9E31}" type="presParOf" srcId="{2897256F-86BB-49E0-8585-86E6A4C4A945}" destId="{A19D588E-4D5C-4310-AAF1-3AAAAD093A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F2DBD-0907-4CA6-B750-43CB638F2D8C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D0AB8-42DC-4CFA-B772-DD1998BD39BC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D121D-8D8A-4240-A86B-BF73D9FC4DDC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Manual, paper-based processes: Prone to errors and time-consuming. </a:t>
          </a:r>
          <a:endParaRPr lang="en-US" sz="1900" kern="1200"/>
        </a:p>
      </dsp:txBody>
      <dsp:txXfrm>
        <a:off x="1708430" y="275313"/>
        <a:ext cx="3054644" cy="1295909"/>
      </dsp:txXfrm>
    </dsp:sp>
    <dsp:sp modelId="{7383E1A5-7B6E-4A7B-9FDC-2AF85D767F60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305E2-6CD8-4635-BAA5-D0CBBDCFE85D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D9853-C776-42CB-A12F-16F31059E7F5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Disparate data silos: Difficulty obtaining a comprehensive view of inventory, sales, and customers. </a:t>
          </a:r>
          <a:endParaRPr lang="en-US" sz="1900" kern="1200"/>
        </a:p>
      </dsp:txBody>
      <dsp:txXfrm>
        <a:off x="6868929" y="275313"/>
        <a:ext cx="3054644" cy="1295909"/>
      </dsp:txXfrm>
    </dsp:sp>
    <dsp:sp modelId="{54BDCFB9-71E7-4A52-BF7A-469DBFA05510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8B9E1-4B3A-4A19-BF20-7CB8532096C8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E4716-E708-4454-8DE7-1BDCB1A2C8BC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Limited reporting and analytics: Hinders informed decision-making. </a:t>
          </a:r>
          <a:endParaRPr lang="en-US" sz="1900" kern="1200"/>
        </a:p>
      </dsp:txBody>
      <dsp:txXfrm>
        <a:off x="1708430" y="2214856"/>
        <a:ext cx="3054644" cy="1295909"/>
      </dsp:txXfrm>
    </dsp:sp>
    <dsp:sp modelId="{EBC7CCEB-7B95-4EF4-9B3C-5FE1D3F1711C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BCA45-D970-4B14-9793-647696F8FA69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D588E-4D5C-4310-AAF1-3AAAAD093AA3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Challenges scaling with business growth. </a:t>
          </a:r>
          <a:endParaRPr lang="en-US" sz="1900" kern="1200"/>
        </a:p>
      </dsp:txBody>
      <dsp:txXfrm>
        <a:off x="6868929" y="2214856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28950981@N04/1545292685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atabase-search-database-search-icon-2797375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IN" sz="3800">
                <a:solidFill>
                  <a:srgbClr val="FFFFFF"/>
                </a:solidFill>
              </a:rPr>
              <a:t>Wholesale Management System: A Database-Driven Solution</a:t>
            </a: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by: nikhil upadhyay</a:t>
            </a:r>
          </a:p>
          <a:p>
            <a:r>
              <a:rPr lang="en-US" sz="1800">
                <a:solidFill>
                  <a:srgbClr val="FFFFFF"/>
                </a:solidFill>
              </a:rPr>
              <a:t>m.c.a. semester ‘2’.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1" r="-1" b="13699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59EFB-AE77-E887-127E-8E034B48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Table creation SQL Commands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DC7D-F57F-BFC4-4EAE-DC025DB5179F}"/>
              </a:ext>
            </a:extLst>
          </p:cNvPr>
          <p:cNvSpPr>
            <a:spLocks/>
          </p:cNvSpPr>
          <p:nvPr/>
        </p:nvSpPr>
        <p:spPr>
          <a:xfrm>
            <a:off x="1096963" y="2534526"/>
            <a:ext cx="3427736" cy="291405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Employees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employees (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38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Employee_id</a:t>
            </a: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INT(10) PRIMARY KEY,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Position VARCHAR(20),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38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Fname</a:t>
            </a: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VARCHAR(25),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38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Lname</a:t>
            </a: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VARCHAR(25),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Contact INT(10)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spcAft>
                <a:spcPts val="600"/>
              </a:spcAft>
            </a:pP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07120-C7D9-7D07-84CB-A84978EDBA0E}"/>
              </a:ext>
            </a:extLst>
          </p:cNvPr>
          <p:cNvSpPr txBox="1"/>
          <p:nvPr/>
        </p:nvSpPr>
        <p:spPr>
          <a:xfrm>
            <a:off x="4192867" y="2534526"/>
            <a:ext cx="3112047" cy="240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Customer</a:t>
            </a:r>
          </a:p>
          <a:p>
            <a:pPr defTabSz="704088">
              <a:spcAft>
                <a:spcPts val="600"/>
              </a:spcAft>
            </a:pPr>
            <a:endParaRPr lang="en-US" sz="138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customer (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Customer_id</a:t>
            </a: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INT(10) PRIMARY KEY,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Name VARCHAR(25),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Contact INT(10)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spcAft>
                <a:spcPts val="600"/>
              </a:spcAft>
            </a:pP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1427A-18C1-80E4-3C02-5CB89088AD8C}"/>
              </a:ext>
            </a:extLst>
          </p:cNvPr>
          <p:cNvSpPr txBox="1"/>
          <p:nvPr/>
        </p:nvSpPr>
        <p:spPr>
          <a:xfrm>
            <a:off x="6967104" y="2534526"/>
            <a:ext cx="4188259" cy="377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Product</a:t>
            </a:r>
          </a:p>
          <a:p>
            <a:pPr defTabSz="704088">
              <a:spcAft>
                <a:spcPts val="600"/>
              </a:spcAft>
            </a:pPr>
            <a:endParaRPr lang="en-US" sz="138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product (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38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Product_id</a:t>
            </a: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PRIMARY KEY, 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Name VARCHAR(25),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Quantity INT(25),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description VARCHAR(50),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price INT(10),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38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Supplier_id</a:t>
            </a: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INT,  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FOREIGN KEY (</a:t>
            </a:r>
            <a:r>
              <a:rPr lang="en-US" sz="138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Supplier_id</a:t>
            </a: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REFERENCES supplier(</a:t>
            </a:r>
            <a:r>
              <a:rPr lang="en-US" sz="138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Supplier_id</a:t>
            </a: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spcAft>
                <a:spcPts val="600"/>
              </a:spcAft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18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FDF394-AEA6-C277-F663-604192B47D08}"/>
              </a:ext>
            </a:extLst>
          </p:cNvPr>
          <p:cNvSpPr txBox="1"/>
          <p:nvPr/>
        </p:nvSpPr>
        <p:spPr>
          <a:xfrm>
            <a:off x="523755" y="586636"/>
            <a:ext cx="36199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4. Order details</a:t>
            </a:r>
          </a:p>
          <a:p>
            <a:endParaRPr lang="en-IN" dirty="0"/>
          </a:p>
          <a:p>
            <a:r>
              <a:rPr lang="en-IN" dirty="0"/>
              <a:t>CREATE TABLE </a:t>
            </a:r>
            <a:r>
              <a:rPr lang="en-IN" dirty="0" err="1"/>
              <a:t>order_details</a:t>
            </a:r>
            <a:r>
              <a:rPr lang="en-IN" dirty="0"/>
              <a:t> (</a:t>
            </a:r>
          </a:p>
          <a:p>
            <a:r>
              <a:rPr lang="en-IN" dirty="0"/>
              <a:t>    </a:t>
            </a:r>
            <a:r>
              <a:rPr lang="en-IN" dirty="0" err="1"/>
              <a:t>Order_id</a:t>
            </a:r>
            <a:r>
              <a:rPr lang="en-IN" dirty="0"/>
              <a:t> INT(10) PRIMARY KEY,</a:t>
            </a:r>
          </a:p>
          <a:p>
            <a:r>
              <a:rPr lang="en-IN" dirty="0"/>
              <a:t>    </a:t>
            </a:r>
            <a:r>
              <a:rPr lang="en-IN" dirty="0" err="1"/>
              <a:t>Total_amount</a:t>
            </a:r>
            <a:r>
              <a:rPr lang="en-IN" dirty="0"/>
              <a:t> INT(20),</a:t>
            </a:r>
          </a:p>
          <a:p>
            <a:r>
              <a:rPr lang="en-IN" dirty="0"/>
              <a:t>    Date </a:t>
            </a:r>
            <a:r>
              <a:rPr lang="en-IN" dirty="0" err="1"/>
              <a:t>DATE</a:t>
            </a:r>
            <a:r>
              <a:rPr lang="en-IN" dirty="0"/>
              <a:t> </a:t>
            </a:r>
          </a:p>
          <a:p>
            <a:r>
              <a:rPr lang="en-IN" dirty="0"/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19310-66ED-10EA-293F-12B0AF2FFD17}"/>
              </a:ext>
            </a:extLst>
          </p:cNvPr>
          <p:cNvSpPr txBox="1"/>
          <p:nvPr/>
        </p:nvSpPr>
        <p:spPr>
          <a:xfrm>
            <a:off x="7617557" y="3590169"/>
            <a:ext cx="37539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7. Supplier</a:t>
            </a:r>
          </a:p>
          <a:p>
            <a:endParaRPr lang="en-US"/>
          </a:p>
          <a:p>
            <a:r>
              <a:rPr lang="en-US"/>
              <a:t>CREATE TABLE supplier (</a:t>
            </a:r>
          </a:p>
          <a:p>
            <a:r>
              <a:rPr lang="en-US"/>
              <a:t>    Supplier_id INT(10) PRIMARY KEY,</a:t>
            </a:r>
          </a:p>
          <a:p>
            <a:r>
              <a:rPr lang="en-US"/>
              <a:t>    Name VARCHAR(25),</a:t>
            </a:r>
          </a:p>
          <a:p>
            <a:r>
              <a:rPr lang="en-US"/>
              <a:t>    Contact INT(10)</a:t>
            </a:r>
          </a:p>
          <a:p>
            <a:r>
              <a:rPr lang="en-US"/>
              <a:t>);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518F5-590D-FC9F-7B1C-3F646B5D4FAC}"/>
              </a:ext>
            </a:extLst>
          </p:cNvPr>
          <p:cNvSpPr txBox="1"/>
          <p:nvPr/>
        </p:nvSpPr>
        <p:spPr>
          <a:xfrm>
            <a:off x="523755" y="2993545"/>
            <a:ext cx="68752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6. Warehouse</a:t>
            </a:r>
          </a:p>
          <a:p>
            <a:endParaRPr lang="en-US"/>
          </a:p>
          <a:p>
            <a:r>
              <a:rPr lang="en-US"/>
              <a:t>CREATE TABLE warehouse (</a:t>
            </a:r>
          </a:p>
          <a:p>
            <a:r>
              <a:rPr lang="en-US"/>
              <a:t>    Warehouse_id INT(10) PRIMARY KEY,</a:t>
            </a:r>
          </a:p>
          <a:p>
            <a:r>
              <a:rPr lang="en-US"/>
              <a:t>    location VARCHAR(25),</a:t>
            </a:r>
          </a:p>
          <a:p>
            <a:r>
              <a:rPr lang="en-US"/>
              <a:t>    Available_quantity INT(10),</a:t>
            </a:r>
          </a:p>
          <a:p>
            <a:r>
              <a:rPr lang="en-US"/>
              <a:t>    Product_id INT, -- Optional foreign key to link to the 'product' table</a:t>
            </a:r>
          </a:p>
          <a:p>
            <a:r>
              <a:rPr lang="en-US"/>
              <a:t>    FOREIGN KEY (Product_id) REFERENCES product(Product_id)</a:t>
            </a:r>
          </a:p>
          <a:p>
            <a:r>
              <a:rPr lang="en-US"/>
              <a:t>);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AE95F-890F-5D85-4BA3-FF8D69A97532}"/>
              </a:ext>
            </a:extLst>
          </p:cNvPr>
          <p:cNvSpPr txBox="1"/>
          <p:nvPr/>
        </p:nvSpPr>
        <p:spPr>
          <a:xfrm>
            <a:off x="4574444" y="586636"/>
            <a:ext cx="69413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5. order_table</a:t>
            </a:r>
          </a:p>
          <a:p>
            <a:endParaRPr lang="en-US"/>
          </a:p>
          <a:p>
            <a:r>
              <a:rPr lang="en-US"/>
              <a:t>CREATE TABLE order_table ( </a:t>
            </a:r>
          </a:p>
          <a:p>
            <a:r>
              <a:rPr lang="en-US"/>
              <a:t>    Order_id INT PRIMARY KEY,</a:t>
            </a:r>
          </a:p>
          <a:p>
            <a:r>
              <a:rPr lang="en-US"/>
              <a:t>    Date DATETIME, -- Stores both date and time of the order</a:t>
            </a:r>
          </a:p>
          <a:p>
            <a:r>
              <a:rPr lang="en-US"/>
              <a:t>    Total_amount DECIMAL(10,2), -- Adjust precision if needed</a:t>
            </a:r>
          </a:p>
          <a:p>
            <a:r>
              <a:rPr lang="en-US"/>
              <a:t>    Customer_id INT,</a:t>
            </a:r>
          </a:p>
          <a:p>
            <a:r>
              <a:rPr lang="en-US"/>
              <a:t>    Employee_id INT,</a:t>
            </a:r>
          </a:p>
          <a:p>
            <a:r>
              <a:rPr lang="en-US"/>
              <a:t>    FOREIGN KEY (Customer_id) REFERENCES customer(Customer_id),</a:t>
            </a:r>
          </a:p>
          <a:p>
            <a:r>
              <a:rPr lang="en-US"/>
              <a:t>    FOREIGN KEY (Employee_id) REFERENCES employees(Employee_id) </a:t>
            </a:r>
          </a:p>
          <a:p>
            <a:r>
              <a:rPr lang="en-US"/>
              <a:t>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03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Neat empty education desk">
            <a:extLst>
              <a:ext uri="{FF2B5EF4-FFF2-40B4-BE49-F238E27FC236}">
                <a16:creationId xmlns:a16="http://schemas.microsoft.com/office/drawing/2014/main" id="{B7DBB6B1-7A56-285C-ACBD-F10262052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7D4E339-1FDC-4F64-BACC-DA1625A5A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2794" y="0"/>
            <a:ext cx="9339206" cy="6858000"/>
          </a:xfrm>
          <a:prstGeom prst="rect">
            <a:avLst/>
          </a:prstGeom>
          <a:gradFill flip="none" rotWithShape="1"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9DF7A-56D6-EFFF-A5FF-5701FBB3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Simple queries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3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EC9AE-EC73-D90C-43AF-064727B0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tabLst/>
            </a:pPr>
            <a:r>
              <a:rPr kumimoji="0" lang="en-US" altLang="en-US" sz="4700" b="1" i="0" u="none" strike="noStrike" cap="none" normalizeH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Query : List the customers with names starting with the letter 'E'</a:t>
            </a:r>
            <a:endParaRPr lang="en-US" sz="4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5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0A162B1-EF3F-A87A-CC55-750AF29D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9904" y="771100"/>
            <a:ext cx="5699528" cy="2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31658F-4FC1-D993-1585-32B179441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36465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74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35F76-436A-265A-B1BD-3931F6B1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Query : List all order details which includes a “Smartwatch”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endParaRPr lang="en-US" sz="3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049E2A-E378-A02A-81A6-C92196226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33" y="1288931"/>
            <a:ext cx="9824112" cy="220662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13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E333E-2851-83D5-6585-6E8A5BBD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Query : Calculate the total value of the 'Laptop' inventory (price * quantity).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8EF59872-489A-AF47-9F30-64A037697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33" y="1080366"/>
            <a:ext cx="9824112" cy="26138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89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82BF6D68-F521-8C57-8250-A998F15C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83" r="2" b="2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C5C0A-9EA1-C25C-AA88-8E061E55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850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Complex queries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49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1EBC-26CB-F364-1ED0-2E0035AC4B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180" y="-138922"/>
            <a:ext cx="10058400" cy="1449387"/>
          </a:xfrm>
        </p:spPr>
        <p:txBody>
          <a:bodyPr/>
          <a:lstStyle/>
          <a:p>
            <a:r>
              <a:rPr lang="en-IN" sz="3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Query- Adding values to a column  all together.</a:t>
            </a:r>
            <a:br>
              <a:rPr lang="en-IN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E0EFEFA-C75E-53C9-7091-1F9CF151825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9095"/>
          <a:stretch/>
        </p:blipFill>
        <p:spPr>
          <a:xfrm>
            <a:off x="231493" y="1460705"/>
            <a:ext cx="6264275" cy="2947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D52AF-5B2E-1B60-1AF8-153DB87AFF9B}"/>
              </a:ext>
            </a:extLst>
          </p:cNvPr>
          <p:cNvSpPr txBox="1"/>
          <p:nvPr/>
        </p:nvSpPr>
        <p:spPr>
          <a:xfrm>
            <a:off x="131180" y="109137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1.Existing table.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71D68-1AB8-E666-D190-77FACF365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85" b="567"/>
          <a:stretch/>
        </p:blipFill>
        <p:spPr>
          <a:xfrm>
            <a:off x="6996044" y="1460705"/>
            <a:ext cx="5064776" cy="1190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5D4DC6-C5A6-A52A-C666-1963FB64DD80}"/>
              </a:ext>
            </a:extLst>
          </p:cNvPr>
          <p:cNvSpPr txBox="1"/>
          <p:nvPr/>
        </p:nvSpPr>
        <p:spPr>
          <a:xfrm>
            <a:off x="6897973" y="1091373"/>
            <a:ext cx="3472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2.Creating a new temporary table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45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D6B3B-9558-07BA-A3EB-F25963F2E885}"/>
              </a:ext>
            </a:extLst>
          </p:cNvPr>
          <p:cNvSpPr txBox="1"/>
          <p:nvPr/>
        </p:nvSpPr>
        <p:spPr>
          <a:xfrm>
            <a:off x="642257" y="634946"/>
            <a:ext cx="369025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u="sng" spc="-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Query- adding values to a column which all together.</a:t>
            </a:r>
            <a:endParaRPr lang="en-US" sz="2600" u="sng" spc="-5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u="sng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Continued…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342DC4-98FD-B737-4931-574A55B3278B}"/>
              </a:ext>
            </a:extLst>
          </p:cNvPr>
          <p:cNvSpPr txBox="1"/>
          <p:nvPr/>
        </p:nvSpPr>
        <p:spPr>
          <a:xfrm>
            <a:off x="642257" y="2407436"/>
            <a:ext cx="3690257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3. Adding the column in the temporary table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F02F5E6-800A-ED12-37B3-B4DEB3EE0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38" b="3"/>
          <a:stretch/>
        </p:blipFill>
        <p:spPr>
          <a:xfrm>
            <a:off x="4648201" y="640080"/>
            <a:ext cx="7227424" cy="555869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714AF4-8DF0-AD1B-051D-BC02580C3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87E643-35F8-4FA0-2FAB-BD7AF64BE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2457058-E69C-6B13-417F-3EBFDBF22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6D83B-F55E-6727-7BF3-8EB4088A4DF1}"/>
              </a:ext>
            </a:extLst>
          </p:cNvPr>
          <p:cNvSpPr txBox="1"/>
          <p:nvPr/>
        </p:nvSpPr>
        <p:spPr>
          <a:xfrm>
            <a:off x="642257" y="634946"/>
            <a:ext cx="369025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u="sng" spc="-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Query- adding values to a column which all together.</a:t>
            </a:r>
            <a:endParaRPr lang="en-US" sz="2600" u="sng" spc="-5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u="sng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Continued…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850E69-DEEC-700A-5C8E-3DA9A2CD0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8ECAC0-CFEE-03A3-EDD4-49D57792C9F8}"/>
              </a:ext>
            </a:extLst>
          </p:cNvPr>
          <p:cNvSpPr txBox="1"/>
          <p:nvPr/>
        </p:nvSpPr>
        <p:spPr>
          <a:xfrm>
            <a:off x="642257" y="2407436"/>
            <a:ext cx="3690257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4.Joining the temporary table with the warehouse table…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CD498-28FA-DC2E-48FE-3C641E936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696ACDA-8F8B-ECF5-12D3-ECB0C2B92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19"/>
          <a:stretch/>
        </p:blipFill>
        <p:spPr>
          <a:xfrm>
            <a:off x="4572001" y="918222"/>
            <a:ext cx="7396222" cy="43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76463-6815-2C9E-EFA3-EE563507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44870-BA6F-8C6B-DCC2-B6F371C6C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196" r="2619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9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B6D-C4F9-A377-484D-5860749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245" y="2108201"/>
            <a:ext cx="7076209" cy="37608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This database is designed to manage essential data for a wholesale or retail business. Its core functionalities include: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Inventory Tracking:</a:t>
            </a:r>
            <a:r>
              <a:rPr lang="en-US" sz="1900" dirty="0"/>
              <a:t> The 'product' and 'warehouse' tables enable effective inventory management with stock levels, product descriptions, and warehouse locations.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Supplier Management:</a:t>
            </a:r>
            <a:r>
              <a:rPr lang="en-US" sz="1900" dirty="0"/>
              <a:t> The 'supplier' table stores comprehensive supplier details, facilitating procurement and supply chain optimization.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Customer Relationship Management (CRM):</a:t>
            </a:r>
            <a:r>
              <a:rPr lang="en-US" sz="1900" dirty="0"/>
              <a:t> The 'customer' table provides a centralized repository for customer information, supporting sales and marketing efforts.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Sales and Order Processing:</a:t>
            </a:r>
            <a:r>
              <a:rPr lang="en-US" sz="1900" dirty="0"/>
              <a:t> The '</a:t>
            </a:r>
            <a:r>
              <a:rPr lang="en-US" sz="1900" dirty="0" err="1"/>
              <a:t>order_table</a:t>
            </a:r>
            <a:r>
              <a:rPr lang="en-US" sz="1900" dirty="0"/>
              <a:t>' and '</a:t>
            </a:r>
            <a:r>
              <a:rPr lang="en-US" sz="1900" dirty="0" err="1"/>
              <a:t>order_details</a:t>
            </a:r>
            <a:r>
              <a:rPr lang="en-US" sz="1900" dirty="0"/>
              <a:t>' tables enable streamlined management of orders, including order dates, items, quantities, and total amounts.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Employee Management:</a:t>
            </a:r>
            <a:r>
              <a:rPr lang="en-US" sz="1900" dirty="0"/>
              <a:t> The 'employees' table stores key employee data such as names, positions, contact details, and hire dates.</a:t>
            </a:r>
          </a:p>
          <a:p>
            <a:pPr>
              <a:lnSpc>
                <a:spcPct val="100000"/>
              </a:lnSpc>
            </a:pPr>
            <a:endParaRPr lang="en-IN" sz="13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52589-569F-D8DC-0696-45FA1CDD03BD}"/>
              </a:ext>
            </a:extLst>
          </p:cNvPr>
          <p:cNvSpPr txBox="1"/>
          <p:nvPr/>
        </p:nvSpPr>
        <p:spPr>
          <a:xfrm>
            <a:off x="20" y="6400794"/>
            <a:ext cx="4580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128950981@N04/15452926858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d/3.0/"/>
              </a:rPr>
              <a:t>CC BY-ND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181577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23025-DC46-AFB0-5BDE-4CCFC8FD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Query :create a procedure to select employees whose employee_id between 3 to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ED529-AC08-FDFF-58C6-484AFA16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70" y="273919"/>
            <a:ext cx="8496423" cy="393472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3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52C1-2B8C-B851-8FD4-3CE2FB48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to calculate tenure of employees: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3A1C71-247B-0604-E9D9-4ADEC9DF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746" y="2714175"/>
            <a:ext cx="10664926" cy="21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66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8B31DF-AA7C-0408-D224-A5F5CE91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37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731CE-7C6F-C340-82AB-43DFDED5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900"/>
              <a:t>The challenge-</a:t>
            </a:r>
            <a:br>
              <a:rPr lang="en-US" sz="3900"/>
            </a:br>
            <a:r>
              <a:rPr lang="en-US" sz="3900"/>
              <a:t>Inefficiencies in Traditional Wholesale Management</a:t>
            </a:r>
            <a:endParaRPr lang="en-IN" sz="39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D5BC0DA-7F1C-0D89-1A78-76891CFFF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81782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64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133F5-AFC3-ABEF-BB18-0DF828F4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Modules description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33FB-F6CA-830F-28BF-DCB514B7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/>
              <a:t>1. Inventory Management</a:t>
            </a:r>
            <a:endParaRPr lang="en-US" sz="1400"/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 b="1"/>
              <a:t>Description:</a:t>
            </a:r>
            <a:r>
              <a:rPr lang="en-US" sz="1400"/>
              <a:t> Controls product information, stock updates, warehouse locations, and reorder management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 b="1"/>
              <a:t>Functions:</a:t>
            </a:r>
            <a:r>
              <a:rPr lang="en-US" sz="1400"/>
              <a:t> 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/>
              <a:t>Add new products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/>
              <a:t>Update product descriptions and pricing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/>
              <a:t>Adjust stock quantities (incoming shipments, sales deductions)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/>
              <a:t>Generate low-stock alerts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/>
              <a:t>Track inventory across multiple warehouses</a:t>
            </a:r>
          </a:p>
          <a:p>
            <a:pPr>
              <a:lnSpc>
                <a:spcPct val="90000"/>
              </a:lnSpc>
            </a:pPr>
            <a:r>
              <a:rPr lang="en-US" sz="1400" b="1"/>
              <a:t>2. Supplier Management</a:t>
            </a:r>
            <a:endParaRPr lang="en-US" sz="1400"/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 b="1"/>
              <a:t>Description:</a:t>
            </a:r>
            <a:r>
              <a:rPr lang="en-US" sz="1400"/>
              <a:t> Manages supplier information, sourcing, and contact management.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 b="1"/>
              <a:t>Functions:</a:t>
            </a:r>
            <a:r>
              <a:rPr lang="en-US" sz="1400"/>
              <a:t> 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/>
              <a:t>Add/edit supplier records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/>
              <a:t>Record contact information and communication history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/>
              <a:t>Track supplier performance (lead times, product quality)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400"/>
              <a:t>Link suppliers to specific products</a:t>
            </a:r>
          </a:p>
          <a:p>
            <a:pPr>
              <a:lnSpc>
                <a:spcPct val="90000"/>
              </a:lnSpc>
            </a:pPr>
            <a:endParaRPr lang="en-US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88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186B7-C262-AA9A-06A8-0DA1735E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 description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contd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2A47-EFF8-4572-7586-90A97652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3. Customer Management (CRM)</a:t>
            </a:r>
            <a:endParaRPr lang="en-US" sz="1500" dirty="0"/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b="1" dirty="0"/>
              <a:t>Description:</a:t>
            </a:r>
            <a:r>
              <a:rPr lang="en-US" sz="1500" dirty="0"/>
              <a:t> Centralizes customer data and interactions.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b="1" dirty="0"/>
              <a:t>Functions:</a:t>
            </a:r>
            <a:r>
              <a:rPr lang="en-US" sz="1500" dirty="0"/>
              <a:t> 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/>
              <a:t>Add/edit customer profiles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/>
              <a:t>Track purchase history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/>
              <a:t>Generate customer order reports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/>
              <a:t>Support targeted marketing or loyalty programs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4. Employee Management</a:t>
            </a:r>
            <a:endParaRPr lang="en-US" sz="1500" dirty="0"/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b="1" dirty="0"/>
              <a:t>Description:</a:t>
            </a:r>
            <a:r>
              <a:rPr lang="en-US" sz="1500" dirty="0"/>
              <a:t> Maintains employee records and potentially sales performance tracking.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b="1" dirty="0"/>
              <a:t>Functions:</a:t>
            </a:r>
            <a:r>
              <a:rPr lang="en-US" sz="1500" dirty="0"/>
              <a:t> 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/>
              <a:t>Store employee data (names, positions, hire dates, etc.)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/>
              <a:t>Track sales performance by employee (if applicable)</a:t>
            </a:r>
          </a:p>
          <a:p>
            <a:pPr marL="742950" lvl="1" indent="-28575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/>
              <a:t>Manage employee permissions within the system (if you have a user interface)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7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EF89E-0E3E-4A85-B0D9-89D3384C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000"/>
              <a:t>Entity Relationship Diagram</a:t>
            </a:r>
          </a:p>
        </p:txBody>
      </p:sp>
      <p:pic>
        <p:nvPicPr>
          <p:cNvPr id="6" name="Content Placeholder 5" descr="A black background with white circles&#10;&#10;Description automatically generated">
            <a:extLst>
              <a:ext uri="{FF2B5EF4-FFF2-40B4-BE49-F238E27FC236}">
                <a16:creationId xmlns:a16="http://schemas.microsoft.com/office/drawing/2014/main" id="{900B4E25-15CD-A3CF-D5EE-26AD9D69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03408"/>
            <a:ext cx="6912217" cy="452750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3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3F996-F442-A46A-8BF0-37CD6C08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4947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Data Dictionary</a:t>
            </a:r>
          </a:p>
        </p:txBody>
      </p:sp>
      <p:pic>
        <p:nvPicPr>
          <p:cNvPr id="57" name="Picture 56" descr="White alphabet letters placed flat and stacked">
            <a:extLst>
              <a:ext uri="{FF2B5EF4-FFF2-40B4-BE49-F238E27FC236}">
                <a16:creationId xmlns:a16="http://schemas.microsoft.com/office/drawing/2014/main" id="{46A77329-5F00-F7B9-2011-C691DA13B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66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5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65B59D-60FF-79DA-7AD2-94A75AB3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60" y="115383"/>
            <a:ext cx="5849644" cy="4109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FA25B-21C1-70EA-2FEC-61EE0D14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0" y="3428999"/>
            <a:ext cx="5214767" cy="245093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02E76ED-8DE1-635C-B7A9-3482D46A2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0" y="248453"/>
            <a:ext cx="5309882" cy="273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8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71784-8496-930E-C23E-212E28D7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DDL for Table creation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blue circle with a white logo and a magnifying glass&#10;&#10;Description automatically generated">
            <a:extLst>
              <a:ext uri="{FF2B5EF4-FFF2-40B4-BE49-F238E27FC236}">
                <a16:creationId xmlns:a16="http://schemas.microsoft.com/office/drawing/2014/main" id="{0A4CF7A6-0051-D718-E5D0-F71276DBF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379" r="303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581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{ACFB201E-8287-4D15-BD8D-D4DDBF06D194}tf11437505_win32</Template>
  <TotalTime>380</TotalTime>
  <Words>916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Calibri</vt:lpstr>
      <vt:lpstr>Georgia Pro Cond Light</vt:lpstr>
      <vt:lpstr>Speak Pro</vt:lpstr>
      <vt:lpstr>RetrospectVTI</vt:lpstr>
      <vt:lpstr>Wholesale Management System: A Database-Driven Solution</vt:lpstr>
      <vt:lpstr>Introduction</vt:lpstr>
      <vt:lpstr>The challenge- Inefficiencies in Traditional Wholesale Management</vt:lpstr>
      <vt:lpstr>Modules description </vt:lpstr>
      <vt:lpstr>Modules description contd…</vt:lpstr>
      <vt:lpstr>Entity Relationship Diagram</vt:lpstr>
      <vt:lpstr>Data Dictionary</vt:lpstr>
      <vt:lpstr>PowerPoint Presentation</vt:lpstr>
      <vt:lpstr>DDL for Table creation</vt:lpstr>
      <vt:lpstr>Table creation SQL Commands</vt:lpstr>
      <vt:lpstr>PowerPoint Presentation</vt:lpstr>
      <vt:lpstr>Simple queries</vt:lpstr>
      <vt:lpstr>Query : List the customers with names starting with the letter 'E'</vt:lpstr>
      <vt:lpstr>Query : List all order details which includes a “Smartwatch” </vt:lpstr>
      <vt:lpstr>Query : Calculate the total value of the 'Laptop' inventory (price * quantity).</vt:lpstr>
      <vt:lpstr>Complex queries</vt:lpstr>
      <vt:lpstr>Query- Adding values to a column  all together. </vt:lpstr>
      <vt:lpstr>PowerPoint Presentation</vt:lpstr>
      <vt:lpstr>PowerPoint Presentation</vt:lpstr>
      <vt:lpstr>Query :create a procedure to select employees whose employee_id between 3 to 7</vt:lpstr>
      <vt:lpstr>Trigger to calculate tenure of employees: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Wholesale Management System: A Database-Driven Solution</dc:title>
  <dc:creator>nikhil upadhyay</dc:creator>
  <cp:lastModifiedBy>nikhil upadhyay</cp:lastModifiedBy>
  <cp:revision>4</cp:revision>
  <dcterms:created xsi:type="dcterms:W3CDTF">2024-04-30T08:27:17Z</dcterms:created>
  <dcterms:modified xsi:type="dcterms:W3CDTF">2024-05-03T08:04:44Z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