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wmf" ContentType="image/x-wmf"/>
  <Override PartName="/ppt/media/image3.wmf" ContentType="image/x-wmf"/>
  <Override PartName="/ppt/media/image1.png" ContentType="image/png"/>
  <Override PartName="/ppt/media/image2.wmf" ContentType="image/x-wmf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2" name="CustomShape 13"/>
            <p:cNvSpPr/>
            <p:nvPr/>
          </p:nvSpPr>
          <p:spPr>
            <a:xfrm>
              <a:off x="0" y="-7920"/>
              <a:ext cx="863280" cy="5697720"/>
            </a:xfrm>
            <a:custGeom>
              <a:avLst/>
              <a:gd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5fcbef"/>
                </a:solidFill>
                <a:latin typeface="Trebuchet MS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5B14965-447A-45C4-8ECE-53F39FDD2145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11/21/19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B022335-4A44-4D10-AB43-1C4F6D7E1EA2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F742F95-9304-455A-AA69-BCE03397A8C4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11/21/19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50FC33E-6974-4BDD-AF17-AEA36A621D81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506960" y="65628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br/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A PRESENTATION ON PROJECT PROPOSAL OF E-MART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graphicFrame>
        <p:nvGraphicFramePr>
          <p:cNvPr id="116" name="Table 2"/>
          <p:cNvGraphicFramePr/>
          <p:nvPr/>
        </p:nvGraphicFramePr>
        <p:xfrm>
          <a:off x="929520" y="2319480"/>
          <a:ext cx="8151840" cy="360000"/>
        </p:xfrm>
        <a:graphic>
          <a:graphicData uri="http://schemas.openxmlformats.org/drawingml/2006/table">
            <a:tbl>
              <a:tblPr/>
              <a:tblGrid>
                <a:gridCol w="4075920"/>
                <a:gridCol w="4075920"/>
              </a:tblGrid>
              <a:tr h="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spcBef>
                          <a:spcPts val="400"/>
                        </a:spcBef>
                      </a:pPr>
                      <a:r>
                        <a:rPr b="1" lang="en-US" sz="2700" spc="-1" strike="noStrike" u="sng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PRESENTED BY</a:t>
                      </a:r>
                      <a:endParaRPr b="0" lang="en-US" sz="2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400"/>
                        </a:spcBef>
                      </a:pPr>
                      <a:r>
                        <a:rPr b="0" lang="en-US" sz="2400" spc="49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SANDESH LAWAJU(730335)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400"/>
                        </a:spcBef>
                      </a:pPr>
                      <a:r>
                        <a:rPr b="0" lang="en-US" sz="2400" spc="49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SUJAN KOJU(730342)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spcBef>
                          <a:spcPts val="400"/>
                        </a:spcBef>
                      </a:pPr>
                      <a:r>
                        <a:rPr b="0" lang="en-US" sz="2400" spc="49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UNIKA SHAKYA(730348)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pic>
        <p:nvPicPr>
          <p:cNvPr id="117" name="Picture 4" descr=""/>
          <p:cNvPicPr/>
          <p:nvPr/>
        </p:nvPicPr>
        <p:blipFill>
          <a:blip r:embed="rId1"/>
          <a:stretch/>
        </p:blipFill>
        <p:spPr>
          <a:xfrm>
            <a:off x="7206840" y="2599920"/>
            <a:ext cx="1298160" cy="129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77160" y="609480"/>
            <a:ext cx="322452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ER DIAGRAM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35" name="Picture 3" descr=""/>
          <p:cNvPicPr/>
          <p:nvPr/>
        </p:nvPicPr>
        <p:blipFill>
          <a:blip r:embed="rId1"/>
          <a:stretch/>
        </p:blipFill>
        <p:spPr>
          <a:xfrm>
            <a:off x="3615480" y="51120"/>
            <a:ext cx="4756680" cy="680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8" dur="indefinite" restart="never" nodeType="tmRoot">
          <p:childTnLst>
            <p:seq>
              <p:cTn id="219" dur="indefinite" nodeType="mainSeq">
                <p:childTnLst>
                  <p:par>
                    <p:cTn id="220" fill="hold">
                      <p:stCondLst>
                        <p:cond delay="0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8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77160" y="609480"/>
            <a:ext cx="859644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TOOLS AND PLATFORM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677160" y="1413720"/>
            <a:ext cx="9831600" cy="5231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en-US" sz="2400" spc="-1" strike="noStrike">
                <a:solidFill>
                  <a:srgbClr val="404040"/>
                </a:solidFill>
                <a:latin typeface="Times New Roman"/>
              </a:rPr>
              <a:t>Front End</a:t>
            </a: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 : HTML, CSS, Javascript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en-US" sz="2400" spc="-1" strike="noStrike">
                <a:solidFill>
                  <a:srgbClr val="404040"/>
                </a:solidFill>
                <a:latin typeface="Times New Roman"/>
              </a:rPr>
              <a:t>Back End </a:t>
            </a: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: Java Hibernate, Spring-MVC, Mysql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en-US" sz="2400" spc="-1" strike="noStrike">
                <a:solidFill>
                  <a:srgbClr val="404040"/>
                </a:solidFill>
                <a:latin typeface="Times New Roman"/>
              </a:rPr>
              <a:t>Server</a:t>
            </a: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 : Tomcat, Xampp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en-US" sz="2400" spc="-1" strike="noStrike">
                <a:solidFill>
                  <a:srgbClr val="404040"/>
                </a:solidFill>
                <a:latin typeface="Times New Roman"/>
              </a:rPr>
              <a:t>IDE</a:t>
            </a:r>
            <a:r>
              <a:rPr b="1" lang="en-US" sz="2400" spc="-1" strike="noStrike">
                <a:solidFill>
                  <a:srgbClr val="404040"/>
                </a:solidFill>
                <a:latin typeface="Times New Roman"/>
              </a:rPr>
              <a:t> 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231" dur="indefinite" restart="never" nodeType="tmRoot">
          <p:childTnLst>
            <p:seq>
              <p:cTn id="232" dur="indefinite" nodeType="mainSeq">
                <p:childTnLst>
                  <p:par>
                    <p:cTn id="233" fill="hold">
                      <p:stCondLst>
                        <p:cond delay="0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000"/>
                            </p:stCondLst>
                            <p:childTnLst>
                              <p:par>
                                <p:cTn id="241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3" dur="5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4" dur="5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500"/>
                            </p:stCondLst>
                            <p:childTnLst>
                              <p:par>
                                <p:cTn id="246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8" dur="500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9" dur="500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2000"/>
                            </p:stCondLst>
                            <p:childTnLst>
                              <p:par>
                                <p:cTn id="251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3" dur="500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4" dur="500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500"/>
                            </p:stCondLst>
                            <p:childTnLst>
                              <p:par>
                                <p:cTn id="256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8" dur="500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9" dur="500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77160" y="609480"/>
            <a:ext cx="859644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EXPECTED RESULTS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677160" y="1413720"/>
            <a:ext cx="9831600" cy="5231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Userfriendly site.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Platform for interaction between buyer and seller.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Providing personalized recommendation.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Filters comment.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Reported product manipulation.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 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260" dur="indefinite" restart="never" nodeType="tmRoot">
          <p:childTnLst>
            <p:seq>
              <p:cTn id="261" dur="indefinite" nodeType="mainSeq">
                <p:childTnLst>
                  <p:par>
                    <p:cTn id="262" fill="hold">
                      <p:stCondLst>
                        <p:cond delay="0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6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000"/>
                            </p:stCondLst>
                            <p:childTnLst>
                              <p:par>
                                <p:cTn id="270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2" dur="10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3" dur="10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4" dur="10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2000"/>
                            </p:stCondLst>
                            <p:childTnLst>
                              <p:par>
                                <p:cTn id="276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8" dur="10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9" dur="1000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0" dur="1000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3000"/>
                            </p:stCondLst>
                            <p:childTnLst>
                              <p:par>
                                <p:cTn id="282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4" dur="10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5" dur="1000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6" dur="1000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8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0" dur="10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1" dur="1000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2" dur="1000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000"/>
                            </p:stCondLst>
                            <p:childTnLst>
                              <p:par>
                                <p:cTn id="294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6" dur="10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7" dur="1000" fill="hold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8" dur="1000" fill="hold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0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2" dur="1000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3" dur="1000" fill="hold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4" dur="1000" fill="hold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77160" y="609480"/>
            <a:ext cx="859644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REFERENCES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677160" y="1413720"/>
            <a:ext cx="9831600" cy="5231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http://leafcloud.blogspot.com/2016/09/an-article-on-e-commerce-in-nepal.html (17 November 2019)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https://kathmandupost.com/columns/2019/07/15/digital-development-and-e-commerce-in-nepal (17 November 2019)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https://hansikar.com/online-shopping-in-nepal/ (18 November 2019)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https://chautaari.com/e-commerce-nepal/ (17 November 2019)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https://en.wikipedia.org/wiki/Timeline_of_e-commerce (20 November 2019)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https://becominghuman.ai/how-ecommerce-companies-are-using-ai-to-drive-higher-sales-user-experience-20d9d9bbb2b0 (20 November 2019)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305" dur="indefinite" restart="never" nodeType="tmRoot">
          <p:childTnLst>
            <p:seq>
              <p:cTn id="306" dur="indefinite" nodeType="mainSeq">
                <p:childTnLst>
                  <p:par>
                    <p:cTn id="307" fill="hold">
                      <p:stCondLst>
                        <p:cond delay="0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1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1000"/>
                            </p:stCondLst>
                            <p:childTnLst>
                              <p:par>
                                <p:cTn id="31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7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1500"/>
                            </p:stCondLst>
                            <p:childTnLst>
                              <p:par>
                                <p:cTn id="31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1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2000"/>
                            </p:stCondLst>
                            <p:childTnLst>
                              <p:par>
                                <p:cTn id="32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5" dur="5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2500"/>
                            </p:stCondLst>
                            <p:childTnLst>
                              <p:par>
                                <p:cTn id="32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9" dur="5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3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3" dur="500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3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7" dur="500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232440" y="2614320"/>
            <a:ext cx="3850560" cy="1042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262626"/>
                </a:solidFill>
                <a:latin typeface="Times New Roman"/>
              </a:rPr>
              <a:t>Thank you!!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timing>
    <p:tnLst>
      <p:par>
        <p:cTn id="338" dur="indefinite" restart="never" nodeType="tmRoot">
          <p:childTnLst>
            <p:seq>
              <p:cTn id="339" dur="indefinite" nodeType="mainSeq">
                <p:childTnLst>
                  <p:par>
                    <p:cTn id="340" fill="hold">
                      <p:stCondLst>
                        <p:cond delay="0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nodeType="after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5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6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4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77160" y="609480"/>
            <a:ext cx="859644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INTRODUCTION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77160" y="1413720"/>
            <a:ext cx="9831600" cy="5231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In general buying and selling of products or services via internet is termed as  E-commerce.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AI-driven E-commerce sites help businesses increase sales, retain customers, boost customer satisfaction and many more.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We proposed this domestic E-commerce website named “E-Mart” to meet the needs of Nepali community.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Platform for different people to create an account, advertise products, so that other users can view and buy them directly from the seller.  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It implements AI to personalize recommendations and provide chat filer.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18" dur="indefinite" restart="never" nodeType="tmRoot">
          <p:childTnLst>
            <p:seq>
              <p:cTn id="19" dur="indefinite" nodeType="mainSeq"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10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10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10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1000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" dur="1000" fill="hold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1000" fill="hold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" dur="1000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9" dur="1000" fill="hold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1000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5" dur="1000" fill="hold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1000" fill="hold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77160" y="609480"/>
            <a:ext cx="859644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MOTIVATION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677160" y="1413720"/>
            <a:ext cx="9831600" cy="5231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Sites like Ebay, OLX has motivated us to build this website.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Desired to satisfy consumer of Nepali community.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77160" y="609480"/>
            <a:ext cx="859644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STATEMENT OF PROBLEM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677160" y="1413720"/>
            <a:ext cx="9831600" cy="5231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We normally go from shop to shop until we find the product of interest.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The problem in this method is 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Time consuming.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Tiresome.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Finding exact product.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99960"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" dur="10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9" dur="10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10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" dur="10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6" dur="10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10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" dur="10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1" dur="100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" dur="100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" dur="10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6" dur="100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" dur="100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" dur="10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1" dur="1000" fill="hold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1000" fill="hold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77160" y="609480"/>
            <a:ext cx="859644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OBJECTIVE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677160" y="1413720"/>
            <a:ext cx="9831600" cy="5231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To build a platform where people or business orgaizations can buy and sell any kind of goods with each other.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113" dur="indefinite" restart="never" nodeType="tmRoot">
          <p:childTnLst>
            <p:seq>
              <p:cTn id="114" dur="indefinite" nodeType="mainSeq"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4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5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77160" y="609480"/>
            <a:ext cx="859644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LITERATURE REVIEW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677160" y="1413720"/>
            <a:ext cx="9831600" cy="5231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In 1994, Pizza Hut offered online ordering of Pizza on their website.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In 1995 EBay was built as an auction site which later became one of the most popular online person-to-person trading community.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In the context of Nepal, Munchahouse.com was started in 2000.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In 2005, Hamrobazar , a free online classified portal was opened.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In 2011, Sastodeal, an e-commerce platform specializing in “deals” was launched.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126" dur="indefinite" restart="never" nodeType="tmRoot">
          <p:childTnLst>
            <p:seq>
              <p:cTn id="127" dur="indefinite" nodeType="mainSeq">
                <p:childTnLst>
                  <p:par>
                    <p:cTn id="128" fill="hold">
                      <p:stCondLst>
                        <p:cond delay="0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7" dur="10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8" dur="100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9" dur="100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3" dur="10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4" dur="1000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5" dur="1000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0"/>
                            </p:stCondLst>
                            <p:childTnLst>
                              <p:par>
                                <p:cTn id="147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9" dur="10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0" dur="1000" fill="hold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1" dur="1000" fill="hold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500"/>
                            </p:stCondLst>
                            <p:childTnLst>
                              <p:par>
                                <p:cTn id="153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5" dur="10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6" dur="1000" fill="hold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7" dur="1000" fill="hold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4500"/>
                            </p:stCondLst>
                            <p:childTnLst>
                              <p:par>
                                <p:cTn id="159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1" dur="1000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2" dur="1000" fill="hold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3" dur="1000" fill="hold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77160" y="609480"/>
            <a:ext cx="859644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LITERATURE REVIEW ( contd..)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677160" y="1413720"/>
            <a:ext cx="9831600" cy="5231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At present, digital marketing or e-commerce has taken the business prospect to the next level with the help of AI technology.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eBay uses artificial intelligence in personalization, search, natural language processing and so on.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The Daraz Mobile Application implements artificial intelligence by providing three super smart options for the customers to shop online with more 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164" dur="indefinite" restart="never" nodeType="tmRoot">
          <p:childTnLst>
            <p:seq>
              <p:cTn id="165" dur="indefinite" nodeType="mainSeq">
                <p:childTnLst>
                  <p:par>
                    <p:cTn id="166" fill="hold">
                      <p:stCondLst>
                        <p:cond delay="0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5" dur="10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6" dur="10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7" dur="10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500"/>
                            </p:stCondLst>
                            <p:childTnLst>
                              <p:par>
                                <p:cTn id="179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1" dur="10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2" dur="1000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3" dur="1000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500"/>
                            </p:stCondLst>
                            <p:childTnLst>
                              <p:par>
                                <p:cTn id="185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7" dur="10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8" dur="1000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9" dur="1000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77160" y="609480"/>
            <a:ext cx="859644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SYSTEM BLOCK DIAGRAM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31" name="Content Placeholder 3" descr=""/>
          <p:cNvPicPr/>
          <p:nvPr/>
        </p:nvPicPr>
        <p:blipFill>
          <a:blip r:embed="rId1"/>
          <a:srcRect l="0" t="17097" r="0" b="0"/>
          <a:stretch/>
        </p:blipFill>
        <p:spPr>
          <a:xfrm>
            <a:off x="317520" y="1486080"/>
            <a:ext cx="11158200" cy="464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0" dur="indefinite" restart="never" nodeType="tmRoot">
          <p:childTnLst>
            <p:seq>
              <p:cTn id="191" dur="indefinite" nodeType="mainSeq">
                <p:childTnLst>
                  <p:par>
                    <p:cTn id="192" fill="hold">
                      <p:stCondLst>
                        <p:cond delay="0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6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77160" y="609480"/>
            <a:ext cx="859644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FLOW CHART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33" name="Picture 4" descr=""/>
          <p:cNvPicPr/>
          <p:nvPr/>
        </p:nvPicPr>
        <p:blipFill>
          <a:blip r:embed="rId1"/>
          <a:srcRect l="0" t="907" r="34852" b="0"/>
          <a:stretch/>
        </p:blipFill>
        <p:spPr>
          <a:xfrm>
            <a:off x="2349000" y="307080"/>
            <a:ext cx="4684320" cy="655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04" dur="indefinite" restart="never" nodeType="tmRoot">
          <p:childTnLst>
            <p:seq>
              <p:cTn id="205" dur="indefinite" nodeType="mainSeq">
                <p:childTnLst>
                  <p:par>
                    <p:cTn id="206" fill="hold">
                      <p:stCondLst>
                        <p:cond delay="0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5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6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7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</TotalTime>
  <Application>LibreOffice/6.0.7.3$Linux_X86_64 LibreOffice_project/00m0$Build-3</Application>
  <Words>442</Words>
  <Paragraphs>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2019-11-21T00:16:34Z</dcterms:created>
  <dc:creator>Koju</dc:creator>
  <dc:description/>
  <dc:language>en-US</dc:language>
  <cp:lastModifiedBy/>
  <dcterms:modified xsi:type="dcterms:W3CDTF">2019-11-21T18:05:25Z</dcterms:modified>
  <cp:revision>19</cp:revision>
  <dc:subject/>
  <dc:title>A Presentation on project proposal of E-Mart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