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3" r:id="rId3"/>
    <p:sldId id="264" r:id="rId4"/>
    <p:sldId id="265" r:id="rId5"/>
    <p:sldId id="266" r:id="rId6"/>
    <p:sldId id="267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BF3030-7B68-1A68-B0DA-5B9236D91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D18CABD-0FF7-C811-B480-5C290C80E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69780EA-C3FA-1575-1485-C151DAFA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62AD-D31D-4F24-8739-D095A5128E86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0D8E794-4C7C-329A-B99F-3BEB74E9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F8BBD8-B072-0BDC-28AF-B389F60A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9403-C759-49C6-AF57-647F57F46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13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71B8BC-33C5-50BC-96D8-43802A4D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4B065BC-2403-4D60-35EF-2DA8A81C5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34E874B-9557-1FC7-5D28-5DFACEE47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62AD-D31D-4F24-8739-D095A5128E86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C020746-AB66-CD09-095A-FA9AE9F6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E5792FF-A730-6624-40FC-C97BDCB5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9403-C759-49C6-AF57-647F57F46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52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1630D4B-4CF2-B13F-1AD7-BB9FAB60F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B99F08F-EACA-5091-0FDB-56A5E94AE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6807655-5F1A-C163-5559-D7CE7072B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62AD-D31D-4F24-8739-D095A5128E86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AED3DD4-A73E-69C4-6C7F-C675F34A8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47B9E8C-DC8C-E05E-1B07-20E6C7B99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9403-C759-49C6-AF57-647F57F46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66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03B269-1080-DBB4-BD4D-2EE00E8B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2DE664-40ED-386C-CCC1-7E4BDE317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523D61A-9A39-579C-7E22-97332AB8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62AD-D31D-4F24-8739-D095A5128E86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CC863C-B5EF-11F4-45C9-24E2C1C1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6718B65-021B-B618-5098-F8D9B675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9403-C759-49C6-AF57-647F57F46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3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0D4F80-7B44-7DB2-BBE9-976052D60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4D44750-D7C1-37E0-B6E1-6DB1E229C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687C592-AA96-7FCC-3EAD-0977FA98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62AD-D31D-4F24-8739-D095A5128E86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1303BB-5D90-484B-0A19-AA5AB72B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0AEA2B9-ABCE-6492-5F0D-6CB6EA6B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9403-C759-49C6-AF57-647F57F46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11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825C40-B996-1D12-7535-FABED29E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159E3D-6118-BB30-D673-694ED6721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83B7C65-49FF-AE86-BEB2-F56AE46B4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283F431-870E-A14F-CDE0-8F1BA702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62AD-D31D-4F24-8739-D095A5128E86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3EDE85D-6BC5-B6DC-DE73-0DF69B31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09B5965-792F-CC9E-3C50-7610C126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9403-C759-49C6-AF57-647F57F46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05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79BA3D-87A6-07E7-2F63-4E3F66D8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4CD075-97E4-75D6-8F70-8D232ECAE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3971658-844B-1F8D-64FD-58C4F9768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E46322B-5BFE-AA7F-CEE4-D6186D32C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CF845BF-D060-8738-5433-71EE2D3F1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4B6EB04-2DD9-0594-89C4-B1A5B71CB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62AD-D31D-4F24-8739-D095A5128E86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EF564F0-BB67-E734-C97C-926ED63D9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0424F49-CCE4-D2F6-3655-881F307A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9403-C759-49C6-AF57-647F57F46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24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37CD92-5F2A-16E0-5887-6E67B86BA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D97E05E-F66D-FDA7-CD3D-BBFDDB18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62AD-D31D-4F24-8739-D095A5128E86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9709C8A-5F30-986A-1F18-BC1FAAF57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F1041A8-B7BA-559B-6514-EC9B8D7B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9403-C759-49C6-AF57-647F57F46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57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88B8394-9EAE-6064-D417-B8CF9D2E2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62AD-D31D-4F24-8739-D095A5128E86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1E9DEFB-B79B-77C3-27EF-8D2B0E92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4B69C26-2F36-E5B5-F561-8AB94E39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9403-C759-49C6-AF57-647F57F46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74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F58CB5-903B-D5AF-C723-A4F5FD1CB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BEB9AE-AB53-740A-650D-6BE791095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CA2731F-C63F-5D9E-B250-80403A372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3ED6BDD-F75B-8B43-144F-8F167635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62AD-D31D-4F24-8739-D095A5128E86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71FF19A-CD5C-3AB7-3AB1-4F6FD05C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945341E-8478-3216-D10B-C46487D0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9403-C759-49C6-AF57-647F57F46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57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EAE150-4512-99D7-06B4-D6F9C91F9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CFB1F03-B49F-2CC1-855F-A41A1CD616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FA08304-5892-9CDD-9C65-494C62749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2FA0D7A-9D62-7FFE-F5C9-DF8D3C88B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62AD-D31D-4F24-8739-D095A5128E86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06B206D-A7F3-A324-0DA7-E6D6C543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80BB77-0394-4908-772F-0BFB2137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9403-C759-49C6-AF57-647F57F46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10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EE734D8-B14D-6EB3-B47C-F3AAFDC6A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E4E5B1D-33BF-9F8D-076F-889E0E6EA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DA6F456-47CC-C896-B943-4C7757E58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C62AD-D31D-4F24-8739-D095A5128E86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037ED1A-067D-9F67-94B9-E6A675A6A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34AB26D-1A02-C7D1-B382-8706B63E8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29403-C759-49C6-AF57-647F57F46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68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ga_journal#Definitio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www.vikramshilaedu.in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profile.php?id=100089485867225" TargetMode="External"/><Relationship Id="rId3" Type="http://schemas.openxmlformats.org/officeDocument/2006/relationships/hyperlink" Target="https://twitter.com/VikramshilaL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contactus@vikramshilaedu.in" TargetMode="External"/><Relationship Id="rId5" Type="http://schemas.openxmlformats.org/officeDocument/2006/relationships/hyperlink" Target="http://www.vikramshilaedu.in/" TargetMode="External"/><Relationship Id="rId4" Type="http://schemas.openxmlformats.org/officeDocument/2006/relationships/image" Target="../media/image8.jpeg"/><Relationship Id="rId9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83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1F5D2D-372D-2C4B-94E4-1469F4650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5355" y="1877737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000099"/>
                </a:solidFill>
                <a:latin typeface="Arial Rounded MT Bold" panose="020F0704030504030204" pitchFamily="34" charset="0"/>
              </a:rPr>
              <a:t>Understanding Journals	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63401E41-8B37-052E-CA8A-B64512B41FCB}"/>
              </a:ext>
            </a:extLst>
          </p:cNvPr>
          <p:cNvCxnSpPr>
            <a:cxnSpLocks/>
          </p:cNvCxnSpPr>
          <p:nvPr/>
        </p:nvCxnSpPr>
        <p:spPr>
          <a:xfrm>
            <a:off x="280763" y="6123196"/>
            <a:ext cx="1159318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506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44FCE4-F708-5748-A34D-D9218FFAD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060" y="1827030"/>
            <a:ext cx="6821068" cy="104923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0099"/>
                </a:solidFill>
              </a:rPr>
              <a:t>DEFINITION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000099"/>
                </a:solidFill>
              </a:rPr>
              <a:t>OF AN ACADEMIC JOURNAL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E2AEB2-DED6-B148-BB76-D5FFE0056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060" y="3044268"/>
            <a:ext cx="6595782" cy="2238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Definition</a:t>
            </a:r>
          </a:p>
          <a:p>
            <a:r>
              <a:rPr lang="en-US" sz="2400" dirty="0"/>
              <a:t>To inform, report and make available original research and new findings</a:t>
            </a:r>
          </a:p>
          <a:p>
            <a:r>
              <a:rPr lang="en-US" sz="2400" dirty="0"/>
              <a:t>Often devoted to a single discipline or subdiscipline where articles are peer reviewed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C269951F-7B8C-4336-BC68-9BA9843CED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720165" y="1310473"/>
            <a:ext cx="3665558" cy="4316568"/>
            <a:chOff x="7463260" y="583366"/>
            <a:chExt cx="3665558" cy="4344087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CFD48101-E230-4669-8C1B-39BAAB2BBE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>
            <a:xfrm>
              <a:off x="7463260" y="583366"/>
              <a:ext cx="3665558" cy="4344087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A18FA112-D8F0-41D3-9171-B0A3110E2AF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>
            <a:xfrm>
              <a:off x="7776318" y="915807"/>
              <a:ext cx="3011305" cy="38071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5" name="Picture 4" descr="The Future of the Academic Journal - 2nd Edition">
            <a:extLst>
              <a:ext uri="{FF2B5EF4-FFF2-40B4-BE49-F238E27FC236}">
                <a16:creationId xmlns="" xmlns:a16="http://schemas.microsoft.com/office/drawing/2014/main" id="{7DDD2E0E-CC0D-584A-9312-38A59E743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5" r="1" b="4674"/>
          <a:stretch/>
        </p:blipFill>
        <p:spPr bwMode="auto">
          <a:xfrm>
            <a:off x="1406574" y="1968354"/>
            <a:ext cx="2264601" cy="312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80AC25B7-5A41-73DF-901B-26BCD9F73BAA}"/>
              </a:ext>
            </a:extLst>
          </p:cNvPr>
          <p:cNvCxnSpPr>
            <a:cxnSpLocks/>
          </p:cNvCxnSpPr>
          <p:nvPr/>
        </p:nvCxnSpPr>
        <p:spPr>
          <a:xfrm>
            <a:off x="4998537" y="2624622"/>
            <a:ext cx="642730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215B8E31-718E-2FEB-EFA9-EBFC41EA1F8F}"/>
              </a:ext>
            </a:extLst>
          </p:cNvPr>
          <p:cNvCxnSpPr>
            <a:cxnSpLocks/>
          </p:cNvCxnSpPr>
          <p:nvPr/>
        </p:nvCxnSpPr>
        <p:spPr>
          <a:xfrm>
            <a:off x="280763" y="6123196"/>
            <a:ext cx="1151367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91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270D37-C06D-9542-AB57-173076F48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745" y="813460"/>
            <a:ext cx="9603275" cy="104923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99"/>
                </a:solidFill>
              </a:rPr>
              <a:t>TYPES OF JOURNALS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87BB61-067D-0540-98FD-F2A189680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745" y="1862695"/>
            <a:ext cx="4869707" cy="4028806"/>
          </a:xfrm>
        </p:spPr>
        <p:txBody>
          <a:bodyPr>
            <a:normAutofit/>
          </a:bodyPr>
          <a:lstStyle/>
          <a:p>
            <a:r>
              <a:rPr lang="en-US" dirty="0"/>
              <a:t>Traditional subscription based</a:t>
            </a:r>
          </a:p>
          <a:p>
            <a:pPr lvl="1"/>
            <a:r>
              <a:rPr lang="en-US" sz="2200" dirty="0"/>
              <a:t>Customers need to pay to access content (subscription especially for print)</a:t>
            </a:r>
          </a:p>
          <a:p>
            <a:pPr lvl="1"/>
            <a:r>
              <a:rPr lang="en-US" sz="2200" dirty="0"/>
              <a:t>Authors not charged for publishing</a:t>
            </a:r>
          </a:p>
          <a:p>
            <a:pPr lvl="1"/>
            <a:r>
              <a:rPr lang="en-US" sz="2200" dirty="0"/>
              <a:t>Owned by a Society/Institution or a Publisher</a:t>
            </a:r>
          </a:p>
          <a:p>
            <a:r>
              <a:rPr lang="en-US" dirty="0"/>
              <a:t>Professional Society</a:t>
            </a:r>
          </a:p>
          <a:p>
            <a:r>
              <a:rPr lang="en-US" dirty="0"/>
              <a:t>Case Study Journals</a:t>
            </a:r>
          </a:p>
        </p:txBody>
      </p:sp>
      <p:pic>
        <p:nvPicPr>
          <p:cNvPr id="2050" name="Picture 2" descr="Structure of a Scholarly Article - Finding Articles - Pilgrim Library at  Defiance College">
            <a:extLst>
              <a:ext uri="{FF2B5EF4-FFF2-40B4-BE49-F238E27FC236}">
                <a16:creationId xmlns="" xmlns:a16="http://schemas.microsoft.com/office/drawing/2014/main" id="{3D5821FF-EE96-A74B-92B9-522694A4A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7257" y="2813643"/>
            <a:ext cx="4613872" cy="184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09140181-CD69-B1E3-E718-62E57F971182}"/>
              </a:ext>
            </a:extLst>
          </p:cNvPr>
          <p:cNvCxnSpPr>
            <a:cxnSpLocks/>
          </p:cNvCxnSpPr>
          <p:nvPr/>
        </p:nvCxnSpPr>
        <p:spPr>
          <a:xfrm>
            <a:off x="934745" y="1604205"/>
            <a:ext cx="382278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D4E08C8B-EBEB-7221-B9CA-9FD9A0C6BFC2}"/>
              </a:ext>
            </a:extLst>
          </p:cNvPr>
          <p:cNvCxnSpPr>
            <a:cxnSpLocks/>
          </p:cNvCxnSpPr>
          <p:nvPr/>
        </p:nvCxnSpPr>
        <p:spPr>
          <a:xfrm>
            <a:off x="280763" y="6123196"/>
            <a:ext cx="1151367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37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irectory of Open Access Journals (DOAJ) - YouTube">
            <a:extLst>
              <a:ext uri="{FF2B5EF4-FFF2-40B4-BE49-F238E27FC236}">
                <a16:creationId xmlns="" xmlns:a16="http://schemas.microsoft.com/office/drawing/2014/main" id="{35A05496-2B66-C842-BA8C-33A771F09E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0" r="16567"/>
          <a:stretch/>
        </p:blipFill>
        <p:spPr bwMode="auto">
          <a:xfrm>
            <a:off x="8337910" y="2522857"/>
            <a:ext cx="3008243" cy="246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C421A0-F8E2-7345-B067-CD91D68D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006" y="335711"/>
            <a:ext cx="9603275" cy="104923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99"/>
                </a:solidFill>
              </a:rPr>
              <a:t>TYPES OF JOURNALS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8A06E4-6BE1-0C42-8554-B102D5F7E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62" y="1461438"/>
            <a:ext cx="7116416" cy="393512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Open Access (Definition)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Customers get free access to content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Authors pay to publish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Types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000099"/>
                </a:solidFill>
              </a:rPr>
              <a:t>Green</a:t>
            </a:r>
            <a:r>
              <a:rPr lang="en-US" sz="1800" dirty="0"/>
              <a:t>: published like a traditional journal for a fixed period (between 6-24 months) before it is made free to access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000099"/>
                </a:solidFill>
              </a:rPr>
              <a:t>Gold</a:t>
            </a:r>
            <a:r>
              <a:rPr lang="en-US" sz="1800" dirty="0"/>
              <a:t>: author pays to publish, and article is free to access as soon as it is published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000099"/>
                </a:solidFill>
              </a:rPr>
              <a:t>Diamond/Platinum</a:t>
            </a:r>
            <a:r>
              <a:rPr lang="en-US" sz="1800" dirty="0"/>
              <a:t>:  author doesn’t pay to publish, institution or society pays publisher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03CBFFF7-20F2-C839-C405-D3DFC8074FCC}"/>
              </a:ext>
            </a:extLst>
          </p:cNvPr>
          <p:cNvCxnSpPr>
            <a:cxnSpLocks/>
          </p:cNvCxnSpPr>
          <p:nvPr/>
        </p:nvCxnSpPr>
        <p:spPr>
          <a:xfrm>
            <a:off x="280763" y="6123196"/>
            <a:ext cx="1151367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BD346F34-48D0-A6C0-D2E2-84BB6459D9AD}"/>
              </a:ext>
            </a:extLst>
          </p:cNvPr>
          <p:cNvCxnSpPr>
            <a:cxnSpLocks/>
          </p:cNvCxnSpPr>
          <p:nvPr/>
        </p:nvCxnSpPr>
        <p:spPr>
          <a:xfrm>
            <a:off x="1001005" y="1135396"/>
            <a:ext cx="376977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08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DB5601-292B-E344-B4A2-B994C2057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005" y="1508471"/>
            <a:ext cx="6080388" cy="3841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</a:rPr>
              <a:t>MEGA JOURNALS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A </a:t>
            </a:r>
            <a:r>
              <a:rPr lang="en-IN" b="1" dirty="0"/>
              <a:t>mega journal</a:t>
            </a:r>
            <a:r>
              <a:rPr lang="en-IN" dirty="0"/>
              <a:t> (also </a:t>
            </a:r>
            <a:r>
              <a:rPr lang="en-IN" b="1" dirty="0"/>
              <a:t>mega-journal</a:t>
            </a:r>
            <a:r>
              <a:rPr lang="en-IN" dirty="0"/>
              <a:t> and </a:t>
            </a:r>
            <a:r>
              <a:rPr lang="en-IN" b="1" dirty="0"/>
              <a:t>megajournal</a:t>
            </a:r>
            <a:r>
              <a:rPr lang="en-IN" dirty="0"/>
              <a:t>) is a peer reviewed academic </a:t>
            </a:r>
            <a:r>
              <a:rPr lang="en-IN" b="1" u="sng" dirty="0">
                <a:solidFill>
                  <a:srgbClr val="000099"/>
                </a:solidFill>
              </a:rPr>
              <a:t>Open Access </a:t>
            </a:r>
            <a:r>
              <a:rPr lang="en-IN" dirty="0"/>
              <a:t>journal designed to be much larger than a traditional journal by exercising low selectivity among accepted articles. </a:t>
            </a:r>
            <a:endParaRPr lang="en-US" dirty="0"/>
          </a:p>
          <a:p>
            <a:endParaRPr lang="en-US" dirty="0"/>
          </a:p>
        </p:txBody>
      </p:sp>
      <p:pic>
        <p:nvPicPr>
          <p:cNvPr id="5122" name="Picture 2" descr="Mega-journals: the future, a stepping stone to it or a leap into the abyss?  | Times Higher Education (THE)">
            <a:extLst>
              <a:ext uri="{FF2B5EF4-FFF2-40B4-BE49-F238E27FC236}">
                <a16:creationId xmlns="" xmlns:a16="http://schemas.microsoft.com/office/drawing/2014/main" id="{F550CBCF-6FDC-3A49-A40D-517716EBEB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7" r="3" b="272"/>
          <a:stretch/>
        </p:blipFill>
        <p:spPr bwMode="auto">
          <a:xfrm>
            <a:off x="7288694" y="2158615"/>
            <a:ext cx="4227445" cy="2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DE364F74-C39A-DF22-ED89-7D24D67BFC5F}"/>
              </a:ext>
            </a:extLst>
          </p:cNvPr>
          <p:cNvCxnSpPr>
            <a:cxnSpLocks/>
          </p:cNvCxnSpPr>
          <p:nvPr/>
        </p:nvCxnSpPr>
        <p:spPr>
          <a:xfrm>
            <a:off x="280763" y="6123196"/>
            <a:ext cx="1151367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29BCC155-10F0-E173-DD9C-D61F648B85F6}"/>
              </a:ext>
            </a:extLst>
          </p:cNvPr>
          <p:cNvSpPr txBox="1">
            <a:spLocks/>
          </p:cNvSpPr>
          <p:nvPr/>
        </p:nvSpPr>
        <p:spPr>
          <a:xfrm>
            <a:off x="1001006" y="335711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rgbClr val="000099"/>
                </a:solidFill>
              </a:rPr>
              <a:t>TYPES OF JOURNALS</a:t>
            </a:r>
            <a:endParaRPr lang="en-US" sz="3600" b="1" dirty="0">
              <a:solidFill>
                <a:srgbClr val="000099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3F2D1609-ED96-3627-990D-9F4BB47089C0}"/>
              </a:ext>
            </a:extLst>
          </p:cNvPr>
          <p:cNvCxnSpPr>
            <a:cxnSpLocks/>
          </p:cNvCxnSpPr>
          <p:nvPr/>
        </p:nvCxnSpPr>
        <p:spPr>
          <a:xfrm>
            <a:off x="1001005" y="1135396"/>
            <a:ext cx="376977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04F05DA-008E-0321-FF1C-4E12F6CC35AF}"/>
              </a:ext>
            </a:extLst>
          </p:cNvPr>
          <p:cNvSpPr txBox="1"/>
          <p:nvPr/>
        </p:nvSpPr>
        <p:spPr>
          <a:xfrm>
            <a:off x="5592418" y="5715813"/>
            <a:ext cx="852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Must read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https://en.wikipedia.org/wiki/Mega_journal#Definition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680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192ACB4-746C-6788-6AB4-787BE3AA3984}"/>
              </a:ext>
            </a:extLst>
          </p:cNvPr>
          <p:cNvSpPr txBox="1"/>
          <p:nvPr/>
        </p:nvSpPr>
        <p:spPr>
          <a:xfrm>
            <a:off x="1868556" y="2005373"/>
            <a:ext cx="8454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0099"/>
                </a:solidFill>
                <a:latin typeface="Amasis MT Pro Medium" panose="02040604050005020304" pitchFamily="18" charset="0"/>
              </a:rPr>
              <a:t>Haven’t Registered Yet? </a:t>
            </a:r>
            <a:endParaRPr lang="en-IN" sz="6000" dirty="0">
              <a:solidFill>
                <a:srgbClr val="000099"/>
              </a:solidFill>
              <a:latin typeface="Amasis MT Pro Medium" panose="02040604050005020304" pitchFamily="18" charset="0"/>
            </a:endParaRPr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="" xmlns:a16="http://schemas.microsoft.com/office/drawing/2014/main" id="{244C341D-514E-3287-7CE3-5498D504FA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4" t="60751" r="24803" b="25431"/>
          <a:stretch/>
        </p:blipFill>
        <p:spPr>
          <a:xfrm>
            <a:off x="3078275" y="3478236"/>
            <a:ext cx="5584874" cy="815927"/>
          </a:xfrm>
          <a:prstGeom prst="rect">
            <a:avLst/>
          </a:prstGeom>
        </p:spPr>
      </p:pic>
      <p:sp>
        <p:nvSpPr>
          <p:cNvPr id="13" name="Graphic 5" descr="Cursor with solid fill">
            <a:extLst>
              <a:ext uri="{FF2B5EF4-FFF2-40B4-BE49-F238E27FC236}">
                <a16:creationId xmlns="" xmlns:a16="http://schemas.microsoft.com/office/drawing/2014/main" id="{51A0360F-B607-C5FE-DE51-57B6F0DF1A89}"/>
              </a:ext>
            </a:extLst>
          </p:cNvPr>
          <p:cNvSpPr/>
          <p:nvPr/>
        </p:nvSpPr>
        <p:spPr>
          <a:xfrm>
            <a:off x="6812813" y="4217963"/>
            <a:ext cx="533044" cy="533400"/>
          </a:xfrm>
          <a:custGeom>
            <a:avLst/>
            <a:gdLst>
              <a:gd name="connsiteX0" fmla="*/ 533045 w 533044"/>
              <a:gd name="connsiteY0" fmla="*/ 448628 h 533400"/>
              <a:gd name="connsiteX1" fmla="*/ 340640 w 533044"/>
              <a:gd name="connsiteY1" fmla="*/ 256318 h 533400"/>
              <a:gd name="connsiteX2" fmla="*/ 510185 w 533044"/>
              <a:gd name="connsiteY2" fmla="*/ 195263 h 533400"/>
              <a:gd name="connsiteX3" fmla="*/ 520531 w 533044"/>
              <a:gd name="connsiteY3" fmla="*/ 174082 h 533400"/>
              <a:gd name="connsiteX4" fmla="*/ 510185 w 533044"/>
              <a:gd name="connsiteY4" fmla="*/ 163735 h 533400"/>
              <a:gd name="connsiteX5" fmla="*/ 21648 w 533044"/>
              <a:gd name="connsiteY5" fmla="*/ 857 h 533400"/>
              <a:gd name="connsiteX6" fmla="*/ 16218 w 533044"/>
              <a:gd name="connsiteY6" fmla="*/ 0 h 533400"/>
              <a:gd name="connsiteX7" fmla="*/ 16218 w 533044"/>
              <a:gd name="connsiteY7" fmla="*/ 0 h 533400"/>
              <a:gd name="connsiteX8" fmla="*/ 4 w 533044"/>
              <a:gd name="connsiteY8" fmla="*/ 16925 h 533400"/>
              <a:gd name="connsiteX9" fmla="*/ 883 w 533044"/>
              <a:gd name="connsiteY9" fmla="*/ 21908 h 533400"/>
              <a:gd name="connsiteX10" fmla="*/ 163380 w 533044"/>
              <a:gd name="connsiteY10" fmla="*/ 510921 h 533400"/>
              <a:gd name="connsiteX11" fmla="*/ 184650 w 533044"/>
              <a:gd name="connsiteY11" fmla="*/ 521083 h 533400"/>
              <a:gd name="connsiteX12" fmla="*/ 194812 w 533044"/>
              <a:gd name="connsiteY12" fmla="*/ 510921 h 533400"/>
              <a:gd name="connsiteX13" fmla="*/ 255963 w 533044"/>
              <a:gd name="connsiteY13" fmla="*/ 341186 h 533400"/>
              <a:gd name="connsiteX14" fmla="*/ 448177 w 533044"/>
              <a:gd name="connsiteY14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33044" h="533400">
                <a:moveTo>
                  <a:pt x="533045" y="448628"/>
                </a:moveTo>
                <a:lnTo>
                  <a:pt x="340640" y="256318"/>
                </a:lnTo>
                <a:lnTo>
                  <a:pt x="510185" y="195263"/>
                </a:lnTo>
                <a:cubicBezTo>
                  <a:pt x="518891" y="192271"/>
                  <a:pt x="523524" y="182788"/>
                  <a:pt x="520531" y="174082"/>
                </a:cubicBezTo>
                <a:cubicBezTo>
                  <a:pt x="518861" y="169222"/>
                  <a:pt x="515044" y="165405"/>
                  <a:pt x="510185" y="163735"/>
                </a:cubicBezTo>
                <a:lnTo>
                  <a:pt x="21648" y="857"/>
                </a:lnTo>
                <a:cubicBezTo>
                  <a:pt x="19896" y="280"/>
                  <a:pt x="18062" y="-9"/>
                  <a:pt x="16218" y="0"/>
                </a:cubicBezTo>
                <a:lnTo>
                  <a:pt x="16218" y="0"/>
                </a:lnTo>
                <a:cubicBezTo>
                  <a:pt x="7067" y="196"/>
                  <a:pt x="-192" y="7774"/>
                  <a:pt x="4" y="16925"/>
                </a:cubicBezTo>
                <a:cubicBezTo>
                  <a:pt x="40" y="18622"/>
                  <a:pt x="336" y="20302"/>
                  <a:pt x="883" y="21908"/>
                </a:cubicBezTo>
                <a:lnTo>
                  <a:pt x="163380" y="510921"/>
                </a:lnTo>
                <a:cubicBezTo>
                  <a:pt x="166447" y="519601"/>
                  <a:pt x="175970" y="524151"/>
                  <a:pt x="184650" y="521083"/>
                </a:cubicBezTo>
                <a:cubicBezTo>
                  <a:pt x="189399" y="519405"/>
                  <a:pt x="193134" y="515670"/>
                  <a:pt x="194812" y="510921"/>
                </a:cubicBezTo>
                <a:lnTo>
                  <a:pt x="255963" y="341186"/>
                </a:lnTo>
                <a:lnTo>
                  <a:pt x="448177" y="533400"/>
                </a:lnTo>
                <a:close/>
              </a:path>
            </a:pathLst>
          </a:custGeom>
          <a:solidFill>
            <a:srgbClr val="C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>
              <a:solidFill>
                <a:srgbClr val="000099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AE92FBED-A6CA-8224-4606-1B250992DFA9}"/>
              </a:ext>
            </a:extLst>
          </p:cNvPr>
          <p:cNvCxnSpPr>
            <a:cxnSpLocks/>
          </p:cNvCxnSpPr>
          <p:nvPr/>
        </p:nvCxnSpPr>
        <p:spPr>
          <a:xfrm>
            <a:off x="-95755" y="6127980"/>
            <a:ext cx="1228775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24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443746" y="1326089"/>
            <a:ext cx="571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33CCFF"/>
                </a:solidFill>
                <a:latin typeface="Arial Rounded MT Bold" pitchFamily="34" charset="0"/>
              </a:rPr>
              <a:t>THANK</a:t>
            </a:r>
            <a:r>
              <a:rPr lang="en-US" sz="6000" dirty="0">
                <a:latin typeface="Arial Rounded MT Bold" pitchFamily="34" charset="0"/>
              </a:rPr>
              <a:t> YOU</a:t>
            </a:r>
            <a:endParaRPr lang="en-IN" sz="6000" dirty="0">
              <a:latin typeface="Arial Rounded MT Bold" pitchFamily="34" charset="0"/>
            </a:endParaRPr>
          </a:p>
        </p:txBody>
      </p:sp>
      <p:pic>
        <p:nvPicPr>
          <p:cNvPr id="3074" name="Picture 2" descr="Premium Vector | Popular social media icon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65" t="36947" r="37315" b="36376"/>
          <a:stretch/>
        </p:blipFill>
        <p:spPr bwMode="auto">
          <a:xfrm>
            <a:off x="4069900" y="3258166"/>
            <a:ext cx="1001791" cy="103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Premium Vector | Popular social media icons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5" t="68711" r="66890" b="4562"/>
          <a:stretch/>
        </p:blipFill>
        <p:spPr bwMode="auto">
          <a:xfrm>
            <a:off x="6457720" y="3197000"/>
            <a:ext cx="1060470" cy="103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4" descr="Email Icons - Download 869 Free Email icons he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AutoShape 6" descr="Email Icons - Download 869 Free Email icons he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" name="AutoShape 10" descr="Web Searching Clipart Transparent PNG Hd, Web Search Vector Icon, Search  Icons, Web Icons, Web Clipart PNG Image For Free Download | Web design  logo, Web icons, Search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3622661" y="2305006"/>
            <a:ext cx="45291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99"/>
                </a:solidFill>
                <a:latin typeface="Amasis MT Pro Medium" panose="02040604050005020304" pitchFamily="18" charset="0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www.vikramshilaedu.in</a:t>
            </a:r>
            <a:endParaRPr lang="en-US" sz="3200" dirty="0">
              <a:solidFill>
                <a:srgbClr val="000099"/>
              </a:solidFill>
              <a:latin typeface="Amasis MT Pro Medium" panose="02040604050005020304" pitchFamily="18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1396303" y="1899794"/>
            <a:ext cx="2174390" cy="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8151786" y="1854159"/>
            <a:ext cx="1976718" cy="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69900" y="4954646"/>
            <a:ext cx="3817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Have Questions? </a:t>
            </a:r>
            <a:endParaRPr lang="en-IN" sz="3200" dirty="0">
              <a:latin typeface="+mj-lt"/>
            </a:endParaRPr>
          </a:p>
        </p:txBody>
      </p:sp>
      <p:pic>
        <p:nvPicPr>
          <p:cNvPr id="51" name="Picture 8" descr="Email - Free communications icons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801" y="4785806"/>
            <a:ext cx="734365" cy="73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AutoShape 14" descr="200 Best Questions To Ask To Get To Know Someon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FE3D0A23-5BA6-E752-4965-93091DBD88F7}"/>
              </a:ext>
            </a:extLst>
          </p:cNvPr>
          <p:cNvCxnSpPr>
            <a:cxnSpLocks/>
          </p:cNvCxnSpPr>
          <p:nvPr/>
        </p:nvCxnSpPr>
        <p:spPr>
          <a:xfrm>
            <a:off x="0" y="612319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Facebook - Wikipedia">
            <a:hlinkClick r:id="rId8"/>
            <a:extLst>
              <a:ext uri="{FF2B5EF4-FFF2-40B4-BE49-F238E27FC236}">
                <a16:creationId xmlns="" xmlns:a16="http://schemas.microsoft.com/office/drawing/2014/main" id="{4189D68B-5F8A-A82F-0FA0-FE076FD6F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964" y="3246038"/>
            <a:ext cx="932094" cy="93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116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165</Words>
  <Application>Microsoft Office PowerPoint</Application>
  <PresentationFormat>Custom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Understanding Journals </vt:lpstr>
      <vt:lpstr>DEFINITION OF AN ACADEMIC JOURNAL</vt:lpstr>
      <vt:lpstr>TYPES OF JOURNALS</vt:lpstr>
      <vt:lpstr>TYPES OF JOURNALS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shafina segon</dc:creator>
  <cp:lastModifiedBy>Admin</cp:lastModifiedBy>
  <cp:revision>8</cp:revision>
  <dcterms:created xsi:type="dcterms:W3CDTF">2023-01-02T10:53:42Z</dcterms:created>
  <dcterms:modified xsi:type="dcterms:W3CDTF">2023-01-17T11:45:29Z</dcterms:modified>
</cp:coreProperties>
</file>