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10D2E-03D8-6CA4-B7E4-5DDFF6184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6B4E73-D934-ADFD-1889-F51B26B1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17A74-7ACC-5521-2798-A5DFB073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39EC2-6B6C-B950-159B-D528BED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BB8285-2884-F5DD-D0F9-C7D0BEC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9DD8C-E5BA-6DD6-DAE5-EA9E02D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FDCB46-17C7-2D3C-7A3D-2C60C822E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E8C73A-3914-3D9F-4285-BF39DE94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D039D8-1673-4251-FEF6-9B89094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C8A000-89B9-5213-AB2B-D5A5B184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5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D60428C-83B5-8985-C858-36A89CF6C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B14BEA-693B-B5FA-EC83-1DF21FB7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518037-7AD9-AA46-3077-AA1668B6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9F7A27-6D3E-7C05-2C3C-8974D40B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C29359-32E1-A50B-48AA-1AA34C7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6C23D-0323-5BF5-6295-B81649B7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ED2D62-C68D-2BDF-F5DE-AC5F60AE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A0AAB2-F0ED-16E5-A748-6BF951F9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06F615-36F6-2896-A888-E778661B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034486-9AEE-07B5-F355-C139149C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BB5A4-6392-D7FE-E27C-FB3CF3AD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0F4115-2AAF-DF2B-72C2-1E81CF3F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A261A9-9344-BD60-D387-49DC42A4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EE6A0E-41BE-5C39-3BFA-97FCDFDC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B9ED0-AC30-B9FB-FD91-8262460B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C20E6C-6A41-336D-DA69-C129C478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79DF5E-386E-90B1-92CD-F5AB604EE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EC88F3-B558-9FDF-E8FC-1AB2DA90A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CBAA28-9D90-19F7-B346-D9A7DAA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67DA43-62FB-F143-D05F-21067B92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5D7104-07F8-78C5-351A-9B8AC0BB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61784-97BD-8D14-D128-BCF470D3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5570DB-30E7-7611-4D87-48BE3586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500148-4D45-F570-8C46-125AC548C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D4E01AB-B0AA-A247-7E5D-EF6338BA7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D9E6B6-FE54-1112-0B20-33608D78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6E7BE9-21FE-357F-5F49-BDF1EEE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4B19AD-6375-492E-B791-7A5D653F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0EA0314-6789-E5B6-EC97-495486D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BFD96-384D-AB1B-5159-5E33F407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530D103-9D3C-093E-C1CC-CBC062DD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780514-637B-F15B-40CF-AF6F6E0A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DC7715-0086-7513-39F7-21D78849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AC97D8-3609-4B90-4EB8-B56B14C9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27A567-1C42-61CA-2734-A4D3081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2BB8A1-08EC-C445-1B3F-305D9F57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3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437C0-BB99-40F7-F3A5-697A20C5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1BFA1-C971-D981-2E6B-3017A3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ADCE80-6810-E794-C784-1B00436C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0A66BA-CA83-52A9-79C1-19ADF953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D17269-2E62-3AE4-3595-ADE77796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91C137-78E3-D6EC-9972-1D25CA4C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72A15-FDFC-F36B-7B16-376E98F9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00AC15F-8745-6EEB-1357-1915764A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F5CFBF-DCBF-19E8-571C-8980AEE9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21080D-FE81-9DB6-C8B2-13F96CDC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C729B3-19F1-B07E-7C9C-1E56499F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9ED0C1-5FC9-D09D-02A0-67F8A946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0DDE5A-3DA3-2F18-7632-2353FBE6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DD007F-6AE5-630A-21EA-92D476983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E72CA4-034C-71C9-3B13-175824AF2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1091-F1DE-45E9-98D0-09FB95D0187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15EDF7-E7C8-A605-33B8-8D794461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8DEB78-717E-1269-D32F-D92E3BA6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3A19-C45B-4685-B46B-FC4D365ED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rofile.php?id=100089485867225" TargetMode="External"/><Relationship Id="rId3" Type="http://schemas.openxmlformats.org/officeDocument/2006/relationships/hyperlink" Target="https://twitter.com/Vikramshila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ontactus@vikramshilaedu.in" TargetMode="External"/><Relationship Id="rId5" Type="http://schemas.openxmlformats.org/officeDocument/2006/relationships/hyperlink" Target="http://www.vikramshilaedu.in/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vikramshilaedu.i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2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43746" y="1326089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33CCFF"/>
                </a:solidFill>
                <a:latin typeface="Arial Rounded MT Bold" pitchFamily="34" charset="0"/>
              </a:rPr>
              <a:t>THANK</a:t>
            </a:r>
            <a:r>
              <a:rPr lang="en-US" sz="6000" dirty="0">
                <a:latin typeface="Arial Rounded MT Bold" pitchFamily="34" charset="0"/>
              </a:rPr>
              <a:t> YOU</a:t>
            </a:r>
            <a:endParaRPr lang="en-IN" sz="6000" dirty="0">
              <a:latin typeface="Arial Rounded MT Bold" pitchFamily="34" charset="0"/>
            </a:endParaRPr>
          </a:p>
        </p:txBody>
      </p:sp>
      <p:pic>
        <p:nvPicPr>
          <p:cNvPr id="3074" name="Picture 2" descr="Premium Vector | Popular social media ic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947" r="37315" b="36376"/>
          <a:stretch/>
        </p:blipFill>
        <p:spPr bwMode="auto">
          <a:xfrm>
            <a:off x="4069900" y="3258166"/>
            <a:ext cx="1001791" cy="10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remium Vector | Popular social media icons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68711" r="66890" b="4562"/>
          <a:stretch/>
        </p:blipFill>
        <p:spPr bwMode="auto">
          <a:xfrm>
            <a:off x="6457720" y="3197000"/>
            <a:ext cx="1060470" cy="10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Email Icons - Download 869 Free Email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6" descr="Email Icons - Download 869 Free Email icons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0" descr="Web Searching Clipart Transparent PNG Hd, Web Search Vector Icon, Search  Icons, Web Icons, Web Clipart PNG Image For Free Download | Web design  logo, Web icons, Search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622661" y="2305006"/>
            <a:ext cx="452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masis MT Pro Medium" panose="020406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www.vikramshilaedu.in</a:t>
            </a:r>
            <a:endParaRPr lang="en-US" sz="3200" dirty="0">
              <a:solidFill>
                <a:srgbClr val="000099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96303" y="1899794"/>
            <a:ext cx="2174390" cy="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151786" y="1854159"/>
            <a:ext cx="1976718" cy="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69900" y="4954646"/>
            <a:ext cx="3817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Have Questions? </a:t>
            </a:r>
            <a:endParaRPr lang="en-IN" sz="3200" dirty="0">
              <a:latin typeface="+mj-lt"/>
            </a:endParaRPr>
          </a:p>
        </p:txBody>
      </p:sp>
      <p:pic>
        <p:nvPicPr>
          <p:cNvPr id="51" name="Picture 8" descr="Email - Free communications icon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1" y="4785806"/>
            <a:ext cx="734365" cy="7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utoShape 14" descr="200 Best Questions To Ask To Get To Know Some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3D0A23-5BA6-E752-4965-93091DBD88F7}"/>
              </a:ext>
            </a:extLst>
          </p:cNvPr>
          <p:cNvCxnSpPr>
            <a:cxnSpLocks/>
          </p:cNvCxnSpPr>
          <p:nvPr/>
        </p:nvCxnSpPr>
        <p:spPr>
          <a:xfrm>
            <a:off x="0" y="612319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acebook - Wikipedia">
            <a:hlinkClick r:id="rId8"/>
            <a:extLst>
              <a:ext uri="{FF2B5EF4-FFF2-40B4-BE49-F238E27FC236}">
                <a16:creationId xmlns:a16="http://schemas.microsoft.com/office/drawing/2014/main" xmlns="" id="{4189D68B-5F8A-A82F-0FA0-FE076FD6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64" y="3246038"/>
            <a:ext cx="932094" cy="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DD375-1B15-A248-8AF7-C0F47089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0168"/>
            <a:ext cx="9144000" cy="86979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99"/>
                </a:solidFill>
                <a:latin typeface="Arial Rounded MT Bold" pitchFamily="34" charset="0"/>
              </a:rPr>
              <a:t>Research &amp; </a:t>
            </a:r>
            <a:r>
              <a:rPr lang="en-US" sz="4800" dirty="0" smtClean="0">
                <a:solidFill>
                  <a:srgbClr val="000099"/>
                </a:solidFill>
                <a:latin typeface="Arial Rounded MT Bold" pitchFamily="34" charset="0"/>
              </a:rPr>
              <a:t>Publishing </a:t>
            </a:r>
            <a:r>
              <a:rPr lang="en-US" sz="4800" dirty="0">
                <a:solidFill>
                  <a:srgbClr val="000099"/>
                </a:solidFill>
                <a:latin typeface="Arial Rounded MT Bold" pitchFamily="34" charset="0"/>
              </a:rPr>
              <a:t>E</a:t>
            </a:r>
            <a:r>
              <a:rPr lang="en-US" sz="4800" dirty="0" smtClean="0">
                <a:solidFill>
                  <a:srgbClr val="000099"/>
                </a:solidFill>
                <a:latin typeface="Arial Rounded MT Bold" pitchFamily="34" charset="0"/>
              </a:rPr>
              <a:t>thics </a:t>
            </a:r>
            <a:endParaRPr lang="en-US" sz="4800" dirty="0">
              <a:solidFill>
                <a:srgbClr val="000099"/>
              </a:solidFill>
              <a:latin typeface="Arial Rounded MT Bold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23765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F5BEA-0597-5B42-A8D3-8B11521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9" y="2234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</a:rPr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F8B41F-1834-8246-A9E7-DECF823A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43" y="140062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What is the meaning of Philosophy in the degree of PhD?</a:t>
            </a:r>
          </a:p>
          <a:p>
            <a:pPr lvl="1"/>
            <a:r>
              <a:rPr lang="en-US" dirty="0"/>
              <a:t>Philosophy here comes from a Latin word and denotes “Love Of Wisdom”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99"/>
                </a:solidFill>
              </a:rPr>
              <a:t>Why is the term PhD used generically across disciplines?</a:t>
            </a:r>
          </a:p>
          <a:p>
            <a:pPr lvl="1"/>
            <a:r>
              <a:rPr lang="en-US" dirty="0"/>
              <a:t>The “Love of Wisdom” refers to original research done by the scholar that is presented to a review board and successfully defended before them.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99"/>
                </a:solidFill>
              </a:rPr>
              <a:t>What is ethics in publishing?</a:t>
            </a:r>
          </a:p>
          <a:p>
            <a:pPr lvl="1"/>
            <a:r>
              <a:rPr lang="en-US" dirty="0"/>
              <a:t>Refers collectively to the correct practices to follow when writing and seeking publishing of any sort of intellectual property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16904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8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A097E-A7BF-E142-AE3E-7D9CD393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2" y="223459"/>
            <a:ext cx="10515600" cy="8454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Understanding </a:t>
            </a:r>
            <a:r>
              <a:rPr lang="en-US" sz="3600" b="1" dirty="0" smtClean="0">
                <a:solidFill>
                  <a:srgbClr val="000099"/>
                </a:solidFill>
              </a:rPr>
              <a:t>Publishing</a:t>
            </a:r>
            <a:endParaRPr lang="en-US" sz="3600" b="1" dirty="0">
              <a:solidFill>
                <a:srgbClr val="000099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54FD646E-8D5F-514A-BEF5-D975DE05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6252" y="1237330"/>
            <a:ext cx="2707433" cy="16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40842D67-5C75-4344-80CF-C6B84434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07" y="1167808"/>
            <a:ext cx="3181757" cy="176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CCA05D88-FEC7-C841-B8DE-F182072B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2213" y="2378422"/>
            <a:ext cx="2494158" cy="32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C4CD0CDB-6206-E047-BEA3-2701E738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9147" y="3837568"/>
            <a:ext cx="2593172" cy="200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7F2278A-2707-0341-BA6B-D59660B28CC2}"/>
              </a:ext>
            </a:extLst>
          </p:cNvPr>
          <p:cNvSpPr>
            <a:spLocks/>
          </p:cNvSpPr>
          <p:nvPr/>
        </p:nvSpPr>
        <p:spPr bwMode="auto">
          <a:xfrm>
            <a:off x="4117063" y="3124778"/>
            <a:ext cx="3585809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altLang="en-US" sz="1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Light" panose="02000403000000020004" pitchFamily="2" charset="0"/>
                <a:sym typeface="Helvetica Neue Light" panose="02000403000000020004" pitchFamily="2" charset="0"/>
              </a:rPr>
              <a:t>The Guttenberg Bible: Acknowledged as the first book published with movable type. </a:t>
            </a:r>
          </a:p>
          <a:p>
            <a:pPr algn="ctr">
              <a:spcAft>
                <a:spcPts val="600"/>
              </a:spcAft>
            </a:pPr>
            <a:r>
              <a:rPr lang="en-US" altLang="en-US" sz="1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Light" panose="02000403000000020004" pitchFamily="2" charset="0"/>
                <a:sym typeface="Helvetica Neue Light" panose="02000403000000020004" pitchFamily="2" charset="0"/>
              </a:rPr>
              <a:t> Year of publication 1426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58E9B8C3-9AA2-3748-AC53-6A4755219EC4}"/>
              </a:ext>
            </a:extLst>
          </p:cNvPr>
          <p:cNvSpPr>
            <a:spLocks/>
          </p:cNvSpPr>
          <p:nvPr/>
        </p:nvSpPr>
        <p:spPr bwMode="auto">
          <a:xfrm>
            <a:off x="425958" y="3045044"/>
            <a:ext cx="38195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1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Light" panose="02000403000000020004" pitchFamily="2" charset="0"/>
                <a:sym typeface="Helvetica Neue Light" panose="02000403000000020004" pitchFamily="2" charset="0"/>
              </a:rPr>
              <a:t>The first “publisher” the creator of seals: Mesopotamia 4500 years old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E2FDE47-4A07-8943-95A1-EEFC08A5CF09}"/>
              </a:ext>
            </a:extLst>
          </p:cNvPr>
          <p:cNvSpPr>
            <a:spLocks/>
          </p:cNvSpPr>
          <p:nvPr/>
        </p:nvSpPr>
        <p:spPr bwMode="auto">
          <a:xfrm>
            <a:off x="4738986" y="4282300"/>
            <a:ext cx="21202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1pPr>
            <a:lvl2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2pPr>
            <a:lvl3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3pPr>
            <a:lvl4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4pPr>
            <a:lvl5pPr algn="l"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anose="020B0502020104020203" pitchFamily="34" charset="-79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altLang="en-US" sz="1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Light" panose="02000403000000020004" pitchFamily="2" charset="0"/>
                <a:sym typeface="Helvetica Neue Light" panose="02000403000000020004" pitchFamily="2" charset="0"/>
              </a:rPr>
              <a:t>Images courtesy: Wikipedia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16904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824C96-B704-1A4B-A1C8-734D4D8F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9" y="339367"/>
            <a:ext cx="10515600" cy="66518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Why </a:t>
            </a:r>
            <a:r>
              <a:rPr lang="en-US" sz="3600" b="1" dirty="0" smtClean="0">
                <a:solidFill>
                  <a:srgbClr val="000099"/>
                </a:solidFill>
              </a:rPr>
              <a:t>Publish</a:t>
            </a:r>
            <a:r>
              <a:rPr lang="en-US" sz="3600" b="1" dirty="0">
                <a:solidFill>
                  <a:srgbClr val="000099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63711-C3E9-354E-BA5E-5493E0E9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6" y="1335796"/>
            <a:ext cx="10058400" cy="446696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9"/>
                </a:solidFill>
              </a:rPr>
              <a:t>What is the meaning of  ‘To Publish’?</a:t>
            </a:r>
          </a:p>
          <a:p>
            <a:pPr lvl="1"/>
            <a:r>
              <a:rPr lang="en-US" dirty="0"/>
              <a:t>To make public the idea, thought, or concept that so far resides in a human brain.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What is the need to publish?</a:t>
            </a:r>
          </a:p>
          <a:p>
            <a:pPr lvl="1"/>
            <a:r>
              <a:rPr lang="en-US" dirty="0"/>
              <a:t>To establish copyright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What happens when you publish?</a:t>
            </a:r>
          </a:p>
          <a:p>
            <a:pPr lvl="1"/>
            <a:r>
              <a:rPr lang="en-US" dirty="0"/>
              <a:t>The idea, thought or concept is made known to the public</a:t>
            </a:r>
          </a:p>
          <a:p>
            <a:pPr lvl="1"/>
            <a:r>
              <a:rPr lang="en-US" dirty="0"/>
              <a:t>Copyright is established</a:t>
            </a:r>
          </a:p>
          <a:p>
            <a:pPr lvl="1"/>
            <a:r>
              <a:rPr lang="en-US" dirty="0"/>
              <a:t>Other collateral intellectual property rights are established</a:t>
            </a:r>
          </a:p>
          <a:p>
            <a:pPr lvl="2"/>
            <a:r>
              <a:rPr lang="en-US" dirty="0"/>
              <a:t>Right to translate</a:t>
            </a:r>
          </a:p>
          <a:p>
            <a:pPr lvl="2"/>
            <a:r>
              <a:rPr lang="en-US" dirty="0"/>
              <a:t>Right to assign copyright</a:t>
            </a:r>
          </a:p>
          <a:p>
            <a:pPr lvl="2"/>
            <a:r>
              <a:rPr lang="en-US" dirty="0"/>
              <a:t>Right to transform from one form of intellectual property to another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16904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167D6-447C-8842-B6D5-4F0B323A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82" y="1976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Understanding </a:t>
            </a:r>
            <a:r>
              <a:rPr lang="en-US" sz="3600" b="1" dirty="0" smtClean="0">
                <a:solidFill>
                  <a:srgbClr val="000099"/>
                </a:solidFill>
              </a:rPr>
              <a:t>Plagiarism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5799D-8683-304C-84AB-CBB8B076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59" y="1490775"/>
            <a:ext cx="10515600" cy="4150171"/>
          </a:xfrm>
        </p:spPr>
        <p:txBody>
          <a:bodyPr/>
          <a:lstStyle/>
          <a:p>
            <a:r>
              <a:rPr lang="en-US" dirty="0">
                <a:solidFill>
                  <a:srgbClr val="000099"/>
                </a:solidFill>
              </a:rPr>
              <a:t>What is the definition of plagiarism?</a:t>
            </a:r>
          </a:p>
          <a:p>
            <a:pPr lvl="1"/>
            <a:r>
              <a:rPr lang="en-US" dirty="0"/>
              <a:t>The passing-off of someone else’s intellectual property right as your own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99"/>
                </a:solidFill>
              </a:rPr>
              <a:t>What is the legal side of plagiarism?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legal consequence of plagiarizing anyone’s work.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99"/>
                </a:solidFill>
              </a:rPr>
              <a:t>Why then is plagiarism so important?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Academic credibility is reduced and the threat of falsified research looms over the entire research project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16904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C0335B-CBD9-234E-A000-C1AEB526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Understanding </a:t>
            </a:r>
            <a:r>
              <a:rPr lang="en-US" sz="3600" b="1" dirty="0" smtClean="0">
                <a:solidFill>
                  <a:srgbClr val="000099"/>
                </a:solidFill>
              </a:rPr>
              <a:t>Copyright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5767F4-3529-B64B-9B82-CB4D8205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57" y="1232765"/>
            <a:ext cx="10058400" cy="442453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99"/>
                </a:solidFill>
              </a:rPr>
              <a:t>What is Copyright?</a:t>
            </a:r>
          </a:p>
          <a:p>
            <a:pPr lvl="1"/>
            <a:r>
              <a:rPr lang="en-US" dirty="0"/>
              <a:t>The right to copy any intellectual property AND to profit from such copying</a:t>
            </a:r>
          </a:p>
          <a:p>
            <a:pPr lvl="1"/>
            <a:r>
              <a:rPr lang="en-US" dirty="0"/>
              <a:t>The law is man-made and doesn’t exist in nature</a:t>
            </a:r>
          </a:p>
          <a:p>
            <a:pPr lvl="1"/>
            <a:r>
              <a:rPr lang="en-US" dirty="0"/>
              <a:t>There is no copyright in any art created by anyone except humans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When is Copyright created?</a:t>
            </a:r>
          </a:p>
          <a:p>
            <a:pPr lvl="1"/>
            <a:r>
              <a:rPr lang="en-US" dirty="0"/>
              <a:t>When a creation of the mind is recorded on any media in the living world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What is the legal implication of Copyright violation?</a:t>
            </a:r>
          </a:p>
          <a:p>
            <a:pPr lvl="1"/>
            <a:r>
              <a:rPr lang="en-US" dirty="0"/>
              <a:t>Financial damages, imprisonment where financial damages can’t be paid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What are the losses due to Copyright violation?</a:t>
            </a:r>
          </a:p>
          <a:p>
            <a:pPr lvl="1"/>
            <a:r>
              <a:rPr lang="en-US" dirty="0"/>
              <a:t>Damage of reputation 	</a:t>
            </a:r>
          </a:p>
          <a:p>
            <a:pPr lvl="1"/>
            <a:r>
              <a:rPr lang="en-US" dirty="0"/>
              <a:t>Revocation of awards and degrees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16904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15F5C-319F-1940-866E-62D1E0DF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6" y="17194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</a:rPr>
              <a:t>Understanding </a:t>
            </a:r>
            <a:r>
              <a:rPr lang="en-US" b="1" dirty="0" smtClean="0">
                <a:solidFill>
                  <a:srgbClr val="000099"/>
                </a:solidFill>
              </a:rPr>
              <a:t>Copyright</a:t>
            </a:r>
            <a:r>
              <a:rPr lang="en-US" b="1" dirty="0">
                <a:solidFill>
                  <a:srgbClr val="000099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F4FD3E-7B63-3F4F-BD97-1E79557B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4" y="145213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99"/>
                </a:solidFill>
              </a:rPr>
              <a:t>What is a Copyright infringement?</a:t>
            </a:r>
          </a:p>
          <a:p>
            <a:pPr lvl="1"/>
            <a:r>
              <a:rPr lang="en-US" dirty="0"/>
              <a:t>The use of another’s intellectual property WITHOUT consent, for financial or prestige gain</a:t>
            </a:r>
          </a:p>
          <a:p>
            <a:endParaRPr lang="en-US" dirty="0"/>
          </a:p>
          <a:p>
            <a:r>
              <a:rPr lang="en-US" dirty="0">
                <a:solidFill>
                  <a:srgbClr val="000099"/>
                </a:solidFill>
              </a:rPr>
              <a:t>How does one avoid a Copyright infringement?</a:t>
            </a:r>
          </a:p>
          <a:p>
            <a:pPr lvl="1"/>
            <a:r>
              <a:rPr lang="en-US" dirty="0"/>
              <a:t>By demonstrating that permission from the original copyright owner has been obtained. It has to be in writing.</a:t>
            </a:r>
          </a:p>
          <a:p>
            <a:pPr lvl="1"/>
            <a:r>
              <a:rPr lang="en-US" dirty="0"/>
              <a:t>Where permission isn’t obtainable (e.g. where a publishing house is no longer in existence) then demonstrate that reasonable efforts have been taken to obtain permission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16904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92ACB4-746C-6788-6AB4-787BE3AA3984}"/>
              </a:ext>
            </a:extLst>
          </p:cNvPr>
          <p:cNvSpPr txBox="1"/>
          <p:nvPr/>
        </p:nvSpPr>
        <p:spPr>
          <a:xfrm>
            <a:off x="1868556" y="2005373"/>
            <a:ext cx="845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99"/>
                </a:solidFill>
                <a:latin typeface="Amasis MT Pro Medium" panose="02040604050005020304" pitchFamily="18" charset="0"/>
              </a:rPr>
              <a:t>Haven’t Registered Yet? </a:t>
            </a:r>
            <a:endParaRPr lang="en-IN" sz="6000" dirty="0">
              <a:solidFill>
                <a:srgbClr val="000099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44C341D-514E-3287-7CE3-5498D504F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60751" r="24803" b="25431"/>
          <a:stretch/>
        </p:blipFill>
        <p:spPr>
          <a:xfrm>
            <a:off x="3078275" y="3478236"/>
            <a:ext cx="5584874" cy="815927"/>
          </a:xfrm>
          <a:prstGeom prst="rect">
            <a:avLst/>
          </a:prstGeom>
        </p:spPr>
      </p:pic>
      <p:sp>
        <p:nvSpPr>
          <p:cNvPr id="13" name="Graphic 5" descr="Cursor with solid fill">
            <a:extLst>
              <a:ext uri="{FF2B5EF4-FFF2-40B4-BE49-F238E27FC236}">
                <a16:creationId xmlns:a16="http://schemas.microsoft.com/office/drawing/2014/main" xmlns="" id="{51A0360F-B607-C5FE-DE51-57B6F0DF1A89}"/>
              </a:ext>
            </a:extLst>
          </p:cNvPr>
          <p:cNvSpPr/>
          <p:nvPr/>
        </p:nvSpPr>
        <p:spPr>
          <a:xfrm>
            <a:off x="6812813" y="4217963"/>
            <a:ext cx="533044" cy="533400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-95755" y="6127980"/>
            <a:ext cx="122877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3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460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Research &amp; Publishing Ethics </vt:lpstr>
      <vt:lpstr>Some definitions</vt:lpstr>
      <vt:lpstr>Understanding Publishing</vt:lpstr>
      <vt:lpstr>Why Publish?</vt:lpstr>
      <vt:lpstr>Understanding Plagiarism</vt:lpstr>
      <vt:lpstr>Understanding Copyright</vt:lpstr>
      <vt:lpstr>Understanding Copyright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shafina segon</dc:creator>
  <cp:lastModifiedBy>Admin</cp:lastModifiedBy>
  <cp:revision>6</cp:revision>
  <dcterms:created xsi:type="dcterms:W3CDTF">2023-01-06T11:12:49Z</dcterms:created>
  <dcterms:modified xsi:type="dcterms:W3CDTF">2023-01-17T11:46:21Z</dcterms:modified>
</cp:coreProperties>
</file>