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5858A7-1412-4751-B5F3-87838DBE5FA1}">
  <a:tblStyle styleId="{F95858A7-1412-4751-B5F3-87838DBE5FA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b="off" i="off"/>
      <a:tcStyle>
        <a:fill>
          <a:solidFill>
            <a:srgbClr val="E7F3F4"/>
          </a:solidFill>
        </a:fill>
      </a:tcStyle>
    </a:band1H>
    <a:band2H>
      <a:tcTxStyle b="off" i="off"/>
    </a:band2H>
    <a:band1V>
      <a:tcTxStyle b="off" i="off"/>
      <a:tcStyle>
        <a:fill>
          <a:solidFill>
            <a:srgbClr val="E7F3F4"/>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5659" cy="496411"/>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50443" y="0"/>
            <a:ext cx="2945659" cy="496411"/>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79768" y="4715907"/>
            <a:ext cx="5438140" cy="4467701"/>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36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1pPr>
            <a:lvl2pPr indent="-304800" lvl="1" marL="914400" marR="0" rtl="0" algn="l">
              <a:lnSpc>
                <a:spcPct val="100000"/>
              </a:lnSpc>
              <a:spcBef>
                <a:spcPts val="36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36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36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36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430091"/>
            <a:ext cx="2945659" cy="496411"/>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2" name="Shape 62"/>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 name="Shape 63"/>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Shape 165"/>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Calibri"/>
              <a:buNone/>
            </a:pPr>
            <a:r>
              <a:rPr lang="en-US"/>
              <a:t>As for the result, we draw a q value distrubution chart, we can see that, the qvalue of using qlearning are much higher that using double qlearing, and beacuse we choose tablea and table b in double q learing randomly, the distribution of these two tables are mostly the same.</a:t>
            </a:r>
            <a:endParaRPr b="0" i="0" sz="1200" u="none" cap="none" strike="noStrike">
              <a:solidFill>
                <a:schemeClr val="dk1"/>
              </a:solidFill>
              <a:latin typeface="Calibri"/>
              <a:ea typeface="Calibri"/>
              <a:cs typeface="Calibri"/>
              <a:sym typeface="Calibri"/>
            </a:endParaRPr>
          </a:p>
        </p:txBody>
      </p:sp>
      <p:sp>
        <p:nvSpPr>
          <p:cNvPr id="166" name="Shape 166"/>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Shape 187"/>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Calibri"/>
              <a:buNone/>
            </a:pPr>
            <a:r>
              <a:rPr lang="en-US"/>
              <a:t>As for the speed of covergence, as for our traing, the double q learning required longer time to congerge, we think that’s maybe that the double q learing have to update two tables, that takes time, and the other reason might beacuse that the map we are using are not complex enough, so the overestimate problem are not so obvious. thus convergent rate is lower than q learning</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Shape 199"/>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Calibri"/>
              <a:buNone/>
            </a:pPr>
            <a:r>
              <a:rPr lang="en-US"/>
              <a:t>So that’s our two conclusion, the frist is the qvalue in qlearnign are higher than in double q learning, but the convergent rate in q learing is higher that doubel q learning. Based on our data, we can’t say that double qlearning are better than q learning, but we decide to use more complex maps to verify this.</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Shape 210"/>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333"/>
              </a:spcBef>
              <a:spcAft>
                <a:spcPts val="0"/>
              </a:spcAft>
              <a:buClr>
                <a:schemeClr val="dk1"/>
              </a:buClr>
              <a:buSzPts val="278"/>
              <a:buFont typeface="Calibri"/>
              <a:buNone/>
            </a:pPr>
            <a:r>
              <a:t/>
            </a:r>
            <a:endParaRPr b="0" i="0" sz="1110" u="none" cap="none" strike="noStrike">
              <a:solidFill>
                <a:schemeClr val="dk1"/>
              </a:solidFill>
              <a:latin typeface="Calibri"/>
              <a:ea typeface="Calibri"/>
              <a:cs typeface="Calibri"/>
              <a:sym typeface="Calibri"/>
            </a:endParaRPr>
          </a:p>
        </p:txBody>
      </p:sp>
      <p:sp>
        <p:nvSpPr>
          <p:cNvPr id="211" name="Shape 211"/>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Shape 221"/>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222" name="Shape 222"/>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Shape 234"/>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917575" y="744538"/>
            <a:ext cx="4962600" cy="37227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Shape 327"/>
          <p:cNvSpPr txBox="1"/>
          <p:nvPr>
            <p:ph idx="1" type="body"/>
          </p:nvPr>
        </p:nvSpPr>
        <p:spPr>
          <a:xfrm>
            <a:off x="679768" y="4715907"/>
            <a:ext cx="5438100" cy="44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328" name="Shape 328"/>
          <p:cNvSpPr txBox="1"/>
          <p:nvPr>
            <p:ph idx="12" type="sldNum"/>
          </p:nvPr>
        </p:nvSpPr>
        <p:spPr>
          <a:xfrm>
            <a:off x="3850443" y="9430091"/>
            <a:ext cx="2945700" cy="4965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Shape 421"/>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422" name="Shape 422"/>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Shape 493"/>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1" marL="457200" marR="0" rtl="0" algn="l">
              <a:lnSpc>
                <a:spcPct val="70000"/>
              </a:lnSpc>
              <a:spcBef>
                <a:spcPts val="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The University of Melbourne Records Retention and Disposal Authority (RDA) is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t/>
            </a:r>
            <a:endParaRPr b="0" i="1" sz="185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1" lang="en-US" sz="1850" u="none" cap="none" strike="noStrike">
                <a:solidFill>
                  <a:schemeClr val="dk1"/>
                </a:solidFill>
                <a:latin typeface="Calibri"/>
                <a:ea typeface="Calibri"/>
                <a:cs typeface="Calibri"/>
                <a:sym typeface="Calibri"/>
              </a:rPr>
              <a:t>“…the University document that sets out requirements for retention and disposal of all types of records, in line with legislative requirements and University business needs…”</a:t>
            </a:r>
            <a:r>
              <a:rPr b="0" i="0" lang="en-US" sz="185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MPF1106)</a:t>
            </a:r>
            <a:endParaRPr b="0" i="0" sz="1200" u="none" cap="none" strike="noStrike">
              <a:solidFill>
                <a:schemeClr val="dk1"/>
              </a:solidFill>
              <a:latin typeface="Calibri"/>
              <a:ea typeface="Calibri"/>
              <a:cs typeface="Calibri"/>
              <a:sym typeface="Calibri"/>
            </a:endParaRPr>
          </a:p>
          <a:p>
            <a:pPr indent="-285750" lvl="1" marL="742950" marR="0" rtl="0" algn="l">
              <a:lnSpc>
                <a:spcPct val="70000"/>
              </a:lnSpc>
              <a:spcBef>
                <a:spcPts val="370"/>
              </a:spcBef>
              <a:spcAft>
                <a:spcPts val="0"/>
              </a:spcAft>
              <a:buClr>
                <a:schemeClr val="dk1"/>
              </a:buClr>
              <a:buSzPts val="1801"/>
              <a:buFont typeface="Calibri"/>
              <a:buNone/>
            </a:pPr>
            <a:r>
              <a:t/>
            </a:r>
            <a:endParaRPr b="0" i="0" sz="185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Records Services is responsible for developing the RDA </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University Archivist, Legal Services and the Director, Internal Audit are also consulted</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final document is approved by the University Secretary</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 1106, Records Retention and Disposal Procedure MPF1109)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33"/>
              </a:spcBef>
              <a:spcAft>
                <a:spcPts val="0"/>
              </a:spcAft>
              <a:buClr>
                <a:schemeClr val="dk1"/>
              </a:buClr>
              <a:buSzPts val="278"/>
              <a:buFont typeface="Calibri"/>
              <a:buNone/>
            </a:pPr>
            <a:r>
              <a:t/>
            </a:r>
            <a:endParaRPr b="0" i="0" sz="1110" u="none" cap="none" strike="noStrike">
              <a:solidFill>
                <a:schemeClr val="dk1"/>
              </a:solidFill>
              <a:latin typeface="Calibri"/>
              <a:ea typeface="Calibri"/>
              <a:cs typeface="Calibri"/>
              <a:sym typeface="Calibri"/>
            </a:endParaRPr>
          </a:p>
        </p:txBody>
      </p:sp>
      <p:sp>
        <p:nvSpPr>
          <p:cNvPr id="494" name="Shape 494"/>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Shape 504"/>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1" marL="457200" marR="0" rtl="0" algn="l">
              <a:lnSpc>
                <a:spcPct val="70000"/>
              </a:lnSpc>
              <a:spcBef>
                <a:spcPts val="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The University of Melbourne Records Retention and Disposal Authority (RDA) is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t/>
            </a:r>
            <a:endParaRPr b="0" i="1" sz="185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1" lang="en-US" sz="1850" u="none" cap="none" strike="noStrike">
                <a:solidFill>
                  <a:schemeClr val="dk1"/>
                </a:solidFill>
                <a:latin typeface="Calibri"/>
                <a:ea typeface="Calibri"/>
                <a:cs typeface="Calibri"/>
                <a:sym typeface="Calibri"/>
              </a:rPr>
              <a:t>“…the University document that sets out requirements for retention and disposal of all types of records, in line with legislative requirements and University business needs…”</a:t>
            </a:r>
            <a:r>
              <a:rPr b="0" i="0" lang="en-US" sz="185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MPF1106)</a:t>
            </a:r>
            <a:endParaRPr b="0" i="0" sz="1200" u="none" cap="none" strike="noStrike">
              <a:solidFill>
                <a:schemeClr val="dk1"/>
              </a:solidFill>
              <a:latin typeface="Calibri"/>
              <a:ea typeface="Calibri"/>
              <a:cs typeface="Calibri"/>
              <a:sym typeface="Calibri"/>
            </a:endParaRPr>
          </a:p>
          <a:p>
            <a:pPr indent="-285750" lvl="1" marL="742950" marR="0" rtl="0" algn="l">
              <a:lnSpc>
                <a:spcPct val="70000"/>
              </a:lnSpc>
              <a:spcBef>
                <a:spcPts val="370"/>
              </a:spcBef>
              <a:spcAft>
                <a:spcPts val="0"/>
              </a:spcAft>
              <a:buClr>
                <a:schemeClr val="dk1"/>
              </a:buClr>
              <a:buSzPts val="1801"/>
              <a:buFont typeface="Calibri"/>
              <a:buNone/>
            </a:pPr>
            <a:r>
              <a:t/>
            </a:r>
            <a:endParaRPr b="0" i="0" sz="185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Records Services is responsible for developing the RDA </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University Archivist, Legal Services and the Director, Internal Audit are also consulted</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final document is approved by the University Secretary</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 1106, Records Retention and Disposal Procedure MPF1109)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33"/>
              </a:spcBef>
              <a:spcAft>
                <a:spcPts val="0"/>
              </a:spcAft>
              <a:buClr>
                <a:schemeClr val="dk1"/>
              </a:buClr>
              <a:buSzPts val="278"/>
              <a:buFont typeface="Calibri"/>
              <a:buNone/>
            </a:pPr>
            <a:r>
              <a:t/>
            </a:r>
            <a:endParaRPr b="0" i="0" sz="1110" u="none" cap="none" strike="noStrike">
              <a:solidFill>
                <a:schemeClr val="dk1"/>
              </a:solidFill>
              <a:latin typeface="Calibri"/>
              <a:ea typeface="Calibri"/>
              <a:cs typeface="Calibri"/>
              <a:sym typeface="Calibri"/>
            </a:endParaRPr>
          </a:p>
        </p:txBody>
      </p:sp>
      <p:sp>
        <p:nvSpPr>
          <p:cNvPr id="505" name="Shape 505"/>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Shape 74"/>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78"/>
              <a:buFont typeface="Calibri"/>
              <a:buNone/>
            </a:pPr>
            <a:r>
              <a:rPr b="0" i="0" lang="en-US" sz="1110" u="none" cap="none" strike="noStrike">
                <a:solidFill>
                  <a:schemeClr val="dk1"/>
                </a:solidFill>
                <a:latin typeface="Calibri"/>
                <a:ea typeface="Calibri"/>
                <a:cs typeface="Calibri"/>
                <a:sym typeface="Calibri"/>
              </a:rPr>
              <a:t>Our presentation will show these four parts, the research problem, experiments, results so far and challenges. Shaohong Tian and will introduce the first proposal, Jiahao Yu and Guo Zhou will introduce the second proposal, and show us the conclusion so far.</a:t>
            </a:r>
            <a:endParaRPr b="0" i="0" sz="1110" u="none" cap="none" strike="noStrike">
              <a:solidFill>
                <a:schemeClr val="dk1"/>
              </a:solidFill>
              <a:latin typeface="Calibri"/>
              <a:ea typeface="Calibri"/>
              <a:cs typeface="Calibri"/>
              <a:sym typeface="Calibri"/>
            </a:endParaRPr>
          </a:p>
        </p:txBody>
      </p:sp>
      <p:sp>
        <p:nvSpPr>
          <p:cNvPr id="75" name="Shape 75"/>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Shape 516"/>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1" marL="457200" marR="0" rtl="0" algn="l">
              <a:lnSpc>
                <a:spcPct val="70000"/>
              </a:lnSpc>
              <a:spcBef>
                <a:spcPts val="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The University of Melbourne Records Retention and Disposal Authority (RDA) is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t/>
            </a:r>
            <a:endParaRPr b="0" i="1" sz="185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1" lang="en-US" sz="1850" u="none" cap="none" strike="noStrike">
                <a:solidFill>
                  <a:schemeClr val="dk1"/>
                </a:solidFill>
                <a:latin typeface="Calibri"/>
                <a:ea typeface="Calibri"/>
                <a:cs typeface="Calibri"/>
                <a:sym typeface="Calibri"/>
              </a:rPr>
              <a:t>“…the University document that sets out requirements for retention and disposal of all types of records, in line with legislative requirements and University business needs…”</a:t>
            </a:r>
            <a:r>
              <a:rPr b="0" i="0" lang="en-US" sz="185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MPF1106)</a:t>
            </a:r>
            <a:endParaRPr b="0" i="0" sz="1200" u="none" cap="none" strike="noStrike">
              <a:solidFill>
                <a:schemeClr val="dk1"/>
              </a:solidFill>
              <a:latin typeface="Calibri"/>
              <a:ea typeface="Calibri"/>
              <a:cs typeface="Calibri"/>
              <a:sym typeface="Calibri"/>
            </a:endParaRPr>
          </a:p>
          <a:p>
            <a:pPr indent="-285750" lvl="1" marL="742950" marR="0" rtl="0" algn="l">
              <a:lnSpc>
                <a:spcPct val="70000"/>
              </a:lnSpc>
              <a:spcBef>
                <a:spcPts val="370"/>
              </a:spcBef>
              <a:spcAft>
                <a:spcPts val="0"/>
              </a:spcAft>
              <a:buClr>
                <a:schemeClr val="dk1"/>
              </a:buClr>
              <a:buSzPts val="1801"/>
              <a:buFont typeface="Calibri"/>
              <a:buNone/>
            </a:pPr>
            <a:r>
              <a:t/>
            </a:r>
            <a:endParaRPr b="0" i="0" sz="185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Records Services is responsible for developing the RDA </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University Archivist, Legal Services and the Director, Internal Audit are also consulted</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final document is approved by the University Secretary</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 1106, Records Retention and Disposal Procedure MPF1109)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33"/>
              </a:spcBef>
              <a:spcAft>
                <a:spcPts val="0"/>
              </a:spcAft>
              <a:buClr>
                <a:schemeClr val="dk1"/>
              </a:buClr>
              <a:buSzPts val="278"/>
              <a:buFont typeface="Calibri"/>
              <a:buNone/>
            </a:pPr>
            <a:r>
              <a:t/>
            </a:r>
            <a:endParaRPr b="0" i="0" sz="1110" u="none" cap="none" strike="noStrike">
              <a:solidFill>
                <a:schemeClr val="dk1"/>
              </a:solidFill>
              <a:latin typeface="Calibri"/>
              <a:ea typeface="Calibri"/>
              <a:cs typeface="Calibri"/>
              <a:sym typeface="Calibri"/>
            </a:endParaRPr>
          </a:p>
        </p:txBody>
      </p:sp>
      <p:sp>
        <p:nvSpPr>
          <p:cNvPr id="517" name="Shape 517"/>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Shape 529"/>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1" marL="457200" marR="0" rtl="0" algn="l">
              <a:lnSpc>
                <a:spcPct val="70000"/>
              </a:lnSpc>
              <a:spcBef>
                <a:spcPts val="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The University of Melbourne Records Retention and Disposal Authority (RDA) is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t/>
            </a:r>
            <a:endParaRPr b="0" i="1" sz="185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1" lang="en-US" sz="1850" u="none" cap="none" strike="noStrike">
                <a:solidFill>
                  <a:schemeClr val="dk1"/>
                </a:solidFill>
                <a:latin typeface="Calibri"/>
                <a:ea typeface="Calibri"/>
                <a:cs typeface="Calibri"/>
                <a:sym typeface="Calibri"/>
              </a:rPr>
              <a:t>“…the University document that sets out requirements for retention and disposal of all types of records, in line with legislative requirements and University business needs…”</a:t>
            </a:r>
            <a:r>
              <a:rPr b="0" i="0" lang="en-US" sz="185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MPF1106)</a:t>
            </a:r>
            <a:endParaRPr b="0" i="0" sz="1200" u="none" cap="none" strike="noStrike">
              <a:solidFill>
                <a:schemeClr val="dk1"/>
              </a:solidFill>
              <a:latin typeface="Calibri"/>
              <a:ea typeface="Calibri"/>
              <a:cs typeface="Calibri"/>
              <a:sym typeface="Calibri"/>
            </a:endParaRPr>
          </a:p>
          <a:p>
            <a:pPr indent="-285750" lvl="1" marL="742950" marR="0" rtl="0" algn="l">
              <a:lnSpc>
                <a:spcPct val="70000"/>
              </a:lnSpc>
              <a:spcBef>
                <a:spcPts val="370"/>
              </a:spcBef>
              <a:spcAft>
                <a:spcPts val="0"/>
              </a:spcAft>
              <a:buClr>
                <a:schemeClr val="dk1"/>
              </a:buClr>
              <a:buSzPts val="1801"/>
              <a:buFont typeface="Calibri"/>
              <a:buNone/>
            </a:pPr>
            <a:r>
              <a:t/>
            </a:r>
            <a:endParaRPr b="0" i="0" sz="185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Records Services is responsible for developing the RDA </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University Archivist, Legal Services and the Director, Internal Audit are also consulted</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final document is approved by the University Secretary</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 1106, Records Retention and Disposal Procedure MPF1109)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33"/>
              </a:spcBef>
              <a:spcAft>
                <a:spcPts val="0"/>
              </a:spcAft>
              <a:buClr>
                <a:schemeClr val="dk1"/>
              </a:buClr>
              <a:buSzPts val="278"/>
              <a:buFont typeface="Calibri"/>
              <a:buNone/>
            </a:pPr>
            <a:r>
              <a:t/>
            </a:r>
            <a:endParaRPr b="0" i="0" sz="1110" u="none" cap="none" strike="noStrike">
              <a:solidFill>
                <a:schemeClr val="dk1"/>
              </a:solidFill>
              <a:latin typeface="Calibri"/>
              <a:ea typeface="Calibri"/>
              <a:cs typeface="Calibri"/>
              <a:sym typeface="Calibri"/>
            </a:endParaRPr>
          </a:p>
        </p:txBody>
      </p:sp>
      <p:sp>
        <p:nvSpPr>
          <p:cNvPr id="530" name="Shape 530"/>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Shape 544"/>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1" marL="457200" marR="0" rtl="0" algn="l">
              <a:lnSpc>
                <a:spcPct val="70000"/>
              </a:lnSpc>
              <a:spcBef>
                <a:spcPts val="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The University of Melbourne Records Retention and Disposal Authority (RDA) is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t/>
            </a:r>
            <a:endParaRPr b="0" i="1" sz="185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1" lang="en-US" sz="1850" u="none" cap="none" strike="noStrike">
                <a:solidFill>
                  <a:schemeClr val="dk1"/>
                </a:solidFill>
                <a:latin typeface="Calibri"/>
                <a:ea typeface="Calibri"/>
                <a:cs typeface="Calibri"/>
                <a:sym typeface="Calibri"/>
              </a:rPr>
              <a:t>“…the University document that sets out requirements for retention and disposal of all types of records, in line with legislative requirements and University business needs…”</a:t>
            </a:r>
            <a:r>
              <a:rPr b="0" i="0" lang="en-US" sz="185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MPF1106)</a:t>
            </a:r>
            <a:endParaRPr b="0" i="0" sz="1200" u="none" cap="none" strike="noStrike">
              <a:solidFill>
                <a:schemeClr val="dk1"/>
              </a:solidFill>
              <a:latin typeface="Calibri"/>
              <a:ea typeface="Calibri"/>
              <a:cs typeface="Calibri"/>
              <a:sym typeface="Calibri"/>
            </a:endParaRPr>
          </a:p>
          <a:p>
            <a:pPr indent="-285750" lvl="1" marL="742950" marR="0" rtl="0" algn="l">
              <a:lnSpc>
                <a:spcPct val="70000"/>
              </a:lnSpc>
              <a:spcBef>
                <a:spcPts val="370"/>
              </a:spcBef>
              <a:spcAft>
                <a:spcPts val="0"/>
              </a:spcAft>
              <a:buClr>
                <a:schemeClr val="dk1"/>
              </a:buClr>
              <a:buSzPts val="1801"/>
              <a:buFont typeface="Calibri"/>
              <a:buNone/>
            </a:pPr>
            <a:r>
              <a:t/>
            </a:r>
            <a:endParaRPr b="0" i="0" sz="185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Records Services is responsible for developing the RDA </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University Archivist, Legal Services and the Director, Internal Audit are also consulted</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final document is approved by the University Secretary</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 1106, Records Retention and Disposal Procedure MPF1109)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33"/>
              </a:spcBef>
              <a:spcAft>
                <a:spcPts val="0"/>
              </a:spcAft>
              <a:buClr>
                <a:schemeClr val="dk1"/>
              </a:buClr>
              <a:buSzPts val="278"/>
              <a:buFont typeface="Calibri"/>
              <a:buNone/>
            </a:pPr>
            <a:r>
              <a:t/>
            </a:r>
            <a:endParaRPr b="0" i="0" sz="1110" u="none" cap="none" strike="noStrike">
              <a:solidFill>
                <a:schemeClr val="dk1"/>
              </a:solidFill>
              <a:latin typeface="Calibri"/>
              <a:ea typeface="Calibri"/>
              <a:cs typeface="Calibri"/>
              <a:sym typeface="Calibri"/>
            </a:endParaRPr>
          </a:p>
        </p:txBody>
      </p:sp>
      <p:sp>
        <p:nvSpPr>
          <p:cNvPr id="545" name="Shape 545"/>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Shape 557"/>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1" marL="457200" marR="0" rtl="0" algn="l">
              <a:lnSpc>
                <a:spcPct val="70000"/>
              </a:lnSpc>
              <a:spcBef>
                <a:spcPts val="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The University of Melbourne Records Retention and Disposal Authority (RDA) is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t/>
            </a:r>
            <a:endParaRPr b="0" i="1" sz="185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1" lang="en-US" sz="1850" u="none" cap="none" strike="noStrike">
                <a:solidFill>
                  <a:schemeClr val="dk1"/>
                </a:solidFill>
                <a:latin typeface="Calibri"/>
                <a:ea typeface="Calibri"/>
                <a:cs typeface="Calibri"/>
                <a:sym typeface="Calibri"/>
              </a:rPr>
              <a:t>“…the University document that sets out requirements for retention and disposal of all types of records, in line with legislative requirements and University business needs…”</a:t>
            </a:r>
            <a:r>
              <a:rPr b="0" i="0" lang="en-US" sz="185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MPF1106)</a:t>
            </a:r>
            <a:endParaRPr b="0" i="0" sz="1200" u="none" cap="none" strike="noStrike">
              <a:solidFill>
                <a:schemeClr val="dk1"/>
              </a:solidFill>
              <a:latin typeface="Calibri"/>
              <a:ea typeface="Calibri"/>
              <a:cs typeface="Calibri"/>
              <a:sym typeface="Calibri"/>
            </a:endParaRPr>
          </a:p>
          <a:p>
            <a:pPr indent="-285750" lvl="1" marL="742950" marR="0" rtl="0" algn="l">
              <a:lnSpc>
                <a:spcPct val="70000"/>
              </a:lnSpc>
              <a:spcBef>
                <a:spcPts val="370"/>
              </a:spcBef>
              <a:spcAft>
                <a:spcPts val="0"/>
              </a:spcAft>
              <a:buClr>
                <a:schemeClr val="dk1"/>
              </a:buClr>
              <a:buSzPts val="1801"/>
              <a:buFont typeface="Calibri"/>
              <a:buNone/>
            </a:pPr>
            <a:r>
              <a:t/>
            </a:r>
            <a:endParaRPr b="0" i="0" sz="185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Records Services is responsible for developing the RDA </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University Archivist, Legal Services and the Director, Internal Audit are also consulted</a:t>
            </a:r>
            <a:endParaRPr b="0" i="0" sz="1200" u="none" cap="none" strike="noStrike">
              <a:solidFill>
                <a:schemeClr val="dk1"/>
              </a:solidFill>
              <a:latin typeface="Calibri"/>
              <a:ea typeface="Calibri"/>
              <a:cs typeface="Calibri"/>
              <a:sym typeface="Calibri"/>
            </a:endParaRPr>
          </a:p>
          <a:p>
            <a:pPr indent="-342900" lvl="1" marL="800100" marR="0" rtl="0" algn="l">
              <a:lnSpc>
                <a:spcPct val="70000"/>
              </a:lnSpc>
              <a:spcBef>
                <a:spcPts val="370"/>
              </a:spcBef>
              <a:spcAft>
                <a:spcPts val="0"/>
              </a:spcAft>
              <a:buClr>
                <a:schemeClr val="dk1"/>
              </a:buClr>
              <a:buSzPts val="1801"/>
              <a:buFont typeface="Arial"/>
              <a:buChar char="•"/>
            </a:pPr>
            <a:r>
              <a:rPr b="0" i="0" lang="en-US" sz="1850" u="none" cap="none" strike="noStrike">
                <a:solidFill>
                  <a:schemeClr val="dk1"/>
                </a:solidFill>
                <a:latin typeface="Calibri"/>
                <a:ea typeface="Calibri"/>
                <a:cs typeface="Calibri"/>
                <a:sym typeface="Calibri"/>
              </a:rPr>
              <a:t>The final document is approved by the University Secretary</a:t>
            </a:r>
            <a:endParaRPr b="0" i="0" sz="1200" u="none" cap="none" strike="noStrike">
              <a:solidFill>
                <a:schemeClr val="dk1"/>
              </a:solidFill>
              <a:latin typeface="Calibri"/>
              <a:ea typeface="Calibri"/>
              <a:cs typeface="Calibri"/>
              <a:sym typeface="Calibri"/>
            </a:endParaRPr>
          </a:p>
          <a:p>
            <a:pPr indent="0" lvl="1" marL="457200" marR="0" rtl="0" algn="l">
              <a:lnSpc>
                <a:spcPct val="70000"/>
              </a:lnSpc>
              <a:spcBef>
                <a:spcPts val="370"/>
              </a:spcBef>
              <a:spcAft>
                <a:spcPts val="0"/>
              </a:spcAft>
              <a:buClr>
                <a:schemeClr val="dk1"/>
              </a:buClr>
              <a:buSzPts val="463"/>
              <a:buFont typeface="Calibri"/>
              <a:buNone/>
            </a:pPr>
            <a:r>
              <a:rPr b="0" i="0" lang="en-US" sz="1850" u="none" cap="none" strike="noStrike">
                <a:solidFill>
                  <a:schemeClr val="dk1"/>
                </a:solidFill>
                <a:latin typeface="Calibri"/>
                <a:ea typeface="Calibri"/>
                <a:cs typeface="Calibri"/>
                <a:sym typeface="Calibri"/>
              </a:rPr>
              <a:t>(Records Management Policy MPF 1106, Records Retention and Disposal Procedure MPF1109)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33"/>
              </a:spcBef>
              <a:spcAft>
                <a:spcPts val="0"/>
              </a:spcAft>
              <a:buClr>
                <a:schemeClr val="dk1"/>
              </a:buClr>
              <a:buSzPts val="278"/>
              <a:buFont typeface="Calibri"/>
              <a:buNone/>
            </a:pPr>
            <a:r>
              <a:t/>
            </a:r>
            <a:endParaRPr b="0" i="0" sz="1110" u="none" cap="none" strike="noStrike">
              <a:solidFill>
                <a:schemeClr val="dk1"/>
              </a:solidFill>
              <a:latin typeface="Calibri"/>
              <a:ea typeface="Calibri"/>
              <a:cs typeface="Calibri"/>
              <a:sym typeface="Calibri"/>
            </a:endParaRPr>
          </a:p>
        </p:txBody>
      </p:sp>
      <p:sp>
        <p:nvSpPr>
          <p:cNvPr id="558" name="Shape 558"/>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Shape 84"/>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
              <a:buFont typeface="Calibri"/>
              <a:buNone/>
            </a:pPr>
            <a:r>
              <a:rPr lang="en-US"/>
              <a:t>we have two agents in this project. the main goal is to collect all the resources (like the blue food part) and then, let one of the agent get into the final point as the red goal in this picture. </a:t>
            </a:r>
            <a:endParaRPr b="0" i="0" sz="1200" u="none" cap="none" strike="noStrike">
              <a:solidFill>
                <a:schemeClr val="dk1"/>
              </a:solidFill>
              <a:latin typeface="Calibri"/>
              <a:ea typeface="Calibri"/>
              <a:cs typeface="Calibri"/>
              <a:sym typeface="Calibri"/>
            </a:endParaRPr>
          </a:p>
        </p:txBody>
      </p:sp>
      <p:sp>
        <p:nvSpPr>
          <p:cNvPr id="85" name="Shape 85"/>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917575" y="744538"/>
            <a:ext cx="4962600" cy="37227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And this is a picture that  how it actually works.</a:t>
            </a:r>
            <a:endParaRPr/>
          </a:p>
        </p:txBody>
      </p:sp>
      <p:sp>
        <p:nvSpPr>
          <p:cNvPr id="96" name="Shape 96"/>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SzPts val="3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Shape 103"/>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333"/>
              </a:spcBef>
              <a:spcAft>
                <a:spcPts val="0"/>
              </a:spcAft>
              <a:buClr>
                <a:schemeClr val="dk1"/>
              </a:buClr>
              <a:buSzPts val="278"/>
              <a:buFont typeface="Calibri"/>
              <a:buNone/>
            </a:pPr>
            <a:r>
              <a:rPr b="0" i="0" lang="en-US" sz="1110" u="none" cap="none" strike="noStrike">
                <a:solidFill>
                  <a:schemeClr val="dk1"/>
                </a:solidFill>
                <a:latin typeface="Calibri"/>
                <a:ea typeface="Calibri"/>
                <a:cs typeface="Calibri"/>
                <a:sym typeface="Calibri"/>
              </a:rPr>
              <a:t>How can the agents find its way, we can use some algorithms, while in this project, we choose Q LEARNING and thinking about if double Q learning may works better or not.. SO THE first One is to compare the performance by using Q learning and double Q learning. By observing the distribution of Q value and rate of convergence. We can find which algorithm is better depends on different situations.</a:t>
            </a:r>
            <a:endParaRPr/>
          </a:p>
          <a:p>
            <a:pPr indent="0" lvl="0" marL="0" marR="0" rtl="0" algn="l">
              <a:lnSpc>
                <a:spcPct val="90000"/>
              </a:lnSpc>
              <a:spcBef>
                <a:spcPts val="333"/>
              </a:spcBef>
              <a:spcAft>
                <a:spcPts val="0"/>
              </a:spcAft>
              <a:buClr>
                <a:schemeClr val="dk1"/>
              </a:buClr>
              <a:buSzPts val="278"/>
              <a:buFont typeface="Calibri"/>
              <a:buNone/>
            </a:pPr>
            <a:r>
              <a:rPr b="0" i="0" lang="en-US" sz="1110" u="none" cap="none" strike="noStrike">
                <a:solidFill>
                  <a:schemeClr val="dk1"/>
                </a:solidFill>
                <a:latin typeface="Calibri"/>
                <a:ea typeface="Calibri"/>
                <a:cs typeface="Calibri"/>
                <a:sym typeface="Calibri"/>
              </a:rPr>
              <a:t>Another proposal we thought is should we use dynamic plan or fix task allocation at the beginning of program. We can compare the performance of two methods. What’s more, the training time is also an important factor we considered. </a:t>
            </a:r>
            <a:endParaRPr/>
          </a:p>
          <a:p>
            <a:pPr indent="0" lvl="0" marL="0" marR="0" rtl="0" algn="l">
              <a:lnSpc>
                <a:spcPct val="90000"/>
              </a:lnSpc>
              <a:spcBef>
                <a:spcPts val="333"/>
              </a:spcBef>
              <a:spcAft>
                <a:spcPts val="0"/>
              </a:spcAft>
              <a:buClr>
                <a:schemeClr val="dk1"/>
              </a:buClr>
              <a:buSzPts val="278"/>
              <a:buFont typeface="Calibri"/>
              <a:buNone/>
            </a:pPr>
            <a:r>
              <a:rPr b="0" i="0" lang="en-US" sz="1110" u="none" cap="none" strike="noStrike">
                <a:solidFill>
                  <a:schemeClr val="dk1"/>
                </a:solidFill>
                <a:latin typeface="Calibri"/>
                <a:ea typeface="Calibri"/>
                <a:cs typeface="Calibri"/>
                <a:sym typeface="Calibri"/>
              </a:rPr>
              <a:t>Now my friends will explain the proposal in details.</a:t>
            </a:r>
            <a:endParaRPr b="0" i="0" sz="111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917575" y="744538"/>
            <a:ext cx="4962600" cy="37227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Hi, I will be introducing the first proposal, the first proposal we </a:t>
            </a:r>
            <a:r>
              <a:rPr lang="en-US"/>
              <a:t>proposed is that we think the performance of double-</a:t>
            </a:r>
            <a:r>
              <a:rPr lang="en-US"/>
              <a:t>q learning</a:t>
            </a:r>
            <a:r>
              <a:rPr lang="en-US"/>
              <a:t> </a:t>
            </a:r>
            <a:r>
              <a:rPr lang="en-US"/>
              <a:t>is better</a:t>
            </a:r>
            <a:r>
              <a:rPr lang="en-US"/>
              <a:t> than q-learning. Ans for the definition.of performance, we will.focus on the distribution of q values and the concergent rate</a:t>
            </a:r>
            <a:endParaRPr/>
          </a:p>
        </p:txBody>
      </p:sp>
      <p:sp>
        <p:nvSpPr>
          <p:cNvPr id="115" name="Shape 115"/>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SzPts val="3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917575" y="744538"/>
            <a:ext cx="4962600" cy="37227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before i introduce the concept of double qlearning, let’s review qlearning algorithms. In qlearning, in this case,</a:t>
            </a:r>
            <a:r>
              <a:rPr lang="en-US"/>
              <a:t>we have a grid for the map.</a:t>
            </a:r>
            <a:r>
              <a:rPr lang="en-US"/>
              <a:t> </a:t>
            </a:r>
            <a:r>
              <a:rPr lang="en-US"/>
              <a:t>we have several actions,</a:t>
            </a:r>
            <a:r>
              <a:rPr lang="en-US"/>
              <a:t>we have move south, move north. move east, move west, and we choose the coordinator and the action as the states,  and the qtable stores the q value of each states. In qlearning approach , we select the action that have the maximun qvalue as a next step, and update the current q value. But beacuse the qvalues are noisey,  thus the max value we get is noisey, so qlearning will overestimate. Sometimes it visit the state that you think is useful, but actually not, so it will waste lots of time. To address this problem, Hado van hasselt introduce a new algorithm called double qlearning,</a:t>
            </a:r>
            <a:endParaRPr/>
          </a:p>
        </p:txBody>
      </p:sp>
      <p:sp>
        <p:nvSpPr>
          <p:cNvPr id="125" name="Shape 125"/>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SzPts val="3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917575" y="744538"/>
            <a:ext cx="4962600" cy="37227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So in double q learning, we have two tables, table a and table b,we randomly choose one to decide the aciton we use, and use the other table to calculate the value. As we can see in the equation, qlearning use it’s own value to upate the qvalue, but double qlearing use the other table to update the value,. So the chance that the two table both overestimate the same action is very low. Thus we can solve the overestimate proble,</a:t>
            </a:r>
            <a:endParaRPr/>
          </a:p>
          <a:p>
            <a:pPr indent="0" lvl="0" marL="0">
              <a:spcBef>
                <a:spcPts val="360"/>
              </a:spcBef>
              <a:spcAft>
                <a:spcPts val="0"/>
              </a:spcAft>
              <a:buNone/>
            </a:pPr>
            <a:r>
              <a:t/>
            </a:r>
            <a:endParaRPr/>
          </a:p>
        </p:txBody>
      </p:sp>
      <p:sp>
        <p:nvSpPr>
          <p:cNvPr id="136" name="Shape 136"/>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SzPts val="3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917575" y="744538"/>
            <a:ext cx="4962525" cy="37226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Shape 148"/>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
              <a:buFont typeface="Calibri"/>
              <a:buNone/>
            </a:pPr>
            <a:r>
              <a:rPr lang="en-US"/>
              <a:t>In order to verify our proposal, we set up four experiments, we can just focus on the comparision of the same coloumn, the rows are for the second proposal,. and for each eperiment , we have three different difficult level map, as you can see, the number of resouces are increasing.</a:t>
            </a:r>
            <a:endParaRPr b="0" i="0" sz="1200" u="none" cap="none" strike="noStrike">
              <a:solidFill>
                <a:schemeClr val="dk1"/>
              </a:solidFill>
              <a:latin typeface="Calibri"/>
              <a:ea typeface="Calibri"/>
              <a:cs typeface="Calibri"/>
              <a:sym typeface="Calibri"/>
            </a:endParaRPr>
          </a:p>
        </p:txBody>
      </p:sp>
      <p:sp>
        <p:nvSpPr>
          <p:cNvPr id="149" name="Shape 149"/>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9" name="Shape 19"/>
        <p:cNvGrpSpPr/>
        <p:nvPr/>
      </p:nvGrpSpPr>
      <p:grpSpPr>
        <a:xfrm>
          <a:off x="0" y="0"/>
          <a:ext cx="0" cy="0"/>
          <a:chOff x="0" y="0"/>
          <a:chExt cx="0" cy="0"/>
        </a:xfrm>
      </p:grpSpPr>
      <p:cxnSp>
        <p:nvCxnSpPr>
          <p:cNvPr id="20" name="Shape 20"/>
          <p:cNvCxnSpPr/>
          <p:nvPr/>
        </p:nvCxnSpPr>
        <p:spPr>
          <a:xfrm>
            <a:off x="1812925" y="107950"/>
            <a:ext cx="0" cy="862013"/>
          </a:xfrm>
          <a:prstGeom prst="straightConnector1">
            <a:avLst/>
          </a:prstGeom>
          <a:noFill/>
          <a:ln cap="flat" cmpd="sng" w="9525">
            <a:solidFill>
              <a:schemeClr val="lt1"/>
            </a:solidFill>
            <a:prstDash val="solid"/>
            <a:round/>
            <a:headEnd len="sm" w="sm" type="none"/>
            <a:tailEnd len="sm" w="sm" type="none"/>
          </a:ln>
        </p:spPr>
      </p:cxnSp>
      <p:cxnSp>
        <p:nvCxnSpPr>
          <p:cNvPr id="21" name="Shape 21"/>
          <p:cNvCxnSpPr/>
          <p:nvPr/>
        </p:nvCxnSpPr>
        <p:spPr>
          <a:xfrm>
            <a:off x="2743200" y="107950"/>
            <a:ext cx="1588" cy="519113"/>
          </a:xfrm>
          <a:prstGeom prst="straightConnector1">
            <a:avLst/>
          </a:prstGeom>
          <a:noFill/>
          <a:ln cap="flat" cmpd="sng" w="9525">
            <a:solidFill>
              <a:schemeClr val="lt1"/>
            </a:solidFill>
            <a:prstDash val="solid"/>
            <a:round/>
            <a:headEnd len="sm" w="sm" type="none"/>
            <a:tailEnd len="sm" w="sm" type="none"/>
          </a:ln>
        </p:spPr>
      </p:cxnSp>
      <p:pic>
        <p:nvPicPr>
          <p:cNvPr descr="5011_PPT_BG_EndPage" id="22" name="Shape 22"/>
          <p:cNvPicPr preferRelativeResize="0"/>
          <p:nvPr/>
        </p:nvPicPr>
        <p:blipFill rotWithShape="1">
          <a:blip r:embed="rId2">
            <a:alphaModFix/>
          </a:blip>
          <a:srcRect b="0" l="0" r="0" t="0"/>
          <a:stretch/>
        </p:blipFill>
        <p:spPr>
          <a:xfrm>
            <a:off x="-1588" y="0"/>
            <a:ext cx="9145588" cy="6816716"/>
          </a:xfrm>
          <a:prstGeom prst="rect">
            <a:avLst/>
          </a:prstGeom>
          <a:noFill/>
          <a:ln>
            <a:noFill/>
          </a:ln>
        </p:spPr>
      </p:pic>
      <p:cxnSp>
        <p:nvCxnSpPr>
          <p:cNvPr id="23" name="Shape 23"/>
          <p:cNvCxnSpPr/>
          <p:nvPr/>
        </p:nvCxnSpPr>
        <p:spPr>
          <a:xfrm>
            <a:off x="3144838" y="1785938"/>
            <a:ext cx="1587" cy="1312862"/>
          </a:xfrm>
          <a:prstGeom prst="straightConnector1">
            <a:avLst/>
          </a:prstGeom>
          <a:noFill/>
          <a:ln cap="flat" cmpd="sng" w="9525">
            <a:solidFill>
              <a:schemeClr val="lt1"/>
            </a:solidFill>
            <a:prstDash val="solid"/>
            <a:round/>
            <a:headEnd len="sm" w="sm" type="none"/>
            <a:tailEnd len="sm" w="sm" type="none"/>
          </a:ln>
        </p:spPr>
      </p:cxnSp>
      <p:pic>
        <p:nvPicPr>
          <p:cNvPr descr="UOM-Rev3D_S_sm" id="24" name="Shape 24"/>
          <p:cNvPicPr preferRelativeResize="0"/>
          <p:nvPr/>
        </p:nvPicPr>
        <p:blipFill rotWithShape="1">
          <a:blip r:embed="rId3">
            <a:alphaModFix/>
          </a:blip>
          <a:srcRect b="0" l="0" r="0" t="0"/>
          <a:stretch/>
        </p:blipFill>
        <p:spPr>
          <a:xfrm>
            <a:off x="1546225" y="1752600"/>
            <a:ext cx="1339713" cy="1366838"/>
          </a:xfrm>
          <a:prstGeom prst="rect">
            <a:avLst/>
          </a:prstGeom>
          <a:noFill/>
          <a:ln>
            <a:noFill/>
          </a:ln>
        </p:spPr>
      </p:pic>
      <p:sp>
        <p:nvSpPr>
          <p:cNvPr id="25" name="Shape 25"/>
          <p:cNvSpPr txBox="1"/>
          <p:nvPr>
            <p:ph type="ctrTitle"/>
          </p:nvPr>
        </p:nvSpPr>
        <p:spPr>
          <a:xfrm>
            <a:off x="3352800" y="1905000"/>
            <a:ext cx="54864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26" name="Shape 26"/>
          <p:cNvSpPr txBox="1"/>
          <p:nvPr>
            <p:ph idx="1" type="subTitle"/>
          </p:nvPr>
        </p:nvSpPr>
        <p:spPr>
          <a:xfrm>
            <a:off x="1371600" y="3886200"/>
            <a:ext cx="6400800" cy="609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4" name="Shape 54"/>
        <p:cNvGrpSpPr/>
        <p:nvPr/>
      </p:nvGrpSpPr>
      <p:grpSpPr>
        <a:xfrm>
          <a:off x="0" y="0"/>
          <a:ext cx="0" cy="0"/>
          <a:chOff x="0" y="0"/>
          <a:chExt cx="0" cy="0"/>
        </a:xfrm>
      </p:grpSpPr>
      <p:sp>
        <p:nvSpPr>
          <p:cNvPr id="55" name="Shape 55"/>
          <p:cNvSpPr txBox="1"/>
          <p:nvPr>
            <p:ph type="title"/>
          </p:nvPr>
        </p:nvSpPr>
        <p:spPr>
          <a:xfrm>
            <a:off x="2971800" y="76200"/>
            <a:ext cx="5791200" cy="685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56" name="Shape 56"/>
          <p:cNvSpPr txBox="1"/>
          <p:nvPr>
            <p:ph idx="1" type="body"/>
          </p:nvPr>
        </p:nvSpPr>
        <p:spPr>
          <a:xfrm rot="5400000">
            <a:off x="2133600" y="-228600"/>
            <a:ext cx="4876800" cy="77724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7" name="Shape 57"/>
        <p:cNvGrpSpPr/>
        <p:nvPr/>
      </p:nvGrpSpPr>
      <p:grpSpPr>
        <a:xfrm>
          <a:off x="0" y="0"/>
          <a:ext cx="0" cy="0"/>
          <a:chOff x="0" y="0"/>
          <a:chExt cx="0" cy="0"/>
        </a:xfrm>
      </p:grpSpPr>
      <p:sp>
        <p:nvSpPr>
          <p:cNvPr id="58" name="Shape 58"/>
          <p:cNvSpPr txBox="1"/>
          <p:nvPr>
            <p:ph type="title"/>
          </p:nvPr>
        </p:nvSpPr>
        <p:spPr>
          <a:xfrm rot="5400000">
            <a:off x="4743450" y="2076450"/>
            <a:ext cx="6019800" cy="20193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59" name="Shape 59"/>
          <p:cNvSpPr txBox="1"/>
          <p:nvPr>
            <p:ph idx="1" type="body"/>
          </p:nvPr>
        </p:nvSpPr>
        <p:spPr>
          <a:xfrm rot="5400000">
            <a:off x="628650" y="133350"/>
            <a:ext cx="6019800" cy="59055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Shape 28"/>
          <p:cNvSpPr txBox="1"/>
          <p:nvPr>
            <p:ph type="title"/>
          </p:nvPr>
        </p:nvSpPr>
        <p:spPr>
          <a:xfrm>
            <a:off x="2971800" y="76200"/>
            <a:ext cx="5791200" cy="685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29" name="Shape 29"/>
          <p:cNvSpPr txBox="1"/>
          <p:nvPr>
            <p:ph idx="1" type="body"/>
          </p:nvPr>
        </p:nvSpPr>
        <p:spPr>
          <a:xfrm>
            <a:off x="685800" y="1219200"/>
            <a:ext cx="7772400" cy="4876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Shape 3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33" name="Shape 3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Shape 35"/>
          <p:cNvSpPr txBox="1"/>
          <p:nvPr>
            <p:ph type="title"/>
          </p:nvPr>
        </p:nvSpPr>
        <p:spPr>
          <a:xfrm>
            <a:off x="2971800" y="76200"/>
            <a:ext cx="5791200" cy="685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36" name="Shape 36"/>
          <p:cNvSpPr txBox="1"/>
          <p:nvPr>
            <p:ph idx="1" type="body"/>
          </p:nvPr>
        </p:nvSpPr>
        <p:spPr>
          <a:xfrm>
            <a:off x="685800" y="1219200"/>
            <a:ext cx="3810000" cy="48768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2" type="body"/>
          </p:nvPr>
        </p:nvSpPr>
        <p:spPr>
          <a:xfrm>
            <a:off x="4648200" y="1219200"/>
            <a:ext cx="3810000" cy="48768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Shape 3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40" name="Shape 4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Shape 4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3" name="Shape 4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Shape 45"/>
          <p:cNvSpPr txBox="1"/>
          <p:nvPr>
            <p:ph type="title"/>
          </p:nvPr>
        </p:nvSpPr>
        <p:spPr>
          <a:xfrm>
            <a:off x="2971800" y="76200"/>
            <a:ext cx="5791200" cy="685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Shape 4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48" name="Shape 4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Shape 4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 name="Shape 50"/>
        <p:cNvGrpSpPr/>
        <p:nvPr/>
      </p:nvGrpSpPr>
      <p:grpSpPr>
        <a:xfrm>
          <a:off x="0" y="0"/>
          <a:ext cx="0" cy="0"/>
          <a:chOff x="0" y="0"/>
          <a:chExt cx="0" cy="0"/>
        </a:xfrm>
      </p:grpSpPr>
      <p:sp>
        <p:nvSpPr>
          <p:cNvPr id="51" name="Shape 5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52" name="Shape 5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3" name="Shape 5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Shape 10"/>
          <p:cNvCxnSpPr/>
          <p:nvPr/>
        </p:nvCxnSpPr>
        <p:spPr>
          <a:xfrm>
            <a:off x="1812925" y="107950"/>
            <a:ext cx="0" cy="862013"/>
          </a:xfrm>
          <a:prstGeom prst="straightConnector1">
            <a:avLst/>
          </a:prstGeom>
          <a:noFill/>
          <a:ln cap="flat" cmpd="sng" w="9525">
            <a:solidFill>
              <a:schemeClr val="lt1"/>
            </a:solidFill>
            <a:prstDash val="solid"/>
            <a:round/>
            <a:headEnd len="sm" w="sm" type="none"/>
            <a:tailEnd len="sm" w="sm" type="none"/>
          </a:ln>
        </p:spPr>
      </p:cxnSp>
      <p:pic>
        <p:nvPicPr>
          <p:cNvPr descr="UOM-Rev3D_S_sm" id="11" name="Shape 11"/>
          <p:cNvPicPr preferRelativeResize="0"/>
          <p:nvPr/>
        </p:nvPicPr>
        <p:blipFill rotWithShape="1">
          <a:blip r:embed="rId1">
            <a:alphaModFix/>
          </a:blip>
          <a:srcRect b="0" l="0" r="0" t="0"/>
          <a:stretch/>
        </p:blipFill>
        <p:spPr>
          <a:xfrm>
            <a:off x="533400" y="119063"/>
            <a:ext cx="855270" cy="871537"/>
          </a:xfrm>
          <a:prstGeom prst="rect">
            <a:avLst/>
          </a:prstGeom>
          <a:noFill/>
          <a:ln>
            <a:noFill/>
          </a:ln>
        </p:spPr>
      </p:pic>
      <p:sp>
        <p:nvSpPr>
          <p:cNvPr id="12" name="Shape 12"/>
          <p:cNvSpPr/>
          <p:nvPr/>
        </p:nvSpPr>
        <p:spPr>
          <a:xfrm>
            <a:off x="0" y="0"/>
            <a:ext cx="9144000" cy="838200"/>
          </a:xfrm>
          <a:prstGeom prst="rect">
            <a:avLst/>
          </a:prstGeom>
          <a:solidFill>
            <a:srgbClr val="00336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3" name="Shape 13"/>
          <p:cNvCxnSpPr/>
          <p:nvPr/>
        </p:nvCxnSpPr>
        <p:spPr>
          <a:xfrm>
            <a:off x="2743200" y="107950"/>
            <a:ext cx="1588" cy="519113"/>
          </a:xfrm>
          <a:prstGeom prst="straightConnector1">
            <a:avLst/>
          </a:prstGeom>
          <a:noFill/>
          <a:ln cap="flat" cmpd="sng" w="9525">
            <a:solidFill>
              <a:schemeClr val="lt1"/>
            </a:solidFill>
            <a:prstDash val="solid"/>
            <a:round/>
            <a:headEnd len="sm" w="sm" type="none"/>
            <a:tailEnd len="sm" w="sm" type="none"/>
          </a:ln>
        </p:spPr>
      </p:cxnSp>
      <p:pic>
        <p:nvPicPr>
          <p:cNvPr descr="UOM-Rev3D_H_sm" id="14" name="Shape 14"/>
          <p:cNvPicPr preferRelativeResize="0"/>
          <p:nvPr/>
        </p:nvPicPr>
        <p:blipFill rotWithShape="1">
          <a:blip r:embed="rId2">
            <a:alphaModFix/>
          </a:blip>
          <a:srcRect b="0" l="0" r="0" t="0"/>
          <a:stretch/>
        </p:blipFill>
        <p:spPr>
          <a:xfrm>
            <a:off x="152400" y="107950"/>
            <a:ext cx="2348046" cy="611396"/>
          </a:xfrm>
          <a:prstGeom prst="rect">
            <a:avLst/>
          </a:prstGeom>
          <a:noFill/>
          <a:ln>
            <a:noFill/>
          </a:ln>
        </p:spPr>
      </p:pic>
      <p:cxnSp>
        <p:nvCxnSpPr>
          <p:cNvPr id="15" name="Shape 15"/>
          <p:cNvCxnSpPr/>
          <p:nvPr/>
        </p:nvCxnSpPr>
        <p:spPr>
          <a:xfrm>
            <a:off x="0" y="6400800"/>
            <a:ext cx="9144000" cy="0"/>
          </a:xfrm>
          <a:prstGeom prst="straightConnector1">
            <a:avLst/>
          </a:prstGeom>
          <a:noFill/>
          <a:ln cap="flat" cmpd="sng" w="9525">
            <a:solidFill>
              <a:srgbClr val="003368"/>
            </a:solidFill>
            <a:prstDash val="solid"/>
            <a:round/>
            <a:headEnd len="sm" w="sm" type="none"/>
            <a:tailEnd len="sm" w="sm" type="none"/>
          </a:ln>
        </p:spPr>
      </p:cxnSp>
      <p:sp>
        <p:nvSpPr>
          <p:cNvPr id="16" name="Shape 16"/>
          <p:cNvSpPr/>
          <p:nvPr/>
        </p:nvSpPr>
        <p:spPr>
          <a:xfrm>
            <a:off x="0" y="838200"/>
            <a:ext cx="9144000" cy="76200"/>
          </a:xfrm>
          <a:prstGeom prst="rect">
            <a:avLst/>
          </a:prstGeom>
          <a:solidFill>
            <a:srgbClr val="759FB8"/>
          </a:solidFill>
          <a:ln>
            <a:noFill/>
          </a:ln>
          <a:effectLst>
            <a:outerShdw rotWithShape="0" algn="ctr">
              <a:srgbClr val="808080">
                <a:alpha val="4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ph type="title"/>
          </p:nvPr>
        </p:nvSpPr>
        <p:spPr>
          <a:xfrm>
            <a:off x="2971800" y="76200"/>
            <a:ext cx="5791200" cy="685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9pPr>
          </a:lstStyle>
          <a:p/>
        </p:txBody>
      </p:sp>
      <p:sp>
        <p:nvSpPr>
          <p:cNvPr id="18" name="Shape 18"/>
          <p:cNvSpPr txBox="1"/>
          <p:nvPr>
            <p:ph idx="1" type="body"/>
          </p:nvPr>
        </p:nvSpPr>
        <p:spPr>
          <a:xfrm>
            <a:off x="685800" y="1219200"/>
            <a:ext cx="7772400" cy="4876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7.png"/><Relationship Id="rId13" Type="http://schemas.openxmlformats.org/officeDocument/2006/relationships/image" Target="../media/image8.jpg"/><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5.png"/><Relationship Id="rId8"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jpg"/><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jpg"/><Relationship Id="rId7"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8.jpg"/><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8.jp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jpg"/><Relationship Id="rId6"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 Id="rId6" Type="http://schemas.openxmlformats.org/officeDocument/2006/relationships/image" Target="../media/image23.png"/><Relationship Id="rId7"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8.jp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jp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8.jp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Shape 65"/>
          <p:cNvPicPr preferRelativeResize="0"/>
          <p:nvPr/>
        </p:nvPicPr>
        <p:blipFill>
          <a:blip r:embed="rId3">
            <a:alphaModFix amt="90000"/>
          </a:blip>
          <a:stretch>
            <a:fillRect/>
          </a:stretch>
        </p:blipFill>
        <p:spPr>
          <a:xfrm>
            <a:off x="-177625" y="5550"/>
            <a:ext cx="9768399" cy="5128400"/>
          </a:xfrm>
          <a:prstGeom prst="rect">
            <a:avLst/>
          </a:prstGeom>
          <a:noFill/>
          <a:ln>
            <a:noFill/>
          </a:ln>
          <a:effectLst>
            <a:outerShdw blurRad="57150" rotWithShape="0" algn="bl" dir="5400000" dist="19050">
              <a:srgbClr val="000000">
                <a:alpha val="79000"/>
              </a:srgbClr>
            </a:outerShdw>
            <a:reflection blurRad="0" dir="5400000" dist="19050" endA="0" endPos="30000" fadeDir="5400012" kx="0" rotWithShape="0" algn="bl" stPos="0" sy="-100000" ky="0"/>
          </a:effectLst>
        </p:spPr>
      </p:pic>
      <p:sp>
        <p:nvSpPr>
          <p:cNvPr id="66" name="Shape 66"/>
          <p:cNvSpPr txBox="1"/>
          <p:nvPr>
            <p:ph type="ctrTitle"/>
          </p:nvPr>
        </p:nvSpPr>
        <p:spPr>
          <a:xfrm>
            <a:off x="2999425" y="-43350"/>
            <a:ext cx="7557600" cy="1295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00"/>
              <a:buFont typeface="Arial"/>
              <a:buNone/>
            </a:pPr>
            <a:r>
              <a:rPr i="0" lang="en-US" sz="6000" u="none" cap="none" strike="noStrike">
                <a:solidFill>
                  <a:srgbClr val="000000"/>
                </a:solidFill>
              </a:rPr>
              <a:t>AI for Minecraft</a:t>
            </a:r>
            <a:endParaRPr i="0" sz="6000" u="none" cap="none" strike="noStrike">
              <a:solidFill>
                <a:srgbClr val="000000"/>
              </a:solidFill>
            </a:endParaRPr>
          </a:p>
        </p:txBody>
      </p:sp>
      <p:sp>
        <p:nvSpPr>
          <p:cNvPr id="67" name="Shape 67"/>
          <p:cNvSpPr/>
          <p:nvPr/>
        </p:nvSpPr>
        <p:spPr>
          <a:xfrm>
            <a:off x="6505200" y="-369888"/>
            <a:ext cx="1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ph idx="1" type="subTitle"/>
          </p:nvPr>
        </p:nvSpPr>
        <p:spPr>
          <a:xfrm>
            <a:off x="286975" y="4570925"/>
            <a:ext cx="9144000" cy="1295400"/>
          </a:xfrm>
          <a:prstGeom prst="rect">
            <a:avLst/>
          </a:prstGeom>
          <a:noFill/>
          <a:ln>
            <a:noFill/>
          </a:ln>
          <a:effectLst>
            <a:outerShdw blurRad="57150" rotWithShape="0" algn="bl" dir="6840000" dist="57150">
              <a:srgbClr val="000000">
                <a:alpha val="54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AEDEF"/>
              </a:buClr>
              <a:buSzPts val="450"/>
              <a:buFont typeface="Arial"/>
              <a:buNone/>
            </a:pPr>
            <a:r>
              <a:rPr b="0" i="0" lang="en-US" sz="3000" u="none" cap="none" strike="noStrike">
                <a:solidFill>
                  <a:srgbClr val="DAEDEF"/>
                </a:solidFill>
                <a:latin typeface="Arial"/>
                <a:ea typeface="Arial"/>
                <a:cs typeface="Arial"/>
                <a:sym typeface="Arial"/>
              </a:rPr>
              <a:t>Shaohong Tian   </a:t>
            </a:r>
            <a:r>
              <a:rPr lang="en-US" sz="3000"/>
              <a:t> </a:t>
            </a:r>
            <a:r>
              <a:rPr b="0" i="0" lang="en-US" sz="3000" u="none" cap="none" strike="noStrike">
                <a:solidFill>
                  <a:srgbClr val="DAEDEF"/>
                </a:solidFill>
                <a:latin typeface="Arial"/>
                <a:ea typeface="Arial"/>
                <a:cs typeface="Arial"/>
                <a:sym typeface="Arial"/>
              </a:rPr>
              <a:t>Jiahao Yu   </a:t>
            </a:r>
            <a:r>
              <a:rPr lang="en-US" sz="3000"/>
              <a:t> </a:t>
            </a:r>
            <a:r>
              <a:rPr b="0" i="0" lang="en-US" sz="3000" u="none" cap="none" strike="noStrike">
                <a:solidFill>
                  <a:srgbClr val="DAEDEF"/>
                </a:solidFill>
                <a:latin typeface="Arial"/>
                <a:ea typeface="Arial"/>
                <a:cs typeface="Arial"/>
                <a:sym typeface="Arial"/>
              </a:rPr>
              <a:t>Guo Zhou</a:t>
            </a:r>
            <a:r>
              <a:rPr lang="en-US" sz="3000"/>
              <a:t>    </a:t>
            </a:r>
            <a:r>
              <a:rPr b="0" i="0" lang="en-US" sz="3000" u="none" cap="none" strike="noStrike">
                <a:solidFill>
                  <a:srgbClr val="DAEDEF"/>
                </a:solidFill>
                <a:latin typeface="Arial"/>
                <a:ea typeface="Arial"/>
                <a:cs typeface="Arial"/>
                <a:sym typeface="Arial"/>
              </a:rPr>
              <a:t>Ziwei L</a:t>
            </a:r>
            <a:r>
              <a:rPr lang="en-US" sz="3000">
                <a:solidFill>
                  <a:srgbClr val="DAEDEF"/>
                </a:solidFill>
              </a:rPr>
              <a:t>i</a:t>
            </a:r>
            <a:endParaRPr sz="3000">
              <a:solidFill>
                <a:srgbClr val="DAEDEF"/>
              </a:solidFill>
            </a:endParaRPr>
          </a:p>
        </p:txBody>
      </p:sp>
      <p:sp>
        <p:nvSpPr>
          <p:cNvPr id="69" name="Shape 69"/>
          <p:cNvSpPr txBox="1"/>
          <p:nvPr/>
        </p:nvSpPr>
        <p:spPr>
          <a:xfrm>
            <a:off x="3220950" y="3023700"/>
            <a:ext cx="27021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pic>
        <p:nvPicPr>
          <p:cNvPr id="70" name="Shape 70"/>
          <p:cNvPicPr preferRelativeResize="0"/>
          <p:nvPr/>
        </p:nvPicPr>
        <p:blipFill>
          <a:blip r:embed="rId4">
            <a:alphaModFix/>
          </a:blip>
          <a:stretch>
            <a:fillRect/>
          </a:stretch>
        </p:blipFill>
        <p:spPr>
          <a:xfrm>
            <a:off x="-134575" y="5549"/>
            <a:ext cx="1635304" cy="1605750"/>
          </a:xfrm>
          <a:prstGeom prst="rect">
            <a:avLst/>
          </a:prstGeom>
          <a:noFill/>
          <a:ln>
            <a:noFill/>
          </a:ln>
        </p:spPr>
      </p:pic>
      <p:sp>
        <p:nvSpPr>
          <p:cNvPr id="71" name="Shape 71"/>
          <p:cNvSpPr txBox="1"/>
          <p:nvPr/>
        </p:nvSpPr>
        <p:spPr>
          <a:xfrm>
            <a:off x="0" y="5866327"/>
            <a:ext cx="2473200" cy="71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700"/>
              <a:t>May, 2018</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2933700" y="58204"/>
            <a:ext cx="57912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Arial"/>
              <a:buNone/>
            </a:pPr>
            <a:r>
              <a:rPr b="1" i="0" lang="en-US" sz="2400" u="none" cap="none" strike="noStrike">
                <a:solidFill>
                  <a:schemeClr val="lt1"/>
                </a:solidFill>
                <a:latin typeface="Arial"/>
                <a:ea typeface="Arial"/>
                <a:cs typeface="Arial"/>
                <a:sym typeface="Arial"/>
              </a:rPr>
              <a:t>Data analysis — Distribution of Q values</a:t>
            </a:r>
            <a:endParaRPr b="1" i="0" sz="2400" u="none" cap="none" strike="noStrike">
              <a:solidFill>
                <a:schemeClr val="lt1"/>
              </a:solidFill>
              <a:latin typeface="Arial"/>
              <a:ea typeface="Arial"/>
              <a:cs typeface="Arial"/>
              <a:sym typeface="Arial"/>
            </a:endParaRPr>
          </a:p>
        </p:txBody>
      </p:sp>
      <p:sp>
        <p:nvSpPr>
          <p:cNvPr id="169" name="Shape 169"/>
          <p:cNvSpPr txBox="1"/>
          <p:nvPr/>
        </p:nvSpPr>
        <p:spPr>
          <a:xfrm>
            <a:off x="0" y="934100"/>
            <a:ext cx="9053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400"/>
              <a:buFont typeface="Arial"/>
              <a:buNone/>
            </a:pPr>
            <a:r>
              <a:rPr b="0" i="0" lang="en-US" sz="1400" u="none" cap="none" strike="noStrike">
                <a:solidFill>
                  <a:srgbClr val="FF0000"/>
                </a:solidFill>
                <a:latin typeface="Arial"/>
                <a:ea typeface="Arial"/>
                <a:cs typeface="Arial"/>
                <a:sym typeface="Arial"/>
              </a:rPr>
              <a:t>  </a:t>
            </a:r>
            <a:r>
              <a:rPr b="1" i="0" lang="en-US" sz="1400" u="none" cap="none" strike="noStrike">
                <a:solidFill>
                  <a:srgbClr val="FF0000"/>
                </a:solidFill>
                <a:latin typeface="Arial"/>
                <a:ea typeface="Arial"/>
                <a:cs typeface="Arial"/>
                <a:sym typeface="Arial"/>
              </a:rPr>
              <a:t>   Q-Learning + </a:t>
            </a:r>
            <a:r>
              <a:rPr b="1" i="0" lang="en-US" sz="1400" u="none" cap="none" strike="noStrike">
                <a:solidFill>
                  <a:schemeClr val="dk1"/>
                </a:solidFill>
                <a:latin typeface="Arial"/>
                <a:ea typeface="Arial"/>
                <a:cs typeface="Arial"/>
                <a:sym typeface="Arial"/>
              </a:rPr>
              <a:t>Greedy approach                   </a:t>
            </a:r>
            <a:r>
              <a:rPr b="1" i="0" lang="en-US" sz="1400" u="none" cap="none" strike="noStrike">
                <a:solidFill>
                  <a:srgbClr val="000000"/>
                </a:solidFill>
                <a:latin typeface="Arial"/>
                <a:ea typeface="Arial"/>
                <a:cs typeface="Arial"/>
                <a:sym typeface="Arial"/>
              </a:rPr>
              <a:t>VS                     </a:t>
            </a:r>
            <a:r>
              <a:rPr b="1" i="0" lang="en-US" sz="1400" u="none" cap="none" strike="noStrike">
                <a:solidFill>
                  <a:srgbClr val="FF0000"/>
                </a:solidFill>
                <a:latin typeface="Arial"/>
                <a:ea typeface="Arial"/>
                <a:cs typeface="Arial"/>
                <a:sym typeface="Arial"/>
              </a:rPr>
              <a:t>Double Q-Learning + </a:t>
            </a:r>
            <a:r>
              <a:rPr b="1" i="0" lang="en-US" sz="1400" u="none" cap="none" strike="noStrike">
                <a:solidFill>
                  <a:schemeClr val="dk1"/>
                </a:solidFill>
                <a:latin typeface="Arial"/>
                <a:ea typeface="Arial"/>
                <a:cs typeface="Arial"/>
                <a:sym typeface="Arial"/>
              </a:rPr>
              <a:t>Greedy  approach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70" name="Shape 170"/>
          <p:cNvPicPr preferRelativeResize="0"/>
          <p:nvPr/>
        </p:nvPicPr>
        <p:blipFill rotWithShape="1">
          <a:blip r:embed="rId3">
            <a:alphaModFix/>
          </a:blip>
          <a:srcRect b="0" l="0" r="0" t="0"/>
          <a:stretch/>
        </p:blipFill>
        <p:spPr>
          <a:xfrm>
            <a:off x="3390854" y="1304975"/>
            <a:ext cx="2132931" cy="1283304"/>
          </a:xfrm>
          <a:prstGeom prst="rect">
            <a:avLst/>
          </a:prstGeom>
          <a:noFill/>
          <a:ln>
            <a:noFill/>
          </a:ln>
        </p:spPr>
      </p:pic>
      <p:pic>
        <p:nvPicPr>
          <p:cNvPr id="171" name="Shape 171"/>
          <p:cNvPicPr preferRelativeResize="0"/>
          <p:nvPr/>
        </p:nvPicPr>
        <p:blipFill rotWithShape="1">
          <a:blip r:embed="rId4">
            <a:alphaModFix/>
          </a:blip>
          <a:srcRect b="0" l="0" r="0" t="0"/>
          <a:stretch/>
        </p:blipFill>
        <p:spPr>
          <a:xfrm>
            <a:off x="5523784" y="1304975"/>
            <a:ext cx="2137341" cy="1283304"/>
          </a:xfrm>
          <a:prstGeom prst="rect">
            <a:avLst/>
          </a:prstGeom>
          <a:noFill/>
          <a:ln>
            <a:noFill/>
          </a:ln>
        </p:spPr>
      </p:pic>
      <p:pic>
        <p:nvPicPr>
          <p:cNvPr id="172" name="Shape 172"/>
          <p:cNvPicPr preferRelativeResize="0"/>
          <p:nvPr/>
        </p:nvPicPr>
        <p:blipFill rotWithShape="1">
          <a:blip r:embed="rId5">
            <a:alphaModFix/>
          </a:blip>
          <a:srcRect b="0" l="0" r="0" t="0"/>
          <a:stretch/>
        </p:blipFill>
        <p:spPr>
          <a:xfrm>
            <a:off x="885129" y="1306742"/>
            <a:ext cx="2132930" cy="1281538"/>
          </a:xfrm>
          <a:prstGeom prst="rect">
            <a:avLst/>
          </a:prstGeom>
          <a:noFill/>
          <a:ln>
            <a:noFill/>
          </a:ln>
        </p:spPr>
      </p:pic>
      <p:sp>
        <p:nvSpPr>
          <p:cNvPr id="173" name="Shape 173"/>
          <p:cNvSpPr txBox="1"/>
          <p:nvPr/>
        </p:nvSpPr>
        <p:spPr>
          <a:xfrm>
            <a:off x="7886554" y="1647400"/>
            <a:ext cx="924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Easy</a:t>
            </a:r>
            <a:endParaRPr b="0" i="0" sz="1400" u="none" cap="none" strike="noStrike">
              <a:solidFill>
                <a:srgbClr val="000000"/>
              </a:solidFill>
              <a:latin typeface="Arial"/>
              <a:ea typeface="Arial"/>
              <a:cs typeface="Arial"/>
              <a:sym typeface="Arial"/>
            </a:endParaRPr>
          </a:p>
        </p:txBody>
      </p:sp>
      <p:pic>
        <p:nvPicPr>
          <p:cNvPr id="174" name="Shape 174"/>
          <p:cNvPicPr preferRelativeResize="0"/>
          <p:nvPr/>
        </p:nvPicPr>
        <p:blipFill rotWithShape="1">
          <a:blip r:embed="rId6">
            <a:alphaModFix/>
          </a:blip>
          <a:srcRect b="0" l="0" r="0" t="0"/>
          <a:stretch/>
        </p:blipFill>
        <p:spPr>
          <a:xfrm>
            <a:off x="3390853" y="2712004"/>
            <a:ext cx="2132931" cy="1282436"/>
          </a:xfrm>
          <a:prstGeom prst="rect">
            <a:avLst/>
          </a:prstGeom>
          <a:noFill/>
          <a:ln>
            <a:noFill/>
          </a:ln>
        </p:spPr>
      </p:pic>
      <p:pic>
        <p:nvPicPr>
          <p:cNvPr id="175" name="Shape 175"/>
          <p:cNvPicPr preferRelativeResize="0"/>
          <p:nvPr/>
        </p:nvPicPr>
        <p:blipFill rotWithShape="1">
          <a:blip r:embed="rId7">
            <a:alphaModFix/>
          </a:blip>
          <a:srcRect b="0" l="0" r="0" t="0"/>
          <a:stretch/>
        </p:blipFill>
        <p:spPr>
          <a:xfrm>
            <a:off x="5528431" y="2711135"/>
            <a:ext cx="2146284" cy="1283304"/>
          </a:xfrm>
          <a:prstGeom prst="rect">
            <a:avLst/>
          </a:prstGeom>
          <a:noFill/>
          <a:ln>
            <a:noFill/>
          </a:ln>
        </p:spPr>
      </p:pic>
      <p:pic>
        <p:nvPicPr>
          <p:cNvPr id="176" name="Shape 176"/>
          <p:cNvPicPr preferRelativeResize="0"/>
          <p:nvPr/>
        </p:nvPicPr>
        <p:blipFill rotWithShape="1">
          <a:blip r:embed="rId8">
            <a:alphaModFix/>
          </a:blip>
          <a:srcRect b="0" l="0" r="0" t="0"/>
          <a:stretch/>
        </p:blipFill>
        <p:spPr>
          <a:xfrm>
            <a:off x="885129" y="2712004"/>
            <a:ext cx="2132929" cy="1284208"/>
          </a:xfrm>
          <a:prstGeom prst="rect">
            <a:avLst/>
          </a:prstGeom>
          <a:noFill/>
          <a:ln>
            <a:noFill/>
          </a:ln>
        </p:spPr>
      </p:pic>
      <p:pic>
        <p:nvPicPr>
          <p:cNvPr id="177" name="Shape 177"/>
          <p:cNvPicPr preferRelativeResize="0"/>
          <p:nvPr/>
        </p:nvPicPr>
        <p:blipFill rotWithShape="1">
          <a:blip r:embed="rId9">
            <a:alphaModFix/>
          </a:blip>
          <a:srcRect b="0" l="0" r="0" t="0"/>
          <a:stretch/>
        </p:blipFill>
        <p:spPr>
          <a:xfrm>
            <a:off x="3380497" y="4117294"/>
            <a:ext cx="2143287" cy="1283304"/>
          </a:xfrm>
          <a:prstGeom prst="rect">
            <a:avLst/>
          </a:prstGeom>
          <a:noFill/>
          <a:ln>
            <a:noFill/>
          </a:ln>
        </p:spPr>
      </p:pic>
      <p:pic>
        <p:nvPicPr>
          <p:cNvPr id="178" name="Shape 178"/>
          <p:cNvPicPr preferRelativeResize="0"/>
          <p:nvPr/>
        </p:nvPicPr>
        <p:blipFill rotWithShape="1">
          <a:blip r:embed="rId10">
            <a:alphaModFix/>
          </a:blip>
          <a:srcRect b="0" l="0" r="0" t="0"/>
          <a:stretch/>
        </p:blipFill>
        <p:spPr>
          <a:xfrm>
            <a:off x="5535881" y="4117294"/>
            <a:ext cx="2138833" cy="1283306"/>
          </a:xfrm>
          <a:prstGeom prst="rect">
            <a:avLst/>
          </a:prstGeom>
          <a:noFill/>
          <a:ln>
            <a:noFill/>
          </a:ln>
        </p:spPr>
      </p:pic>
      <p:pic>
        <p:nvPicPr>
          <p:cNvPr id="179" name="Shape 179"/>
          <p:cNvPicPr preferRelativeResize="0"/>
          <p:nvPr/>
        </p:nvPicPr>
        <p:blipFill rotWithShape="1">
          <a:blip r:embed="rId11">
            <a:alphaModFix/>
          </a:blip>
          <a:srcRect b="0" l="0" r="0" t="0"/>
          <a:stretch/>
        </p:blipFill>
        <p:spPr>
          <a:xfrm>
            <a:off x="864275" y="4116392"/>
            <a:ext cx="2143319" cy="1284207"/>
          </a:xfrm>
          <a:prstGeom prst="rect">
            <a:avLst/>
          </a:prstGeom>
          <a:noFill/>
          <a:ln>
            <a:noFill/>
          </a:ln>
        </p:spPr>
      </p:pic>
      <p:sp>
        <p:nvSpPr>
          <p:cNvPr id="180" name="Shape 180"/>
          <p:cNvSpPr txBox="1"/>
          <p:nvPr/>
        </p:nvSpPr>
        <p:spPr>
          <a:xfrm>
            <a:off x="7886559" y="3225888"/>
            <a:ext cx="11937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Normal</a:t>
            </a:r>
            <a:endParaRPr b="0" i="0" sz="1400" u="none" cap="none" strike="noStrike">
              <a:solidFill>
                <a:srgbClr val="000000"/>
              </a:solidFill>
              <a:latin typeface="Arial"/>
              <a:ea typeface="Arial"/>
              <a:cs typeface="Arial"/>
              <a:sym typeface="Arial"/>
            </a:endParaRPr>
          </a:p>
        </p:txBody>
      </p:sp>
      <p:sp>
        <p:nvSpPr>
          <p:cNvPr id="181" name="Shape 181"/>
          <p:cNvSpPr txBox="1"/>
          <p:nvPr/>
        </p:nvSpPr>
        <p:spPr>
          <a:xfrm>
            <a:off x="7886550" y="4471175"/>
            <a:ext cx="924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Hard</a:t>
            </a:r>
            <a:endParaRPr b="0" i="0" sz="1400" u="none" cap="none" strike="noStrike">
              <a:solidFill>
                <a:srgbClr val="000000"/>
              </a:solidFill>
              <a:latin typeface="Arial"/>
              <a:ea typeface="Arial"/>
              <a:cs typeface="Arial"/>
              <a:sym typeface="Arial"/>
            </a:endParaRPr>
          </a:p>
        </p:txBody>
      </p:sp>
      <p:pic>
        <p:nvPicPr>
          <p:cNvPr id="182" name="Shape 182"/>
          <p:cNvPicPr preferRelativeResize="0"/>
          <p:nvPr/>
        </p:nvPicPr>
        <p:blipFill>
          <a:blip r:embed="rId12">
            <a:alphaModFix/>
          </a:blip>
          <a:stretch>
            <a:fillRect/>
          </a:stretch>
        </p:blipFill>
        <p:spPr>
          <a:xfrm>
            <a:off x="5475887" y="5404474"/>
            <a:ext cx="1102032" cy="930400"/>
          </a:xfrm>
          <a:prstGeom prst="rect">
            <a:avLst/>
          </a:prstGeom>
          <a:noFill/>
          <a:ln>
            <a:noFill/>
          </a:ln>
        </p:spPr>
      </p:pic>
      <p:pic>
        <p:nvPicPr>
          <p:cNvPr id="183" name="Shape 183"/>
          <p:cNvPicPr preferRelativeResize="0"/>
          <p:nvPr/>
        </p:nvPicPr>
        <p:blipFill>
          <a:blip r:embed="rId13">
            <a:alphaModFix/>
          </a:blip>
          <a:stretch>
            <a:fillRect/>
          </a:stretch>
        </p:blipFill>
        <p:spPr>
          <a:xfrm>
            <a:off x="180750" y="5404475"/>
            <a:ext cx="930400" cy="930400"/>
          </a:xfrm>
          <a:prstGeom prst="rect">
            <a:avLst/>
          </a:prstGeom>
          <a:noFill/>
          <a:ln>
            <a:noFill/>
          </a:ln>
        </p:spPr>
      </p:pic>
      <p:pic>
        <p:nvPicPr>
          <p:cNvPr id="184" name="Shape 184"/>
          <p:cNvPicPr preferRelativeResize="0"/>
          <p:nvPr/>
        </p:nvPicPr>
        <p:blipFill>
          <a:blip r:embed="rId14">
            <a:alphaModFix/>
          </a:blip>
          <a:stretch>
            <a:fillRect/>
          </a:stretch>
        </p:blipFill>
        <p:spPr>
          <a:xfrm>
            <a:off x="0" y="6334875"/>
            <a:ext cx="9143999" cy="52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971800" y="76200"/>
            <a:ext cx="5791200" cy="685800"/>
          </a:xfrm>
          <a:prstGeom prst="rect">
            <a:avLst/>
          </a:prstGeom>
          <a:noFill/>
          <a:ln>
            <a:noFill/>
          </a:ln>
        </p:spPr>
        <p:txBody>
          <a:bodyPr anchorCtr="0" anchor="ctr" bIns="45700" lIns="91425" spcFirstLastPara="1" rIns="91425" wrap="square" tIns="45700">
            <a:noAutofit/>
          </a:bodyPr>
          <a:lstStyle/>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191" name="Shape 191"/>
          <p:cNvSpPr txBox="1"/>
          <p:nvPr/>
        </p:nvSpPr>
        <p:spPr>
          <a:xfrm>
            <a:off x="2847975" y="76200"/>
            <a:ext cx="57912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Arial"/>
              <a:buNone/>
            </a:pPr>
            <a:r>
              <a:rPr b="1" i="0" lang="en-US" sz="2400" u="none" cap="none" strike="noStrike">
                <a:solidFill>
                  <a:schemeClr val="lt1"/>
                </a:solidFill>
                <a:latin typeface="Arial"/>
                <a:ea typeface="Arial"/>
                <a:cs typeface="Arial"/>
                <a:sym typeface="Arial"/>
              </a:rPr>
              <a:t>Data analysis —Rate of convergence</a:t>
            </a:r>
            <a:r>
              <a:rPr b="1" i="0" lang="en-US" sz="20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192" name="Shape 192"/>
          <p:cNvGraphicFramePr/>
          <p:nvPr/>
        </p:nvGraphicFramePr>
        <p:xfrm>
          <a:off x="457200" y="1536700"/>
          <a:ext cx="3000000" cy="3000000"/>
        </p:xfrm>
        <a:graphic>
          <a:graphicData uri="http://schemas.openxmlformats.org/drawingml/2006/table">
            <a:tbl>
              <a:tblPr bandRow="1" firstRow="1">
                <a:noFill/>
                <a:tableStyleId>{F95858A7-1412-4751-B5F3-87838DBE5FA1}</a:tableStyleId>
              </a:tblPr>
              <a:tblGrid>
                <a:gridCol w="936450"/>
                <a:gridCol w="3406475"/>
                <a:gridCol w="3962900"/>
              </a:tblGrid>
              <a:tr h="9556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FF0000"/>
                        </a:buClr>
                        <a:buSzPts val="1400"/>
                        <a:buFont typeface="Arial"/>
                        <a:buNone/>
                      </a:pPr>
                      <a:r>
                        <a:rPr lang="en-US" sz="1800" u="none" cap="none" strike="noStrike">
                          <a:solidFill>
                            <a:srgbClr val="FF0000"/>
                          </a:solidFill>
                        </a:rPr>
                        <a:t>Q-Learning + </a:t>
                      </a:r>
                      <a:endParaRPr sz="1800" u="none" cap="none" strike="noStrike">
                        <a:solidFill>
                          <a:srgbClr val="FF0000"/>
                        </a:solidFill>
                      </a:endParaRPr>
                    </a:p>
                    <a:p>
                      <a:pPr indent="0" lvl="0" marL="0" marR="0" rtl="0" algn="ctr">
                        <a:lnSpc>
                          <a:spcPct val="100000"/>
                        </a:lnSpc>
                        <a:spcBef>
                          <a:spcPts val="0"/>
                        </a:spcBef>
                        <a:spcAft>
                          <a:spcPts val="0"/>
                        </a:spcAft>
                        <a:buClr>
                          <a:srgbClr val="FF0000"/>
                        </a:buClr>
                        <a:buSzPts val="1400"/>
                        <a:buFont typeface="Arial"/>
                        <a:buNone/>
                      </a:pPr>
                      <a:r>
                        <a:rPr lang="en-US" sz="1800" u="none" cap="none" strike="noStrike">
                          <a:solidFill>
                            <a:schemeClr val="dk1"/>
                          </a:solidFill>
                        </a:rPr>
                        <a:t>Greedy approach </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FF0000"/>
                        </a:buClr>
                        <a:buSzPts val="1400"/>
                        <a:buFont typeface="Arial"/>
                        <a:buNone/>
                      </a:pPr>
                      <a:r>
                        <a:rPr lang="en-US" sz="1800" u="none" cap="none" strike="noStrike">
                          <a:solidFill>
                            <a:srgbClr val="FF0000"/>
                          </a:solidFill>
                        </a:rPr>
                        <a:t>Double Q-Learning +</a:t>
                      </a:r>
                      <a:endParaRPr sz="1800" u="none" cap="none" strike="noStrike">
                        <a:solidFill>
                          <a:srgbClr val="FF0000"/>
                        </a:solidFill>
                      </a:endParaRPr>
                    </a:p>
                    <a:p>
                      <a:pPr indent="0" lvl="0" marL="0" marR="0" rtl="0" algn="ctr">
                        <a:lnSpc>
                          <a:spcPct val="100000"/>
                        </a:lnSpc>
                        <a:spcBef>
                          <a:spcPts val="0"/>
                        </a:spcBef>
                        <a:spcAft>
                          <a:spcPts val="0"/>
                        </a:spcAft>
                        <a:buClr>
                          <a:srgbClr val="FF0000"/>
                        </a:buClr>
                        <a:buSzPts val="1400"/>
                        <a:buFont typeface="Arial"/>
                        <a:buNone/>
                      </a:pPr>
                      <a:r>
                        <a:rPr lang="en-US" sz="1800" u="none" cap="none" strike="noStrike">
                          <a:solidFill>
                            <a:srgbClr val="FF0000"/>
                          </a:solidFill>
                        </a:rPr>
                        <a:t> </a:t>
                      </a:r>
                      <a:r>
                        <a:rPr lang="en-US" sz="1800" u="none" cap="none" strike="noStrike">
                          <a:solidFill>
                            <a:schemeClr val="dk1"/>
                          </a:solidFill>
                        </a:rPr>
                        <a:t>Greedy approach</a:t>
                      </a:r>
                      <a:endParaRPr sz="1800" u="none" cap="none" strike="noStrike"/>
                    </a:p>
                  </a:txBody>
                  <a:tcPr marT="45725" marB="45725" marR="91450" marL="91450"/>
                </a:tc>
              </a:tr>
              <a:tr h="955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Easy</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t>48 times</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t>69 times</a:t>
                      </a:r>
                      <a:endParaRPr sz="1800" u="none" cap="none" strike="noStrike"/>
                    </a:p>
                  </a:txBody>
                  <a:tcPr marT="45725" marB="45725" marR="91450" marL="91450"/>
                </a:tc>
              </a:tr>
              <a:tr h="955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Normal</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t>186 times</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t>327 times </a:t>
                      </a:r>
                      <a:endParaRPr sz="1800" u="none" cap="none" strike="noStrike"/>
                    </a:p>
                  </a:txBody>
                  <a:tcPr marT="45725" marB="45725" marR="91450" marL="91450"/>
                </a:tc>
              </a:tr>
              <a:tr h="955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Hard</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t>578 times</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t>954 times</a:t>
                      </a:r>
                      <a:endParaRPr sz="1800" u="none" cap="none" strike="noStrike"/>
                    </a:p>
                  </a:txBody>
                  <a:tcPr marT="45725" marB="45725" marR="91450" marL="91450"/>
                </a:tc>
              </a:tr>
            </a:tbl>
          </a:graphicData>
        </a:graphic>
      </p:graphicFrame>
      <p:sp>
        <p:nvSpPr>
          <p:cNvPr id="193" name="Shape 193"/>
          <p:cNvSpPr txBox="1"/>
          <p:nvPr/>
        </p:nvSpPr>
        <p:spPr>
          <a:xfrm>
            <a:off x="2171700" y="954000"/>
            <a:ext cx="57912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2400" u="none" cap="none" strike="noStrike">
                <a:solidFill>
                  <a:srgbClr val="000000"/>
                </a:solidFill>
                <a:latin typeface="Arial"/>
                <a:ea typeface="Arial"/>
                <a:cs typeface="Arial"/>
                <a:sym typeface="Arial"/>
              </a:rPr>
              <a:t>Least training times for convergence: </a:t>
            </a:r>
            <a:endParaRPr b="0" i="0" sz="2400" u="none" cap="none" strike="noStrike">
              <a:solidFill>
                <a:srgbClr val="000000"/>
              </a:solidFill>
              <a:latin typeface="Arial"/>
              <a:ea typeface="Arial"/>
              <a:cs typeface="Arial"/>
              <a:sym typeface="Arial"/>
            </a:endParaRPr>
          </a:p>
        </p:txBody>
      </p:sp>
      <p:pic>
        <p:nvPicPr>
          <p:cNvPr id="194" name="Shape 194"/>
          <p:cNvPicPr preferRelativeResize="0"/>
          <p:nvPr/>
        </p:nvPicPr>
        <p:blipFill>
          <a:blip r:embed="rId3">
            <a:alphaModFix/>
          </a:blip>
          <a:stretch>
            <a:fillRect/>
          </a:stretch>
        </p:blipFill>
        <p:spPr>
          <a:xfrm>
            <a:off x="5171087" y="5404474"/>
            <a:ext cx="1102032" cy="930400"/>
          </a:xfrm>
          <a:prstGeom prst="rect">
            <a:avLst/>
          </a:prstGeom>
          <a:noFill/>
          <a:ln>
            <a:noFill/>
          </a:ln>
        </p:spPr>
      </p:pic>
      <p:pic>
        <p:nvPicPr>
          <p:cNvPr id="195" name="Shape 195"/>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196" name="Shape 196"/>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2971800" y="76200"/>
            <a:ext cx="5791200" cy="685800"/>
          </a:xfrm>
          <a:prstGeom prst="rect">
            <a:avLst/>
          </a:prstGeom>
          <a:noFill/>
          <a:ln>
            <a:noFill/>
          </a:ln>
        </p:spPr>
        <p:txBody>
          <a:bodyPr anchorCtr="0" anchor="ctr" bIns="45700" lIns="91425" spcFirstLastPara="1" rIns="91425" wrap="square" tIns="45700">
            <a:noAutofit/>
          </a:bodyPr>
          <a:lstStyle/>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203" name="Shape 203"/>
          <p:cNvSpPr txBox="1"/>
          <p:nvPr/>
        </p:nvSpPr>
        <p:spPr>
          <a:xfrm>
            <a:off x="2540000" y="56356"/>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Current conclusions for problem 1 </a:t>
            </a:r>
            <a:endParaRPr b="0" i="0" sz="2400" u="none" cap="none" strike="noStrike">
              <a:solidFill>
                <a:srgbClr val="000000"/>
              </a:solidFill>
              <a:latin typeface="Arial"/>
              <a:ea typeface="Arial"/>
              <a:cs typeface="Arial"/>
              <a:sym typeface="Arial"/>
            </a:endParaRPr>
          </a:p>
        </p:txBody>
      </p:sp>
      <p:sp>
        <p:nvSpPr>
          <p:cNvPr id="204" name="Shape 204"/>
          <p:cNvSpPr txBox="1"/>
          <p:nvPr/>
        </p:nvSpPr>
        <p:spPr>
          <a:xfrm>
            <a:off x="768350" y="2023080"/>
            <a:ext cx="79947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2400" u="none" cap="none" strike="noStrike">
                <a:solidFill>
                  <a:srgbClr val="000000"/>
                </a:solidFill>
                <a:latin typeface="Arial"/>
                <a:ea typeface="Arial"/>
                <a:cs typeface="Arial"/>
                <a:sym typeface="Arial"/>
              </a:rPr>
              <a:t>Conclusion 1</a:t>
            </a:r>
            <a:r>
              <a:rPr b="0" i="0" lang="en-US" sz="2400" u="none" cap="none" strike="noStrike">
                <a:solidFill>
                  <a:srgbClr val="000000"/>
                </a:solidFill>
                <a:latin typeface="Arial"/>
                <a:ea typeface="Arial"/>
                <a:cs typeface="Arial"/>
                <a:sym typeface="Arial"/>
              </a:rPr>
              <a:t>: The Q values in QL are generally higher than those in DQL.</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1" lang="en-US" sz="2400" u="none" cap="none" strike="noStrike">
                <a:solidFill>
                  <a:srgbClr val="000000"/>
                </a:solidFill>
                <a:latin typeface="Arial"/>
                <a:ea typeface="Arial"/>
                <a:cs typeface="Arial"/>
                <a:sym typeface="Arial"/>
              </a:rPr>
              <a:t>Conclusion 2:</a:t>
            </a:r>
            <a:r>
              <a:rPr b="0" i="0" lang="en-US" sz="2400" u="none" cap="none" strike="noStrike">
                <a:solidFill>
                  <a:srgbClr val="000000"/>
                </a:solidFill>
                <a:latin typeface="Arial"/>
                <a:ea typeface="Arial"/>
                <a:cs typeface="Arial"/>
                <a:sym typeface="Arial"/>
              </a:rPr>
              <a:t> The rate of convergence in QL is higher than that in DQL. </a:t>
            </a:r>
            <a:endParaRPr b="0" i="0" sz="2400" u="none" cap="none" strike="noStrike">
              <a:solidFill>
                <a:srgbClr val="000000"/>
              </a:solidFill>
              <a:latin typeface="Arial"/>
              <a:ea typeface="Arial"/>
              <a:cs typeface="Arial"/>
              <a:sym typeface="Arial"/>
            </a:endParaRPr>
          </a:p>
        </p:txBody>
      </p:sp>
      <p:pic>
        <p:nvPicPr>
          <p:cNvPr id="205" name="Shape 205"/>
          <p:cNvPicPr preferRelativeResize="0"/>
          <p:nvPr/>
        </p:nvPicPr>
        <p:blipFill>
          <a:blip r:embed="rId3">
            <a:alphaModFix/>
          </a:blip>
          <a:stretch>
            <a:fillRect/>
          </a:stretch>
        </p:blipFill>
        <p:spPr>
          <a:xfrm>
            <a:off x="4790087" y="5404474"/>
            <a:ext cx="1102032" cy="930400"/>
          </a:xfrm>
          <a:prstGeom prst="rect">
            <a:avLst/>
          </a:prstGeom>
          <a:noFill/>
          <a:ln>
            <a:noFill/>
          </a:ln>
        </p:spPr>
      </p:pic>
      <p:pic>
        <p:nvPicPr>
          <p:cNvPr id="206" name="Shape 206"/>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207" name="Shape 207"/>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Research Proposal</a:t>
            </a:r>
            <a:endParaRPr sz="2400"/>
          </a:p>
        </p:txBody>
      </p:sp>
      <p:sp>
        <p:nvSpPr>
          <p:cNvPr id="214" name="Shape 214"/>
          <p:cNvSpPr txBox="1"/>
          <p:nvPr/>
        </p:nvSpPr>
        <p:spPr>
          <a:xfrm>
            <a:off x="705825" y="1088250"/>
            <a:ext cx="8008800" cy="173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Arial"/>
                <a:ea typeface="Arial"/>
                <a:cs typeface="Arial"/>
                <a:sym typeface="Arial"/>
              </a:rPr>
              <a:t>Proposal 2 </a:t>
            </a:r>
            <a:r>
              <a:rPr b="0" i="0" lang="en-US" sz="2400" u="none" cap="none" strike="noStrike">
                <a:solidFill>
                  <a:srgbClr val="000000"/>
                </a:solidFill>
                <a:latin typeface="Arial"/>
                <a:ea typeface="Arial"/>
                <a:cs typeface="Arial"/>
                <a:sym typeface="Arial"/>
              </a:rPr>
              <a:t>:In the project with multiple agents, the performance of </a:t>
            </a:r>
            <a:r>
              <a:rPr b="0" i="0" lang="en-US" sz="2400" u="none" cap="none" strike="noStrike">
                <a:solidFill>
                  <a:srgbClr val="FF0000"/>
                </a:solidFill>
                <a:latin typeface="Arial"/>
                <a:ea typeface="Arial"/>
                <a:cs typeface="Arial"/>
                <a:sym typeface="Arial"/>
              </a:rPr>
              <a:t>the Dynamic programming</a:t>
            </a:r>
            <a:r>
              <a:rPr b="0" i="0" lang="en-US" sz="2400" u="none" cap="none" strike="noStrike">
                <a:solidFill>
                  <a:srgbClr val="000000"/>
                </a:solidFill>
                <a:latin typeface="Arial"/>
                <a:ea typeface="Arial"/>
                <a:cs typeface="Arial"/>
                <a:sym typeface="Arial"/>
              </a:rPr>
              <a:t> is better than </a:t>
            </a:r>
            <a:r>
              <a:rPr b="0" i="0" lang="en-US" sz="2400" u="none" cap="none" strike="noStrike">
                <a:solidFill>
                  <a:srgbClr val="FF0000"/>
                </a:solidFill>
                <a:latin typeface="Arial"/>
                <a:ea typeface="Arial"/>
                <a:cs typeface="Arial"/>
                <a:sym typeface="Arial"/>
              </a:rPr>
              <a:t>greedy algorithm </a:t>
            </a:r>
            <a:r>
              <a:rPr b="0" i="0" lang="en-US" sz="2400" u="none" cap="none" strike="noStrike">
                <a:solidFill>
                  <a:schemeClr val="dk1"/>
                </a:solidFill>
                <a:latin typeface="Arial"/>
                <a:ea typeface="Arial"/>
                <a:cs typeface="Arial"/>
                <a:sym typeface="Arial"/>
              </a:rPr>
              <a:t>be</a:t>
            </a:r>
            <a:r>
              <a:rPr b="0" i="0" lang="en-US" sz="2400" u="none" cap="none" strike="noStrike">
                <a:solidFill>
                  <a:srgbClr val="FF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used in resource allocation plan</a:t>
            </a:r>
            <a:endParaRPr sz="24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5" name="Shape 215"/>
          <p:cNvSpPr txBox="1"/>
          <p:nvPr/>
        </p:nvSpPr>
        <p:spPr>
          <a:xfrm>
            <a:off x="741875" y="2539350"/>
            <a:ext cx="6840000" cy="254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n-US" sz="2400">
                <a:solidFill>
                  <a:schemeClr val="dk1"/>
                </a:solidFill>
              </a:rPr>
              <a:t>Definition of performance:</a:t>
            </a:r>
            <a:endParaRPr sz="2400">
              <a:solidFill>
                <a:schemeClr val="dk1"/>
              </a:solidFill>
            </a:endParaRPr>
          </a:p>
          <a:p>
            <a:pPr indent="-323850" lvl="0" marL="285750" rtl="0">
              <a:spcBef>
                <a:spcPts val="0"/>
              </a:spcBef>
              <a:spcAft>
                <a:spcPts val="0"/>
              </a:spcAft>
              <a:buClr>
                <a:schemeClr val="dk1"/>
              </a:buClr>
              <a:buSzPts val="2400"/>
              <a:buChar char="•"/>
            </a:pPr>
            <a:r>
              <a:rPr lang="en-US" sz="2400">
                <a:solidFill>
                  <a:schemeClr val="dk1"/>
                </a:solidFill>
              </a:rPr>
              <a:t>Training times</a:t>
            </a:r>
            <a:endParaRPr sz="2400">
              <a:solidFill>
                <a:schemeClr val="dk1"/>
              </a:solidFill>
            </a:endParaRPr>
          </a:p>
          <a:p>
            <a:pPr indent="-323850" lvl="0" marL="285750" rtl="0">
              <a:spcBef>
                <a:spcPts val="0"/>
              </a:spcBef>
              <a:spcAft>
                <a:spcPts val="0"/>
              </a:spcAft>
              <a:buClr>
                <a:schemeClr val="dk1"/>
              </a:buClr>
              <a:buSzPts val="2400"/>
              <a:buChar char="•"/>
            </a:pPr>
            <a:r>
              <a:rPr lang="en-US" sz="2400">
                <a:solidFill>
                  <a:schemeClr val="dk1"/>
                </a:solidFill>
              </a:rPr>
              <a:t>Minimum number of steps</a:t>
            </a:r>
            <a:endParaRPr sz="2400"/>
          </a:p>
        </p:txBody>
      </p:sp>
      <p:pic>
        <p:nvPicPr>
          <p:cNvPr id="216" name="Shape 216"/>
          <p:cNvPicPr preferRelativeResize="0"/>
          <p:nvPr/>
        </p:nvPicPr>
        <p:blipFill>
          <a:blip r:embed="rId3">
            <a:alphaModFix/>
          </a:blip>
          <a:stretch>
            <a:fillRect/>
          </a:stretch>
        </p:blipFill>
        <p:spPr>
          <a:xfrm>
            <a:off x="4409087" y="5404474"/>
            <a:ext cx="1102032" cy="930400"/>
          </a:xfrm>
          <a:prstGeom prst="rect">
            <a:avLst/>
          </a:prstGeom>
          <a:noFill/>
          <a:ln>
            <a:noFill/>
          </a:ln>
        </p:spPr>
      </p:pic>
      <p:pic>
        <p:nvPicPr>
          <p:cNvPr id="217" name="Shape 217"/>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218" name="Shape 218"/>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2971800" y="76200"/>
            <a:ext cx="5791200" cy="685800"/>
          </a:xfrm>
          <a:prstGeom prst="rect">
            <a:avLst/>
          </a:prstGeom>
          <a:noFill/>
          <a:ln>
            <a:noFill/>
          </a:ln>
        </p:spPr>
        <p:txBody>
          <a:bodyPr anchorCtr="0" anchor="ctr" bIns="45700" lIns="91425" spcFirstLastPara="1" rIns="91425" wrap="square" tIns="45700">
            <a:noAutofit/>
          </a:bodyPr>
          <a:lstStyle/>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225" name="Shape 225"/>
          <p:cNvSpPr txBox="1"/>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226" name="Shape 226"/>
          <p:cNvSpPr txBox="1"/>
          <p:nvPr/>
        </p:nvSpPr>
        <p:spPr>
          <a:xfrm>
            <a:off x="2847975" y="76200"/>
            <a:ext cx="57912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Data analysis — Shortest time of the training process </a:t>
            </a:r>
            <a:endParaRPr b="1" i="0" sz="2000" u="none" cap="none" strike="noStrike">
              <a:solidFill>
                <a:schemeClr val="lt1"/>
              </a:solidFill>
              <a:latin typeface="Arial"/>
              <a:ea typeface="Arial"/>
              <a:cs typeface="Arial"/>
              <a:sym typeface="Arial"/>
            </a:endParaRPr>
          </a:p>
        </p:txBody>
      </p:sp>
      <p:graphicFrame>
        <p:nvGraphicFramePr>
          <p:cNvPr id="227" name="Shape 227"/>
          <p:cNvGraphicFramePr/>
          <p:nvPr/>
        </p:nvGraphicFramePr>
        <p:xfrm>
          <a:off x="457200" y="1612900"/>
          <a:ext cx="3000000" cy="3000000"/>
        </p:xfrm>
        <a:graphic>
          <a:graphicData uri="http://schemas.openxmlformats.org/drawingml/2006/table">
            <a:tbl>
              <a:tblPr bandRow="1" firstRow="1">
                <a:noFill/>
                <a:tableStyleId>{F95858A7-1412-4751-B5F3-87838DBE5FA1}</a:tableStyleId>
              </a:tblPr>
              <a:tblGrid>
                <a:gridCol w="936450"/>
                <a:gridCol w="3406475"/>
                <a:gridCol w="3962900"/>
              </a:tblGrid>
              <a:tr h="955675">
                <a:tc>
                  <a:txBody>
                    <a:bodyPr>
                      <a:noAutofit/>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b="1" lang="en-US" sz="1400" u="none" cap="none" strike="noStrike">
                          <a:solidFill>
                            <a:srgbClr val="FF0000"/>
                          </a:solidFill>
                        </a:rPr>
                        <a:t>Dynamic programming plan </a:t>
                      </a:r>
                      <a:r>
                        <a:rPr lang="en-US" sz="1400" u="none" cap="none" strike="noStrike">
                          <a:solidFill>
                            <a:schemeClr val="dk1"/>
                          </a:solidFill>
                        </a:rPr>
                        <a:t>+ QL</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b="1" lang="en-US" sz="1400" u="none" cap="none" strike="noStrike">
                          <a:solidFill>
                            <a:srgbClr val="FF0000"/>
                          </a:solidFill>
                        </a:rPr>
                        <a:t>Greedy algorithm plan </a:t>
                      </a:r>
                      <a:r>
                        <a:rPr lang="en-US" sz="1400" u="none" cap="none" strike="noStrike">
                          <a:solidFill>
                            <a:schemeClr val="dk1"/>
                          </a:solidFill>
                        </a:rPr>
                        <a:t>+ QL </a:t>
                      </a:r>
                      <a:endParaRPr sz="1400" u="none" cap="none" strike="noStrike"/>
                    </a:p>
                  </a:txBody>
                  <a:tcPr marT="45725" marB="45725" marR="91450" marL="91450"/>
                </a:tc>
              </a:tr>
              <a:tr h="955675">
                <a:tc>
                  <a:txBody>
                    <a:bodyPr>
                      <a:noAutofit/>
                    </a:bodyPr>
                    <a:lstStyle/>
                    <a:p>
                      <a:pPr indent="0" lvl="0" marL="0" marR="0" rtl="0" algn="l">
                        <a:lnSpc>
                          <a:spcPct val="100000"/>
                        </a:lnSpc>
                        <a:spcBef>
                          <a:spcPts val="0"/>
                        </a:spcBef>
                        <a:spcAft>
                          <a:spcPts val="0"/>
                        </a:spcAft>
                        <a:buNone/>
                      </a:pPr>
                      <a:r>
                        <a:rPr lang="en-US" sz="1400" u="none" cap="none" strike="noStrike"/>
                        <a:t>Simple </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400" u="none" cap="none" strike="noStrike"/>
                        <a:t>58 times</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400" u="none" cap="none" strike="noStrike"/>
                        <a:t>48 times</a:t>
                      </a:r>
                      <a:endParaRPr/>
                    </a:p>
                  </a:txBody>
                  <a:tcPr marT="45725" marB="45725" marR="91450" marL="91450"/>
                </a:tc>
              </a:tr>
              <a:tr h="955675">
                <a:tc>
                  <a:txBody>
                    <a:bodyPr>
                      <a:noAutofit/>
                    </a:bodyPr>
                    <a:lstStyle/>
                    <a:p>
                      <a:pPr indent="0" lvl="0" marL="0" marR="0" rtl="0" algn="l">
                        <a:lnSpc>
                          <a:spcPct val="100000"/>
                        </a:lnSpc>
                        <a:spcBef>
                          <a:spcPts val="0"/>
                        </a:spcBef>
                        <a:spcAft>
                          <a:spcPts val="0"/>
                        </a:spcAft>
                        <a:buNone/>
                      </a:pPr>
                      <a:r>
                        <a:rPr lang="en-US" sz="1400" u="none" cap="none" strike="noStrike"/>
                        <a:t>Medium</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400" u="none" cap="none" strike="noStrike"/>
                        <a:t>247 times</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400" u="none" cap="none" strike="noStrike"/>
                        <a:t>186 times </a:t>
                      </a:r>
                      <a:endParaRPr/>
                    </a:p>
                  </a:txBody>
                  <a:tcPr marT="45725" marB="45725" marR="91450" marL="91450"/>
                </a:tc>
              </a:tr>
              <a:tr h="955675">
                <a:tc>
                  <a:txBody>
                    <a:bodyPr>
                      <a:noAutofit/>
                    </a:bodyPr>
                    <a:lstStyle/>
                    <a:p>
                      <a:pPr indent="0" lvl="0" marL="0" marR="0" rtl="0" algn="l">
                        <a:lnSpc>
                          <a:spcPct val="100000"/>
                        </a:lnSpc>
                        <a:spcBef>
                          <a:spcPts val="0"/>
                        </a:spcBef>
                        <a:spcAft>
                          <a:spcPts val="0"/>
                        </a:spcAft>
                        <a:buNone/>
                      </a:pPr>
                      <a:r>
                        <a:rPr lang="en-US" sz="1400" u="none" cap="none" strike="noStrike"/>
                        <a:t>Hard</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400" u="none" cap="none" strike="noStrike"/>
                        <a:t>754 times</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400" u="none" cap="none" strike="noStrike"/>
                        <a:t>578 times</a:t>
                      </a:r>
                      <a:endParaRPr/>
                    </a:p>
                  </a:txBody>
                  <a:tcPr marT="45725" marB="45725" marR="91450" marL="91450"/>
                </a:tc>
              </a:tr>
            </a:tbl>
          </a:graphicData>
        </a:graphic>
      </p:graphicFrame>
      <p:sp>
        <p:nvSpPr>
          <p:cNvPr id="228" name="Shape 228"/>
          <p:cNvSpPr txBox="1"/>
          <p:nvPr/>
        </p:nvSpPr>
        <p:spPr>
          <a:xfrm>
            <a:off x="2705100" y="953988"/>
            <a:ext cx="49785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Average shortest time of the training process </a:t>
            </a:r>
            <a:r>
              <a:rPr b="1" i="0" lang="en-US" sz="1600" u="none" cap="none" strike="noStrike">
                <a:solidFill>
                  <a:srgbClr val="000000"/>
                </a:solidFill>
                <a:latin typeface="Arial"/>
                <a:ea typeface="Arial"/>
                <a:cs typeface="Arial"/>
                <a:sym typeface="Arial"/>
              </a:rPr>
              <a:t>: </a:t>
            </a:r>
            <a:endParaRPr/>
          </a:p>
        </p:txBody>
      </p:sp>
      <p:pic>
        <p:nvPicPr>
          <p:cNvPr id="229" name="Shape 229"/>
          <p:cNvPicPr preferRelativeResize="0"/>
          <p:nvPr/>
        </p:nvPicPr>
        <p:blipFill>
          <a:blip r:embed="rId3">
            <a:alphaModFix/>
          </a:blip>
          <a:stretch>
            <a:fillRect/>
          </a:stretch>
        </p:blipFill>
        <p:spPr>
          <a:xfrm>
            <a:off x="3951887" y="5404474"/>
            <a:ext cx="1102032" cy="930400"/>
          </a:xfrm>
          <a:prstGeom prst="rect">
            <a:avLst/>
          </a:prstGeom>
          <a:noFill/>
          <a:ln>
            <a:noFill/>
          </a:ln>
        </p:spPr>
      </p:pic>
      <p:pic>
        <p:nvPicPr>
          <p:cNvPr id="230" name="Shape 230"/>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231" name="Shape 231"/>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2971800" y="76200"/>
            <a:ext cx="5791200" cy="685800"/>
          </a:xfrm>
          <a:prstGeom prst="rect">
            <a:avLst/>
          </a:prstGeom>
          <a:noFill/>
          <a:ln>
            <a:noFill/>
          </a:ln>
        </p:spPr>
        <p:txBody>
          <a:bodyPr anchorCtr="0" anchor="ctr" bIns="45700" lIns="91425" spcFirstLastPara="1" rIns="91425" wrap="square" tIns="45700">
            <a:noAutofit/>
          </a:bodyPr>
          <a:lstStyle/>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238" name="Shape 238"/>
          <p:cNvSpPr txBox="1"/>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239" name="Shape 239"/>
          <p:cNvSpPr txBox="1"/>
          <p:nvPr/>
        </p:nvSpPr>
        <p:spPr>
          <a:xfrm>
            <a:off x="2372475" y="76200"/>
            <a:ext cx="71526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400" u="none" cap="none" strike="noStrike">
                <a:solidFill>
                  <a:schemeClr val="lt1"/>
                </a:solidFill>
                <a:latin typeface="Arial"/>
                <a:ea typeface="Arial"/>
                <a:cs typeface="Arial"/>
                <a:sym typeface="Arial"/>
              </a:rPr>
              <a:t>Data analysis —Efficiency of finishing task</a:t>
            </a:r>
            <a:endParaRPr b="1" i="0" sz="2400" u="none" cap="none" strike="noStrike">
              <a:solidFill>
                <a:schemeClr val="lt1"/>
              </a:solidFill>
              <a:latin typeface="Arial"/>
              <a:ea typeface="Arial"/>
              <a:cs typeface="Arial"/>
              <a:sym typeface="Arial"/>
            </a:endParaRPr>
          </a:p>
        </p:txBody>
      </p:sp>
      <p:sp>
        <p:nvSpPr>
          <p:cNvPr id="240" name="Shape 240"/>
          <p:cNvSpPr/>
          <p:nvPr/>
        </p:nvSpPr>
        <p:spPr>
          <a:xfrm>
            <a:off x="929625" y="944900"/>
            <a:ext cx="7152600" cy="65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0000"/>
                </a:solidFill>
                <a:latin typeface="Arial"/>
                <a:ea typeface="Arial"/>
                <a:cs typeface="Arial"/>
                <a:sym typeface="Arial"/>
              </a:rPr>
              <a:t>Dynamic programming plan </a:t>
            </a:r>
            <a:r>
              <a:rPr b="0" i="0" lang="en-US" sz="1400" u="none" cap="none" strike="noStrike">
                <a:solidFill>
                  <a:schemeClr val="dk1"/>
                </a:solidFill>
                <a:latin typeface="Arial"/>
                <a:ea typeface="Arial"/>
                <a:cs typeface="Arial"/>
                <a:sym typeface="Arial"/>
              </a:rPr>
              <a:t>+ Q</a:t>
            </a:r>
            <a:r>
              <a:rPr b="0" i="0" lang="en-US" sz="1400" u="none" cap="none" strike="noStrike">
                <a:solidFill>
                  <a:schemeClr val="dk1"/>
                </a:solidFill>
                <a:latin typeface="Arial"/>
                <a:ea typeface="Arial"/>
                <a:cs typeface="Arial"/>
                <a:sym typeface="Arial"/>
              </a:rPr>
              <a:t>L  </a:t>
            </a:r>
            <a:r>
              <a:rPr b="0" i="0" lang="en-US" sz="1400" u="none" cap="none" strike="noStrike">
                <a:solidFill>
                  <a:schemeClr val="dk1"/>
                </a:solidFill>
                <a:latin typeface="Arial"/>
                <a:ea typeface="Arial"/>
                <a:cs typeface="Arial"/>
                <a:sym typeface="Arial"/>
              </a:rPr>
              <a:t>     VS      </a:t>
            </a:r>
            <a:r>
              <a:rPr lang="en-US">
                <a:solidFill>
                  <a:schemeClr val="dk1"/>
                </a:solidFill>
              </a:rPr>
              <a:t>  </a:t>
            </a:r>
            <a:r>
              <a:rPr b="0" i="0" lang="en-US" sz="1400" u="none" cap="none" strike="noStrike">
                <a:solidFill>
                  <a:schemeClr val="dk1"/>
                </a:solidFill>
                <a:latin typeface="Arial"/>
                <a:ea typeface="Arial"/>
                <a:cs typeface="Arial"/>
                <a:sym typeface="Arial"/>
              </a:rPr>
              <a:t>   </a:t>
            </a:r>
            <a:r>
              <a:rPr b="1" i="0" lang="en-US" sz="1600" u="none" cap="none" strike="noStrike">
                <a:solidFill>
                  <a:srgbClr val="FF0000"/>
                </a:solidFill>
                <a:latin typeface="Arial"/>
                <a:ea typeface="Arial"/>
                <a:cs typeface="Arial"/>
                <a:sym typeface="Arial"/>
              </a:rPr>
              <a:t>Greedy algorithm plan </a:t>
            </a:r>
            <a:r>
              <a:rPr b="0" i="0" lang="en-US" sz="1400" u="none" cap="none" strike="noStrike">
                <a:solidFill>
                  <a:schemeClr val="dk1"/>
                </a:solidFill>
                <a:latin typeface="Arial"/>
                <a:ea typeface="Arial"/>
                <a:cs typeface="Arial"/>
                <a:sym typeface="Arial"/>
              </a:rPr>
              <a:t>+ QL   </a:t>
            </a:r>
            <a:endParaRPr/>
          </a:p>
        </p:txBody>
      </p:sp>
      <p:pic>
        <p:nvPicPr>
          <p:cNvPr id="241" name="Shape 241"/>
          <p:cNvPicPr preferRelativeResize="0"/>
          <p:nvPr/>
        </p:nvPicPr>
        <p:blipFill rotWithShape="1">
          <a:blip r:embed="rId3">
            <a:alphaModFix/>
          </a:blip>
          <a:srcRect b="0" l="0" r="0" t="0"/>
          <a:stretch/>
        </p:blipFill>
        <p:spPr>
          <a:xfrm>
            <a:off x="5224874" y="1318862"/>
            <a:ext cx="2838675" cy="2094441"/>
          </a:xfrm>
          <a:prstGeom prst="rect">
            <a:avLst/>
          </a:prstGeom>
          <a:noFill/>
          <a:ln>
            <a:noFill/>
          </a:ln>
        </p:spPr>
      </p:pic>
      <p:cxnSp>
        <p:nvCxnSpPr>
          <p:cNvPr id="242" name="Shape 242"/>
          <p:cNvCxnSpPr/>
          <p:nvPr/>
        </p:nvCxnSpPr>
        <p:spPr>
          <a:xfrm rot="10800000">
            <a:off x="5403067" y="2620957"/>
            <a:ext cx="0" cy="250800"/>
          </a:xfrm>
          <a:prstGeom prst="straightConnector1">
            <a:avLst/>
          </a:prstGeom>
          <a:noFill/>
          <a:ln cap="flat" cmpd="sng" w="9525">
            <a:solidFill>
              <a:srgbClr val="2E2E97"/>
            </a:solidFill>
            <a:prstDash val="solid"/>
            <a:round/>
            <a:headEnd len="sm" w="sm" type="none"/>
            <a:tailEnd len="med" w="med" type="triangle"/>
          </a:ln>
        </p:spPr>
      </p:cxnSp>
      <p:cxnSp>
        <p:nvCxnSpPr>
          <p:cNvPr id="243" name="Shape 243"/>
          <p:cNvCxnSpPr/>
          <p:nvPr/>
        </p:nvCxnSpPr>
        <p:spPr>
          <a:xfrm rot="10800000">
            <a:off x="5403067" y="2328144"/>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244" name="Shape 244"/>
          <p:cNvCxnSpPr/>
          <p:nvPr/>
        </p:nvCxnSpPr>
        <p:spPr>
          <a:xfrm>
            <a:off x="5509858" y="2461414"/>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245" name="Shape 245"/>
          <p:cNvCxnSpPr/>
          <p:nvPr/>
        </p:nvCxnSpPr>
        <p:spPr>
          <a:xfrm rot="10800000">
            <a:off x="5726587" y="2167155"/>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246" name="Shape 246"/>
          <p:cNvCxnSpPr/>
          <p:nvPr/>
        </p:nvCxnSpPr>
        <p:spPr>
          <a:xfrm rot="10800000">
            <a:off x="5726587" y="1953577"/>
            <a:ext cx="0" cy="192000"/>
          </a:xfrm>
          <a:prstGeom prst="straightConnector1">
            <a:avLst/>
          </a:prstGeom>
          <a:noFill/>
          <a:ln cap="flat" cmpd="sng" w="9525">
            <a:solidFill>
              <a:srgbClr val="2E2E97"/>
            </a:solidFill>
            <a:prstDash val="solid"/>
            <a:round/>
            <a:headEnd len="sm" w="sm" type="none"/>
            <a:tailEnd len="med" w="med" type="triangle"/>
          </a:ln>
        </p:spPr>
      </p:cxnSp>
      <p:cxnSp>
        <p:nvCxnSpPr>
          <p:cNvPr id="247" name="Shape 247"/>
          <p:cNvCxnSpPr/>
          <p:nvPr/>
        </p:nvCxnSpPr>
        <p:spPr>
          <a:xfrm rot="10800000">
            <a:off x="5410599" y="2871976"/>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248" name="Shape 248"/>
          <p:cNvCxnSpPr/>
          <p:nvPr/>
        </p:nvCxnSpPr>
        <p:spPr>
          <a:xfrm>
            <a:off x="5769304" y="2012088"/>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249" name="Shape 249"/>
          <p:cNvCxnSpPr/>
          <p:nvPr/>
        </p:nvCxnSpPr>
        <p:spPr>
          <a:xfrm rot="10800000">
            <a:off x="7150073" y="2802269"/>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50" name="Shape 250"/>
          <p:cNvCxnSpPr/>
          <p:nvPr/>
        </p:nvCxnSpPr>
        <p:spPr>
          <a:xfrm rot="10800000">
            <a:off x="7131881" y="2599365"/>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51" name="Shape 251"/>
          <p:cNvCxnSpPr/>
          <p:nvPr/>
        </p:nvCxnSpPr>
        <p:spPr>
          <a:xfrm rot="10800000">
            <a:off x="6826382" y="2636816"/>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252" name="Shape 252"/>
          <p:cNvCxnSpPr/>
          <p:nvPr/>
        </p:nvCxnSpPr>
        <p:spPr>
          <a:xfrm rot="10800000">
            <a:off x="6495330" y="2636816"/>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253" name="Shape 253"/>
          <p:cNvCxnSpPr/>
          <p:nvPr/>
        </p:nvCxnSpPr>
        <p:spPr>
          <a:xfrm rot="10800000">
            <a:off x="6395023" y="2461340"/>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54" name="Shape 254"/>
          <p:cNvCxnSpPr/>
          <p:nvPr/>
        </p:nvCxnSpPr>
        <p:spPr>
          <a:xfrm rot="10800000">
            <a:off x="6413215" y="2166861"/>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55" name="Shape 255"/>
          <p:cNvCxnSpPr/>
          <p:nvPr/>
        </p:nvCxnSpPr>
        <p:spPr>
          <a:xfrm rot="10800000">
            <a:off x="6413215" y="1979977"/>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56" name="Shape 256"/>
          <p:cNvCxnSpPr/>
          <p:nvPr/>
        </p:nvCxnSpPr>
        <p:spPr>
          <a:xfrm rot="10800000">
            <a:off x="6413215" y="1766394"/>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57" name="Shape 257"/>
          <p:cNvCxnSpPr/>
          <p:nvPr/>
        </p:nvCxnSpPr>
        <p:spPr>
          <a:xfrm rot="10800000">
            <a:off x="6413215" y="1600868"/>
            <a:ext cx="0" cy="165600"/>
          </a:xfrm>
          <a:prstGeom prst="straightConnector1">
            <a:avLst/>
          </a:prstGeom>
          <a:noFill/>
          <a:ln cap="flat" cmpd="sng" w="9525">
            <a:solidFill>
              <a:srgbClr val="00B050"/>
            </a:solidFill>
            <a:prstDash val="solid"/>
            <a:round/>
            <a:headEnd len="sm" w="sm" type="none"/>
            <a:tailEnd len="med" w="med" type="triangle"/>
          </a:ln>
        </p:spPr>
      </p:cxnSp>
      <p:pic>
        <p:nvPicPr>
          <p:cNvPr id="258" name="Shape 258"/>
          <p:cNvPicPr preferRelativeResize="0"/>
          <p:nvPr/>
        </p:nvPicPr>
        <p:blipFill rotWithShape="1">
          <a:blip r:embed="rId3">
            <a:alphaModFix/>
          </a:blip>
          <a:srcRect b="0" l="0" r="0" t="0"/>
          <a:stretch/>
        </p:blipFill>
        <p:spPr>
          <a:xfrm>
            <a:off x="1369970" y="1347782"/>
            <a:ext cx="2838675" cy="2107520"/>
          </a:xfrm>
          <a:prstGeom prst="rect">
            <a:avLst/>
          </a:prstGeom>
          <a:noFill/>
          <a:ln>
            <a:noFill/>
          </a:ln>
        </p:spPr>
      </p:pic>
      <p:cxnSp>
        <p:nvCxnSpPr>
          <p:cNvPr id="259" name="Shape 259"/>
          <p:cNvCxnSpPr/>
          <p:nvPr/>
        </p:nvCxnSpPr>
        <p:spPr>
          <a:xfrm rot="10800000">
            <a:off x="1888538" y="2620956"/>
            <a:ext cx="0" cy="250800"/>
          </a:xfrm>
          <a:prstGeom prst="straightConnector1">
            <a:avLst/>
          </a:prstGeom>
          <a:noFill/>
          <a:ln cap="flat" cmpd="sng" w="9525">
            <a:solidFill>
              <a:srgbClr val="2E2E97"/>
            </a:solidFill>
            <a:prstDash val="solid"/>
            <a:round/>
            <a:headEnd len="sm" w="sm" type="none"/>
            <a:tailEnd len="med" w="med" type="triangle"/>
          </a:ln>
        </p:spPr>
      </p:cxnSp>
      <p:cxnSp>
        <p:nvCxnSpPr>
          <p:cNvPr id="260" name="Shape 260"/>
          <p:cNvCxnSpPr/>
          <p:nvPr/>
        </p:nvCxnSpPr>
        <p:spPr>
          <a:xfrm>
            <a:off x="2021329" y="2682176"/>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261" name="Shape 261"/>
          <p:cNvCxnSpPr/>
          <p:nvPr/>
        </p:nvCxnSpPr>
        <p:spPr>
          <a:xfrm rot="10800000">
            <a:off x="2269700" y="2243150"/>
            <a:ext cx="10200" cy="198600"/>
          </a:xfrm>
          <a:prstGeom prst="straightConnector1">
            <a:avLst/>
          </a:prstGeom>
          <a:noFill/>
          <a:ln cap="flat" cmpd="sng" w="9525">
            <a:solidFill>
              <a:srgbClr val="2E2E97"/>
            </a:solidFill>
            <a:prstDash val="solid"/>
            <a:round/>
            <a:headEnd len="sm" w="sm" type="none"/>
            <a:tailEnd len="med" w="med" type="triangle"/>
          </a:ln>
        </p:spPr>
      </p:cxnSp>
      <p:cxnSp>
        <p:nvCxnSpPr>
          <p:cNvPr id="262" name="Shape 262"/>
          <p:cNvCxnSpPr/>
          <p:nvPr/>
        </p:nvCxnSpPr>
        <p:spPr>
          <a:xfrm rot="10800000">
            <a:off x="2261483" y="2081376"/>
            <a:ext cx="8400" cy="140400"/>
          </a:xfrm>
          <a:prstGeom prst="straightConnector1">
            <a:avLst/>
          </a:prstGeom>
          <a:noFill/>
          <a:ln cap="flat" cmpd="sng" w="9525">
            <a:solidFill>
              <a:srgbClr val="2E2E97"/>
            </a:solidFill>
            <a:prstDash val="solid"/>
            <a:round/>
            <a:headEnd len="sm" w="sm" type="none"/>
            <a:tailEnd len="med" w="med" type="triangle"/>
          </a:ln>
        </p:spPr>
      </p:cxnSp>
      <p:cxnSp>
        <p:nvCxnSpPr>
          <p:cNvPr id="263" name="Shape 263"/>
          <p:cNvCxnSpPr/>
          <p:nvPr/>
        </p:nvCxnSpPr>
        <p:spPr>
          <a:xfrm rot="10800000">
            <a:off x="1877695" y="2871975"/>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264" name="Shape 264"/>
          <p:cNvCxnSpPr/>
          <p:nvPr/>
        </p:nvCxnSpPr>
        <p:spPr>
          <a:xfrm>
            <a:off x="2312600" y="2088287"/>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265" name="Shape 265"/>
          <p:cNvCxnSpPr/>
          <p:nvPr/>
        </p:nvCxnSpPr>
        <p:spPr>
          <a:xfrm rot="10800000">
            <a:off x="3671119" y="2911868"/>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66" name="Shape 266"/>
          <p:cNvCxnSpPr/>
          <p:nvPr/>
        </p:nvCxnSpPr>
        <p:spPr>
          <a:xfrm rot="10800000">
            <a:off x="3674327" y="2663540"/>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67" name="Shape 267"/>
          <p:cNvCxnSpPr/>
          <p:nvPr/>
        </p:nvCxnSpPr>
        <p:spPr>
          <a:xfrm rot="10800000">
            <a:off x="3354803" y="2467940"/>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268" name="Shape 268"/>
          <p:cNvCxnSpPr/>
          <p:nvPr/>
        </p:nvCxnSpPr>
        <p:spPr>
          <a:xfrm rot="10800000">
            <a:off x="2985504" y="2445394"/>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269" name="Shape 269"/>
          <p:cNvCxnSpPr/>
          <p:nvPr/>
        </p:nvCxnSpPr>
        <p:spPr>
          <a:xfrm rot="10800000">
            <a:off x="3671152" y="2461338"/>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70" name="Shape 270"/>
          <p:cNvCxnSpPr/>
          <p:nvPr/>
        </p:nvCxnSpPr>
        <p:spPr>
          <a:xfrm rot="10800000">
            <a:off x="2956511" y="2319260"/>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71" name="Shape 271"/>
          <p:cNvCxnSpPr/>
          <p:nvPr/>
        </p:nvCxnSpPr>
        <p:spPr>
          <a:xfrm rot="10800000">
            <a:off x="2956511" y="2132376"/>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72" name="Shape 272"/>
          <p:cNvCxnSpPr/>
          <p:nvPr/>
        </p:nvCxnSpPr>
        <p:spPr>
          <a:xfrm rot="10800000">
            <a:off x="2956511" y="1940152"/>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73" name="Shape 273"/>
          <p:cNvCxnSpPr/>
          <p:nvPr/>
        </p:nvCxnSpPr>
        <p:spPr>
          <a:xfrm rot="10800000">
            <a:off x="2956511" y="1677067"/>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274" name="Shape 274"/>
          <p:cNvCxnSpPr/>
          <p:nvPr/>
        </p:nvCxnSpPr>
        <p:spPr>
          <a:xfrm rot="10800000">
            <a:off x="2269763" y="2451443"/>
            <a:ext cx="10800" cy="198300"/>
          </a:xfrm>
          <a:prstGeom prst="straightConnector1">
            <a:avLst/>
          </a:prstGeom>
          <a:noFill/>
          <a:ln cap="flat" cmpd="sng" w="9525">
            <a:solidFill>
              <a:srgbClr val="2E2E97"/>
            </a:solidFill>
            <a:prstDash val="solid"/>
            <a:round/>
            <a:headEnd len="sm" w="sm" type="none"/>
            <a:tailEnd len="med" w="med" type="triangle"/>
          </a:ln>
        </p:spPr>
      </p:cxnSp>
      <p:pic>
        <p:nvPicPr>
          <p:cNvPr id="275" name="Shape 275"/>
          <p:cNvPicPr preferRelativeResize="0"/>
          <p:nvPr/>
        </p:nvPicPr>
        <p:blipFill rotWithShape="1">
          <a:blip r:embed="rId4">
            <a:alphaModFix/>
          </a:blip>
          <a:srcRect b="0" l="0" r="0" t="0"/>
          <a:stretch/>
        </p:blipFill>
        <p:spPr>
          <a:xfrm>
            <a:off x="4940797" y="3489398"/>
            <a:ext cx="2760269" cy="2121052"/>
          </a:xfrm>
          <a:prstGeom prst="rect">
            <a:avLst/>
          </a:prstGeom>
          <a:noFill/>
          <a:ln>
            <a:noFill/>
          </a:ln>
        </p:spPr>
      </p:pic>
      <p:cxnSp>
        <p:nvCxnSpPr>
          <p:cNvPr id="276" name="Shape 276"/>
          <p:cNvCxnSpPr/>
          <p:nvPr/>
        </p:nvCxnSpPr>
        <p:spPr>
          <a:xfrm rot="10800000">
            <a:off x="6447355" y="5056213"/>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277" name="Shape 277"/>
          <p:cNvCxnSpPr/>
          <p:nvPr/>
        </p:nvCxnSpPr>
        <p:spPr>
          <a:xfrm rot="10800000">
            <a:off x="5479829" y="5069294"/>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278" name="Shape 278"/>
          <p:cNvCxnSpPr/>
          <p:nvPr/>
        </p:nvCxnSpPr>
        <p:spPr>
          <a:xfrm rot="10800000">
            <a:off x="5479829" y="4857847"/>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279" name="Shape 279"/>
          <p:cNvCxnSpPr/>
          <p:nvPr/>
        </p:nvCxnSpPr>
        <p:spPr>
          <a:xfrm>
            <a:off x="5528953" y="4860985"/>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280" name="Shape 280"/>
          <p:cNvCxnSpPr/>
          <p:nvPr/>
        </p:nvCxnSpPr>
        <p:spPr>
          <a:xfrm rot="10800000">
            <a:off x="5798402" y="4641728"/>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281" name="Shape 281"/>
          <p:cNvCxnSpPr/>
          <p:nvPr/>
        </p:nvCxnSpPr>
        <p:spPr>
          <a:xfrm>
            <a:off x="5855398" y="4695326"/>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282" name="Shape 282"/>
          <p:cNvCxnSpPr/>
          <p:nvPr/>
        </p:nvCxnSpPr>
        <p:spPr>
          <a:xfrm rot="10800000">
            <a:off x="6105624" y="4443362"/>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283" name="Shape 283"/>
          <p:cNvCxnSpPr/>
          <p:nvPr/>
        </p:nvCxnSpPr>
        <p:spPr>
          <a:xfrm rot="10800000">
            <a:off x="6105624" y="4244996"/>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284" name="Shape 284"/>
          <p:cNvCxnSpPr/>
          <p:nvPr/>
        </p:nvCxnSpPr>
        <p:spPr>
          <a:xfrm flipH="1">
            <a:off x="6865440" y="5279829"/>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285" name="Shape 285"/>
          <p:cNvCxnSpPr/>
          <p:nvPr/>
        </p:nvCxnSpPr>
        <p:spPr>
          <a:xfrm flipH="1">
            <a:off x="6537603" y="5279829"/>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286" name="Shape 286"/>
          <p:cNvCxnSpPr/>
          <p:nvPr/>
        </p:nvCxnSpPr>
        <p:spPr>
          <a:xfrm flipH="1">
            <a:off x="7178550" y="4244930"/>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287" name="Shape 287"/>
          <p:cNvCxnSpPr/>
          <p:nvPr/>
        </p:nvCxnSpPr>
        <p:spPr>
          <a:xfrm rot="10800000">
            <a:off x="6447355" y="4819137"/>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288" name="Shape 288"/>
          <p:cNvCxnSpPr/>
          <p:nvPr/>
        </p:nvCxnSpPr>
        <p:spPr>
          <a:xfrm rot="10800000">
            <a:off x="6447355" y="4596209"/>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289" name="Shape 289"/>
          <p:cNvCxnSpPr/>
          <p:nvPr/>
        </p:nvCxnSpPr>
        <p:spPr>
          <a:xfrm>
            <a:off x="6502524" y="4447568"/>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290" name="Shape 290"/>
          <p:cNvCxnSpPr/>
          <p:nvPr/>
        </p:nvCxnSpPr>
        <p:spPr>
          <a:xfrm>
            <a:off x="6831814" y="4447568"/>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291" name="Shape 291"/>
          <p:cNvCxnSpPr/>
          <p:nvPr/>
        </p:nvCxnSpPr>
        <p:spPr>
          <a:xfrm>
            <a:off x="7165890" y="4455041"/>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292" name="Shape 292"/>
          <p:cNvCxnSpPr/>
          <p:nvPr/>
        </p:nvCxnSpPr>
        <p:spPr>
          <a:xfrm rot="10800000">
            <a:off x="7491770" y="4244996"/>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293" name="Shape 293"/>
          <p:cNvCxnSpPr/>
          <p:nvPr/>
        </p:nvCxnSpPr>
        <p:spPr>
          <a:xfrm flipH="1">
            <a:off x="6874636" y="4250270"/>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294" name="Shape 294"/>
          <p:cNvCxnSpPr/>
          <p:nvPr/>
        </p:nvCxnSpPr>
        <p:spPr>
          <a:xfrm rot="10800000">
            <a:off x="6447355" y="4066916"/>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295" name="Shape 295"/>
          <p:cNvCxnSpPr/>
          <p:nvPr/>
        </p:nvCxnSpPr>
        <p:spPr>
          <a:xfrm flipH="1">
            <a:off x="6550021" y="4255609"/>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296" name="Shape 296"/>
          <p:cNvCxnSpPr/>
          <p:nvPr/>
        </p:nvCxnSpPr>
        <p:spPr>
          <a:xfrm rot="10800000">
            <a:off x="6459708" y="3848265"/>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297" name="Shape 297"/>
          <p:cNvCxnSpPr/>
          <p:nvPr/>
        </p:nvCxnSpPr>
        <p:spPr>
          <a:xfrm rot="10800000">
            <a:off x="6447355" y="4443362"/>
            <a:ext cx="0" cy="198300"/>
          </a:xfrm>
          <a:prstGeom prst="straightConnector1">
            <a:avLst/>
          </a:prstGeom>
          <a:noFill/>
          <a:ln cap="flat" cmpd="sng" w="9525">
            <a:solidFill>
              <a:srgbClr val="00B050"/>
            </a:solidFill>
            <a:prstDash val="solid"/>
            <a:round/>
            <a:headEnd len="sm" w="sm" type="none"/>
            <a:tailEnd len="med" w="med" type="triangle"/>
          </a:ln>
        </p:spPr>
      </p:cxnSp>
      <p:pic>
        <p:nvPicPr>
          <p:cNvPr id="298" name="Shape 298"/>
          <p:cNvPicPr preferRelativeResize="0"/>
          <p:nvPr/>
        </p:nvPicPr>
        <p:blipFill rotWithShape="1">
          <a:blip r:embed="rId4">
            <a:alphaModFix/>
          </a:blip>
          <a:srcRect b="0" l="0" r="0" t="0"/>
          <a:stretch/>
        </p:blipFill>
        <p:spPr>
          <a:xfrm>
            <a:off x="1452325" y="3507600"/>
            <a:ext cx="2760275" cy="2121050"/>
          </a:xfrm>
          <a:prstGeom prst="rect">
            <a:avLst/>
          </a:prstGeom>
          <a:noFill/>
          <a:ln>
            <a:noFill/>
          </a:ln>
        </p:spPr>
      </p:pic>
      <p:cxnSp>
        <p:nvCxnSpPr>
          <p:cNvPr id="299" name="Shape 299"/>
          <p:cNvCxnSpPr/>
          <p:nvPr/>
        </p:nvCxnSpPr>
        <p:spPr>
          <a:xfrm rot="10800000">
            <a:off x="2021328" y="5063735"/>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00" name="Shape 300"/>
          <p:cNvCxnSpPr/>
          <p:nvPr/>
        </p:nvCxnSpPr>
        <p:spPr>
          <a:xfrm rot="10800000">
            <a:off x="2021328" y="4852288"/>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01" name="Shape 301"/>
          <p:cNvCxnSpPr/>
          <p:nvPr/>
        </p:nvCxnSpPr>
        <p:spPr>
          <a:xfrm>
            <a:off x="2070452" y="4855426"/>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302" name="Shape 302"/>
          <p:cNvCxnSpPr/>
          <p:nvPr/>
        </p:nvCxnSpPr>
        <p:spPr>
          <a:xfrm rot="10800000">
            <a:off x="2339900" y="4636169"/>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03" name="Shape 303"/>
          <p:cNvCxnSpPr/>
          <p:nvPr/>
        </p:nvCxnSpPr>
        <p:spPr>
          <a:xfrm>
            <a:off x="2396897" y="4689767"/>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304" name="Shape 304"/>
          <p:cNvCxnSpPr/>
          <p:nvPr/>
        </p:nvCxnSpPr>
        <p:spPr>
          <a:xfrm rot="10800000">
            <a:off x="3017153" y="4437803"/>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05" name="Shape 305"/>
          <p:cNvCxnSpPr/>
          <p:nvPr/>
        </p:nvCxnSpPr>
        <p:spPr>
          <a:xfrm rot="10800000">
            <a:off x="3017153" y="4239437"/>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06" name="Shape 306"/>
          <p:cNvCxnSpPr/>
          <p:nvPr/>
        </p:nvCxnSpPr>
        <p:spPr>
          <a:xfrm rot="10800000">
            <a:off x="3996202" y="4642576"/>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07" name="Shape 307"/>
          <p:cNvCxnSpPr/>
          <p:nvPr/>
        </p:nvCxnSpPr>
        <p:spPr>
          <a:xfrm rot="10800000">
            <a:off x="3675177" y="5050654"/>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08" name="Shape 308"/>
          <p:cNvCxnSpPr/>
          <p:nvPr/>
        </p:nvCxnSpPr>
        <p:spPr>
          <a:xfrm rot="10800000">
            <a:off x="3675177" y="4834535"/>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09" name="Shape 309"/>
          <p:cNvCxnSpPr/>
          <p:nvPr/>
        </p:nvCxnSpPr>
        <p:spPr>
          <a:xfrm>
            <a:off x="3756235" y="4865886"/>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310" name="Shape 310"/>
          <p:cNvCxnSpPr/>
          <p:nvPr/>
        </p:nvCxnSpPr>
        <p:spPr>
          <a:xfrm rot="10800000">
            <a:off x="4006461" y="4437803"/>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11" name="Shape 311"/>
          <p:cNvCxnSpPr/>
          <p:nvPr/>
        </p:nvCxnSpPr>
        <p:spPr>
          <a:xfrm>
            <a:off x="2706285" y="4686127"/>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312" name="Shape 312"/>
          <p:cNvCxnSpPr/>
          <p:nvPr/>
        </p:nvCxnSpPr>
        <p:spPr>
          <a:xfrm rot="10800000">
            <a:off x="2706195" y="4272784"/>
            <a:ext cx="166200" cy="0"/>
          </a:xfrm>
          <a:prstGeom prst="straightConnector1">
            <a:avLst/>
          </a:prstGeom>
          <a:noFill/>
          <a:ln cap="flat" cmpd="sng" w="9525">
            <a:solidFill>
              <a:srgbClr val="2E2E97"/>
            </a:solidFill>
            <a:prstDash val="solid"/>
            <a:round/>
            <a:headEnd len="sm" w="sm" type="none"/>
            <a:tailEnd len="med" w="med" type="triangle"/>
          </a:ln>
        </p:spPr>
      </p:cxnSp>
      <p:cxnSp>
        <p:nvCxnSpPr>
          <p:cNvPr id="313" name="Shape 313"/>
          <p:cNvCxnSpPr/>
          <p:nvPr/>
        </p:nvCxnSpPr>
        <p:spPr>
          <a:xfrm rot="10800000">
            <a:off x="2706285" y="4041071"/>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14" name="Shape 314"/>
          <p:cNvCxnSpPr/>
          <p:nvPr/>
        </p:nvCxnSpPr>
        <p:spPr>
          <a:xfrm rot="10800000">
            <a:off x="2706285" y="3842706"/>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15" name="Shape 315"/>
          <p:cNvCxnSpPr/>
          <p:nvPr/>
        </p:nvCxnSpPr>
        <p:spPr>
          <a:xfrm>
            <a:off x="2706285" y="3858222"/>
            <a:ext cx="250200" cy="0"/>
          </a:xfrm>
          <a:prstGeom prst="straightConnector1">
            <a:avLst/>
          </a:prstGeom>
          <a:noFill/>
          <a:ln cap="flat" cmpd="sng" w="9525">
            <a:solidFill>
              <a:srgbClr val="2E2E97"/>
            </a:solidFill>
            <a:prstDash val="solid"/>
            <a:round/>
            <a:headEnd len="sm" w="sm" type="none"/>
            <a:tailEnd len="med" w="med" type="triangle"/>
          </a:ln>
        </p:spPr>
      </p:cxnSp>
      <p:sp>
        <p:nvSpPr>
          <p:cNvPr id="316" name="Shape 316"/>
          <p:cNvSpPr txBox="1"/>
          <p:nvPr/>
        </p:nvSpPr>
        <p:spPr>
          <a:xfrm>
            <a:off x="749791" y="2145576"/>
            <a:ext cx="6372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9 steps</a:t>
            </a:r>
            <a:endParaRPr/>
          </a:p>
        </p:txBody>
      </p:sp>
      <p:sp>
        <p:nvSpPr>
          <p:cNvPr id="317" name="Shape 317"/>
          <p:cNvSpPr txBox="1"/>
          <p:nvPr/>
        </p:nvSpPr>
        <p:spPr>
          <a:xfrm>
            <a:off x="8179250" y="2153752"/>
            <a:ext cx="6372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9 steps</a:t>
            </a:r>
            <a:endParaRPr/>
          </a:p>
        </p:txBody>
      </p:sp>
      <p:sp>
        <p:nvSpPr>
          <p:cNvPr id="318" name="Shape 318"/>
          <p:cNvSpPr txBox="1"/>
          <p:nvPr/>
        </p:nvSpPr>
        <p:spPr>
          <a:xfrm>
            <a:off x="683600" y="4293275"/>
            <a:ext cx="7680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12 steps</a:t>
            </a:r>
            <a:endParaRPr/>
          </a:p>
        </p:txBody>
      </p:sp>
      <p:sp>
        <p:nvSpPr>
          <p:cNvPr id="319" name="Shape 319"/>
          <p:cNvSpPr txBox="1"/>
          <p:nvPr/>
        </p:nvSpPr>
        <p:spPr>
          <a:xfrm>
            <a:off x="8178997" y="4382860"/>
            <a:ext cx="8148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15 steps</a:t>
            </a:r>
            <a:endParaRPr/>
          </a:p>
        </p:txBody>
      </p:sp>
      <p:sp>
        <p:nvSpPr>
          <p:cNvPr id="320" name="Shape 320"/>
          <p:cNvSpPr txBox="1"/>
          <p:nvPr/>
        </p:nvSpPr>
        <p:spPr>
          <a:xfrm>
            <a:off x="4183088" y="2007125"/>
            <a:ext cx="814800" cy="93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easy</a:t>
            </a:r>
            <a:endParaRPr/>
          </a:p>
        </p:txBody>
      </p:sp>
      <p:sp>
        <p:nvSpPr>
          <p:cNvPr id="321" name="Shape 321"/>
          <p:cNvSpPr txBox="1"/>
          <p:nvPr/>
        </p:nvSpPr>
        <p:spPr>
          <a:xfrm>
            <a:off x="4244651" y="4506700"/>
            <a:ext cx="9303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normal</a:t>
            </a:r>
            <a:endParaRPr/>
          </a:p>
        </p:txBody>
      </p:sp>
      <p:pic>
        <p:nvPicPr>
          <p:cNvPr id="322" name="Shape 322"/>
          <p:cNvPicPr preferRelativeResize="0"/>
          <p:nvPr/>
        </p:nvPicPr>
        <p:blipFill>
          <a:blip r:embed="rId5">
            <a:alphaModFix/>
          </a:blip>
          <a:stretch>
            <a:fillRect/>
          </a:stretch>
        </p:blipFill>
        <p:spPr>
          <a:xfrm>
            <a:off x="4244662" y="6263399"/>
            <a:ext cx="1102032" cy="930400"/>
          </a:xfrm>
          <a:prstGeom prst="rect">
            <a:avLst/>
          </a:prstGeom>
          <a:noFill/>
          <a:ln>
            <a:noFill/>
          </a:ln>
        </p:spPr>
      </p:pic>
      <p:pic>
        <p:nvPicPr>
          <p:cNvPr id="323" name="Shape 323"/>
          <p:cNvPicPr preferRelativeResize="0"/>
          <p:nvPr/>
        </p:nvPicPr>
        <p:blipFill>
          <a:blip r:embed="rId6">
            <a:alphaModFix/>
          </a:blip>
          <a:stretch>
            <a:fillRect/>
          </a:stretch>
        </p:blipFill>
        <p:spPr>
          <a:xfrm>
            <a:off x="180750" y="5404475"/>
            <a:ext cx="930400" cy="930400"/>
          </a:xfrm>
          <a:prstGeom prst="rect">
            <a:avLst/>
          </a:prstGeom>
          <a:noFill/>
          <a:ln>
            <a:noFill/>
          </a:ln>
        </p:spPr>
      </p:pic>
      <p:pic>
        <p:nvPicPr>
          <p:cNvPr id="324" name="Shape 324"/>
          <p:cNvPicPr preferRelativeResize="0"/>
          <p:nvPr/>
        </p:nvPicPr>
        <p:blipFill>
          <a:blip r:embed="rId7">
            <a:alphaModFix/>
          </a:blip>
          <a:stretch>
            <a:fillRect/>
          </a:stretch>
        </p:blipFill>
        <p:spPr>
          <a:xfrm>
            <a:off x="0" y="6334875"/>
            <a:ext cx="9143999" cy="52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2971800" y="76200"/>
            <a:ext cx="5791200" cy="685800"/>
          </a:xfrm>
          <a:prstGeom prst="rect">
            <a:avLst/>
          </a:prstGeom>
          <a:noFill/>
          <a:ln>
            <a:noFill/>
          </a:ln>
        </p:spPr>
        <p:txBody>
          <a:bodyPr anchorCtr="0" anchor="ctr" bIns="45700" lIns="91425" spcFirstLastPara="1" rIns="91425" wrap="square" tIns="45700">
            <a:noAutofit/>
          </a:bodyPr>
          <a:lstStyle/>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331" name="Shape 331"/>
          <p:cNvSpPr txBox="1"/>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332" name="Shape 332"/>
          <p:cNvSpPr txBox="1"/>
          <p:nvPr/>
        </p:nvSpPr>
        <p:spPr>
          <a:xfrm>
            <a:off x="2372475" y="76200"/>
            <a:ext cx="71526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400" u="none" cap="none" strike="noStrike">
                <a:solidFill>
                  <a:schemeClr val="lt1"/>
                </a:solidFill>
                <a:latin typeface="Arial"/>
                <a:ea typeface="Arial"/>
                <a:cs typeface="Arial"/>
                <a:sym typeface="Arial"/>
              </a:rPr>
              <a:t>Data analysis —Efficiency of finishing task</a:t>
            </a:r>
            <a:endParaRPr b="1" i="0" sz="2400" u="none" cap="none" strike="noStrike">
              <a:solidFill>
                <a:schemeClr val="lt1"/>
              </a:solidFill>
              <a:latin typeface="Arial"/>
              <a:ea typeface="Arial"/>
              <a:cs typeface="Arial"/>
              <a:sym typeface="Arial"/>
            </a:endParaRPr>
          </a:p>
        </p:txBody>
      </p:sp>
      <p:sp>
        <p:nvSpPr>
          <p:cNvPr id="333" name="Shape 333"/>
          <p:cNvSpPr/>
          <p:nvPr/>
        </p:nvSpPr>
        <p:spPr>
          <a:xfrm>
            <a:off x="929625" y="944900"/>
            <a:ext cx="7152600" cy="65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0000"/>
                </a:solidFill>
                <a:latin typeface="Arial"/>
                <a:ea typeface="Arial"/>
                <a:cs typeface="Arial"/>
                <a:sym typeface="Arial"/>
              </a:rPr>
              <a:t>Dynamic programming plan </a:t>
            </a:r>
            <a:r>
              <a:rPr b="0" i="0" lang="en-US" sz="1400" u="none" cap="none" strike="noStrike">
                <a:solidFill>
                  <a:schemeClr val="dk1"/>
                </a:solidFill>
                <a:latin typeface="Arial"/>
                <a:ea typeface="Arial"/>
                <a:cs typeface="Arial"/>
                <a:sym typeface="Arial"/>
              </a:rPr>
              <a:t>+ QL       VS      </a:t>
            </a:r>
            <a:r>
              <a:rPr lang="en-US">
                <a:solidFill>
                  <a:schemeClr val="dk1"/>
                </a:solidFill>
              </a:rPr>
              <a:t>  </a:t>
            </a:r>
            <a:r>
              <a:rPr b="0" i="0" lang="en-US" sz="1400" u="none" cap="none" strike="noStrike">
                <a:solidFill>
                  <a:schemeClr val="dk1"/>
                </a:solidFill>
                <a:latin typeface="Arial"/>
                <a:ea typeface="Arial"/>
                <a:cs typeface="Arial"/>
                <a:sym typeface="Arial"/>
              </a:rPr>
              <a:t>   </a:t>
            </a:r>
            <a:r>
              <a:rPr b="1" i="0" lang="en-US" sz="1600" u="none" cap="none" strike="noStrike">
                <a:solidFill>
                  <a:srgbClr val="FF0000"/>
                </a:solidFill>
                <a:latin typeface="Arial"/>
                <a:ea typeface="Arial"/>
                <a:cs typeface="Arial"/>
                <a:sym typeface="Arial"/>
              </a:rPr>
              <a:t>Greedy algorithm plan </a:t>
            </a:r>
            <a:r>
              <a:rPr b="0" i="0" lang="en-US" sz="1400" u="none" cap="none" strike="noStrike">
                <a:solidFill>
                  <a:schemeClr val="dk1"/>
                </a:solidFill>
                <a:latin typeface="Arial"/>
                <a:ea typeface="Arial"/>
                <a:cs typeface="Arial"/>
                <a:sym typeface="Arial"/>
              </a:rPr>
              <a:t>+ QL   </a:t>
            </a:r>
            <a:endParaRPr/>
          </a:p>
        </p:txBody>
      </p:sp>
      <p:pic>
        <p:nvPicPr>
          <p:cNvPr id="334" name="Shape 334"/>
          <p:cNvPicPr preferRelativeResize="0"/>
          <p:nvPr/>
        </p:nvPicPr>
        <p:blipFill rotWithShape="1">
          <a:blip r:embed="rId3">
            <a:alphaModFix/>
          </a:blip>
          <a:srcRect b="0" l="0" r="0" t="0"/>
          <a:stretch/>
        </p:blipFill>
        <p:spPr>
          <a:xfrm>
            <a:off x="5224874" y="1318862"/>
            <a:ext cx="2838675" cy="2094441"/>
          </a:xfrm>
          <a:prstGeom prst="rect">
            <a:avLst/>
          </a:prstGeom>
          <a:noFill/>
          <a:ln>
            <a:noFill/>
          </a:ln>
        </p:spPr>
      </p:pic>
      <p:cxnSp>
        <p:nvCxnSpPr>
          <p:cNvPr id="335" name="Shape 335"/>
          <p:cNvCxnSpPr/>
          <p:nvPr/>
        </p:nvCxnSpPr>
        <p:spPr>
          <a:xfrm rot="10800000">
            <a:off x="5403067" y="2620957"/>
            <a:ext cx="0" cy="250800"/>
          </a:xfrm>
          <a:prstGeom prst="straightConnector1">
            <a:avLst/>
          </a:prstGeom>
          <a:noFill/>
          <a:ln cap="flat" cmpd="sng" w="9525">
            <a:solidFill>
              <a:srgbClr val="2E2E97"/>
            </a:solidFill>
            <a:prstDash val="solid"/>
            <a:round/>
            <a:headEnd len="sm" w="sm" type="none"/>
            <a:tailEnd len="med" w="med" type="triangle"/>
          </a:ln>
        </p:spPr>
      </p:cxnSp>
      <p:cxnSp>
        <p:nvCxnSpPr>
          <p:cNvPr id="336" name="Shape 336"/>
          <p:cNvCxnSpPr/>
          <p:nvPr/>
        </p:nvCxnSpPr>
        <p:spPr>
          <a:xfrm rot="10800000">
            <a:off x="5403067" y="2328144"/>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337" name="Shape 337"/>
          <p:cNvCxnSpPr/>
          <p:nvPr/>
        </p:nvCxnSpPr>
        <p:spPr>
          <a:xfrm>
            <a:off x="5509858" y="2461414"/>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338" name="Shape 338"/>
          <p:cNvCxnSpPr/>
          <p:nvPr/>
        </p:nvCxnSpPr>
        <p:spPr>
          <a:xfrm rot="10800000">
            <a:off x="5726587" y="2167155"/>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339" name="Shape 339"/>
          <p:cNvCxnSpPr/>
          <p:nvPr/>
        </p:nvCxnSpPr>
        <p:spPr>
          <a:xfrm rot="10800000">
            <a:off x="5726587" y="1953577"/>
            <a:ext cx="0" cy="192000"/>
          </a:xfrm>
          <a:prstGeom prst="straightConnector1">
            <a:avLst/>
          </a:prstGeom>
          <a:noFill/>
          <a:ln cap="flat" cmpd="sng" w="9525">
            <a:solidFill>
              <a:srgbClr val="2E2E97"/>
            </a:solidFill>
            <a:prstDash val="solid"/>
            <a:round/>
            <a:headEnd len="sm" w="sm" type="none"/>
            <a:tailEnd len="med" w="med" type="triangle"/>
          </a:ln>
        </p:spPr>
      </p:cxnSp>
      <p:cxnSp>
        <p:nvCxnSpPr>
          <p:cNvPr id="340" name="Shape 340"/>
          <p:cNvCxnSpPr/>
          <p:nvPr/>
        </p:nvCxnSpPr>
        <p:spPr>
          <a:xfrm rot="10800000">
            <a:off x="5410599" y="2871976"/>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341" name="Shape 341"/>
          <p:cNvCxnSpPr/>
          <p:nvPr/>
        </p:nvCxnSpPr>
        <p:spPr>
          <a:xfrm>
            <a:off x="5769304" y="2012088"/>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342" name="Shape 342"/>
          <p:cNvCxnSpPr/>
          <p:nvPr/>
        </p:nvCxnSpPr>
        <p:spPr>
          <a:xfrm rot="10800000">
            <a:off x="7150073" y="2802269"/>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43" name="Shape 343"/>
          <p:cNvCxnSpPr/>
          <p:nvPr/>
        </p:nvCxnSpPr>
        <p:spPr>
          <a:xfrm rot="10800000">
            <a:off x="7131881" y="2599365"/>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44" name="Shape 344"/>
          <p:cNvCxnSpPr/>
          <p:nvPr/>
        </p:nvCxnSpPr>
        <p:spPr>
          <a:xfrm rot="10800000">
            <a:off x="6826382" y="2636816"/>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345" name="Shape 345"/>
          <p:cNvCxnSpPr/>
          <p:nvPr/>
        </p:nvCxnSpPr>
        <p:spPr>
          <a:xfrm rot="10800000">
            <a:off x="6495330" y="2636816"/>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346" name="Shape 346"/>
          <p:cNvCxnSpPr/>
          <p:nvPr/>
        </p:nvCxnSpPr>
        <p:spPr>
          <a:xfrm rot="10800000">
            <a:off x="6395023" y="2461340"/>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47" name="Shape 347"/>
          <p:cNvCxnSpPr/>
          <p:nvPr/>
        </p:nvCxnSpPr>
        <p:spPr>
          <a:xfrm rot="10800000">
            <a:off x="6413215" y="2166861"/>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48" name="Shape 348"/>
          <p:cNvCxnSpPr/>
          <p:nvPr/>
        </p:nvCxnSpPr>
        <p:spPr>
          <a:xfrm rot="10800000">
            <a:off x="6413215" y="1979977"/>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49" name="Shape 349"/>
          <p:cNvCxnSpPr/>
          <p:nvPr/>
        </p:nvCxnSpPr>
        <p:spPr>
          <a:xfrm rot="10800000">
            <a:off x="6413215" y="1766394"/>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50" name="Shape 350"/>
          <p:cNvCxnSpPr/>
          <p:nvPr/>
        </p:nvCxnSpPr>
        <p:spPr>
          <a:xfrm rot="10800000">
            <a:off x="6413215" y="1600868"/>
            <a:ext cx="0" cy="165600"/>
          </a:xfrm>
          <a:prstGeom prst="straightConnector1">
            <a:avLst/>
          </a:prstGeom>
          <a:noFill/>
          <a:ln cap="flat" cmpd="sng" w="9525">
            <a:solidFill>
              <a:srgbClr val="00B050"/>
            </a:solidFill>
            <a:prstDash val="solid"/>
            <a:round/>
            <a:headEnd len="sm" w="sm" type="none"/>
            <a:tailEnd len="med" w="med" type="triangle"/>
          </a:ln>
        </p:spPr>
      </p:cxnSp>
      <p:pic>
        <p:nvPicPr>
          <p:cNvPr id="351" name="Shape 351"/>
          <p:cNvPicPr preferRelativeResize="0"/>
          <p:nvPr/>
        </p:nvPicPr>
        <p:blipFill rotWithShape="1">
          <a:blip r:embed="rId3">
            <a:alphaModFix/>
          </a:blip>
          <a:srcRect b="0" l="0" r="0" t="0"/>
          <a:stretch/>
        </p:blipFill>
        <p:spPr>
          <a:xfrm>
            <a:off x="1369970" y="1347782"/>
            <a:ext cx="2838675" cy="2107520"/>
          </a:xfrm>
          <a:prstGeom prst="rect">
            <a:avLst/>
          </a:prstGeom>
          <a:noFill/>
          <a:ln>
            <a:noFill/>
          </a:ln>
        </p:spPr>
      </p:pic>
      <p:cxnSp>
        <p:nvCxnSpPr>
          <p:cNvPr id="352" name="Shape 352"/>
          <p:cNvCxnSpPr/>
          <p:nvPr/>
        </p:nvCxnSpPr>
        <p:spPr>
          <a:xfrm rot="10800000">
            <a:off x="1888538" y="2620956"/>
            <a:ext cx="0" cy="250800"/>
          </a:xfrm>
          <a:prstGeom prst="straightConnector1">
            <a:avLst/>
          </a:prstGeom>
          <a:noFill/>
          <a:ln cap="flat" cmpd="sng" w="9525">
            <a:solidFill>
              <a:srgbClr val="2E2E97"/>
            </a:solidFill>
            <a:prstDash val="solid"/>
            <a:round/>
            <a:headEnd len="sm" w="sm" type="none"/>
            <a:tailEnd len="med" w="med" type="triangle"/>
          </a:ln>
        </p:spPr>
      </p:cxnSp>
      <p:cxnSp>
        <p:nvCxnSpPr>
          <p:cNvPr id="353" name="Shape 353"/>
          <p:cNvCxnSpPr/>
          <p:nvPr/>
        </p:nvCxnSpPr>
        <p:spPr>
          <a:xfrm>
            <a:off x="2021329" y="2682176"/>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354" name="Shape 354"/>
          <p:cNvCxnSpPr/>
          <p:nvPr/>
        </p:nvCxnSpPr>
        <p:spPr>
          <a:xfrm rot="10800000">
            <a:off x="2269700" y="2243150"/>
            <a:ext cx="10200" cy="198600"/>
          </a:xfrm>
          <a:prstGeom prst="straightConnector1">
            <a:avLst/>
          </a:prstGeom>
          <a:noFill/>
          <a:ln cap="flat" cmpd="sng" w="9525">
            <a:solidFill>
              <a:srgbClr val="2E2E97"/>
            </a:solidFill>
            <a:prstDash val="solid"/>
            <a:round/>
            <a:headEnd len="sm" w="sm" type="none"/>
            <a:tailEnd len="med" w="med" type="triangle"/>
          </a:ln>
        </p:spPr>
      </p:cxnSp>
      <p:cxnSp>
        <p:nvCxnSpPr>
          <p:cNvPr id="355" name="Shape 355"/>
          <p:cNvCxnSpPr/>
          <p:nvPr/>
        </p:nvCxnSpPr>
        <p:spPr>
          <a:xfrm rot="10800000">
            <a:off x="2261483" y="2081376"/>
            <a:ext cx="8400" cy="140400"/>
          </a:xfrm>
          <a:prstGeom prst="straightConnector1">
            <a:avLst/>
          </a:prstGeom>
          <a:noFill/>
          <a:ln cap="flat" cmpd="sng" w="9525">
            <a:solidFill>
              <a:srgbClr val="2E2E97"/>
            </a:solidFill>
            <a:prstDash val="solid"/>
            <a:round/>
            <a:headEnd len="sm" w="sm" type="none"/>
            <a:tailEnd len="med" w="med" type="triangle"/>
          </a:ln>
        </p:spPr>
      </p:cxnSp>
      <p:cxnSp>
        <p:nvCxnSpPr>
          <p:cNvPr id="356" name="Shape 356"/>
          <p:cNvCxnSpPr/>
          <p:nvPr/>
        </p:nvCxnSpPr>
        <p:spPr>
          <a:xfrm rot="10800000">
            <a:off x="1877695" y="2871975"/>
            <a:ext cx="0" cy="245400"/>
          </a:xfrm>
          <a:prstGeom prst="straightConnector1">
            <a:avLst/>
          </a:prstGeom>
          <a:noFill/>
          <a:ln cap="flat" cmpd="sng" w="9525">
            <a:solidFill>
              <a:srgbClr val="2E2E97"/>
            </a:solidFill>
            <a:prstDash val="solid"/>
            <a:round/>
            <a:headEnd len="sm" w="sm" type="none"/>
            <a:tailEnd len="med" w="med" type="triangle"/>
          </a:ln>
        </p:spPr>
      </p:cxnSp>
      <p:cxnSp>
        <p:nvCxnSpPr>
          <p:cNvPr id="357" name="Shape 357"/>
          <p:cNvCxnSpPr/>
          <p:nvPr/>
        </p:nvCxnSpPr>
        <p:spPr>
          <a:xfrm>
            <a:off x="2312600" y="2088287"/>
            <a:ext cx="216900" cy="0"/>
          </a:xfrm>
          <a:prstGeom prst="straightConnector1">
            <a:avLst/>
          </a:prstGeom>
          <a:noFill/>
          <a:ln cap="flat" cmpd="sng" w="9525">
            <a:solidFill>
              <a:srgbClr val="2E2E97"/>
            </a:solidFill>
            <a:prstDash val="solid"/>
            <a:round/>
            <a:headEnd len="sm" w="sm" type="none"/>
            <a:tailEnd len="med" w="med" type="triangle"/>
          </a:ln>
        </p:spPr>
      </p:cxnSp>
      <p:cxnSp>
        <p:nvCxnSpPr>
          <p:cNvPr id="358" name="Shape 358"/>
          <p:cNvCxnSpPr/>
          <p:nvPr/>
        </p:nvCxnSpPr>
        <p:spPr>
          <a:xfrm rot="10800000">
            <a:off x="3671119" y="2911868"/>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59" name="Shape 359"/>
          <p:cNvCxnSpPr/>
          <p:nvPr/>
        </p:nvCxnSpPr>
        <p:spPr>
          <a:xfrm rot="10800000">
            <a:off x="3674327" y="2663540"/>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60" name="Shape 360"/>
          <p:cNvCxnSpPr/>
          <p:nvPr/>
        </p:nvCxnSpPr>
        <p:spPr>
          <a:xfrm rot="10800000">
            <a:off x="3354803" y="2467940"/>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361" name="Shape 361"/>
          <p:cNvCxnSpPr/>
          <p:nvPr/>
        </p:nvCxnSpPr>
        <p:spPr>
          <a:xfrm rot="10800000">
            <a:off x="2985504" y="2445394"/>
            <a:ext cx="216900" cy="0"/>
          </a:xfrm>
          <a:prstGeom prst="straightConnector1">
            <a:avLst/>
          </a:prstGeom>
          <a:noFill/>
          <a:ln cap="flat" cmpd="sng" w="9525">
            <a:solidFill>
              <a:srgbClr val="00B050"/>
            </a:solidFill>
            <a:prstDash val="solid"/>
            <a:round/>
            <a:headEnd len="sm" w="sm" type="none"/>
            <a:tailEnd len="med" w="med" type="triangle"/>
          </a:ln>
        </p:spPr>
      </p:cxnSp>
      <p:cxnSp>
        <p:nvCxnSpPr>
          <p:cNvPr id="362" name="Shape 362"/>
          <p:cNvCxnSpPr/>
          <p:nvPr/>
        </p:nvCxnSpPr>
        <p:spPr>
          <a:xfrm rot="10800000">
            <a:off x="3671152" y="2461338"/>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63" name="Shape 363"/>
          <p:cNvCxnSpPr/>
          <p:nvPr/>
        </p:nvCxnSpPr>
        <p:spPr>
          <a:xfrm rot="10800000">
            <a:off x="2956511" y="2319260"/>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64" name="Shape 364"/>
          <p:cNvCxnSpPr/>
          <p:nvPr/>
        </p:nvCxnSpPr>
        <p:spPr>
          <a:xfrm rot="10800000">
            <a:off x="2956511" y="2132376"/>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65" name="Shape 365"/>
          <p:cNvCxnSpPr/>
          <p:nvPr/>
        </p:nvCxnSpPr>
        <p:spPr>
          <a:xfrm rot="10800000">
            <a:off x="2956511" y="1940152"/>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66" name="Shape 366"/>
          <p:cNvCxnSpPr/>
          <p:nvPr/>
        </p:nvCxnSpPr>
        <p:spPr>
          <a:xfrm rot="10800000">
            <a:off x="2956511" y="1677067"/>
            <a:ext cx="0" cy="165600"/>
          </a:xfrm>
          <a:prstGeom prst="straightConnector1">
            <a:avLst/>
          </a:prstGeom>
          <a:noFill/>
          <a:ln cap="flat" cmpd="sng" w="9525">
            <a:solidFill>
              <a:srgbClr val="00B050"/>
            </a:solidFill>
            <a:prstDash val="solid"/>
            <a:round/>
            <a:headEnd len="sm" w="sm" type="none"/>
            <a:tailEnd len="med" w="med" type="triangle"/>
          </a:ln>
        </p:spPr>
      </p:cxnSp>
      <p:cxnSp>
        <p:nvCxnSpPr>
          <p:cNvPr id="367" name="Shape 367"/>
          <p:cNvCxnSpPr/>
          <p:nvPr/>
        </p:nvCxnSpPr>
        <p:spPr>
          <a:xfrm rot="10800000">
            <a:off x="2269763" y="2451443"/>
            <a:ext cx="10800" cy="198300"/>
          </a:xfrm>
          <a:prstGeom prst="straightConnector1">
            <a:avLst/>
          </a:prstGeom>
          <a:noFill/>
          <a:ln cap="flat" cmpd="sng" w="9525">
            <a:solidFill>
              <a:srgbClr val="2E2E97"/>
            </a:solidFill>
            <a:prstDash val="solid"/>
            <a:round/>
            <a:headEnd len="sm" w="sm" type="none"/>
            <a:tailEnd len="med" w="med" type="triangle"/>
          </a:ln>
        </p:spPr>
      </p:cxnSp>
      <p:pic>
        <p:nvPicPr>
          <p:cNvPr id="368" name="Shape 368"/>
          <p:cNvPicPr preferRelativeResize="0"/>
          <p:nvPr/>
        </p:nvPicPr>
        <p:blipFill rotWithShape="1">
          <a:blip r:embed="rId4">
            <a:alphaModFix/>
          </a:blip>
          <a:srcRect b="0" l="0" r="0" t="0"/>
          <a:stretch/>
        </p:blipFill>
        <p:spPr>
          <a:xfrm>
            <a:off x="4940797" y="3489398"/>
            <a:ext cx="2760269" cy="2121052"/>
          </a:xfrm>
          <a:prstGeom prst="rect">
            <a:avLst/>
          </a:prstGeom>
          <a:noFill/>
          <a:ln>
            <a:noFill/>
          </a:ln>
        </p:spPr>
      </p:pic>
      <p:cxnSp>
        <p:nvCxnSpPr>
          <p:cNvPr id="369" name="Shape 369"/>
          <p:cNvCxnSpPr/>
          <p:nvPr/>
        </p:nvCxnSpPr>
        <p:spPr>
          <a:xfrm rot="10800000">
            <a:off x="6447355" y="5056213"/>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70" name="Shape 370"/>
          <p:cNvCxnSpPr/>
          <p:nvPr/>
        </p:nvCxnSpPr>
        <p:spPr>
          <a:xfrm rot="10800000">
            <a:off x="5479829" y="5069294"/>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71" name="Shape 371"/>
          <p:cNvCxnSpPr/>
          <p:nvPr/>
        </p:nvCxnSpPr>
        <p:spPr>
          <a:xfrm rot="10800000">
            <a:off x="5479829" y="4857847"/>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72" name="Shape 372"/>
          <p:cNvCxnSpPr/>
          <p:nvPr/>
        </p:nvCxnSpPr>
        <p:spPr>
          <a:xfrm>
            <a:off x="5528953" y="4860985"/>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373" name="Shape 373"/>
          <p:cNvCxnSpPr/>
          <p:nvPr/>
        </p:nvCxnSpPr>
        <p:spPr>
          <a:xfrm rot="10800000">
            <a:off x="5798402" y="4641728"/>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74" name="Shape 374"/>
          <p:cNvCxnSpPr/>
          <p:nvPr/>
        </p:nvCxnSpPr>
        <p:spPr>
          <a:xfrm>
            <a:off x="5855398" y="4695326"/>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375" name="Shape 375"/>
          <p:cNvCxnSpPr/>
          <p:nvPr/>
        </p:nvCxnSpPr>
        <p:spPr>
          <a:xfrm rot="10800000">
            <a:off x="6105624" y="4443362"/>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76" name="Shape 376"/>
          <p:cNvCxnSpPr/>
          <p:nvPr/>
        </p:nvCxnSpPr>
        <p:spPr>
          <a:xfrm rot="10800000">
            <a:off x="6105624" y="4244996"/>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77" name="Shape 377"/>
          <p:cNvCxnSpPr/>
          <p:nvPr/>
        </p:nvCxnSpPr>
        <p:spPr>
          <a:xfrm flipH="1">
            <a:off x="6865440" y="5279829"/>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378" name="Shape 378"/>
          <p:cNvCxnSpPr/>
          <p:nvPr/>
        </p:nvCxnSpPr>
        <p:spPr>
          <a:xfrm flipH="1">
            <a:off x="6537603" y="5279829"/>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379" name="Shape 379"/>
          <p:cNvCxnSpPr/>
          <p:nvPr/>
        </p:nvCxnSpPr>
        <p:spPr>
          <a:xfrm flipH="1">
            <a:off x="8063550" y="3895380"/>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380" name="Shape 380"/>
          <p:cNvCxnSpPr/>
          <p:nvPr/>
        </p:nvCxnSpPr>
        <p:spPr>
          <a:xfrm rot="10800000">
            <a:off x="6447355" y="4819137"/>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81" name="Shape 381"/>
          <p:cNvCxnSpPr/>
          <p:nvPr/>
        </p:nvCxnSpPr>
        <p:spPr>
          <a:xfrm rot="10800000">
            <a:off x="6447355" y="4596209"/>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82" name="Shape 382"/>
          <p:cNvCxnSpPr/>
          <p:nvPr/>
        </p:nvCxnSpPr>
        <p:spPr>
          <a:xfrm>
            <a:off x="7150074" y="4272768"/>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383" name="Shape 383"/>
          <p:cNvCxnSpPr/>
          <p:nvPr/>
        </p:nvCxnSpPr>
        <p:spPr>
          <a:xfrm>
            <a:off x="6813764" y="4272768"/>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384" name="Shape 384"/>
          <p:cNvCxnSpPr/>
          <p:nvPr/>
        </p:nvCxnSpPr>
        <p:spPr>
          <a:xfrm>
            <a:off x="6520790" y="4272766"/>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385" name="Shape 385"/>
          <p:cNvCxnSpPr>
            <a:endCxn id="386" idx="2"/>
          </p:cNvCxnSpPr>
          <p:nvPr/>
        </p:nvCxnSpPr>
        <p:spPr>
          <a:xfrm>
            <a:off x="8293950" y="5241895"/>
            <a:ext cx="177000" cy="269700"/>
          </a:xfrm>
          <a:prstGeom prst="straightConnector1">
            <a:avLst/>
          </a:prstGeom>
          <a:noFill/>
          <a:ln cap="flat" cmpd="sng" w="9525">
            <a:solidFill>
              <a:srgbClr val="00B050"/>
            </a:solidFill>
            <a:prstDash val="solid"/>
            <a:round/>
            <a:headEnd len="sm" w="sm" type="none"/>
            <a:tailEnd len="med" w="med" type="triangle"/>
          </a:ln>
        </p:spPr>
      </p:cxnSp>
      <p:cxnSp>
        <p:nvCxnSpPr>
          <p:cNvPr id="387" name="Shape 387"/>
          <p:cNvCxnSpPr/>
          <p:nvPr/>
        </p:nvCxnSpPr>
        <p:spPr>
          <a:xfrm flipH="1">
            <a:off x="8063561" y="3965232"/>
            <a:ext cx="216600" cy="5400"/>
          </a:xfrm>
          <a:prstGeom prst="straightConnector1">
            <a:avLst/>
          </a:prstGeom>
          <a:noFill/>
          <a:ln cap="flat" cmpd="sng" w="9525">
            <a:solidFill>
              <a:srgbClr val="00B050"/>
            </a:solidFill>
            <a:prstDash val="solid"/>
            <a:round/>
            <a:headEnd len="sm" w="sm" type="none"/>
            <a:tailEnd len="med" w="med" type="triangle"/>
          </a:ln>
        </p:spPr>
      </p:cxnSp>
      <p:cxnSp>
        <p:nvCxnSpPr>
          <p:cNvPr id="388" name="Shape 388"/>
          <p:cNvCxnSpPr/>
          <p:nvPr/>
        </p:nvCxnSpPr>
        <p:spPr>
          <a:xfrm rot="10800000">
            <a:off x="6459692" y="4249828"/>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389" name="Shape 389"/>
          <p:cNvCxnSpPr/>
          <p:nvPr/>
        </p:nvCxnSpPr>
        <p:spPr>
          <a:xfrm flipH="1">
            <a:off x="7480671" y="4236897"/>
            <a:ext cx="5700" cy="213000"/>
          </a:xfrm>
          <a:prstGeom prst="straightConnector1">
            <a:avLst/>
          </a:prstGeom>
          <a:noFill/>
          <a:ln cap="flat" cmpd="sng" w="9525">
            <a:solidFill>
              <a:srgbClr val="00B050"/>
            </a:solidFill>
            <a:prstDash val="solid"/>
            <a:round/>
            <a:headEnd len="sm" w="sm" type="none"/>
            <a:tailEnd len="med" w="med" type="triangle"/>
          </a:ln>
        </p:spPr>
      </p:cxnSp>
      <p:cxnSp>
        <p:nvCxnSpPr>
          <p:cNvPr id="390" name="Shape 390"/>
          <p:cNvCxnSpPr/>
          <p:nvPr/>
        </p:nvCxnSpPr>
        <p:spPr>
          <a:xfrm rot="10800000">
            <a:off x="6447355" y="4443362"/>
            <a:ext cx="0" cy="198300"/>
          </a:xfrm>
          <a:prstGeom prst="straightConnector1">
            <a:avLst/>
          </a:prstGeom>
          <a:noFill/>
          <a:ln cap="flat" cmpd="sng" w="9525">
            <a:solidFill>
              <a:srgbClr val="00B050"/>
            </a:solidFill>
            <a:prstDash val="solid"/>
            <a:round/>
            <a:headEnd len="sm" w="sm" type="none"/>
            <a:tailEnd len="med" w="med" type="triangle"/>
          </a:ln>
        </p:spPr>
      </p:cxnSp>
      <p:pic>
        <p:nvPicPr>
          <p:cNvPr id="391" name="Shape 391"/>
          <p:cNvPicPr preferRelativeResize="0"/>
          <p:nvPr/>
        </p:nvPicPr>
        <p:blipFill rotWithShape="1">
          <a:blip r:embed="rId4">
            <a:alphaModFix/>
          </a:blip>
          <a:srcRect b="0" l="0" r="0" t="0"/>
          <a:stretch/>
        </p:blipFill>
        <p:spPr>
          <a:xfrm>
            <a:off x="1452325" y="3507600"/>
            <a:ext cx="2760275" cy="2121050"/>
          </a:xfrm>
          <a:prstGeom prst="rect">
            <a:avLst/>
          </a:prstGeom>
          <a:noFill/>
          <a:ln>
            <a:noFill/>
          </a:ln>
        </p:spPr>
      </p:pic>
      <p:cxnSp>
        <p:nvCxnSpPr>
          <p:cNvPr id="392" name="Shape 392"/>
          <p:cNvCxnSpPr/>
          <p:nvPr/>
        </p:nvCxnSpPr>
        <p:spPr>
          <a:xfrm rot="10800000">
            <a:off x="2021328" y="5063735"/>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93" name="Shape 393"/>
          <p:cNvCxnSpPr/>
          <p:nvPr/>
        </p:nvCxnSpPr>
        <p:spPr>
          <a:xfrm rot="10800000">
            <a:off x="2021328" y="4852288"/>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94" name="Shape 394"/>
          <p:cNvCxnSpPr/>
          <p:nvPr/>
        </p:nvCxnSpPr>
        <p:spPr>
          <a:xfrm>
            <a:off x="2070452" y="4855426"/>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395" name="Shape 395"/>
          <p:cNvCxnSpPr/>
          <p:nvPr/>
        </p:nvCxnSpPr>
        <p:spPr>
          <a:xfrm rot="10800000">
            <a:off x="2339900" y="4636169"/>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96" name="Shape 396"/>
          <p:cNvCxnSpPr/>
          <p:nvPr/>
        </p:nvCxnSpPr>
        <p:spPr>
          <a:xfrm>
            <a:off x="2396897" y="4689767"/>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397" name="Shape 397"/>
          <p:cNvCxnSpPr/>
          <p:nvPr/>
        </p:nvCxnSpPr>
        <p:spPr>
          <a:xfrm rot="10800000">
            <a:off x="3017153" y="4437803"/>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98" name="Shape 398"/>
          <p:cNvCxnSpPr/>
          <p:nvPr/>
        </p:nvCxnSpPr>
        <p:spPr>
          <a:xfrm rot="10800000">
            <a:off x="3017153" y="4239437"/>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399" name="Shape 399"/>
          <p:cNvCxnSpPr/>
          <p:nvPr/>
        </p:nvCxnSpPr>
        <p:spPr>
          <a:xfrm rot="10800000">
            <a:off x="3996202" y="4642576"/>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400" name="Shape 400"/>
          <p:cNvCxnSpPr/>
          <p:nvPr/>
        </p:nvCxnSpPr>
        <p:spPr>
          <a:xfrm rot="10800000">
            <a:off x="3675177" y="5050654"/>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401" name="Shape 401"/>
          <p:cNvCxnSpPr/>
          <p:nvPr/>
        </p:nvCxnSpPr>
        <p:spPr>
          <a:xfrm rot="10800000">
            <a:off x="3675177" y="4834535"/>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402" name="Shape 402"/>
          <p:cNvCxnSpPr/>
          <p:nvPr/>
        </p:nvCxnSpPr>
        <p:spPr>
          <a:xfrm>
            <a:off x="3756235" y="4865886"/>
            <a:ext cx="250200" cy="0"/>
          </a:xfrm>
          <a:prstGeom prst="straightConnector1">
            <a:avLst/>
          </a:prstGeom>
          <a:noFill/>
          <a:ln cap="flat" cmpd="sng" w="9525">
            <a:solidFill>
              <a:srgbClr val="00B050"/>
            </a:solidFill>
            <a:prstDash val="solid"/>
            <a:round/>
            <a:headEnd len="sm" w="sm" type="none"/>
            <a:tailEnd len="med" w="med" type="triangle"/>
          </a:ln>
        </p:spPr>
      </p:cxnSp>
      <p:cxnSp>
        <p:nvCxnSpPr>
          <p:cNvPr id="403" name="Shape 403"/>
          <p:cNvCxnSpPr/>
          <p:nvPr/>
        </p:nvCxnSpPr>
        <p:spPr>
          <a:xfrm rot="10800000">
            <a:off x="4006461" y="4437803"/>
            <a:ext cx="0" cy="198300"/>
          </a:xfrm>
          <a:prstGeom prst="straightConnector1">
            <a:avLst/>
          </a:prstGeom>
          <a:noFill/>
          <a:ln cap="flat" cmpd="sng" w="9525">
            <a:solidFill>
              <a:srgbClr val="00B050"/>
            </a:solidFill>
            <a:prstDash val="solid"/>
            <a:round/>
            <a:headEnd len="sm" w="sm" type="none"/>
            <a:tailEnd len="med" w="med" type="triangle"/>
          </a:ln>
        </p:spPr>
      </p:cxnSp>
      <p:cxnSp>
        <p:nvCxnSpPr>
          <p:cNvPr id="404" name="Shape 404"/>
          <p:cNvCxnSpPr/>
          <p:nvPr/>
        </p:nvCxnSpPr>
        <p:spPr>
          <a:xfrm>
            <a:off x="2706285" y="4686127"/>
            <a:ext cx="250200" cy="0"/>
          </a:xfrm>
          <a:prstGeom prst="straightConnector1">
            <a:avLst/>
          </a:prstGeom>
          <a:noFill/>
          <a:ln cap="flat" cmpd="sng" w="9525">
            <a:solidFill>
              <a:srgbClr val="2E2E97"/>
            </a:solidFill>
            <a:prstDash val="solid"/>
            <a:round/>
            <a:headEnd len="sm" w="sm" type="none"/>
            <a:tailEnd len="med" w="med" type="triangle"/>
          </a:ln>
        </p:spPr>
      </p:cxnSp>
      <p:cxnSp>
        <p:nvCxnSpPr>
          <p:cNvPr id="405" name="Shape 405"/>
          <p:cNvCxnSpPr/>
          <p:nvPr/>
        </p:nvCxnSpPr>
        <p:spPr>
          <a:xfrm rot="10800000">
            <a:off x="2706195" y="4272784"/>
            <a:ext cx="166200" cy="0"/>
          </a:xfrm>
          <a:prstGeom prst="straightConnector1">
            <a:avLst/>
          </a:prstGeom>
          <a:noFill/>
          <a:ln cap="flat" cmpd="sng" w="9525">
            <a:solidFill>
              <a:srgbClr val="2E2E97"/>
            </a:solidFill>
            <a:prstDash val="solid"/>
            <a:round/>
            <a:headEnd len="sm" w="sm" type="none"/>
            <a:tailEnd len="med" w="med" type="triangle"/>
          </a:ln>
        </p:spPr>
      </p:cxnSp>
      <p:cxnSp>
        <p:nvCxnSpPr>
          <p:cNvPr id="406" name="Shape 406"/>
          <p:cNvCxnSpPr/>
          <p:nvPr/>
        </p:nvCxnSpPr>
        <p:spPr>
          <a:xfrm rot="10800000">
            <a:off x="2706285" y="4041071"/>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407" name="Shape 407"/>
          <p:cNvCxnSpPr/>
          <p:nvPr/>
        </p:nvCxnSpPr>
        <p:spPr>
          <a:xfrm rot="10800000">
            <a:off x="2706285" y="3842706"/>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408" name="Shape 408"/>
          <p:cNvCxnSpPr/>
          <p:nvPr/>
        </p:nvCxnSpPr>
        <p:spPr>
          <a:xfrm>
            <a:off x="2706285" y="3858222"/>
            <a:ext cx="250200" cy="0"/>
          </a:xfrm>
          <a:prstGeom prst="straightConnector1">
            <a:avLst/>
          </a:prstGeom>
          <a:noFill/>
          <a:ln cap="flat" cmpd="sng" w="9525">
            <a:solidFill>
              <a:srgbClr val="2E2E97"/>
            </a:solidFill>
            <a:prstDash val="solid"/>
            <a:round/>
            <a:headEnd len="sm" w="sm" type="none"/>
            <a:tailEnd len="med" w="med" type="triangle"/>
          </a:ln>
        </p:spPr>
      </p:cxnSp>
      <p:sp>
        <p:nvSpPr>
          <p:cNvPr id="409" name="Shape 409"/>
          <p:cNvSpPr txBox="1"/>
          <p:nvPr/>
        </p:nvSpPr>
        <p:spPr>
          <a:xfrm>
            <a:off x="749791" y="2145576"/>
            <a:ext cx="6372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9 steps</a:t>
            </a:r>
            <a:endParaRPr/>
          </a:p>
        </p:txBody>
      </p:sp>
      <p:sp>
        <p:nvSpPr>
          <p:cNvPr id="410" name="Shape 410"/>
          <p:cNvSpPr txBox="1"/>
          <p:nvPr/>
        </p:nvSpPr>
        <p:spPr>
          <a:xfrm>
            <a:off x="8179250" y="2153752"/>
            <a:ext cx="6372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9 steps</a:t>
            </a:r>
            <a:endParaRPr/>
          </a:p>
        </p:txBody>
      </p:sp>
      <p:sp>
        <p:nvSpPr>
          <p:cNvPr id="411" name="Shape 411"/>
          <p:cNvSpPr txBox="1"/>
          <p:nvPr/>
        </p:nvSpPr>
        <p:spPr>
          <a:xfrm>
            <a:off x="683600" y="4293275"/>
            <a:ext cx="768000" cy="2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12 steps</a:t>
            </a:r>
            <a:endParaRPr/>
          </a:p>
        </p:txBody>
      </p:sp>
      <p:sp>
        <p:nvSpPr>
          <p:cNvPr id="386" name="Shape 386"/>
          <p:cNvSpPr txBox="1"/>
          <p:nvPr/>
        </p:nvSpPr>
        <p:spPr>
          <a:xfrm>
            <a:off x="8063550" y="5142595"/>
            <a:ext cx="814800" cy="36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15 steps</a:t>
            </a:r>
            <a:endParaRPr/>
          </a:p>
        </p:txBody>
      </p:sp>
      <p:sp>
        <p:nvSpPr>
          <p:cNvPr id="412" name="Shape 412"/>
          <p:cNvSpPr txBox="1"/>
          <p:nvPr/>
        </p:nvSpPr>
        <p:spPr>
          <a:xfrm>
            <a:off x="4183088" y="2007125"/>
            <a:ext cx="814800" cy="93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easy</a:t>
            </a:r>
            <a:endParaRPr/>
          </a:p>
        </p:txBody>
      </p:sp>
      <p:pic>
        <p:nvPicPr>
          <p:cNvPr id="413" name="Shape 413"/>
          <p:cNvPicPr preferRelativeResize="0"/>
          <p:nvPr/>
        </p:nvPicPr>
        <p:blipFill>
          <a:blip r:embed="rId5">
            <a:alphaModFix/>
          </a:blip>
          <a:stretch>
            <a:fillRect/>
          </a:stretch>
        </p:blipFill>
        <p:spPr>
          <a:xfrm>
            <a:off x="4244662" y="6263399"/>
            <a:ext cx="1102032" cy="930400"/>
          </a:xfrm>
          <a:prstGeom prst="rect">
            <a:avLst/>
          </a:prstGeom>
          <a:noFill/>
          <a:ln>
            <a:noFill/>
          </a:ln>
        </p:spPr>
      </p:pic>
      <p:pic>
        <p:nvPicPr>
          <p:cNvPr id="414" name="Shape 414"/>
          <p:cNvPicPr preferRelativeResize="0"/>
          <p:nvPr/>
        </p:nvPicPr>
        <p:blipFill>
          <a:blip r:embed="rId6">
            <a:alphaModFix/>
          </a:blip>
          <a:stretch>
            <a:fillRect/>
          </a:stretch>
        </p:blipFill>
        <p:spPr>
          <a:xfrm>
            <a:off x="180750" y="5404475"/>
            <a:ext cx="930400" cy="930400"/>
          </a:xfrm>
          <a:prstGeom prst="rect">
            <a:avLst/>
          </a:prstGeom>
          <a:noFill/>
          <a:ln>
            <a:noFill/>
          </a:ln>
        </p:spPr>
      </p:pic>
      <p:pic>
        <p:nvPicPr>
          <p:cNvPr id="415" name="Shape 415"/>
          <p:cNvPicPr preferRelativeResize="0"/>
          <p:nvPr/>
        </p:nvPicPr>
        <p:blipFill>
          <a:blip r:embed="rId7">
            <a:alphaModFix/>
          </a:blip>
          <a:stretch>
            <a:fillRect/>
          </a:stretch>
        </p:blipFill>
        <p:spPr>
          <a:xfrm>
            <a:off x="0" y="6334875"/>
            <a:ext cx="9143999" cy="523125"/>
          </a:xfrm>
          <a:prstGeom prst="rect">
            <a:avLst/>
          </a:prstGeom>
          <a:noFill/>
          <a:ln>
            <a:noFill/>
          </a:ln>
        </p:spPr>
      </p:pic>
      <p:cxnSp>
        <p:nvCxnSpPr>
          <p:cNvPr id="416" name="Shape 416"/>
          <p:cNvCxnSpPr/>
          <p:nvPr/>
        </p:nvCxnSpPr>
        <p:spPr>
          <a:xfrm rot="10800000">
            <a:off x="6105624" y="3970146"/>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417" name="Shape 417"/>
          <p:cNvCxnSpPr/>
          <p:nvPr/>
        </p:nvCxnSpPr>
        <p:spPr>
          <a:xfrm rot="10800000">
            <a:off x="6117424" y="3759071"/>
            <a:ext cx="0" cy="198300"/>
          </a:xfrm>
          <a:prstGeom prst="straightConnector1">
            <a:avLst/>
          </a:prstGeom>
          <a:noFill/>
          <a:ln cap="flat" cmpd="sng" w="9525">
            <a:solidFill>
              <a:srgbClr val="2E2E97"/>
            </a:solidFill>
            <a:prstDash val="solid"/>
            <a:round/>
            <a:headEnd len="sm" w="sm" type="none"/>
            <a:tailEnd len="med" w="med" type="triangle"/>
          </a:ln>
        </p:spPr>
      </p:cxnSp>
      <p:cxnSp>
        <p:nvCxnSpPr>
          <p:cNvPr id="418" name="Shape 418"/>
          <p:cNvCxnSpPr/>
          <p:nvPr/>
        </p:nvCxnSpPr>
        <p:spPr>
          <a:xfrm>
            <a:off x="6195835" y="3842701"/>
            <a:ext cx="250200" cy="0"/>
          </a:xfrm>
          <a:prstGeom prst="straightConnector1">
            <a:avLst/>
          </a:prstGeom>
          <a:noFill/>
          <a:ln cap="flat" cmpd="sng" w="9525">
            <a:solidFill>
              <a:srgbClr val="2E2E97"/>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Shape 424"/>
          <p:cNvPicPr preferRelativeResize="0"/>
          <p:nvPr/>
        </p:nvPicPr>
        <p:blipFill rotWithShape="1">
          <a:blip r:embed="rId3">
            <a:alphaModFix/>
          </a:blip>
          <a:srcRect b="0" l="0" r="0" t="0"/>
          <a:stretch/>
        </p:blipFill>
        <p:spPr>
          <a:xfrm>
            <a:off x="4572000" y="1545193"/>
            <a:ext cx="4563112" cy="3524742"/>
          </a:xfrm>
          <a:prstGeom prst="rect">
            <a:avLst/>
          </a:prstGeom>
          <a:noFill/>
          <a:ln>
            <a:noFill/>
          </a:ln>
        </p:spPr>
      </p:pic>
      <p:sp>
        <p:nvSpPr>
          <p:cNvPr id="425" name="Shape 425"/>
          <p:cNvSpPr txBox="1"/>
          <p:nvPr>
            <p:ph type="title"/>
          </p:nvPr>
        </p:nvSpPr>
        <p:spPr>
          <a:xfrm>
            <a:off x="2971800" y="76200"/>
            <a:ext cx="5791200" cy="685800"/>
          </a:xfrm>
          <a:prstGeom prst="rect">
            <a:avLst/>
          </a:prstGeom>
          <a:noFill/>
          <a:ln>
            <a:noFill/>
          </a:ln>
        </p:spPr>
        <p:txBody>
          <a:bodyPr anchorCtr="0" anchor="ctr" bIns="45700" lIns="91425" spcFirstLastPara="1" rIns="91425" wrap="square" tIns="45700">
            <a:noAutofit/>
          </a:bodyPr>
          <a:lstStyle/>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80645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426" name="Shape 426"/>
          <p:cNvSpPr txBox="1"/>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Arial"/>
              <a:buNone/>
            </a:pPr>
            <a:r>
              <a:t/>
            </a:r>
            <a:endParaRPr b="1" i="0" sz="2000" u="none" cap="none" strike="noStrike">
              <a:solidFill>
                <a:schemeClr val="lt1"/>
              </a:solidFill>
              <a:latin typeface="Arial"/>
              <a:ea typeface="Arial"/>
              <a:cs typeface="Arial"/>
              <a:sym typeface="Arial"/>
            </a:endParaRPr>
          </a:p>
        </p:txBody>
      </p:sp>
      <p:sp>
        <p:nvSpPr>
          <p:cNvPr id="427" name="Shape 427"/>
          <p:cNvSpPr txBox="1"/>
          <p:nvPr/>
        </p:nvSpPr>
        <p:spPr>
          <a:xfrm>
            <a:off x="2376375" y="76200"/>
            <a:ext cx="70716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400" u="none" cap="none" strike="noStrike">
                <a:solidFill>
                  <a:schemeClr val="lt1"/>
                </a:solidFill>
                <a:latin typeface="Arial"/>
                <a:ea typeface="Arial"/>
                <a:cs typeface="Arial"/>
                <a:sym typeface="Arial"/>
              </a:rPr>
              <a:t>Data analysis —Efficiency of finishing task</a:t>
            </a:r>
            <a:endParaRPr b="1" i="0" sz="2400" u="none" cap="none" strike="noStrike">
              <a:solidFill>
                <a:schemeClr val="lt1"/>
              </a:solidFill>
              <a:latin typeface="Arial"/>
              <a:ea typeface="Arial"/>
              <a:cs typeface="Arial"/>
              <a:sym typeface="Arial"/>
            </a:endParaRPr>
          </a:p>
        </p:txBody>
      </p:sp>
      <p:sp>
        <p:nvSpPr>
          <p:cNvPr id="428" name="Shape 428"/>
          <p:cNvSpPr/>
          <p:nvPr/>
        </p:nvSpPr>
        <p:spPr>
          <a:xfrm>
            <a:off x="172284" y="1060373"/>
            <a:ext cx="7986236"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0000"/>
                </a:solidFill>
                <a:latin typeface="Arial"/>
                <a:ea typeface="Arial"/>
                <a:cs typeface="Arial"/>
                <a:sym typeface="Arial"/>
              </a:rPr>
              <a:t>Dynamic programming plan </a:t>
            </a:r>
            <a:r>
              <a:rPr b="0" i="0" lang="en-US" sz="1400" u="none" cap="none" strike="noStrike">
                <a:solidFill>
                  <a:schemeClr val="dk1"/>
                </a:solidFill>
                <a:latin typeface="Arial"/>
                <a:ea typeface="Arial"/>
                <a:cs typeface="Arial"/>
                <a:sym typeface="Arial"/>
              </a:rPr>
              <a:t>+ QL                  VS             </a:t>
            </a:r>
            <a:r>
              <a:rPr b="1" i="0" lang="en-US" sz="1600" u="none" cap="none" strike="noStrike">
                <a:solidFill>
                  <a:srgbClr val="FF0000"/>
                </a:solidFill>
                <a:latin typeface="Arial"/>
                <a:ea typeface="Arial"/>
                <a:cs typeface="Arial"/>
                <a:sym typeface="Arial"/>
              </a:rPr>
              <a:t>Greedy algorithm plan </a:t>
            </a:r>
            <a:r>
              <a:rPr b="0" i="0" lang="en-US" sz="1400" u="none" cap="none" strike="noStrike">
                <a:solidFill>
                  <a:schemeClr val="dk1"/>
                </a:solidFill>
                <a:latin typeface="Arial"/>
                <a:ea typeface="Arial"/>
                <a:cs typeface="Arial"/>
                <a:sym typeface="Arial"/>
              </a:rPr>
              <a:t>+ QL   </a:t>
            </a:r>
            <a:endParaRPr/>
          </a:p>
        </p:txBody>
      </p:sp>
      <p:cxnSp>
        <p:nvCxnSpPr>
          <p:cNvPr id="429" name="Shape 429"/>
          <p:cNvCxnSpPr/>
          <p:nvPr/>
        </p:nvCxnSpPr>
        <p:spPr>
          <a:xfrm>
            <a:off x="5061303" y="2150384"/>
            <a:ext cx="257743" cy="0"/>
          </a:xfrm>
          <a:prstGeom prst="straightConnector1">
            <a:avLst/>
          </a:prstGeom>
          <a:noFill/>
          <a:ln cap="flat" cmpd="sng" w="9525">
            <a:solidFill>
              <a:srgbClr val="2E2E97"/>
            </a:solidFill>
            <a:prstDash val="solid"/>
            <a:round/>
            <a:headEnd len="sm" w="sm" type="none"/>
            <a:tailEnd len="med" w="med" type="triangle"/>
          </a:ln>
        </p:spPr>
      </p:cxnSp>
      <p:cxnSp>
        <p:nvCxnSpPr>
          <p:cNvPr id="430" name="Shape 430"/>
          <p:cNvCxnSpPr/>
          <p:nvPr/>
        </p:nvCxnSpPr>
        <p:spPr>
          <a:xfrm rot="10800000">
            <a:off x="5522427" y="1810485"/>
            <a:ext cx="0" cy="292100"/>
          </a:xfrm>
          <a:prstGeom prst="straightConnector1">
            <a:avLst/>
          </a:prstGeom>
          <a:noFill/>
          <a:ln cap="flat" cmpd="sng" w="9525">
            <a:solidFill>
              <a:srgbClr val="2E2E97"/>
            </a:solidFill>
            <a:prstDash val="solid"/>
            <a:round/>
            <a:headEnd len="sm" w="sm" type="none"/>
            <a:tailEnd len="med" w="med" type="triangle"/>
          </a:ln>
        </p:spPr>
      </p:cxnSp>
      <p:cxnSp>
        <p:nvCxnSpPr>
          <p:cNvPr id="431" name="Shape 431"/>
          <p:cNvCxnSpPr/>
          <p:nvPr/>
        </p:nvCxnSpPr>
        <p:spPr>
          <a:xfrm>
            <a:off x="6143364" y="3438638"/>
            <a:ext cx="257743" cy="0"/>
          </a:xfrm>
          <a:prstGeom prst="straightConnector1">
            <a:avLst/>
          </a:prstGeom>
          <a:noFill/>
          <a:ln cap="flat" cmpd="sng" w="9525">
            <a:solidFill>
              <a:srgbClr val="2E2E97"/>
            </a:solidFill>
            <a:prstDash val="solid"/>
            <a:round/>
            <a:headEnd len="sm" w="sm" type="none"/>
            <a:tailEnd len="med" w="med" type="triangle"/>
          </a:ln>
        </p:spPr>
      </p:cxnSp>
      <p:cxnSp>
        <p:nvCxnSpPr>
          <p:cNvPr id="432" name="Shape 432"/>
          <p:cNvCxnSpPr/>
          <p:nvPr/>
        </p:nvCxnSpPr>
        <p:spPr>
          <a:xfrm rot="10800000">
            <a:off x="6593321" y="3179561"/>
            <a:ext cx="0" cy="235905"/>
          </a:xfrm>
          <a:prstGeom prst="straightConnector1">
            <a:avLst/>
          </a:prstGeom>
          <a:noFill/>
          <a:ln cap="flat" cmpd="sng" w="9525">
            <a:solidFill>
              <a:srgbClr val="2E2E97"/>
            </a:solidFill>
            <a:prstDash val="solid"/>
            <a:round/>
            <a:headEnd len="sm" w="sm" type="none"/>
            <a:tailEnd len="med" w="med" type="triangle"/>
          </a:ln>
        </p:spPr>
      </p:cxnSp>
      <p:cxnSp>
        <p:nvCxnSpPr>
          <p:cNvPr id="433" name="Shape 433"/>
          <p:cNvCxnSpPr/>
          <p:nvPr/>
        </p:nvCxnSpPr>
        <p:spPr>
          <a:xfrm rot="10800000">
            <a:off x="7145274" y="3490533"/>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34" name="Shape 434"/>
          <p:cNvCxnSpPr/>
          <p:nvPr/>
        </p:nvCxnSpPr>
        <p:spPr>
          <a:xfrm rot="10800000">
            <a:off x="5522427" y="3860812"/>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35" name="Shape 435"/>
          <p:cNvCxnSpPr/>
          <p:nvPr/>
        </p:nvCxnSpPr>
        <p:spPr>
          <a:xfrm>
            <a:off x="6591099" y="1817660"/>
            <a:ext cx="2222" cy="332724"/>
          </a:xfrm>
          <a:prstGeom prst="straightConnector1">
            <a:avLst/>
          </a:prstGeom>
          <a:noFill/>
          <a:ln cap="flat" cmpd="sng" w="9525">
            <a:solidFill>
              <a:srgbClr val="2E2E97"/>
            </a:solidFill>
            <a:prstDash val="solid"/>
            <a:round/>
            <a:headEnd len="sm" w="sm" type="none"/>
            <a:tailEnd len="med" w="med" type="triangle"/>
          </a:ln>
        </p:spPr>
      </p:cxnSp>
      <p:cxnSp>
        <p:nvCxnSpPr>
          <p:cNvPr id="436" name="Shape 436"/>
          <p:cNvCxnSpPr/>
          <p:nvPr/>
        </p:nvCxnSpPr>
        <p:spPr>
          <a:xfrm>
            <a:off x="6143364" y="1791990"/>
            <a:ext cx="297579" cy="0"/>
          </a:xfrm>
          <a:prstGeom prst="straightConnector1">
            <a:avLst/>
          </a:prstGeom>
          <a:noFill/>
          <a:ln cap="flat" cmpd="sng" w="9525">
            <a:solidFill>
              <a:srgbClr val="2E2E97"/>
            </a:solidFill>
            <a:prstDash val="solid"/>
            <a:round/>
            <a:headEnd len="sm" w="sm" type="none"/>
            <a:tailEnd len="med" w="med" type="triangle"/>
          </a:ln>
        </p:spPr>
      </p:cxnSp>
      <p:cxnSp>
        <p:nvCxnSpPr>
          <p:cNvPr id="437" name="Shape 437"/>
          <p:cNvCxnSpPr/>
          <p:nvPr/>
        </p:nvCxnSpPr>
        <p:spPr>
          <a:xfrm rot="10800000">
            <a:off x="6613591" y="2849750"/>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38" name="Shape 438"/>
          <p:cNvCxnSpPr/>
          <p:nvPr/>
        </p:nvCxnSpPr>
        <p:spPr>
          <a:xfrm flipH="1">
            <a:off x="7862558" y="3807762"/>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39" name="Shape 439"/>
          <p:cNvCxnSpPr/>
          <p:nvPr/>
        </p:nvCxnSpPr>
        <p:spPr>
          <a:xfrm flipH="1">
            <a:off x="7297983" y="3811588"/>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40" name="Shape 440"/>
          <p:cNvCxnSpPr/>
          <p:nvPr/>
        </p:nvCxnSpPr>
        <p:spPr>
          <a:xfrm rot="10800000">
            <a:off x="7145274" y="2772962"/>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41" name="Shape 441"/>
          <p:cNvCxnSpPr/>
          <p:nvPr/>
        </p:nvCxnSpPr>
        <p:spPr>
          <a:xfrm>
            <a:off x="7306133" y="3490533"/>
            <a:ext cx="297579" cy="0"/>
          </a:xfrm>
          <a:prstGeom prst="straightConnector1">
            <a:avLst/>
          </a:prstGeom>
          <a:noFill/>
          <a:ln cap="flat" cmpd="sng" w="9525">
            <a:solidFill>
              <a:srgbClr val="00B050"/>
            </a:solidFill>
            <a:prstDash val="solid"/>
            <a:round/>
            <a:headEnd len="sm" w="sm" type="none"/>
            <a:tailEnd len="med" w="med" type="triangle"/>
          </a:ln>
        </p:spPr>
      </p:cxnSp>
      <p:cxnSp>
        <p:nvCxnSpPr>
          <p:cNvPr id="442" name="Shape 442"/>
          <p:cNvCxnSpPr/>
          <p:nvPr/>
        </p:nvCxnSpPr>
        <p:spPr>
          <a:xfrm flipH="1">
            <a:off x="7290259" y="3148787"/>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43" name="Shape 443"/>
          <p:cNvCxnSpPr/>
          <p:nvPr/>
        </p:nvCxnSpPr>
        <p:spPr>
          <a:xfrm rot="10800000">
            <a:off x="8283915" y="3860812"/>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44" name="Shape 444"/>
          <p:cNvCxnSpPr/>
          <p:nvPr/>
        </p:nvCxnSpPr>
        <p:spPr>
          <a:xfrm rot="10800000">
            <a:off x="8283915" y="4163839"/>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45" name="Shape 445"/>
          <p:cNvCxnSpPr/>
          <p:nvPr/>
        </p:nvCxnSpPr>
        <p:spPr>
          <a:xfrm rot="10800000">
            <a:off x="7636011" y="3179561"/>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46" name="Shape 446"/>
          <p:cNvCxnSpPr/>
          <p:nvPr/>
        </p:nvCxnSpPr>
        <p:spPr>
          <a:xfrm rot="10800000">
            <a:off x="5522427" y="4163839"/>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47" name="Shape 447"/>
          <p:cNvCxnSpPr/>
          <p:nvPr/>
        </p:nvCxnSpPr>
        <p:spPr>
          <a:xfrm rot="10800000">
            <a:off x="4942368" y="2150384"/>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48" name="Shape 448"/>
          <p:cNvCxnSpPr/>
          <p:nvPr/>
        </p:nvCxnSpPr>
        <p:spPr>
          <a:xfrm>
            <a:off x="5076059" y="3451989"/>
            <a:ext cx="297579" cy="0"/>
          </a:xfrm>
          <a:prstGeom prst="straightConnector1">
            <a:avLst/>
          </a:prstGeom>
          <a:noFill/>
          <a:ln cap="flat" cmpd="sng" w="9525">
            <a:solidFill>
              <a:srgbClr val="2E2E97"/>
            </a:solidFill>
            <a:prstDash val="solid"/>
            <a:round/>
            <a:headEnd len="sm" w="sm" type="none"/>
            <a:tailEnd len="med" w="med" type="triangle"/>
          </a:ln>
        </p:spPr>
      </p:cxnSp>
      <p:cxnSp>
        <p:nvCxnSpPr>
          <p:cNvPr id="449" name="Shape 449"/>
          <p:cNvCxnSpPr/>
          <p:nvPr/>
        </p:nvCxnSpPr>
        <p:spPr>
          <a:xfrm rot="10800000">
            <a:off x="4942368" y="2501121"/>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50" name="Shape 450"/>
          <p:cNvCxnSpPr/>
          <p:nvPr/>
        </p:nvCxnSpPr>
        <p:spPr>
          <a:xfrm>
            <a:off x="5631311" y="3451989"/>
            <a:ext cx="297579" cy="0"/>
          </a:xfrm>
          <a:prstGeom prst="straightConnector1">
            <a:avLst/>
          </a:prstGeom>
          <a:noFill/>
          <a:ln cap="flat" cmpd="sng" w="9525">
            <a:solidFill>
              <a:srgbClr val="2E2E97"/>
            </a:solidFill>
            <a:prstDash val="solid"/>
            <a:round/>
            <a:headEnd len="sm" w="sm" type="none"/>
            <a:tailEnd len="med" w="med" type="triangle"/>
          </a:ln>
        </p:spPr>
      </p:cxnSp>
      <p:cxnSp>
        <p:nvCxnSpPr>
          <p:cNvPr id="451" name="Shape 451"/>
          <p:cNvCxnSpPr/>
          <p:nvPr/>
        </p:nvCxnSpPr>
        <p:spPr>
          <a:xfrm rot="10800000">
            <a:off x="6198067" y="2821740"/>
            <a:ext cx="306420" cy="0"/>
          </a:xfrm>
          <a:prstGeom prst="straightConnector1">
            <a:avLst/>
          </a:prstGeom>
          <a:noFill/>
          <a:ln cap="flat" cmpd="sng" w="9525">
            <a:solidFill>
              <a:srgbClr val="2E2E97"/>
            </a:solidFill>
            <a:prstDash val="solid"/>
            <a:round/>
            <a:headEnd len="sm" w="sm" type="none"/>
            <a:tailEnd len="med" w="med" type="triangle"/>
          </a:ln>
        </p:spPr>
      </p:cxnSp>
      <p:cxnSp>
        <p:nvCxnSpPr>
          <p:cNvPr id="452" name="Shape 452"/>
          <p:cNvCxnSpPr/>
          <p:nvPr/>
        </p:nvCxnSpPr>
        <p:spPr>
          <a:xfrm rot="10800000">
            <a:off x="5028487" y="3566775"/>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53" name="Shape 453"/>
          <p:cNvCxnSpPr/>
          <p:nvPr/>
        </p:nvCxnSpPr>
        <p:spPr>
          <a:xfrm>
            <a:off x="5631310" y="1795526"/>
            <a:ext cx="297579" cy="0"/>
          </a:xfrm>
          <a:prstGeom prst="straightConnector1">
            <a:avLst/>
          </a:prstGeom>
          <a:noFill/>
          <a:ln cap="flat" cmpd="sng" w="9525">
            <a:solidFill>
              <a:srgbClr val="2E2E97"/>
            </a:solidFill>
            <a:prstDash val="solid"/>
            <a:round/>
            <a:headEnd len="sm" w="sm" type="none"/>
            <a:tailEnd len="med" w="med" type="triangle"/>
          </a:ln>
        </p:spPr>
      </p:cxnSp>
      <p:cxnSp>
        <p:nvCxnSpPr>
          <p:cNvPr id="454" name="Shape 454"/>
          <p:cNvCxnSpPr/>
          <p:nvPr/>
        </p:nvCxnSpPr>
        <p:spPr>
          <a:xfrm rot="10800000">
            <a:off x="5659016" y="2821768"/>
            <a:ext cx="306420" cy="0"/>
          </a:xfrm>
          <a:prstGeom prst="straightConnector1">
            <a:avLst/>
          </a:prstGeom>
          <a:noFill/>
          <a:ln cap="flat" cmpd="sng" w="9525">
            <a:solidFill>
              <a:srgbClr val="2E2E97"/>
            </a:solidFill>
            <a:prstDash val="solid"/>
            <a:round/>
            <a:headEnd len="sm" w="sm" type="none"/>
            <a:tailEnd len="med" w="med" type="triangle"/>
          </a:ln>
        </p:spPr>
      </p:cxnSp>
      <p:cxnSp>
        <p:nvCxnSpPr>
          <p:cNvPr id="455" name="Shape 455"/>
          <p:cNvCxnSpPr/>
          <p:nvPr/>
        </p:nvCxnSpPr>
        <p:spPr>
          <a:xfrm rot="10800000">
            <a:off x="5061303" y="2828091"/>
            <a:ext cx="306420" cy="0"/>
          </a:xfrm>
          <a:prstGeom prst="straightConnector1">
            <a:avLst/>
          </a:prstGeom>
          <a:noFill/>
          <a:ln cap="flat" cmpd="sng" w="9525">
            <a:solidFill>
              <a:srgbClr val="2E2E97"/>
            </a:solidFill>
            <a:prstDash val="solid"/>
            <a:round/>
            <a:headEnd len="sm" w="sm" type="none"/>
            <a:tailEnd len="med" w="med" type="triangle"/>
          </a:ln>
        </p:spPr>
      </p:cxnSp>
      <p:cxnSp>
        <p:nvCxnSpPr>
          <p:cNvPr id="456" name="Shape 456"/>
          <p:cNvCxnSpPr/>
          <p:nvPr/>
        </p:nvCxnSpPr>
        <p:spPr>
          <a:xfrm rot="10800000">
            <a:off x="5042992" y="3807762"/>
            <a:ext cx="306420" cy="0"/>
          </a:xfrm>
          <a:prstGeom prst="straightConnector1">
            <a:avLst/>
          </a:prstGeom>
          <a:noFill/>
          <a:ln cap="flat" cmpd="sng" w="9525">
            <a:solidFill>
              <a:srgbClr val="2E2E97"/>
            </a:solidFill>
            <a:prstDash val="solid"/>
            <a:round/>
            <a:headEnd len="sm" w="sm" type="none"/>
            <a:tailEnd len="med" w="med" type="triangle"/>
          </a:ln>
        </p:spPr>
      </p:cxnSp>
      <p:pic>
        <p:nvPicPr>
          <p:cNvPr id="457" name="Shape 457"/>
          <p:cNvPicPr preferRelativeResize="0"/>
          <p:nvPr/>
        </p:nvPicPr>
        <p:blipFill rotWithShape="1">
          <a:blip r:embed="rId3">
            <a:alphaModFix/>
          </a:blip>
          <a:srcRect b="0" l="0" r="0" t="0"/>
          <a:stretch/>
        </p:blipFill>
        <p:spPr>
          <a:xfrm>
            <a:off x="75109" y="1538816"/>
            <a:ext cx="4563112" cy="3524742"/>
          </a:xfrm>
          <a:prstGeom prst="rect">
            <a:avLst/>
          </a:prstGeom>
          <a:noFill/>
          <a:ln>
            <a:noFill/>
          </a:ln>
        </p:spPr>
      </p:pic>
      <p:cxnSp>
        <p:nvCxnSpPr>
          <p:cNvPr id="458" name="Shape 458"/>
          <p:cNvCxnSpPr/>
          <p:nvPr/>
        </p:nvCxnSpPr>
        <p:spPr>
          <a:xfrm>
            <a:off x="564412" y="2144007"/>
            <a:ext cx="257743" cy="0"/>
          </a:xfrm>
          <a:prstGeom prst="straightConnector1">
            <a:avLst/>
          </a:prstGeom>
          <a:noFill/>
          <a:ln cap="flat" cmpd="sng" w="9525">
            <a:solidFill>
              <a:srgbClr val="2E2E97"/>
            </a:solidFill>
            <a:prstDash val="solid"/>
            <a:round/>
            <a:headEnd len="sm" w="sm" type="none"/>
            <a:tailEnd len="med" w="med" type="triangle"/>
          </a:ln>
        </p:spPr>
      </p:cxnSp>
      <p:cxnSp>
        <p:nvCxnSpPr>
          <p:cNvPr id="459" name="Shape 459"/>
          <p:cNvCxnSpPr/>
          <p:nvPr/>
        </p:nvCxnSpPr>
        <p:spPr>
          <a:xfrm rot="10800000">
            <a:off x="1025536" y="1804108"/>
            <a:ext cx="0" cy="292100"/>
          </a:xfrm>
          <a:prstGeom prst="straightConnector1">
            <a:avLst/>
          </a:prstGeom>
          <a:noFill/>
          <a:ln cap="flat" cmpd="sng" w="9525">
            <a:solidFill>
              <a:srgbClr val="2E2E97"/>
            </a:solidFill>
            <a:prstDash val="solid"/>
            <a:round/>
            <a:headEnd len="sm" w="sm" type="none"/>
            <a:tailEnd len="med" w="med" type="triangle"/>
          </a:ln>
        </p:spPr>
      </p:cxnSp>
      <p:cxnSp>
        <p:nvCxnSpPr>
          <p:cNvPr id="460" name="Shape 460"/>
          <p:cNvCxnSpPr/>
          <p:nvPr/>
        </p:nvCxnSpPr>
        <p:spPr>
          <a:xfrm rot="10800000">
            <a:off x="2648383" y="3484156"/>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61" name="Shape 461"/>
          <p:cNvCxnSpPr/>
          <p:nvPr/>
        </p:nvCxnSpPr>
        <p:spPr>
          <a:xfrm rot="10800000">
            <a:off x="1025536" y="3854435"/>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62" name="Shape 462"/>
          <p:cNvCxnSpPr/>
          <p:nvPr/>
        </p:nvCxnSpPr>
        <p:spPr>
          <a:xfrm flipH="1">
            <a:off x="3365667" y="3801385"/>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63" name="Shape 463"/>
          <p:cNvCxnSpPr/>
          <p:nvPr/>
        </p:nvCxnSpPr>
        <p:spPr>
          <a:xfrm flipH="1">
            <a:off x="2801092" y="3805211"/>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64" name="Shape 464"/>
          <p:cNvCxnSpPr/>
          <p:nvPr/>
        </p:nvCxnSpPr>
        <p:spPr>
          <a:xfrm rot="10800000">
            <a:off x="2153416" y="2455305"/>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65" name="Shape 465"/>
          <p:cNvCxnSpPr/>
          <p:nvPr/>
        </p:nvCxnSpPr>
        <p:spPr>
          <a:xfrm>
            <a:off x="2746810" y="3148787"/>
            <a:ext cx="297579" cy="0"/>
          </a:xfrm>
          <a:prstGeom prst="straightConnector1">
            <a:avLst/>
          </a:prstGeom>
          <a:noFill/>
          <a:ln cap="flat" cmpd="sng" w="9525">
            <a:solidFill>
              <a:srgbClr val="00B050"/>
            </a:solidFill>
            <a:prstDash val="solid"/>
            <a:round/>
            <a:headEnd len="sm" w="sm" type="none"/>
            <a:tailEnd len="med" w="med" type="triangle"/>
          </a:ln>
        </p:spPr>
      </p:cxnSp>
      <p:cxnSp>
        <p:nvCxnSpPr>
          <p:cNvPr id="466" name="Shape 466"/>
          <p:cNvCxnSpPr/>
          <p:nvPr/>
        </p:nvCxnSpPr>
        <p:spPr>
          <a:xfrm flipH="1">
            <a:off x="2783065" y="2808201"/>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67" name="Shape 467"/>
          <p:cNvCxnSpPr/>
          <p:nvPr/>
        </p:nvCxnSpPr>
        <p:spPr>
          <a:xfrm rot="10800000">
            <a:off x="3787024" y="3854435"/>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68" name="Shape 468"/>
          <p:cNvCxnSpPr/>
          <p:nvPr/>
        </p:nvCxnSpPr>
        <p:spPr>
          <a:xfrm rot="10800000">
            <a:off x="3787024" y="4157462"/>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69" name="Shape 469"/>
          <p:cNvCxnSpPr/>
          <p:nvPr/>
        </p:nvCxnSpPr>
        <p:spPr>
          <a:xfrm rot="10800000">
            <a:off x="2171454" y="3142410"/>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70" name="Shape 470"/>
          <p:cNvCxnSpPr/>
          <p:nvPr/>
        </p:nvCxnSpPr>
        <p:spPr>
          <a:xfrm rot="10800000">
            <a:off x="1025536" y="4157462"/>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71" name="Shape 471"/>
          <p:cNvCxnSpPr/>
          <p:nvPr/>
        </p:nvCxnSpPr>
        <p:spPr>
          <a:xfrm rot="10800000">
            <a:off x="445477" y="2144007"/>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72" name="Shape 472"/>
          <p:cNvCxnSpPr/>
          <p:nvPr/>
        </p:nvCxnSpPr>
        <p:spPr>
          <a:xfrm>
            <a:off x="579168" y="3445612"/>
            <a:ext cx="297579" cy="0"/>
          </a:xfrm>
          <a:prstGeom prst="straightConnector1">
            <a:avLst/>
          </a:prstGeom>
          <a:noFill/>
          <a:ln cap="flat" cmpd="sng" w="9525">
            <a:solidFill>
              <a:srgbClr val="2E2E97"/>
            </a:solidFill>
            <a:prstDash val="solid"/>
            <a:round/>
            <a:headEnd len="sm" w="sm" type="none"/>
            <a:tailEnd len="med" w="med" type="triangle"/>
          </a:ln>
        </p:spPr>
      </p:cxnSp>
      <p:cxnSp>
        <p:nvCxnSpPr>
          <p:cNvPr id="473" name="Shape 473"/>
          <p:cNvCxnSpPr/>
          <p:nvPr/>
        </p:nvCxnSpPr>
        <p:spPr>
          <a:xfrm rot="10800000">
            <a:off x="445477" y="2494744"/>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74" name="Shape 474"/>
          <p:cNvCxnSpPr/>
          <p:nvPr/>
        </p:nvCxnSpPr>
        <p:spPr>
          <a:xfrm rot="10800000">
            <a:off x="531596" y="3560398"/>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75" name="Shape 475"/>
          <p:cNvCxnSpPr/>
          <p:nvPr/>
        </p:nvCxnSpPr>
        <p:spPr>
          <a:xfrm>
            <a:off x="1134419" y="1789149"/>
            <a:ext cx="297579" cy="0"/>
          </a:xfrm>
          <a:prstGeom prst="straightConnector1">
            <a:avLst/>
          </a:prstGeom>
          <a:noFill/>
          <a:ln cap="flat" cmpd="sng" w="9525">
            <a:solidFill>
              <a:srgbClr val="2E2E97"/>
            </a:solidFill>
            <a:prstDash val="solid"/>
            <a:round/>
            <a:headEnd len="sm" w="sm" type="none"/>
            <a:tailEnd len="med" w="med" type="triangle"/>
          </a:ln>
        </p:spPr>
      </p:cxnSp>
      <p:cxnSp>
        <p:nvCxnSpPr>
          <p:cNvPr id="476" name="Shape 476"/>
          <p:cNvCxnSpPr/>
          <p:nvPr/>
        </p:nvCxnSpPr>
        <p:spPr>
          <a:xfrm rot="10800000">
            <a:off x="564412" y="2821714"/>
            <a:ext cx="306420" cy="0"/>
          </a:xfrm>
          <a:prstGeom prst="straightConnector1">
            <a:avLst/>
          </a:prstGeom>
          <a:noFill/>
          <a:ln cap="flat" cmpd="sng" w="9525">
            <a:solidFill>
              <a:srgbClr val="2E2E97"/>
            </a:solidFill>
            <a:prstDash val="solid"/>
            <a:round/>
            <a:headEnd len="sm" w="sm" type="none"/>
            <a:tailEnd len="med" w="med" type="triangle"/>
          </a:ln>
        </p:spPr>
      </p:cxnSp>
      <p:cxnSp>
        <p:nvCxnSpPr>
          <p:cNvPr id="477" name="Shape 477"/>
          <p:cNvCxnSpPr/>
          <p:nvPr/>
        </p:nvCxnSpPr>
        <p:spPr>
          <a:xfrm rot="10800000">
            <a:off x="546101" y="3801385"/>
            <a:ext cx="306420" cy="0"/>
          </a:xfrm>
          <a:prstGeom prst="straightConnector1">
            <a:avLst/>
          </a:prstGeom>
          <a:noFill/>
          <a:ln cap="flat" cmpd="sng" w="9525">
            <a:solidFill>
              <a:srgbClr val="2E2E97"/>
            </a:solidFill>
            <a:prstDash val="solid"/>
            <a:round/>
            <a:headEnd len="sm" w="sm" type="none"/>
            <a:tailEnd len="med" w="med" type="triangle"/>
          </a:ln>
        </p:spPr>
      </p:cxnSp>
      <p:cxnSp>
        <p:nvCxnSpPr>
          <p:cNvPr id="478" name="Shape 478"/>
          <p:cNvCxnSpPr/>
          <p:nvPr/>
        </p:nvCxnSpPr>
        <p:spPr>
          <a:xfrm rot="10800000">
            <a:off x="1025536" y="3142410"/>
            <a:ext cx="0" cy="235904"/>
          </a:xfrm>
          <a:prstGeom prst="straightConnector1">
            <a:avLst/>
          </a:prstGeom>
          <a:noFill/>
          <a:ln cap="flat" cmpd="sng" w="9525">
            <a:solidFill>
              <a:srgbClr val="2E2E97"/>
            </a:solidFill>
            <a:prstDash val="solid"/>
            <a:round/>
            <a:headEnd len="sm" w="sm" type="none"/>
            <a:tailEnd len="med" w="med" type="triangle"/>
          </a:ln>
        </p:spPr>
      </p:cxnSp>
      <p:cxnSp>
        <p:nvCxnSpPr>
          <p:cNvPr id="479" name="Shape 479"/>
          <p:cNvCxnSpPr/>
          <p:nvPr/>
        </p:nvCxnSpPr>
        <p:spPr>
          <a:xfrm rot="10800000">
            <a:off x="1022372" y="2849750"/>
            <a:ext cx="0" cy="292100"/>
          </a:xfrm>
          <a:prstGeom prst="straightConnector1">
            <a:avLst/>
          </a:prstGeom>
          <a:noFill/>
          <a:ln cap="flat" cmpd="sng" w="9525">
            <a:solidFill>
              <a:srgbClr val="2E2E97"/>
            </a:solidFill>
            <a:prstDash val="solid"/>
            <a:round/>
            <a:headEnd len="sm" w="sm" type="none"/>
            <a:tailEnd len="med" w="med" type="triangle"/>
          </a:ln>
        </p:spPr>
      </p:cxnSp>
      <p:cxnSp>
        <p:nvCxnSpPr>
          <p:cNvPr id="480" name="Shape 480"/>
          <p:cNvCxnSpPr/>
          <p:nvPr/>
        </p:nvCxnSpPr>
        <p:spPr>
          <a:xfrm flipH="1">
            <a:off x="2185109" y="3421233"/>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81" name="Shape 481"/>
          <p:cNvCxnSpPr/>
          <p:nvPr/>
        </p:nvCxnSpPr>
        <p:spPr>
          <a:xfrm>
            <a:off x="2262048" y="3148760"/>
            <a:ext cx="297579" cy="0"/>
          </a:xfrm>
          <a:prstGeom prst="straightConnector1">
            <a:avLst/>
          </a:prstGeom>
          <a:noFill/>
          <a:ln cap="flat" cmpd="sng" w="9525">
            <a:solidFill>
              <a:srgbClr val="00B050"/>
            </a:solidFill>
            <a:prstDash val="solid"/>
            <a:round/>
            <a:headEnd len="sm" w="sm" type="none"/>
            <a:tailEnd len="med" w="med" type="triangle"/>
          </a:ln>
        </p:spPr>
      </p:cxnSp>
      <p:cxnSp>
        <p:nvCxnSpPr>
          <p:cNvPr id="482" name="Shape 482"/>
          <p:cNvCxnSpPr/>
          <p:nvPr/>
        </p:nvCxnSpPr>
        <p:spPr>
          <a:xfrm flipH="1">
            <a:off x="2249566" y="2808201"/>
            <a:ext cx="257456" cy="6350"/>
          </a:xfrm>
          <a:prstGeom prst="straightConnector1">
            <a:avLst/>
          </a:prstGeom>
          <a:noFill/>
          <a:ln cap="flat" cmpd="sng" w="9525">
            <a:solidFill>
              <a:srgbClr val="00B050"/>
            </a:solidFill>
            <a:prstDash val="solid"/>
            <a:round/>
            <a:headEnd len="sm" w="sm" type="none"/>
            <a:tailEnd len="med" w="med" type="triangle"/>
          </a:ln>
        </p:spPr>
      </p:cxnSp>
      <p:cxnSp>
        <p:nvCxnSpPr>
          <p:cNvPr id="483" name="Shape 483"/>
          <p:cNvCxnSpPr/>
          <p:nvPr/>
        </p:nvCxnSpPr>
        <p:spPr>
          <a:xfrm rot="10800000">
            <a:off x="2147775" y="2150384"/>
            <a:ext cx="0" cy="235904"/>
          </a:xfrm>
          <a:prstGeom prst="straightConnector1">
            <a:avLst/>
          </a:prstGeom>
          <a:noFill/>
          <a:ln cap="flat" cmpd="sng" w="9525">
            <a:solidFill>
              <a:srgbClr val="00B050"/>
            </a:solidFill>
            <a:prstDash val="solid"/>
            <a:round/>
            <a:headEnd len="sm" w="sm" type="none"/>
            <a:tailEnd len="med" w="med" type="triangle"/>
          </a:ln>
        </p:spPr>
      </p:cxnSp>
      <p:cxnSp>
        <p:nvCxnSpPr>
          <p:cNvPr id="484" name="Shape 484"/>
          <p:cNvCxnSpPr/>
          <p:nvPr/>
        </p:nvCxnSpPr>
        <p:spPr>
          <a:xfrm rot="10800000">
            <a:off x="3158374" y="2814551"/>
            <a:ext cx="0" cy="235904"/>
          </a:xfrm>
          <a:prstGeom prst="straightConnector1">
            <a:avLst/>
          </a:prstGeom>
          <a:noFill/>
          <a:ln cap="flat" cmpd="sng" w="9525">
            <a:solidFill>
              <a:srgbClr val="00B050"/>
            </a:solidFill>
            <a:prstDash val="solid"/>
            <a:round/>
            <a:headEnd len="sm" w="sm" type="none"/>
            <a:tailEnd len="med" w="med" type="triangle"/>
          </a:ln>
        </p:spPr>
      </p:cxnSp>
      <p:sp>
        <p:nvSpPr>
          <p:cNvPr id="485" name="Shape 485"/>
          <p:cNvSpPr txBox="1"/>
          <p:nvPr/>
        </p:nvSpPr>
        <p:spPr>
          <a:xfrm>
            <a:off x="4280253" y="5184768"/>
            <a:ext cx="78105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h</a:t>
            </a:r>
            <a:r>
              <a:rPr b="0" i="0" lang="en-US" sz="1400" u="none" cap="none" strike="noStrike">
                <a:solidFill>
                  <a:srgbClr val="000000"/>
                </a:solidFill>
                <a:latin typeface="Arial"/>
                <a:ea typeface="Arial"/>
                <a:cs typeface="Arial"/>
                <a:sym typeface="Arial"/>
              </a:rPr>
              <a:t>ard</a:t>
            </a:r>
            <a:endParaRPr/>
          </a:p>
        </p:txBody>
      </p:sp>
      <p:sp>
        <p:nvSpPr>
          <p:cNvPr id="486" name="Shape 486"/>
          <p:cNvSpPr txBox="1"/>
          <p:nvPr/>
        </p:nvSpPr>
        <p:spPr>
          <a:xfrm>
            <a:off x="6259747" y="5140999"/>
            <a:ext cx="231847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19 steps</a:t>
            </a:r>
            <a:endParaRPr/>
          </a:p>
        </p:txBody>
      </p:sp>
      <p:sp>
        <p:nvSpPr>
          <p:cNvPr id="487" name="Shape 487"/>
          <p:cNvSpPr txBox="1"/>
          <p:nvPr/>
        </p:nvSpPr>
        <p:spPr>
          <a:xfrm>
            <a:off x="1623825" y="5094101"/>
            <a:ext cx="231847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13 steps</a:t>
            </a:r>
            <a:endParaRPr/>
          </a:p>
        </p:txBody>
      </p:sp>
      <p:pic>
        <p:nvPicPr>
          <p:cNvPr id="488" name="Shape 488"/>
          <p:cNvPicPr preferRelativeResize="0"/>
          <p:nvPr/>
        </p:nvPicPr>
        <p:blipFill>
          <a:blip r:embed="rId4">
            <a:alphaModFix/>
          </a:blip>
          <a:stretch>
            <a:fillRect/>
          </a:stretch>
        </p:blipFill>
        <p:spPr>
          <a:xfrm>
            <a:off x="3189887" y="5404474"/>
            <a:ext cx="1102032" cy="930400"/>
          </a:xfrm>
          <a:prstGeom prst="rect">
            <a:avLst/>
          </a:prstGeom>
          <a:noFill/>
          <a:ln>
            <a:noFill/>
          </a:ln>
        </p:spPr>
      </p:pic>
      <p:pic>
        <p:nvPicPr>
          <p:cNvPr id="489" name="Shape 489"/>
          <p:cNvPicPr preferRelativeResize="0"/>
          <p:nvPr/>
        </p:nvPicPr>
        <p:blipFill>
          <a:blip r:embed="rId5">
            <a:alphaModFix/>
          </a:blip>
          <a:stretch>
            <a:fillRect/>
          </a:stretch>
        </p:blipFill>
        <p:spPr>
          <a:xfrm>
            <a:off x="180750" y="5404475"/>
            <a:ext cx="930400" cy="930400"/>
          </a:xfrm>
          <a:prstGeom prst="rect">
            <a:avLst/>
          </a:prstGeom>
          <a:noFill/>
          <a:ln>
            <a:noFill/>
          </a:ln>
        </p:spPr>
      </p:pic>
      <p:pic>
        <p:nvPicPr>
          <p:cNvPr id="490" name="Shape 490"/>
          <p:cNvPicPr preferRelativeResize="0"/>
          <p:nvPr/>
        </p:nvPicPr>
        <p:blipFill>
          <a:blip r:embed="rId6">
            <a:alphaModFix/>
          </a:blip>
          <a:stretch>
            <a:fillRect/>
          </a:stretch>
        </p:blipFill>
        <p:spPr>
          <a:xfrm>
            <a:off x="0" y="6334875"/>
            <a:ext cx="9143999" cy="52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nvSpPr>
        <p:spPr>
          <a:xfrm>
            <a:off x="2540000" y="56356"/>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Current conclusions for proposal 2</a:t>
            </a:r>
            <a:r>
              <a:rPr b="1" i="0" lang="en-US" sz="20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97" name="Shape 497"/>
          <p:cNvSpPr txBox="1"/>
          <p:nvPr/>
        </p:nvSpPr>
        <p:spPr>
          <a:xfrm>
            <a:off x="768350" y="1690318"/>
            <a:ext cx="7994650"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2800" u="none" cap="none" strike="noStrike">
                <a:solidFill>
                  <a:srgbClr val="000000"/>
                </a:solidFill>
                <a:latin typeface="Arial"/>
                <a:ea typeface="Arial"/>
                <a:cs typeface="Arial"/>
                <a:sym typeface="Arial"/>
              </a:rPr>
              <a:t>Conclusion:</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2400" u="none" cap="none" strike="noStrike">
                <a:solidFill>
                  <a:srgbClr val="000000"/>
                </a:solidFill>
                <a:latin typeface="Arial"/>
                <a:ea typeface="Arial"/>
                <a:cs typeface="Arial"/>
                <a:sym typeface="Arial"/>
              </a:rPr>
              <a:t>The dynamic programming:</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2400" u="none" cap="none" strike="noStrike">
                <a:solidFill>
                  <a:schemeClr val="dk1"/>
                </a:solidFill>
                <a:latin typeface="Arial"/>
                <a:ea typeface="Arial"/>
                <a:cs typeface="Arial"/>
                <a:sym typeface="Arial"/>
              </a:rPr>
              <a:t>need </a:t>
            </a:r>
            <a:r>
              <a:rPr b="0" i="0" lang="en-US" sz="2400" u="none" cap="none" strike="noStrike">
                <a:solidFill>
                  <a:srgbClr val="FF0000"/>
                </a:solidFill>
                <a:latin typeface="Arial"/>
                <a:ea typeface="Arial"/>
                <a:cs typeface="Arial"/>
                <a:sym typeface="Arial"/>
              </a:rPr>
              <a:t>more</a:t>
            </a:r>
            <a:r>
              <a:rPr b="0" i="0" lang="en-US" sz="2400" u="none" cap="none" strike="noStrike">
                <a:solidFill>
                  <a:schemeClr val="dk1"/>
                </a:solidFill>
                <a:latin typeface="Arial"/>
                <a:ea typeface="Arial"/>
                <a:cs typeface="Arial"/>
                <a:sym typeface="Arial"/>
              </a:rPr>
              <a:t> training time </a:t>
            </a:r>
            <a:endParaRPr/>
          </a:p>
          <a:p>
            <a:pPr indent="-342900" lvl="0" marL="342900" marR="0" rtl="0" algn="l">
              <a:lnSpc>
                <a:spcPct val="100000"/>
              </a:lnSpc>
              <a:spcBef>
                <a:spcPts val="0"/>
              </a:spcBef>
              <a:spcAft>
                <a:spcPts val="0"/>
              </a:spcAft>
              <a:buClr>
                <a:srgbClr val="000000"/>
              </a:buClr>
              <a:buSzPts val="1800"/>
              <a:buFont typeface="Arial"/>
              <a:buChar char="•"/>
            </a:pPr>
            <a:r>
              <a:rPr b="0" i="0" lang="en-US" sz="2400" u="none" cap="none" strike="noStrike">
                <a:solidFill>
                  <a:schemeClr val="dk1"/>
                </a:solidFill>
                <a:latin typeface="Arial"/>
                <a:ea typeface="Arial"/>
                <a:cs typeface="Arial"/>
                <a:sym typeface="Arial"/>
              </a:rPr>
              <a:t>use </a:t>
            </a:r>
            <a:r>
              <a:rPr b="0" i="0" lang="en-US" sz="2400" u="none" cap="none" strike="noStrike">
                <a:solidFill>
                  <a:srgbClr val="FF0000"/>
                </a:solidFill>
                <a:latin typeface="Arial"/>
                <a:ea typeface="Arial"/>
                <a:cs typeface="Arial"/>
                <a:sym typeface="Arial"/>
              </a:rPr>
              <a:t>fewer</a:t>
            </a:r>
            <a:r>
              <a:rPr b="0" i="0" lang="en-US" sz="2400" u="none" cap="none" strike="noStrike">
                <a:solidFill>
                  <a:schemeClr val="dk1"/>
                </a:solidFill>
                <a:latin typeface="Arial"/>
                <a:ea typeface="Arial"/>
                <a:cs typeface="Arial"/>
                <a:sym typeface="Arial"/>
              </a:rPr>
              <a:t> steps to get the goal </a:t>
            </a:r>
            <a:r>
              <a:rPr b="0" i="0" lang="en-US" sz="2400" u="none" cap="none" strike="noStrike">
                <a:solidFill>
                  <a:srgbClr val="FF0000"/>
                </a:solidFill>
                <a:latin typeface="Arial"/>
                <a:ea typeface="Arial"/>
                <a:cs typeface="Arial"/>
                <a:sym typeface="Arial"/>
              </a:rPr>
              <a:t> </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98" name="Shape 498"/>
          <p:cNvSpPr txBox="1"/>
          <p:nvPr/>
        </p:nvSpPr>
        <p:spPr>
          <a:xfrm>
            <a:off x="736600" y="4024938"/>
            <a:ext cx="7639050" cy="12733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2400" u="none" cap="none" strike="noStrike">
                <a:solidFill>
                  <a:srgbClr val="000000"/>
                </a:solidFill>
                <a:latin typeface="Arial"/>
                <a:ea typeface="Arial"/>
                <a:cs typeface="Arial"/>
                <a:sym typeface="Arial"/>
              </a:rPr>
              <a:t>The performance of finding a shorter paths is more important for our project, so this proposal is right.! </a:t>
            </a:r>
            <a:endParaRPr b="0" i="0" sz="2400" u="none" cap="none" strike="noStrike">
              <a:solidFill>
                <a:srgbClr val="000000"/>
              </a:solidFill>
              <a:latin typeface="Arial"/>
              <a:ea typeface="Arial"/>
              <a:cs typeface="Arial"/>
              <a:sym typeface="Arial"/>
            </a:endParaRPr>
          </a:p>
        </p:txBody>
      </p:sp>
      <p:pic>
        <p:nvPicPr>
          <p:cNvPr id="499" name="Shape 499"/>
          <p:cNvPicPr preferRelativeResize="0"/>
          <p:nvPr/>
        </p:nvPicPr>
        <p:blipFill>
          <a:blip r:embed="rId3">
            <a:alphaModFix/>
          </a:blip>
          <a:stretch>
            <a:fillRect/>
          </a:stretch>
        </p:blipFill>
        <p:spPr>
          <a:xfrm>
            <a:off x="2808887" y="5404474"/>
            <a:ext cx="1102032" cy="930400"/>
          </a:xfrm>
          <a:prstGeom prst="rect">
            <a:avLst/>
          </a:prstGeom>
          <a:noFill/>
          <a:ln>
            <a:noFill/>
          </a:ln>
        </p:spPr>
      </p:pic>
      <p:pic>
        <p:nvPicPr>
          <p:cNvPr id="500" name="Shape 500"/>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501" name="Shape 501"/>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Challenges</a:t>
            </a:r>
            <a:endParaRPr b="1" i="0" sz="2400" u="none" cap="none" strike="noStrike">
              <a:solidFill>
                <a:schemeClr val="lt1"/>
              </a:solidFill>
              <a:latin typeface="Arial"/>
              <a:ea typeface="Arial"/>
              <a:cs typeface="Arial"/>
              <a:sym typeface="Arial"/>
            </a:endParaRPr>
          </a:p>
        </p:txBody>
      </p:sp>
      <p:sp>
        <p:nvSpPr>
          <p:cNvPr id="508" name="Shape 508"/>
          <p:cNvSpPr txBox="1"/>
          <p:nvPr/>
        </p:nvSpPr>
        <p:spPr>
          <a:xfrm>
            <a:off x="574675" y="913838"/>
            <a:ext cx="7994700" cy="17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Arial"/>
                <a:ea typeface="Arial"/>
                <a:cs typeface="Arial"/>
                <a:sym typeface="Arial"/>
              </a:rPr>
              <a:t>Challenge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How to decide the probability of updating Q table 1 or Q table 2 in implementing double Q- learning  (or the probability of taking action based on Q table 1 or Q table </a:t>
            </a:r>
            <a:r>
              <a:rPr lang="en-US" sz="1800"/>
              <a:t>2</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http://www.algorithmdog.com/wp-content/uploads/2016/09/double-q-algorithm.png" id="509" name="Shape 509"/>
          <p:cNvPicPr preferRelativeResize="0"/>
          <p:nvPr/>
        </p:nvPicPr>
        <p:blipFill rotWithShape="1">
          <a:blip r:embed="rId3">
            <a:alphaModFix/>
          </a:blip>
          <a:srcRect b="0" l="0" r="0" t="0"/>
          <a:stretch/>
        </p:blipFill>
        <p:spPr>
          <a:xfrm>
            <a:off x="3263959" y="2136669"/>
            <a:ext cx="5305425" cy="2238375"/>
          </a:xfrm>
          <a:prstGeom prst="rect">
            <a:avLst/>
          </a:prstGeom>
          <a:noFill/>
          <a:ln>
            <a:noFill/>
          </a:ln>
        </p:spPr>
      </p:pic>
      <p:sp>
        <p:nvSpPr>
          <p:cNvPr id="510" name="Shape 510"/>
          <p:cNvSpPr txBox="1"/>
          <p:nvPr/>
        </p:nvSpPr>
        <p:spPr>
          <a:xfrm>
            <a:off x="552326" y="4218373"/>
            <a:ext cx="8286900" cy="141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Arial"/>
                <a:ea typeface="Arial"/>
                <a:cs typeface="Arial"/>
                <a:sym typeface="Arial"/>
              </a:rPr>
              <a:t>Solution</a:t>
            </a: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Try a series of probabilities and  see which probability can make that the distribution of Q values in two tables is similar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1" name="Shape 511"/>
          <p:cNvPicPr preferRelativeResize="0"/>
          <p:nvPr/>
        </p:nvPicPr>
        <p:blipFill>
          <a:blip r:embed="rId4">
            <a:alphaModFix/>
          </a:blip>
          <a:stretch>
            <a:fillRect/>
          </a:stretch>
        </p:blipFill>
        <p:spPr>
          <a:xfrm>
            <a:off x="2504087" y="5404474"/>
            <a:ext cx="1102032" cy="930400"/>
          </a:xfrm>
          <a:prstGeom prst="rect">
            <a:avLst/>
          </a:prstGeom>
          <a:noFill/>
          <a:ln>
            <a:noFill/>
          </a:ln>
        </p:spPr>
      </p:pic>
      <p:pic>
        <p:nvPicPr>
          <p:cNvPr id="512" name="Shape 512"/>
          <p:cNvPicPr preferRelativeResize="0"/>
          <p:nvPr/>
        </p:nvPicPr>
        <p:blipFill>
          <a:blip r:embed="rId5">
            <a:alphaModFix/>
          </a:blip>
          <a:stretch>
            <a:fillRect/>
          </a:stretch>
        </p:blipFill>
        <p:spPr>
          <a:xfrm>
            <a:off x="180750" y="5404475"/>
            <a:ext cx="930400" cy="930400"/>
          </a:xfrm>
          <a:prstGeom prst="rect">
            <a:avLst/>
          </a:prstGeom>
          <a:noFill/>
          <a:ln>
            <a:noFill/>
          </a:ln>
        </p:spPr>
      </p:pic>
      <p:pic>
        <p:nvPicPr>
          <p:cNvPr id="513" name="Shape 513"/>
          <p:cNvPicPr preferRelativeResize="0"/>
          <p:nvPr/>
        </p:nvPicPr>
        <p:blipFill>
          <a:blip r:embed="rId6">
            <a:alphaModFix/>
          </a:blip>
          <a:stretch>
            <a:fillRect/>
          </a:stretch>
        </p:blipFill>
        <p:spPr>
          <a:xfrm>
            <a:off x="0" y="6334875"/>
            <a:ext cx="9143999" cy="52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nvSpPr>
        <p:spPr>
          <a:xfrm>
            <a:off x="1471892" y="1632972"/>
            <a:ext cx="8216100" cy="267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3000" u="none" cap="none" strike="noStrike">
                <a:solidFill>
                  <a:srgbClr val="000000"/>
                </a:solidFill>
                <a:latin typeface="Arial"/>
                <a:ea typeface="Arial"/>
                <a:cs typeface="Arial"/>
                <a:sym typeface="Arial"/>
              </a:rPr>
              <a:t>1  Description of research problems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1"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1" lang="en-US" sz="3000" u="none" cap="none" strike="noStrike">
                <a:solidFill>
                  <a:srgbClr val="000000"/>
                </a:solidFill>
                <a:latin typeface="Arial"/>
                <a:ea typeface="Arial"/>
                <a:cs typeface="Arial"/>
                <a:sym typeface="Arial"/>
              </a:rPr>
              <a:t>2  Experiments for research problems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1"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1" lang="en-US" sz="3000" u="none" cap="none" strike="noStrike">
                <a:solidFill>
                  <a:srgbClr val="000000"/>
                </a:solidFill>
                <a:latin typeface="Arial"/>
                <a:ea typeface="Arial"/>
                <a:cs typeface="Arial"/>
                <a:sym typeface="Arial"/>
              </a:rPr>
              <a:t>3  Current conclusions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1"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1" lang="en-US" sz="3000" u="none" cap="none" strike="noStrike">
                <a:solidFill>
                  <a:srgbClr val="000000"/>
                </a:solidFill>
                <a:latin typeface="Arial"/>
                <a:ea typeface="Arial"/>
                <a:cs typeface="Arial"/>
                <a:sym typeface="Arial"/>
              </a:rPr>
              <a:t>4  Challenges in experiments</a:t>
            </a:r>
            <a:r>
              <a:rPr b="1" i="1"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78" name="Shape 78"/>
          <p:cNvPicPr preferRelativeResize="0"/>
          <p:nvPr/>
        </p:nvPicPr>
        <p:blipFill>
          <a:blip r:embed="rId3">
            <a:alphaModFix/>
          </a:blip>
          <a:stretch>
            <a:fillRect/>
          </a:stretch>
        </p:blipFill>
        <p:spPr>
          <a:xfrm>
            <a:off x="7914287" y="5404474"/>
            <a:ext cx="1102032" cy="930400"/>
          </a:xfrm>
          <a:prstGeom prst="rect">
            <a:avLst/>
          </a:prstGeom>
          <a:noFill/>
          <a:ln>
            <a:noFill/>
          </a:ln>
        </p:spPr>
      </p:pic>
      <p:pic>
        <p:nvPicPr>
          <p:cNvPr id="79" name="Shape 79"/>
          <p:cNvPicPr preferRelativeResize="0"/>
          <p:nvPr/>
        </p:nvPicPr>
        <p:blipFill>
          <a:blip r:embed="rId4">
            <a:alphaModFix/>
          </a:blip>
          <a:stretch>
            <a:fillRect/>
          </a:stretch>
        </p:blipFill>
        <p:spPr>
          <a:xfrm>
            <a:off x="180750" y="5404475"/>
            <a:ext cx="930400" cy="930400"/>
          </a:xfrm>
          <a:prstGeom prst="rect">
            <a:avLst/>
          </a:prstGeom>
          <a:noFill/>
          <a:ln>
            <a:noFill/>
          </a:ln>
        </p:spPr>
      </p:pic>
      <p:sp>
        <p:nvSpPr>
          <p:cNvPr id="80" name="Shape 80"/>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Problem Description</a:t>
            </a:r>
            <a:endParaRPr b="1" i="0" sz="2400" u="none" cap="none" strike="noStrike">
              <a:solidFill>
                <a:schemeClr val="lt1"/>
              </a:solidFill>
              <a:latin typeface="Arial"/>
              <a:ea typeface="Arial"/>
              <a:cs typeface="Arial"/>
              <a:sym typeface="Arial"/>
            </a:endParaRPr>
          </a:p>
        </p:txBody>
      </p:sp>
      <p:pic>
        <p:nvPicPr>
          <p:cNvPr id="81" name="Shape 81"/>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Challenges</a:t>
            </a:r>
            <a:endParaRPr b="1" i="0" sz="2400" u="none" cap="none" strike="noStrike">
              <a:solidFill>
                <a:schemeClr val="lt1"/>
              </a:solidFill>
              <a:latin typeface="Arial"/>
              <a:ea typeface="Arial"/>
              <a:cs typeface="Arial"/>
              <a:sym typeface="Arial"/>
            </a:endParaRPr>
          </a:p>
        </p:txBody>
      </p:sp>
      <p:sp>
        <p:nvSpPr>
          <p:cNvPr id="520" name="Shape 520"/>
          <p:cNvSpPr txBox="1"/>
          <p:nvPr/>
        </p:nvSpPr>
        <p:spPr>
          <a:xfrm>
            <a:off x="220676" y="894080"/>
            <a:ext cx="79947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Arial"/>
                <a:ea typeface="Arial"/>
                <a:cs typeface="Arial"/>
                <a:sym typeface="Arial"/>
              </a:rPr>
              <a:t>Challenge 2:</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How to implement dynamic planning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1" name="Shape 521"/>
          <p:cNvSpPr txBox="1"/>
          <p:nvPr/>
        </p:nvSpPr>
        <p:spPr>
          <a:xfrm>
            <a:off x="220676" y="1893853"/>
            <a:ext cx="7994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Arial"/>
                <a:ea typeface="Arial"/>
                <a:cs typeface="Arial"/>
                <a:sym typeface="Arial"/>
              </a:rPr>
              <a:t>Solution: </a:t>
            </a:r>
            <a:r>
              <a:rPr b="0" i="0" lang="en-US" sz="1800" u="none" cap="none" strike="noStrike">
                <a:solidFill>
                  <a:srgbClr val="000000"/>
                </a:solidFill>
                <a:latin typeface="Arial"/>
                <a:ea typeface="Arial"/>
                <a:cs typeface="Arial"/>
                <a:sym typeface="Arial"/>
              </a:rPr>
              <a:t>Take the project of</a:t>
            </a:r>
            <a:r>
              <a:rPr lang="en-US" sz="1800"/>
              <a:t> normal</a:t>
            </a:r>
            <a:r>
              <a:rPr b="0" i="0" lang="en-US" sz="1800" u="none" cap="none" strike="noStrike">
                <a:solidFill>
                  <a:srgbClr val="000000"/>
                </a:solidFill>
                <a:latin typeface="Arial"/>
                <a:ea typeface="Arial"/>
                <a:cs typeface="Arial"/>
                <a:sym typeface="Arial"/>
              </a:rPr>
              <a:t> difficulty as an example for explaining </a:t>
            </a:r>
            <a:endParaRPr b="0" i="0" sz="1400" u="none" cap="none" strike="noStrike">
              <a:solidFill>
                <a:srgbClr val="000000"/>
              </a:solidFill>
              <a:latin typeface="Arial"/>
              <a:ea typeface="Arial"/>
              <a:cs typeface="Arial"/>
              <a:sym typeface="Arial"/>
            </a:endParaRPr>
          </a:p>
        </p:txBody>
      </p:sp>
      <p:pic>
        <p:nvPicPr>
          <p:cNvPr id="522" name="Shape 522"/>
          <p:cNvPicPr preferRelativeResize="0"/>
          <p:nvPr/>
        </p:nvPicPr>
        <p:blipFill rotWithShape="1">
          <a:blip r:embed="rId3">
            <a:alphaModFix/>
          </a:blip>
          <a:srcRect b="0" l="0" r="0" t="0"/>
          <a:stretch/>
        </p:blipFill>
        <p:spPr>
          <a:xfrm>
            <a:off x="2169673" y="2291229"/>
            <a:ext cx="4096657" cy="3147958"/>
          </a:xfrm>
          <a:prstGeom prst="rect">
            <a:avLst/>
          </a:prstGeom>
          <a:noFill/>
          <a:ln>
            <a:noFill/>
          </a:ln>
        </p:spPr>
      </p:pic>
      <p:sp>
        <p:nvSpPr>
          <p:cNvPr id="523" name="Shape 523"/>
          <p:cNvSpPr txBox="1"/>
          <p:nvPr/>
        </p:nvSpPr>
        <p:spPr>
          <a:xfrm>
            <a:off x="3796413" y="5733116"/>
            <a:ext cx="2469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 of medium difficulty</a:t>
            </a:r>
            <a:endParaRPr b="0" i="0" sz="1400" u="none" cap="none" strike="noStrike">
              <a:solidFill>
                <a:srgbClr val="000000"/>
              </a:solidFill>
              <a:latin typeface="Arial"/>
              <a:ea typeface="Arial"/>
              <a:cs typeface="Arial"/>
              <a:sym typeface="Arial"/>
            </a:endParaRPr>
          </a:p>
        </p:txBody>
      </p:sp>
      <p:pic>
        <p:nvPicPr>
          <p:cNvPr id="524" name="Shape 524"/>
          <p:cNvPicPr preferRelativeResize="0"/>
          <p:nvPr/>
        </p:nvPicPr>
        <p:blipFill>
          <a:blip r:embed="rId4">
            <a:alphaModFix/>
          </a:blip>
          <a:stretch>
            <a:fillRect/>
          </a:stretch>
        </p:blipFill>
        <p:spPr>
          <a:xfrm>
            <a:off x="1970687" y="5404474"/>
            <a:ext cx="1102032" cy="930400"/>
          </a:xfrm>
          <a:prstGeom prst="rect">
            <a:avLst/>
          </a:prstGeom>
          <a:noFill/>
          <a:ln>
            <a:noFill/>
          </a:ln>
        </p:spPr>
      </p:pic>
      <p:pic>
        <p:nvPicPr>
          <p:cNvPr id="525" name="Shape 525"/>
          <p:cNvPicPr preferRelativeResize="0"/>
          <p:nvPr/>
        </p:nvPicPr>
        <p:blipFill>
          <a:blip r:embed="rId5">
            <a:alphaModFix/>
          </a:blip>
          <a:stretch>
            <a:fillRect/>
          </a:stretch>
        </p:blipFill>
        <p:spPr>
          <a:xfrm>
            <a:off x="180750" y="5404475"/>
            <a:ext cx="930400" cy="930400"/>
          </a:xfrm>
          <a:prstGeom prst="rect">
            <a:avLst/>
          </a:prstGeom>
          <a:noFill/>
          <a:ln>
            <a:noFill/>
          </a:ln>
        </p:spPr>
      </p:pic>
      <p:pic>
        <p:nvPicPr>
          <p:cNvPr id="526" name="Shape 526"/>
          <p:cNvPicPr preferRelativeResize="0"/>
          <p:nvPr/>
        </p:nvPicPr>
        <p:blipFill>
          <a:blip r:embed="rId6">
            <a:alphaModFix/>
          </a:blip>
          <a:stretch>
            <a:fillRect/>
          </a:stretch>
        </p:blipFill>
        <p:spPr>
          <a:xfrm>
            <a:off x="0" y="6334875"/>
            <a:ext cx="9143999" cy="52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Shape 532"/>
          <p:cNvPicPr preferRelativeResize="0"/>
          <p:nvPr/>
        </p:nvPicPr>
        <p:blipFill>
          <a:blip r:embed="rId3">
            <a:alphaModFix/>
          </a:blip>
          <a:stretch>
            <a:fillRect/>
          </a:stretch>
        </p:blipFill>
        <p:spPr>
          <a:xfrm>
            <a:off x="1361087" y="5404474"/>
            <a:ext cx="1102032" cy="930400"/>
          </a:xfrm>
          <a:prstGeom prst="rect">
            <a:avLst/>
          </a:prstGeom>
          <a:noFill/>
          <a:ln>
            <a:noFill/>
          </a:ln>
        </p:spPr>
      </p:pic>
      <p:pic>
        <p:nvPicPr>
          <p:cNvPr id="533" name="Shape 533"/>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534" name="Shape 534"/>
          <p:cNvPicPr preferRelativeResize="0"/>
          <p:nvPr/>
        </p:nvPicPr>
        <p:blipFill>
          <a:blip r:embed="rId5">
            <a:alphaModFix/>
          </a:blip>
          <a:stretch>
            <a:fillRect/>
          </a:stretch>
        </p:blipFill>
        <p:spPr>
          <a:xfrm>
            <a:off x="0" y="6334875"/>
            <a:ext cx="9143999" cy="523125"/>
          </a:xfrm>
          <a:prstGeom prst="rect">
            <a:avLst/>
          </a:prstGeom>
          <a:noFill/>
          <a:ln>
            <a:noFill/>
          </a:ln>
        </p:spPr>
      </p:pic>
      <p:sp>
        <p:nvSpPr>
          <p:cNvPr id="535" name="Shape 535"/>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Challenges</a:t>
            </a:r>
            <a:endParaRPr b="1" i="0" sz="2400" u="none" cap="none" strike="noStrike">
              <a:solidFill>
                <a:schemeClr val="lt1"/>
              </a:solidFill>
              <a:latin typeface="Arial"/>
              <a:ea typeface="Arial"/>
              <a:cs typeface="Arial"/>
              <a:sym typeface="Arial"/>
            </a:endParaRPr>
          </a:p>
        </p:txBody>
      </p:sp>
      <p:sp>
        <p:nvSpPr>
          <p:cNvPr id="536" name="Shape 536"/>
          <p:cNvSpPr/>
          <p:nvPr/>
        </p:nvSpPr>
        <p:spPr>
          <a:xfrm>
            <a:off x="399488" y="868089"/>
            <a:ext cx="19512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Dynamic planning</a:t>
            </a:r>
            <a:endParaRPr b="0" i="0" sz="1600" u="none" cap="none" strike="noStrike">
              <a:solidFill>
                <a:schemeClr val="dk1"/>
              </a:solidFill>
              <a:latin typeface="Arial"/>
              <a:ea typeface="Arial"/>
              <a:cs typeface="Arial"/>
              <a:sym typeface="Arial"/>
            </a:endParaRPr>
          </a:p>
        </p:txBody>
      </p:sp>
      <p:pic>
        <p:nvPicPr>
          <p:cNvPr id="537" name="Shape 537"/>
          <p:cNvPicPr preferRelativeResize="0"/>
          <p:nvPr/>
        </p:nvPicPr>
        <p:blipFill rotWithShape="1">
          <a:blip r:embed="rId6">
            <a:alphaModFix/>
          </a:blip>
          <a:srcRect b="0" l="0" r="0" t="0"/>
          <a:stretch/>
        </p:blipFill>
        <p:spPr>
          <a:xfrm>
            <a:off x="399488" y="1206643"/>
            <a:ext cx="3033010" cy="2699712"/>
          </a:xfrm>
          <a:prstGeom prst="rect">
            <a:avLst/>
          </a:prstGeom>
          <a:noFill/>
          <a:ln>
            <a:noFill/>
          </a:ln>
        </p:spPr>
      </p:pic>
      <p:sp>
        <p:nvSpPr>
          <p:cNvPr id="538" name="Shape 538"/>
          <p:cNvSpPr txBox="1"/>
          <p:nvPr/>
        </p:nvSpPr>
        <p:spPr>
          <a:xfrm>
            <a:off x="399488" y="3904129"/>
            <a:ext cx="31773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Before each episode of training</a:t>
            </a:r>
            <a:r>
              <a:rPr b="0" i="0" lang="en-US" sz="1400" u="none" cap="none" strike="noStrike">
                <a:solidFill>
                  <a:srgbClr val="000000"/>
                </a:solidFill>
                <a:latin typeface="Arial"/>
                <a:ea typeface="Arial"/>
                <a:cs typeface="Arial"/>
                <a:sym typeface="Arial"/>
              </a:rPr>
              <a:t> , allocate which foods should be got by which agent based on the distance from </a:t>
            </a:r>
            <a:r>
              <a:rPr b="0" i="0" lang="en-US" sz="1400" u="none" cap="none" strike="noStrike">
                <a:solidFill>
                  <a:srgbClr val="FF0000"/>
                </a:solidFill>
                <a:latin typeface="Arial"/>
                <a:ea typeface="Arial"/>
                <a:cs typeface="Arial"/>
                <a:sym typeface="Arial"/>
              </a:rPr>
              <a:t>agents` initial position</a:t>
            </a:r>
            <a:r>
              <a:rPr b="0" i="0" lang="en-US" sz="1400" u="none" cap="none" strike="noStrike">
                <a:solidFill>
                  <a:srgbClr val="000000"/>
                </a:solidFill>
                <a:latin typeface="Arial"/>
                <a:ea typeface="Arial"/>
                <a:cs typeface="Arial"/>
                <a:sym typeface="Arial"/>
              </a:rPr>
              <a:t> to foods. The rewards of these foods will be set based on this distance as well.  </a:t>
            </a:r>
            <a:endParaRPr b="0" i="0" sz="1400" u="none" cap="none" strike="noStrike">
              <a:solidFill>
                <a:srgbClr val="000000"/>
              </a:solidFill>
              <a:latin typeface="Arial"/>
              <a:ea typeface="Arial"/>
              <a:cs typeface="Arial"/>
              <a:sym typeface="Arial"/>
            </a:endParaRPr>
          </a:p>
        </p:txBody>
      </p:sp>
      <p:sp>
        <p:nvSpPr>
          <p:cNvPr id="539" name="Shape 539"/>
          <p:cNvSpPr/>
          <p:nvPr/>
        </p:nvSpPr>
        <p:spPr>
          <a:xfrm>
            <a:off x="3576918" y="2447365"/>
            <a:ext cx="336176" cy="161364"/>
          </a:xfrm>
          <a:prstGeom prst="rightArrow">
            <a:avLst>
              <a:gd fmla="val 50000" name="adj1"/>
              <a:gd fmla="val 50000"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pic>
        <p:nvPicPr>
          <p:cNvPr id="540" name="Shape 540"/>
          <p:cNvPicPr preferRelativeResize="0"/>
          <p:nvPr/>
        </p:nvPicPr>
        <p:blipFill rotWithShape="1">
          <a:blip r:embed="rId7">
            <a:alphaModFix/>
          </a:blip>
          <a:srcRect b="0" l="0" r="0" t="0"/>
          <a:stretch/>
        </p:blipFill>
        <p:spPr>
          <a:xfrm>
            <a:off x="4057525" y="1167914"/>
            <a:ext cx="4646876" cy="2550637"/>
          </a:xfrm>
          <a:prstGeom prst="rect">
            <a:avLst/>
          </a:prstGeom>
          <a:noFill/>
          <a:ln>
            <a:noFill/>
          </a:ln>
        </p:spPr>
      </p:pic>
      <p:sp>
        <p:nvSpPr>
          <p:cNvPr id="541" name="Shape 541"/>
          <p:cNvSpPr txBox="1"/>
          <p:nvPr/>
        </p:nvSpPr>
        <p:spPr>
          <a:xfrm>
            <a:off x="4375128" y="3904124"/>
            <a:ext cx="4537500" cy="199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400"/>
              <a:buFont typeface="Arial"/>
              <a:buNone/>
            </a:pPr>
            <a:r>
              <a:rPr b="0" i="0" lang="en-US" sz="1400" u="none" cap="none" strike="noStrike">
                <a:solidFill>
                  <a:srgbClr val="FF0000"/>
                </a:solidFill>
                <a:latin typeface="Arial"/>
                <a:ea typeface="Arial"/>
                <a:cs typeface="Arial"/>
                <a:sym typeface="Arial"/>
              </a:rPr>
              <a:t>In the process of each episode of training, </a:t>
            </a:r>
            <a:r>
              <a:rPr b="1" i="0" lang="en-US" sz="1400" u="none" cap="none" strike="noStrike">
                <a:solidFill>
                  <a:srgbClr val="FF0000"/>
                </a:solidFill>
              </a:rPr>
              <a:t>Every time</a:t>
            </a:r>
            <a:r>
              <a:rPr b="0" i="0" lang="en-US" sz="1400" u="none" cap="none" strike="noStrike">
                <a:solidFill>
                  <a:srgbClr val="FF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when one agent gets a food, allocate </a:t>
            </a:r>
            <a:r>
              <a:rPr b="0" i="0" lang="en-US" sz="1400" u="none" cap="none" strike="noStrike">
                <a:solidFill>
                  <a:srgbClr val="FF0000"/>
                </a:solidFill>
                <a:latin typeface="Arial"/>
                <a:ea typeface="Arial"/>
                <a:cs typeface="Arial"/>
                <a:sym typeface="Arial"/>
              </a:rPr>
              <a:t>again</a:t>
            </a:r>
            <a:r>
              <a:rPr b="0" i="0" lang="en-US" sz="1400" u="none" cap="none" strike="noStrike">
                <a:solidFill>
                  <a:srgbClr val="000000"/>
                </a:solidFill>
                <a:latin typeface="Arial"/>
                <a:ea typeface="Arial"/>
                <a:cs typeface="Arial"/>
                <a:sym typeface="Arial"/>
              </a:rPr>
              <a:t> which foods should be got by which agent based on the distance from </a:t>
            </a:r>
            <a:r>
              <a:rPr b="0" i="0" lang="en-US" sz="1400" u="none" cap="none" strike="noStrike">
                <a:solidFill>
                  <a:srgbClr val="FF0000"/>
                </a:solidFill>
                <a:latin typeface="Arial"/>
                <a:ea typeface="Arial"/>
                <a:cs typeface="Arial"/>
                <a:sym typeface="Arial"/>
              </a:rPr>
              <a:t>agents` current position</a:t>
            </a:r>
            <a:r>
              <a:rPr b="0" i="0" lang="en-US" sz="1400" u="none" cap="none" strike="noStrike">
                <a:solidFill>
                  <a:srgbClr val="000000"/>
                </a:solidFill>
                <a:latin typeface="Arial"/>
                <a:ea typeface="Arial"/>
                <a:cs typeface="Arial"/>
                <a:sym typeface="Arial"/>
              </a:rPr>
              <a:t> to </a:t>
            </a:r>
            <a:r>
              <a:rPr b="0" i="0" lang="en-US" sz="1400" u="none" cap="none" strike="noStrike">
                <a:solidFill>
                  <a:srgbClr val="FF0000"/>
                </a:solidFill>
                <a:latin typeface="Arial"/>
                <a:ea typeface="Arial"/>
                <a:cs typeface="Arial"/>
                <a:sym typeface="Arial"/>
              </a:rPr>
              <a:t>existed</a:t>
            </a:r>
            <a:r>
              <a:rPr b="0" i="0" lang="en-US" sz="1400" u="none" cap="none" strike="noStrike">
                <a:solidFill>
                  <a:srgbClr val="000000"/>
                </a:solidFill>
                <a:latin typeface="Arial"/>
                <a:ea typeface="Arial"/>
                <a:cs typeface="Arial"/>
                <a:sym typeface="Arial"/>
              </a:rPr>
              <a:t> foods. The reward of these foods will be set </a:t>
            </a:r>
            <a:r>
              <a:rPr b="0" i="0" lang="en-US" sz="1400" u="none" cap="none" strike="noStrike">
                <a:solidFill>
                  <a:srgbClr val="FF0000"/>
                </a:solidFill>
                <a:latin typeface="Arial"/>
                <a:ea typeface="Arial"/>
                <a:cs typeface="Arial"/>
                <a:sym typeface="Arial"/>
              </a:rPr>
              <a:t>again</a:t>
            </a:r>
            <a:r>
              <a:rPr b="0" i="0" lang="en-US" sz="1400" u="none" cap="none" strike="noStrike">
                <a:solidFill>
                  <a:srgbClr val="000000"/>
                </a:solidFill>
                <a:latin typeface="Arial"/>
                <a:ea typeface="Arial"/>
                <a:cs typeface="Arial"/>
                <a:sym typeface="Arial"/>
              </a:rPr>
              <a:t> based on this distance as well.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Challenges</a:t>
            </a:r>
            <a:endParaRPr b="1" i="0" sz="2400" u="none" cap="none" strike="noStrike">
              <a:solidFill>
                <a:schemeClr val="lt1"/>
              </a:solidFill>
              <a:latin typeface="Arial"/>
              <a:ea typeface="Arial"/>
              <a:cs typeface="Arial"/>
              <a:sym typeface="Arial"/>
            </a:endParaRPr>
          </a:p>
        </p:txBody>
      </p:sp>
      <p:sp>
        <p:nvSpPr>
          <p:cNvPr id="548" name="Shape 548"/>
          <p:cNvSpPr/>
          <p:nvPr/>
        </p:nvSpPr>
        <p:spPr>
          <a:xfrm>
            <a:off x="399488" y="1096689"/>
            <a:ext cx="2502608"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Continue the last slide: </a:t>
            </a:r>
            <a:endParaRPr b="0" i="0" sz="1600" u="none" cap="none" strike="noStrike">
              <a:solidFill>
                <a:schemeClr val="dk1"/>
              </a:solidFill>
              <a:latin typeface="Arial"/>
              <a:ea typeface="Arial"/>
              <a:cs typeface="Arial"/>
              <a:sym typeface="Arial"/>
            </a:endParaRPr>
          </a:p>
        </p:txBody>
      </p:sp>
      <p:sp>
        <p:nvSpPr>
          <p:cNvPr id="549" name="Shape 549"/>
          <p:cNvSpPr/>
          <p:nvPr/>
        </p:nvSpPr>
        <p:spPr>
          <a:xfrm>
            <a:off x="1314616" y="2818893"/>
            <a:ext cx="336176" cy="161364"/>
          </a:xfrm>
          <a:prstGeom prst="rightArrow">
            <a:avLst>
              <a:gd fmla="val 50000" name="adj1"/>
              <a:gd fmla="val 50000"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550" name="Shape 550"/>
          <p:cNvSpPr txBox="1"/>
          <p:nvPr/>
        </p:nvSpPr>
        <p:spPr>
          <a:xfrm>
            <a:off x="2212320" y="4675294"/>
            <a:ext cx="317743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reward of the final goal will be set just when all foods are got </a:t>
            </a:r>
            <a:endParaRPr b="0" i="0" sz="1400" u="none" cap="none" strike="noStrike">
              <a:solidFill>
                <a:srgbClr val="000000"/>
              </a:solidFill>
              <a:latin typeface="Arial"/>
              <a:ea typeface="Arial"/>
              <a:cs typeface="Arial"/>
              <a:sym typeface="Arial"/>
            </a:endParaRPr>
          </a:p>
        </p:txBody>
      </p:sp>
      <p:pic>
        <p:nvPicPr>
          <p:cNvPr id="551" name="Shape 551"/>
          <p:cNvPicPr preferRelativeResize="0"/>
          <p:nvPr/>
        </p:nvPicPr>
        <p:blipFill rotWithShape="1">
          <a:blip r:embed="rId3">
            <a:alphaModFix/>
          </a:blip>
          <a:srcRect b="0" l="0" r="0" t="0"/>
          <a:stretch/>
        </p:blipFill>
        <p:spPr>
          <a:xfrm>
            <a:off x="2212320" y="1623501"/>
            <a:ext cx="2992242" cy="2713512"/>
          </a:xfrm>
          <a:prstGeom prst="rect">
            <a:avLst/>
          </a:prstGeom>
          <a:noFill/>
          <a:ln>
            <a:noFill/>
          </a:ln>
        </p:spPr>
      </p:pic>
      <p:pic>
        <p:nvPicPr>
          <p:cNvPr id="552" name="Shape 552"/>
          <p:cNvPicPr preferRelativeResize="0"/>
          <p:nvPr/>
        </p:nvPicPr>
        <p:blipFill>
          <a:blip r:embed="rId4">
            <a:alphaModFix/>
          </a:blip>
          <a:stretch>
            <a:fillRect/>
          </a:stretch>
        </p:blipFill>
        <p:spPr>
          <a:xfrm>
            <a:off x="980087" y="5404474"/>
            <a:ext cx="1102032" cy="930400"/>
          </a:xfrm>
          <a:prstGeom prst="rect">
            <a:avLst/>
          </a:prstGeom>
          <a:noFill/>
          <a:ln>
            <a:noFill/>
          </a:ln>
        </p:spPr>
      </p:pic>
      <p:pic>
        <p:nvPicPr>
          <p:cNvPr id="553" name="Shape 553"/>
          <p:cNvPicPr preferRelativeResize="0"/>
          <p:nvPr/>
        </p:nvPicPr>
        <p:blipFill>
          <a:blip r:embed="rId5">
            <a:alphaModFix/>
          </a:blip>
          <a:stretch>
            <a:fillRect/>
          </a:stretch>
        </p:blipFill>
        <p:spPr>
          <a:xfrm>
            <a:off x="180750" y="5404475"/>
            <a:ext cx="930400" cy="930400"/>
          </a:xfrm>
          <a:prstGeom prst="rect">
            <a:avLst/>
          </a:prstGeom>
          <a:noFill/>
          <a:ln>
            <a:noFill/>
          </a:ln>
        </p:spPr>
      </p:pic>
      <p:pic>
        <p:nvPicPr>
          <p:cNvPr id="554" name="Shape 554"/>
          <p:cNvPicPr preferRelativeResize="0"/>
          <p:nvPr/>
        </p:nvPicPr>
        <p:blipFill>
          <a:blip r:embed="rId6">
            <a:alphaModFix/>
          </a:blip>
          <a:stretch>
            <a:fillRect/>
          </a:stretch>
        </p:blipFill>
        <p:spPr>
          <a:xfrm>
            <a:off x="0" y="6334875"/>
            <a:ext cx="9143999" cy="52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3000" u="none" cap="none" strike="noStrike">
                <a:solidFill>
                  <a:schemeClr val="lt1"/>
                </a:solidFill>
                <a:latin typeface="Arial"/>
                <a:ea typeface="Arial"/>
                <a:cs typeface="Arial"/>
                <a:sym typeface="Arial"/>
              </a:rPr>
              <a:t>Thanks </a:t>
            </a:r>
            <a:endParaRPr b="1" i="0" sz="3000" u="none" cap="none" strike="noStrike">
              <a:solidFill>
                <a:schemeClr val="lt1"/>
              </a:solidFill>
              <a:latin typeface="Arial"/>
              <a:ea typeface="Arial"/>
              <a:cs typeface="Arial"/>
              <a:sym typeface="Arial"/>
            </a:endParaRPr>
          </a:p>
        </p:txBody>
      </p:sp>
      <p:sp>
        <p:nvSpPr>
          <p:cNvPr id="561" name="Shape 561"/>
          <p:cNvSpPr txBox="1"/>
          <p:nvPr/>
        </p:nvSpPr>
        <p:spPr>
          <a:xfrm>
            <a:off x="768350" y="2165002"/>
            <a:ext cx="80709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68"/>
              </a:buClr>
              <a:buSzPts val="2800"/>
              <a:buFont typeface="Arial"/>
              <a:buNone/>
            </a:pPr>
            <a:r>
              <a:rPr b="1" i="1" lang="en-US" sz="2800" u="none" cap="none" strike="noStrike">
                <a:solidFill>
                  <a:srgbClr val="003368"/>
                </a:solidFill>
                <a:latin typeface="Arial"/>
                <a:ea typeface="Arial"/>
                <a:cs typeface="Arial"/>
                <a:sym typeface="Arial"/>
              </a:rPr>
              <a:t>Thanks to professor Nir Lipovetzky and professor Tim Miller very much for the help they give us in this project</a:t>
            </a:r>
            <a:endParaRPr b="1" i="1" sz="3600" u="none" cap="none" strike="noStrike">
              <a:solidFill>
                <a:srgbClr val="003368"/>
              </a:solidFill>
              <a:latin typeface="Arial"/>
              <a:ea typeface="Arial"/>
              <a:cs typeface="Arial"/>
              <a:sym typeface="Arial"/>
            </a:endParaRPr>
          </a:p>
        </p:txBody>
      </p:sp>
      <p:pic>
        <p:nvPicPr>
          <p:cNvPr id="562" name="Shape 562"/>
          <p:cNvPicPr preferRelativeResize="0"/>
          <p:nvPr/>
        </p:nvPicPr>
        <p:blipFill>
          <a:blip r:embed="rId3">
            <a:alphaModFix/>
          </a:blip>
          <a:stretch>
            <a:fillRect/>
          </a:stretch>
        </p:blipFill>
        <p:spPr>
          <a:xfrm>
            <a:off x="2873577" y="4146825"/>
            <a:ext cx="1418350" cy="1197450"/>
          </a:xfrm>
          <a:prstGeom prst="rect">
            <a:avLst/>
          </a:prstGeom>
          <a:noFill/>
          <a:ln>
            <a:noFill/>
          </a:ln>
        </p:spPr>
      </p:pic>
      <p:pic>
        <p:nvPicPr>
          <p:cNvPr id="563" name="Shape 563"/>
          <p:cNvPicPr preferRelativeResize="0"/>
          <p:nvPr/>
        </p:nvPicPr>
        <p:blipFill>
          <a:blip r:embed="rId4">
            <a:alphaModFix/>
          </a:blip>
          <a:stretch>
            <a:fillRect/>
          </a:stretch>
        </p:blipFill>
        <p:spPr>
          <a:xfrm rot="-5400000">
            <a:off x="4316875" y="4642475"/>
            <a:ext cx="930400" cy="930400"/>
          </a:xfrm>
          <a:prstGeom prst="rect">
            <a:avLst/>
          </a:prstGeom>
          <a:noFill/>
          <a:ln>
            <a:noFill/>
          </a:ln>
        </p:spPr>
      </p:pic>
      <p:pic>
        <p:nvPicPr>
          <p:cNvPr id="564" name="Shape 564"/>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2971800" y="76200"/>
            <a:ext cx="5791200" cy="6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500"/>
              <a:buFont typeface="Arial"/>
              <a:buNone/>
            </a:pPr>
            <a:r>
              <a:rPr lang="en-US" sz="2400"/>
              <a:t>Problem Description</a:t>
            </a:r>
            <a:endParaRPr b="1" i="0" sz="2400" u="none" cap="none" strike="noStrike">
              <a:solidFill>
                <a:schemeClr val="lt1"/>
              </a:solidFill>
              <a:latin typeface="Arial"/>
              <a:ea typeface="Arial"/>
              <a:cs typeface="Arial"/>
              <a:sym typeface="Arial"/>
            </a:endParaRPr>
          </a:p>
        </p:txBody>
      </p:sp>
      <p:sp>
        <p:nvSpPr>
          <p:cNvPr id="88" name="Shape 88"/>
          <p:cNvSpPr txBox="1"/>
          <p:nvPr/>
        </p:nvSpPr>
        <p:spPr>
          <a:xfrm>
            <a:off x="161365" y="618565"/>
            <a:ext cx="852540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Two agents </a:t>
            </a:r>
            <a:r>
              <a:rPr b="0" i="0" lang="en-US" sz="1800" u="none" cap="none" strike="noStrike">
                <a:solidFill>
                  <a:srgbClr val="000000"/>
                </a:solidFill>
                <a:latin typeface="Arial"/>
                <a:ea typeface="Arial"/>
                <a:cs typeface="Arial"/>
                <a:sym typeface="Arial"/>
              </a:rPr>
              <a:t>work together </a:t>
            </a:r>
            <a:r>
              <a:rPr b="0" i="0" lang="en-US" sz="1800" u="none" cap="none" strike="noStrike">
                <a:solidFill>
                  <a:srgbClr val="FF0000"/>
                </a:solidFill>
                <a:latin typeface="Arial"/>
                <a:ea typeface="Arial"/>
                <a:cs typeface="Arial"/>
                <a:sym typeface="Arial"/>
              </a:rPr>
              <a:t>to get all resources first </a:t>
            </a:r>
            <a:r>
              <a:rPr b="0" i="0" lang="en-US" sz="1800" u="none" cap="none" strike="noStrike">
                <a:solidFill>
                  <a:srgbClr val="000000"/>
                </a:solidFill>
                <a:latin typeface="Arial"/>
                <a:ea typeface="Arial"/>
                <a:cs typeface="Arial"/>
                <a:sym typeface="Arial"/>
              </a:rPr>
              <a:t>and then </a:t>
            </a:r>
            <a:r>
              <a:rPr b="0" i="0" lang="en-US" sz="1800" u="none" cap="none" strike="noStrike">
                <a:solidFill>
                  <a:srgbClr val="FF0000"/>
                </a:solidFill>
                <a:latin typeface="Arial"/>
                <a:ea typeface="Arial"/>
                <a:cs typeface="Arial"/>
                <a:sym typeface="Arial"/>
              </a:rPr>
              <a:t>reach to the goal point </a:t>
            </a:r>
            <a:endParaRPr b="0" i="0" sz="1400" u="none" cap="none" strike="noStrike">
              <a:solidFill>
                <a:srgbClr val="000000"/>
              </a:solidFill>
              <a:latin typeface="Arial"/>
              <a:ea typeface="Arial"/>
              <a:cs typeface="Arial"/>
              <a:sym typeface="Arial"/>
            </a:endParaRPr>
          </a:p>
        </p:txBody>
      </p:sp>
      <p:pic>
        <p:nvPicPr>
          <p:cNvPr id="89" name="Shape 89"/>
          <p:cNvPicPr preferRelativeResize="0"/>
          <p:nvPr/>
        </p:nvPicPr>
        <p:blipFill rotWithShape="1">
          <a:blip r:embed="rId3">
            <a:alphaModFix/>
          </a:blip>
          <a:srcRect b="0" l="0" r="0" t="0"/>
          <a:stretch/>
        </p:blipFill>
        <p:spPr>
          <a:xfrm>
            <a:off x="1721223" y="1614880"/>
            <a:ext cx="5042649" cy="4203225"/>
          </a:xfrm>
          <a:prstGeom prst="rect">
            <a:avLst/>
          </a:prstGeom>
          <a:noFill/>
          <a:ln>
            <a:noFill/>
          </a:ln>
        </p:spPr>
      </p:pic>
      <p:pic>
        <p:nvPicPr>
          <p:cNvPr id="90" name="Shape 90"/>
          <p:cNvPicPr preferRelativeResize="0"/>
          <p:nvPr/>
        </p:nvPicPr>
        <p:blipFill>
          <a:blip r:embed="rId4">
            <a:alphaModFix/>
          </a:blip>
          <a:stretch>
            <a:fillRect/>
          </a:stretch>
        </p:blipFill>
        <p:spPr>
          <a:xfrm>
            <a:off x="7609487" y="5404474"/>
            <a:ext cx="1102032" cy="930400"/>
          </a:xfrm>
          <a:prstGeom prst="rect">
            <a:avLst/>
          </a:prstGeom>
          <a:noFill/>
          <a:ln>
            <a:noFill/>
          </a:ln>
        </p:spPr>
      </p:pic>
      <p:pic>
        <p:nvPicPr>
          <p:cNvPr id="91" name="Shape 91"/>
          <p:cNvPicPr preferRelativeResize="0"/>
          <p:nvPr/>
        </p:nvPicPr>
        <p:blipFill>
          <a:blip r:embed="rId5">
            <a:alphaModFix/>
          </a:blip>
          <a:stretch>
            <a:fillRect/>
          </a:stretch>
        </p:blipFill>
        <p:spPr>
          <a:xfrm>
            <a:off x="180750" y="5404475"/>
            <a:ext cx="930400" cy="930400"/>
          </a:xfrm>
          <a:prstGeom prst="rect">
            <a:avLst/>
          </a:prstGeom>
          <a:noFill/>
          <a:ln>
            <a:noFill/>
          </a:ln>
        </p:spPr>
      </p:pic>
      <p:pic>
        <p:nvPicPr>
          <p:cNvPr id="92" name="Shape 92"/>
          <p:cNvPicPr preferRelativeResize="0"/>
          <p:nvPr/>
        </p:nvPicPr>
        <p:blipFill>
          <a:blip r:embed="rId6">
            <a:alphaModFix/>
          </a:blip>
          <a:stretch>
            <a:fillRect/>
          </a:stretch>
        </p:blipFill>
        <p:spPr>
          <a:xfrm>
            <a:off x="0" y="6334875"/>
            <a:ext cx="9143999" cy="52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2971800" y="76200"/>
            <a:ext cx="57912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500"/>
              <a:buFont typeface="Arial"/>
              <a:buNone/>
            </a:pPr>
            <a:r>
              <a:rPr lang="en-US" sz="2400"/>
              <a:t>Problem Description</a:t>
            </a:r>
            <a:endParaRPr sz="2400"/>
          </a:p>
        </p:txBody>
      </p:sp>
      <p:sp>
        <p:nvSpPr>
          <p:cNvPr id="99" name="Shape 99"/>
          <p:cNvSpPr txBox="1"/>
          <p:nvPr>
            <p:ph idx="1" type="body"/>
          </p:nvPr>
        </p:nvSpPr>
        <p:spPr>
          <a:xfrm>
            <a:off x="685800" y="1219200"/>
            <a:ext cx="7772400" cy="48768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a:p>
        </p:txBody>
      </p:sp>
      <p:pic>
        <p:nvPicPr>
          <p:cNvPr id="100" name="Shape 100"/>
          <p:cNvPicPr preferRelativeResize="0"/>
          <p:nvPr/>
        </p:nvPicPr>
        <p:blipFill>
          <a:blip r:embed="rId3">
            <a:alphaModFix/>
          </a:blip>
          <a:stretch>
            <a:fillRect/>
          </a:stretch>
        </p:blipFill>
        <p:spPr>
          <a:xfrm>
            <a:off x="-1610261" y="924551"/>
            <a:ext cx="12067963" cy="593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2895600" y="76200"/>
            <a:ext cx="59436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Arial"/>
              <a:buNone/>
            </a:pPr>
            <a:r>
              <a:rPr b="1" i="0" lang="en-US" sz="2400" u="none" cap="none" strike="noStrike">
                <a:solidFill>
                  <a:schemeClr val="lt1"/>
                </a:solidFill>
                <a:latin typeface="Arial"/>
                <a:ea typeface="Arial"/>
                <a:cs typeface="Arial"/>
                <a:sym typeface="Arial"/>
              </a:rPr>
              <a:t>Research Proposal</a:t>
            </a:r>
            <a:endParaRPr sz="2400"/>
          </a:p>
        </p:txBody>
      </p:sp>
      <p:sp>
        <p:nvSpPr>
          <p:cNvPr id="107" name="Shape 107"/>
          <p:cNvSpPr txBox="1"/>
          <p:nvPr/>
        </p:nvSpPr>
        <p:spPr>
          <a:xfrm>
            <a:off x="174800" y="1287093"/>
            <a:ext cx="7732200" cy="262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1800" u="none" cap="none" strike="noStrike">
                <a:solidFill>
                  <a:srgbClr val="000000"/>
                </a:solidFill>
                <a:latin typeface="Arial"/>
                <a:ea typeface="Arial"/>
                <a:cs typeface="Arial"/>
                <a:sym typeface="Arial"/>
              </a:rPr>
              <a:t>Proposal 1</a:t>
            </a: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1800"/>
              <a:t>T</a:t>
            </a:r>
            <a:r>
              <a:rPr b="0" i="0" lang="en-US" sz="1800" u="none" cap="none" strike="noStrike">
                <a:solidFill>
                  <a:srgbClr val="000000"/>
                </a:solidFill>
                <a:latin typeface="Arial"/>
                <a:ea typeface="Arial"/>
                <a:cs typeface="Arial"/>
                <a:sym typeface="Arial"/>
              </a:rPr>
              <a:t>he performance of </a:t>
            </a:r>
            <a:r>
              <a:rPr b="1" i="0" lang="en-US" sz="1800" u="none" cap="none" strike="noStrike">
                <a:solidFill>
                  <a:srgbClr val="FF0000"/>
                </a:solidFill>
                <a:latin typeface="Arial"/>
                <a:ea typeface="Arial"/>
                <a:cs typeface="Arial"/>
                <a:sym typeface="Arial"/>
              </a:rPr>
              <a:t>Double Q-learning </a:t>
            </a:r>
            <a:r>
              <a:rPr lang="en-US" sz="1800"/>
              <a:t>is better than that of </a:t>
            </a:r>
            <a:r>
              <a:rPr b="1" lang="en-US" sz="1800">
                <a:solidFill>
                  <a:srgbClr val="FF0000"/>
                </a:solidFill>
              </a:rPr>
              <a:t>Q-learning</a:t>
            </a:r>
            <a:endParaRPr b="1" sz="1800">
              <a:solidFill>
                <a:srgbClr val="FF0000"/>
              </a:solidFill>
            </a:endParaRPr>
          </a:p>
          <a:p>
            <a:pPr indent="0" lvl="0" marL="0" marR="0" rtl="0" algn="l">
              <a:lnSpc>
                <a:spcPct val="100000"/>
              </a:lnSpc>
              <a:spcBef>
                <a:spcPts val="0"/>
              </a:spcBef>
              <a:spcAft>
                <a:spcPts val="0"/>
              </a:spcAft>
              <a:buNone/>
            </a:pPr>
            <a:r>
              <a:t/>
            </a:r>
            <a:endParaRPr b="1" sz="1800">
              <a:solidFill>
                <a:srgbClr val="FF0000"/>
              </a:solidFill>
            </a:endParaRPr>
          </a:p>
          <a:p>
            <a:pPr indent="0" lvl="0" marL="0" rtl="0">
              <a:spcBef>
                <a:spcPts val="0"/>
              </a:spcBef>
              <a:spcAft>
                <a:spcPts val="0"/>
              </a:spcAft>
              <a:buClr>
                <a:schemeClr val="dk1"/>
              </a:buClr>
              <a:buSzPts val="1100"/>
              <a:buFont typeface="Arial"/>
              <a:buNone/>
            </a:pPr>
            <a:r>
              <a:rPr i="1" lang="en-US" sz="1800">
                <a:solidFill>
                  <a:schemeClr val="dk1"/>
                </a:solidFill>
              </a:rPr>
              <a:t>Definition of performance:</a:t>
            </a:r>
            <a:endParaRPr i="1" sz="1800">
              <a:solidFill>
                <a:schemeClr val="dk1"/>
              </a:solidFill>
            </a:endParaRPr>
          </a:p>
          <a:p>
            <a:pPr indent="-342900" lvl="0" marL="457200" rtl="0">
              <a:spcBef>
                <a:spcPts val="0"/>
              </a:spcBef>
              <a:spcAft>
                <a:spcPts val="0"/>
              </a:spcAft>
              <a:buClr>
                <a:schemeClr val="dk1"/>
              </a:buClr>
              <a:buSzPts val="1800"/>
              <a:buChar char="●"/>
            </a:pPr>
            <a:r>
              <a:rPr lang="en-US" sz="1800">
                <a:solidFill>
                  <a:schemeClr val="dk1"/>
                </a:solidFill>
              </a:rPr>
              <a:t>The distribution of Q values in QL and DQL</a:t>
            </a:r>
            <a:endParaRPr sz="1800">
              <a:solidFill>
                <a:schemeClr val="dk1"/>
              </a:solidFill>
            </a:endParaRPr>
          </a:p>
          <a:p>
            <a:pPr indent="-342900" lvl="0" marL="457200" rtl="0">
              <a:spcBef>
                <a:spcPts val="0"/>
              </a:spcBef>
              <a:spcAft>
                <a:spcPts val="0"/>
              </a:spcAft>
              <a:buClr>
                <a:schemeClr val="dk1"/>
              </a:buClr>
              <a:buSzPts val="1800"/>
              <a:buChar char="●"/>
            </a:pPr>
            <a:r>
              <a:rPr lang="en-US" sz="1800">
                <a:solidFill>
                  <a:schemeClr val="dk1"/>
                </a:solidFill>
              </a:rPr>
              <a:t>Rate of convergence in QL and DQL </a:t>
            </a:r>
            <a:endParaRPr b="1" sz="1800">
              <a:solidFill>
                <a:srgbClr val="FF0000"/>
              </a:solidFill>
            </a:endParaRPr>
          </a:p>
          <a:p>
            <a:pPr indent="0" lvl="0" marL="0" marR="0" rtl="0" algn="l">
              <a:lnSpc>
                <a:spcPct val="100000"/>
              </a:lnSpc>
              <a:spcBef>
                <a:spcPts val="0"/>
              </a:spcBef>
              <a:spcAft>
                <a:spcPts val="0"/>
              </a:spcAft>
              <a:buNone/>
            </a:pPr>
            <a:r>
              <a:t/>
            </a:r>
            <a:endParaRPr b="1" sz="1800">
              <a:solidFill>
                <a:srgbClr val="FF0000"/>
              </a:solidFill>
            </a:endParaRPr>
          </a:p>
          <a:p>
            <a:pPr indent="0" lvl="0" marL="0" marR="0" rtl="0" algn="l">
              <a:lnSpc>
                <a:spcPct val="100000"/>
              </a:lnSpc>
              <a:spcBef>
                <a:spcPts val="0"/>
              </a:spcBef>
              <a:spcAft>
                <a:spcPts val="0"/>
              </a:spcAft>
              <a:buNone/>
            </a:pPr>
            <a:r>
              <a:t/>
            </a:r>
            <a:endParaRPr b="1" sz="1800">
              <a:solidFill>
                <a:srgbClr val="FF0000"/>
              </a:solidFill>
            </a:endParaRPr>
          </a:p>
          <a:p>
            <a:pPr indent="0" lvl="0" marL="0" marR="0" rtl="0" algn="l">
              <a:lnSpc>
                <a:spcPct val="100000"/>
              </a:lnSpc>
              <a:spcBef>
                <a:spcPts val="0"/>
              </a:spcBef>
              <a:spcAft>
                <a:spcPts val="0"/>
              </a:spcAft>
              <a:buNone/>
            </a:pPr>
            <a:r>
              <a:rPr lang="en-US" sz="1800">
                <a:solidFill>
                  <a:schemeClr val="dk1"/>
                </a:solidFill>
              </a:rPr>
              <a:t> </a:t>
            </a:r>
            <a:endParaRPr/>
          </a:p>
        </p:txBody>
      </p:sp>
      <p:sp>
        <p:nvSpPr>
          <p:cNvPr id="108" name="Shape 108"/>
          <p:cNvSpPr txBox="1"/>
          <p:nvPr/>
        </p:nvSpPr>
        <p:spPr>
          <a:xfrm>
            <a:off x="184950" y="3259774"/>
            <a:ext cx="8774100" cy="244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1800" u="none" cap="none" strike="noStrike">
                <a:solidFill>
                  <a:srgbClr val="000000"/>
                </a:solidFill>
                <a:latin typeface="Arial"/>
                <a:ea typeface="Arial"/>
                <a:cs typeface="Arial"/>
                <a:sym typeface="Arial"/>
              </a:rPr>
              <a:t>Proposal 2 </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 the project with multiple agents, the performance of </a:t>
            </a:r>
            <a:r>
              <a:rPr b="0" i="0" lang="en-US" sz="1800" u="none" cap="none" strike="noStrike">
                <a:solidFill>
                  <a:srgbClr val="FF0000"/>
                </a:solidFill>
                <a:latin typeface="Arial"/>
                <a:ea typeface="Arial"/>
                <a:cs typeface="Arial"/>
                <a:sym typeface="Arial"/>
              </a:rPr>
              <a:t>the Dynamic</a:t>
            </a:r>
            <a:r>
              <a:rPr lang="en-US" sz="1800">
                <a:solidFill>
                  <a:srgbClr val="FF0000"/>
                </a:solidFill>
              </a:rPr>
              <a:t> </a:t>
            </a:r>
            <a:r>
              <a:rPr b="0" i="0" lang="en-US" sz="1800" u="none" cap="none" strike="noStrike">
                <a:solidFill>
                  <a:srgbClr val="FF0000"/>
                </a:solidFill>
                <a:latin typeface="Arial"/>
                <a:ea typeface="Arial"/>
                <a:cs typeface="Arial"/>
                <a:sym typeface="Arial"/>
              </a:rPr>
              <a:t>programming</a:t>
            </a:r>
            <a:r>
              <a:rPr b="0" i="0" lang="en-US" sz="1800" u="none" cap="none" strike="noStrike">
                <a:solidFill>
                  <a:srgbClr val="000000"/>
                </a:solidFill>
                <a:latin typeface="Arial"/>
                <a:ea typeface="Arial"/>
                <a:cs typeface="Arial"/>
                <a:sym typeface="Arial"/>
              </a:rPr>
              <a:t> is better than </a:t>
            </a:r>
            <a:r>
              <a:rPr b="0" i="0" lang="en-US" sz="1800" u="none" cap="none" strike="noStrike">
                <a:solidFill>
                  <a:srgbClr val="FF0000"/>
                </a:solidFill>
                <a:latin typeface="Arial"/>
                <a:ea typeface="Arial"/>
                <a:cs typeface="Arial"/>
                <a:sym typeface="Arial"/>
              </a:rPr>
              <a:t>greedy algorithm </a:t>
            </a:r>
            <a:r>
              <a:rPr b="0" i="0" lang="en-US" sz="1800" u="none" cap="none" strike="noStrike">
                <a:solidFill>
                  <a:srgbClr val="000000"/>
                </a:solidFill>
                <a:latin typeface="Arial"/>
                <a:ea typeface="Arial"/>
                <a:cs typeface="Arial"/>
                <a:sym typeface="Arial"/>
              </a:rPr>
              <a:t>used in resource allocation plan.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i="1" lang="en-US" sz="1800"/>
              <a:t>Definition of performance:</a:t>
            </a:r>
            <a:endParaRPr i="1" sz="1800"/>
          </a:p>
          <a:p>
            <a:pPr indent="-342900" lvl="0" marL="457200" rtl="0">
              <a:spcBef>
                <a:spcPts val="0"/>
              </a:spcBef>
              <a:spcAft>
                <a:spcPts val="0"/>
              </a:spcAft>
              <a:buSzPts val="1800"/>
              <a:buChar char="●"/>
            </a:pPr>
            <a:r>
              <a:rPr lang="en-US" sz="1800">
                <a:solidFill>
                  <a:schemeClr val="dk1"/>
                </a:solidFill>
              </a:rPr>
              <a:t>Training time</a:t>
            </a:r>
            <a:endParaRPr sz="1800"/>
          </a:p>
          <a:p>
            <a:pPr indent="-342900" lvl="0" marL="457200" marR="0" rtl="0" algn="l">
              <a:lnSpc>
                <a:spcPct val="100000"/>
              </a:lnSpc>
              <a:spcBef>
                <a:spcPts val="0"/>
              </a:spcBef>
              <a:spcAft>
                <a:spcPts val="0"/>
              </a:spcAft>
              <a:buSzPts val="1800"/>
              <a:buChar char="●"/>
            </a:pPr>
            <a:r>
              <a:rPr lang="en-US" sz="1800">
                <a:solidFill>
                  <a:schemeClr val="dk1"/>
                </a:solidFill>
              </a:rPr>
              <a:t>Minimum number of steps</a:t>
            </a:r>
            <a:br>
              <a:rPr lang="en-US" sz="1800"/>
            </a:br>
            <a:br>
              <a:rPr lang="en-US" sz="1800"/>
            </a:br>
            <a:br>
              <a:rPr lang="en-US" sz="1800"/>
            </a:br>
            <a:endParaRPr sz="1800"/>
          </a:p>
          <a:p>
            <a:pPr indent="0" lvl="0" marL="0" marR="0" rtl="0" algn="l">
              <a:lnSpc>
                <a:spcPct val="100000"/>
              </a:lnSpc>
              <a:spcBef>
                <a:spcPts val="0"/>
              </a:spcBef>
              <a:spcAft>
                <a:spcPts val="0"/>
              </a:spcAft>
              <a:buNone/>
            </a:pPr>
            <a:r>
              <a:t/>
            </a:r>
            <a:endParaRPr sz="1800"/>
          </a:p>
        </p:txBody>
      </p:sp>
      <p:pic>
        <p:nvPicPr>
          <p:cNvPr id="109" name="Shape 109"/>
          <p:cNvPicPr preferRelativeResize="0"/>
          <p:nvPr/>
        </p:nvPicPr>
        <p:blipFill>
          <a:blip r:embed="rId3">
            <a:alphaModFix/>
          </a:blip>
          <a:stretch>
            <a:fillRect/>
          </a:stretch>
        </p:blipFill>
        <p:spPr>
          <a:xfrm>
            <a:off x="7228487" y="5404474"/>
            <a:ext cx="1102032" cy="930400"/>
          </a:xfrm>
          <a:prstGeom prst="rect">
            <a:avLst/>
          </a:prstGeom>
          <a:noFill/>
          <a:ln>
            <a:noFill/>
          </a:ln>
        </p:spPr>
      </p:pic>
      <p:pic>
        <p:nvPicPr>
          <p:cNvPr id="110" name="Shape 110"/>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111" name="Shape 111"/>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2971800" y="76200"/>
            <a:ext cx="57912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500"/>
              <a:buFont typeface="Arial"/>
              <a:buNone/>
            </a:pPr>
            <a:r>
              <a:rPr lang="en-US" sz="2400"/>
              <a:t>Research Proposal</a:t>
            </a:r>
            <a:endParaRPr sz="2400"/>
          </a:p>
        </p:txBody>
      </p:sp>
      <p:sp>
        <p:nvSpPr>
          <p:cNvPr id="118" name="Shape 118"/>
          <p:cNvSpPr txBox="1"/>
          <p:nvPr/>
        </p:nvSpPr>
        <p:spPr>
          <a:xfrm>
            <a:off x="705900" y="1305352"/>
            <a:ext cx="7732200" cy="331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Arial"/>
                <a:ea typeface="Arial"/>
                <a:cs typeface="Arial"/>
                <a:sym typeface="Arial"/>
              </a:rPr>
              <a:t>Proposal 1</a:t>
            </a:r>
            <a:r>
              <a:rPr b="0" i="0" lang="en-US"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2400"/>
              <a:t>T</a:t>
            </a:r>
            <a:r>
              <a:rPr b="0" i="0" lang="en-US" sz="2400" u="none" cap="none" strike="noStrike">
                <a:solidFill>
                  <a:srgbClr val="000000"/>
                </a:solidFill>
                <a:latin typeface="Arial"/>
                <a:ea typeface="Arial"/>
                <a:cs typeface="Arial"/>
                <a:sym typeface="Arial"/>
              </a:rPr>
              <a:t>he performance of </a:t>
            </a:r>
            <a:r>
              <a:rPr b="1" i="0" lang="en-US" sz="2400" u="none" cap="none" strike="noStrike">
                <a:solidFill>
                  <a:srgbClr val="FF0000"/>
                </a:solidFill>
                <a:latin typeface="Arial"/>
                <a:ea typeface="Arial"/>
                <a:cs typeface="Arial"/>
                <a:sym typeface="Arial"/>
              </a:rPr>
              <a:t>Double Q-learning </a:t>
            </a:r>
            <a:r>
              <a:rPr lang="en-US" sz="2400"/>
              <a:t>is better than that of </a:t>
            </a:r>
            <a:r>
              <a:rPr b="1" lang="en-US" sz="2400">
                <a:solidFill>
                  <a:srgbClr val="FF0000"/>
                </a:solidFill>
              </a:rPr>
              <a:t>Q-learning</a:t>
            </a:r>
            <a:endParaRPr b="1" sz="2400">
              <a:solidFill>
                <a:srgbClr val="FF0000"/>
              </a:solidFill>
            </a:endParaRPr>
          </a:p>
          <a:p>
            <a:pPr indent="0" lvl="0" marL="0" marR="0" rtl="0" algn="l">
              <a:lnSpc>
                <a:spcPct val="100000"/>
              </a:lnSpc>
              <a:spcBef>
                <a:spcPts val="0"/>
              </a:spcBef>
              <a:spcAft>
                <a:spcPts val="0"/>
              </a:spcAft>
              <a:buNone/>
            </a:pPr>
            <a:r>
              <a:t/>
            </a:r>
            <a:endParaRPr b="1" sz="2400">
              <a:solidFill>
                <a:srgbClr val="FF0000"/>
              </a:solidFill>
            </a:endParaRPr>
          </a:p>
          <a:p>
            <a:pPr indent="0" lvl="0" marL="0" rtl="0">
              <a:spcBef>
                <a:spcPts val="0"/>
              </a:spcBef>
              <a:spcAft>
                <a:spcPts val="0"/>
              </a:spcAft>
              <a:buClr>
                <a:schemeClr val="dk1"/>
              </a:buClr>
              <a:buSzPts val="1100"/>
              <a:buFont typeface="Arial"/>
              <a:buNone/>
            </a:pPr>
            <a:r>
              <a:rPr i="1" lang="en-US" sz="2400">
                <a:solidFill>
                  <a:schemeClr val="dk1"/>
                </a:solidFill>
              </a:rPr>
              <a:t>Definition of performance:</a:t>
            </a:r>
            <a:endParaRPr i="1"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The distribution of Q values in QL and DQL</a:t>
            </a:r>
            <a:endParaRPr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Rate of convergence in QL and DQL </a:t>
            </a:r>
            <a:endParaRPr b="1" sz="2400">
              <a:solidFill>
                <a:srgbClr val="FF0000"/>
              </a:solidFill>
            </a:endParaRPr>
          </a:p>
          <a:p>
            <a:pPr indent="0" lvl="0" marL="0" marR="0" rtl="0" algn="l">
              <a:lnSpc>
                <a:spcPct val="100000"/>
              </a:lnSpc>
              <a:spcBef>
                <a:spcPts val="0"/>
              </a:spcBef>
              <a:spcAft>
                <a:spcPts val="0"/>
              </a:spcAft>
              <a:buNone/>
            </a:pPr>
            <a:r>
              <a:t/>
            </a:r>
            <a:endParaRPr b="1" sz="1800">
              <a:solidFill>
                <a:srgbClr val="FF0000"/>
              </a:solidFill>
            </a:endParaRPr>
          </a:p>
          <a:p>
            <a:pPr indent="0" lvl="0" marL="0" marR="0" rtl="0" algn="l">
              <a:lnSpc>
                <a:spcPct val="100000"/>
              </a:lnSpc>
              <a:spcBef>
                <a:spcPts val="0"/>
              </a:spcBef>
              <a:spcAft>
                <a:spcPts val="0"/>
              </a:spcAft>
              <a:buNone/>
            </a:pPr>
            <a:r>
              <a:t/>
            </a:r>
            <a:endParaRPr b="1" sz="1800">
              <a:solidFill>
                <a:srgbClr val="FF0000"/>
              </a:solidFill>
            </a:endParaRPr>
          </a:p>
          <a:p>
            <a:pPr indent="0" lvl="0" marL="0" marR="0" rtl="0" algn="l">
              <a:lnSpc>
                <a:spcPct val="100000"/>
              </a:lnSpc>
              <a:spcBef>
                <a:spcPts val="0"/>
              </a:spcBef>
              <a:spcAft>
                <a:spcPts val="0"/>
              </a:spcAft>
              <a:buNone/>
            </a:pPr>
            <a:r>
              <a:rPr lang="en-US" sz="1800">
                <a:solidFill>
                  <a:schemeClr val="dk1"/>
                </a:solidFill>
              </a:rPr>
              <a:t> </a:t>
            </a:r>
            <a:endParaRPr/>
          </a:p>
        </p:txBody>
      </p:sp>
      <p:pic>
        <p:nvPicPr>
          <p:cNvPr id="119" name="Shape 119"/>
          <p:cNvPicPr preferRelativeResize="0"/>
          <p:nvPr/>
        </p:nvPicPr>
        <p:blipFill>
          <a:blip r:embed="rId3">
            <a:alphaModFix/>
          </a:blip>
          <a:stretch>
            <a:fillRect/>
          </a:stretch>
        </p:blipFill>
        <p:spPr>
          <a:xfrm>
            <a:off x="6999887" y="5404474"/>
            <a:ext cx="1102032" cy="930400"/>
          </a:xfrm>
          <a:prstGeom prst="rect">
            <a:avLst/>
          </a:prstGeom>
          <a:noFill/>
          <a:ln>
            <a:noFill/>
          </a:ln>
        </p:spPr>
      </p:pic>
      <p:pic>
        <p:nvPicPr>
          <p:cNvPr id="120" name="Shape 120"/>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121" name="Shape 121"/>
          <p:cNvPicPr preferRelativeResize="0"/>
          <p:nvPr/>
        </p:nvPicPr>
        <p:blipFill>
          <a:blip r:embed="rId5">
            <a:alphaModFix/>
          </a:blip>
          <a:stretch>
            <a:fillRect/>
          </a:stretch>
        </p:blipFill>
        <p:spPr>
          <a:xfrm>
            <a:off x="0" y="6334875"/>
            <a:ext cx="9143999" cy="52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971800" y="76200"/>
            <a:ext cx="5791200" cy="685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US" sz="2400"/>
              <a:t>Overestimate</a:t>
            </a:r>
            <a:endParaRPr sz="2400"/>
          </a:p>
        </p:txBody>
      </p:sp>
      <p:sp>
        <p:nvSpPr>
          <p:cNvPr id="128" name="Shape 128"/>
          <p:cNvSpPr txBox="1"/>
          <p:nvPr>
            <p:ph idx="1" type="body"/>
          </p:nvPr>
        </p:nvSpPr>
        <p:spPr>
          <a:xfrm>
            <a:off x="685800" y="1749625"/>
            <a:ext cx="7772400" cy="29214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Char char="•"/>
            </a:pPr>
            <a:r>
              <a:rPr lang="en-US"/>
              <a:t>Take </a:t>
            </a:r>
            <a:r>
              <a:rPr lang="en-US"/>
              <a:t>maximum</a:t>
            </a:r>
            <a:r>
              <a:rPr lang="en-US"/>
              <a:t> value over all actions</a:t>
            </a:r>
            <a:endParaRPr/>
          </a:p>
          <a:p>
            <a:pPr indent="-431800" lvl="0" marL="457200" rtl="0">
              <a:spcBef>
                <a:spcPts val="0"/>
              </a:spcBef>
              <a:spcAft>
                <a:spcPts val="0"/>
              </a:spcAft>
              <a:buSzPts val="3200"/>
              <a:buChar char="•"/>
            </a:pPr>
            <a:r>
              <a:rPr lang="en-US"/>
              <a:t>Q values are noisy</a:t>
            </a:r>
            <a:endParaRPr/>
          </a:p>
          <a:p>
            <a:pPr indent="-431800" lvl="0" marL="457200" rtl="0">
              <a:spcBef>
                <a:spcPts val="0"/>
              </a:spcBef>
              <a:spcAft>
                <a:spcPts val="0"/>
              </a:spcAft>
              <a:buSzPts val="3200"/>
              <a:buChar char="•"/>
            </a:pPr>
            <a:r>
              <a:rPr lang="en-US"/>
              <a:t>Overestimate</a:t>
            </a:r>
            <a:endParaRPr/>
          </a:p>
          <a:p>
            <a:pPr indent="-431800" lvl="0" marL="457200">
              <a:spcBef>
                <a:spcPts val="0"/>
              </a:spcBef>
              <a:spcAft>
                <a:spcPts val="0"/>
              </a:spcAft>
              <a:buSzPts val="3200"/>
              <a:buChar char="•"/>
            </a:pPr>
            <a:r>
              <a:rPr lang="en-US"/>
              <a:t>Hado van Hasselt </a:t>
            </a:r>
            <a:endParaRPr/>
          </a:p>
        </p:txBody>
      </p:sp>
      <p:pic>
        <p:nvPicPr>
          <p:cNvPr id="129" name="Shape 129"/>
          <p:cNvPicPr preferRelativeResize="0"/>
          <p:nvPr/>
        </p:nvPicPr>
        <p:blipFill>
          <a:blip r:embed="rId3">
            <a:alphaModFix/>
          </a:blip>
          <a:stretch>
            <a:fillRect/>
          </a:stretch>
        </p:blipFill>
        <p:spPr>
          <a:xfrm>
            <a:off x="6466487" y="5404474"/>
            <a:ext cx="1102032" cy="930400"/>
          </a:xfrm>
          <a:prstGeom prst="rect">
            <a:avLst/>
          </a:prstGeom>
          <a:noFill/>
          <a:ln>
            <a:noFill/>
          </a:ln>
        </p:spPr>
      </p:pic>
      <p:pic>
        <p:nvPicPr>
          <p:cNvPr id="130" name="Shape 130"/>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131" name="Shape 131"/>
          <p:cNvPicPr preferRelativeResize="0"/>
          <p:nvPr/>
        </p:nvPicPr>
        <p:blipFill>
          <a:blip r:embed="rId5">
            <a:alphaModFix/>
          </a:blip>
          <a:stretch>
            <a:fillRect/>
          </a:stretch>
        </p:blipFill>
        <p:spPr>
          <a:xfrm>
            <a:off x="0" y="6334875"/>
            <a:ext cx="9143999" cy="523125"/>
          </a:xfrm>
          <a:prstGeom prst="rect">
            <a:avLst/>
          </a:prstGeom>
          <a:noFill/>
          <a:ln>
            <a:noFill/>
          </a:ln>
        </p:spPr>
      </p:pic>
      <p:pic>
        <p:nvPicPr>
          <p:cNvPr id="132" name="Shape 132"/>
          <p:cNvPicPr preferRelativeResize="0"/>
          <p:nvPr/>
        </p:nvPicPr>
        <p:blipFill rotWithShape="1">
          <a:blip r:embed="rId6">
            <a:alphaModFix/>
          </a:blip>
          <a:srcRect b="0" l="0" r="0" t="0"/>
          <a:stretch/>
        </p:blipFill>
        <p:spPr>
          <a:xfrm>
            <a:off x="6466473" y="3210253"/>
            <a:ext cx="2459476" cy="2050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2971800" y="76200"/>
            <a:ext cx="5791200" cy="685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US" sz="2400"/>
              <a:t>Update function</a:t>
            </a:r>
            <a:endParaRPr sz="2400"/>
          </a:p>
        </p:txBody>
      </p:sp>
      <p:sp>
        <p:nvSpPr>
          <p:cNvPr id="139" name="Shape 139"/>
          <p:cNvSpPr txBox="1"/>
          <p:nvPr>
            <p:ph idx="1" type="body"/>
          </p:nvPr>
        </p:nvSpPr>
        <p:spPr>
          <a:xfrm>
            <a:off x="152400" y="1366575"/>
            <a:ext cx="9524100" cy="1471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US" sz="3600"/>
              <a:t>QL:</a:t>
            </a:r>
            <a:endParaRPr sz="1400"/>
          </a:p>
          <a:p>
            <a:pPr indent="0" lvl="0" marL="0" marR="0" rtl="0" algn="l">
              <a:lnSpc>
                <a:spcPct val="100000"/>
              </a:lnSpc>
              <a:spcBef>
                <a:spcPts val="640"/>
              </a:spcBef>
              <a:spcAft>
                <a:spcPts val="0"/>
              </a:spcAft>
              <a:buClr>
                <a:srgbClr val="000000"/>
              </a:buClr>
              <a:buSzPts val="1100"/>
              <a:buFont typeface="Arial"/>
              <a:buNone/>
            </a:pPr>
            <a:r>
              <a:rPr lang="en-US"/>
              <a:t>Q(s,a) =</a:t>
            </a:r>
            <a:r>
              <a:rPr lang="en-US"/>
              <a:t> Q(s, a) + α(s, a)(r +γQ(s′, a</a:t>
            </a:r>
            <a:r>
              <a:rPr baseline="30000" lang="en-US"/>
              <a:t>∗</a:t>
            </a:r>
            <a:r>
              <a:rPr lang="en-US"/>
              <a:t>) − Q(s, a))</a:t>
            </a:r>
            <a:endParaRPr/>
          </a:p>
          <a:p>
            <a:pPr indent="0" lvl="0" marL="0">
              <a:spcBef>
                <a:spcPts val="640"/>
              </a:spcBef>
              <a:spcAft>
                <a:spcPts val="0"/>
              </a:spcAft>
              <a:buNone/>
            </a:pPr>
            <a:r>
              <a:t/>
            </a:r>
            <a:endParaRPr/>
          </a:p>
        </p:txBody>
      </p:sp>
      <p:pic>
        <p:nvPicPr>
          <p:cNvPr id="140" name="Shape 140"/>
          <p:cNvPicPr preferRelativeResize="0"/>
          <p:nvPr/>
        </p:nvPicPr>
        <p:blipFill>
          <a:blip r:embed="rId3">
            <a:alphaModFix/>
          </a:blip>
          <a:stretch>
            <a:fillRect/>
          </a:stretch>
        </p:blipFill>
        <p:spPr>
          <a:xfrm>
            <a:off x="6161687" y="5404474"/>
            <a:ext cx="1102032" cy="930400"/>
          </a:xfrm>
          <a:prstGeom prst="rect">
            <a:avLst/>
          </a:prstGeom>
          <a:noFill/>
          <a:ln>
            <a:noFill/>
          </a:ln>
        </p:spPr>
      </p:pic>
      <p:pic>
        <p:nvPicPr>
          <p:cNvPr id="141" name="Shape 141"/>
          <p:cNvPicPr preferRelativeResize="0"/>
          <p:nvPr/>
        </p:nvPicPr>
        <p:blipFill>
          <a:blip r:embed="rId4">
            <a:alphaModFix/>
          </a:blip>
          <a:stretch>
            <a:fillRect/>
          </a:stretch>
        </p:blipFill>
        <p:spPr>
          <a:xfrm>
            <a:off x="180750" y="5404475"/>
            <a:ext cx="930400" cy="930400"/>
          </a:xfrm>
          <a:prstGeom prst="rect">
            <a:avLst/>
          </a:prstGeom>
          <a:noFill/>
          <a:ln>
            <a:noFill/>
          </a:ln>
        </p:spPr>
      </p:pic>
      <p:pic>
        <p:nvPicPr>
          <p:cNvPr id="142" name="Shape 142"/>
          <p:cNvPicPr preferRelativeResize="0"/>
          <p:nvPr/>
        </p:nvPicPr>
        <p:blipFill>
          <a:blip r:embed="rId5">
            <a:alphaModFix/>
          </a:blip>
          <a:stretch>
            <a:fillRect/>
          </a:stretch>
        </p:blipFill>
        <p:spPr>
          <a:xfrm>
            <a:off x="0" y="6334875"/>
            <a:ext cx="9143999" cy="523125"/>
          </a:xfrm>
          <a:prstGeom prst="rect">
            <a:avLst/>
          </a:prstGeom>
          <a:noFill/>
          <a:ln>
            <a:noFill/>
          </a:ln>
        </p:spPr>
      </p:pic>
      <p:sp>
        <p:nvSpPr>
          <p:cNvPr id="143" name="Shape 143"/>
          <p:cNvSpPr txBox="1"/>
          <p:nvPr>
            <p:ph idx="1" type="body"/>
          </p:nvPr>
        </p:nvSpPr>
        <p:spPr>
          <a:xfrm>
            <a:off x="180750" y="3189525"/>
            <a:ext cx="10767300" cy="19101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US" sz="3600"/>
              <a:t>DQL</a:t>
            </a:r>
            <a:r>
              <a:rPr lang="en-US" sz="3600"/>
              <a:t>:</a:t>
            </a:r>
            <a:endParaRPr sz="3600"/>
          </a:p>
          <a:p>
            <a:pPr indent="0" lvl="0" marL="0" marR="0" rtl="0" algn="l">
              <a:lnSpc>
                <a:spcPct val="100000"/>
              </a:lnSpc>
              <a:spcBef>
                <a:spcPts val="640"/>
              </a:spcBef>
              <a:spcAft>
                <a:spcPts val="0"/>
              </a:spcAft>
              <a:buNone/>
            </a:pPr>
            <a:r>
              <a:rPr lang="en-US" sz="3000"/>
              <a:t>Q</a:t>
            </a:r>
            <a:r>
              <a:rPr baseline="30000" lang="en-US" sz="3000"/>
              <a:t>A</a:t>
            </a:r>
            <a:r>
              <a:rPr lang="en-US" sz="3000"/>
              <a:t>(s,a) = Q</a:t>
            </a:r>
            <a:r>
              <a:rPr baseline="30000" lang="en-US" sz="3000"/>
              <a:t>A</a:t>
            </a:r>
            <a:r>
              <a:rPr lang="en-US" sz="3000"/>
              <a:t>(s, a) + α(s, a)(r +γQ</a:t>
            </a:r>
            <a:r>
              <a:rPr baseline="30000" lang="en-US" sz="3000"/>
              <a:t>B</a:t>
            </a:r>
            <a:r>
              <a:rPr lang="en-US" sz="3000"/>
              <a:t>(s′, a</a:t>
            </a:r>
            <a:r>
              <a:rPr baseline="30000" lang="en-US" sz="3000"/>
              <a:t>∗</a:t>
            </a:r>
            <a:r>
              <a:rPr lang="en-US" sz="3000"/>
              <a:t>) − Q</a:t>
            </a:r>
            <a:r>
              <a:rPr baseline="30000" lang="en-US" sz="3000"/>
              <a:t>A</a:t>
            </a:r>
            <a:r>
              <a:rPr lang="en-US" sz="3000"/>
              <a:t>(s, a))</a:t>
            </a:r>
            <a:endParaRPr sz="3000"/>
          </a:p>
          <a:p>
            <a:pPr indent="0" lvl="0" marL="0" rtl="0">
              <a:spcBef>
                <a:spcPts val="640"/>
              </a:spcBef>
              <a:spcAft>
                <a:spcPts val="0"/>
              </a:spcAft>
              <a:buNone/>
            </a:pPr>
            <a:r>
              <a:rPr lang="en-US" sz="3000"/>
              <a:t>Q</a:t>
            </a:r>
            <a:r>
              <a:rPr baseline="30000" lang="en-US" sz="3000"/>
              <a:t>B</a:t>
            </a:r>
            <a:r>
              <a:rPr lang="en-US" sz="3000"/>
              <a:t>(s,a) = Q</a:t>
            </a:r>
            <a:r>
              <a:rPr baseline="30000" lang="en-US" sz="3000"/>
              <a:t>B</a:t>
            </a:r>
            <a:r>
              <a:rPr lang="en-US" sz="3000"/>
              <a:t>(s, a) + α(s, a)(r +γQ</a:t>
            </a:r>
            <a:r>
              <a:rPr baseline="30000" lang="en-US" sz="3000"/>
              <a:t>A</a:t>
            </a:r>
            <a:r>
              <a:rPr lang="en-US" sz="3000"/>
              <a:t>(s′, a</a:t>
            </a:r>
            <a:r>
              <a:rPr baseline="30000" lang="en-US" sz="3000"/>
              <a:t>∗</a:t>
            </a:r>
            <a:r>
              <a:rPr lang="en-US" sz="3000"/>
              <a:t>) − Q</a:t>
            </a:r>
            <a:r>
              <a:rPr baseline="30000" lang="en-US" sz="3000"/>
              <a:t>B</a:t>
            </a:r>
            <a:r>
              <a:rPr lang="en-US" sz="3000"/>
              <a:t>(s, a))</a:t>
            </a:r>
            <a:endParaRPr/>
          </a:p>
        </p:txBody>
      </p:sp>
      <p:sp>
        <p:nvSpPr>
          <p:cNvPr id="144" name="Shape 144"/>
          <p:cNvSpPr txBox="1"/>
          <p:nvPr/>
        </p:nvSpPr>
        <p:spPr>
          <a:xfrm>
            <a:off x="180750" y="3218850"/>
            <a:ext cx="1775100" cy="42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3600"/>
          </a:p>
        </p:txBody>
      </p:sp>
      <p:sp>
        <p:nvSpPr>
          <p:cNvPr id="145" name="Shape 145"/>
          <p:cNvSpPr txBox="1"/>
          <p:nvPr/>
        </p:nvSpPr>
        <p:spPr>
          <a:xfrm>
            <a:off x="258200" y="1435200"/>
            <a:ext cx="2226900" cy="68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2971800" y="76200"/>
            <a:ext cx="57912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Arial"/>
              <a:buNone/>
            </a:pPr>
            <a:r>
              <a:rPr b="1" i="0" lang="en-US" sz="2400" u="none" cap="none" strike="noStrike">
                <a:solidFill>
                  <a:schemeClr val="lt1"/>
                </a:solidFill>
                <a:latin typeface="Arial"/>
                <a:ea typeface="Arial"/>
                <a:cs typeface="Arial"/>
                <a:sym typeface="Arial"/>
              </a:rPr>
              <a:t>Experiments</a:t>
            </a:r>
            <a:r>
              <a:rPr b="1" i="0" lang="en-US" sz="2000" u="none" cap="none" strike="noStrike">
                <a:solidFill>
                  <a:schemeClr val="lt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p:txBody>
      </p:sp>
      <p:sp>
        <p:nvSpPr>
          <p:cNvPr id="152" name="Shape 152"/>
          <p:cNvSpPr txBox="1"/>
          <p:nvPr>
            <p:ph idx="1" type="body"/>
          </p:nvPr>
        </p:nvSpPr>
        <p:spPr>
          <a:xfrm>
            <a:off x="0" y="986118"/>
            <a:ext cx="7772400" cy="685800"/>
          </a:xfrm>
          <a:prstGeom prst="rect">
            <a:avLst/>
          </a:prstGeom>
          <a:noFill/>
          <a:ln>
            <a:noFill/>
          </a:ln>
        </p:spPr>
        <p:txBody>
          <a:bodyPr anchorCtr="0" anchor="t" bIns="91425" lIns="91425" spcFirstLastPara="1" rIns="91425" wrap="square" tIns="91425">
            <a:noAutofit/>
          </a:bodyPr>
          <a:lstStyle/>
          <a:p>
            <a:pPr indent="0" lvl="0" marL="2032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Four kinds of experiments </a:t>
            </a:r>
            <a:r>
              <a:rPr b="0" i="0" lang="en-US" sz="1200" u="none" cap="none" strike="noStrike">
                <a:solidFill>
                  <a:schemeClr val="dk1"/>
                </a:solidFill>
                <a:latin typeface="Arial"/>
                <a:ea typeface="Arial"/>
                <a:cs typeface="Arial"/>
                <a:sym typeface="Arial"/>
              </a:rPr>
              <a:t>(each kind of experiment has several sub-experiments corresponding to projects with different difficulty degrees) </a:t>
            </a:r>
            <a:r>
              <a:rPr b="0" i="0" lang="en-US" sz="18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p:txBody>
      </p:sp>
      <p:graphicFrame>
        <p:nvGraphicFramePr>
          <p:cNvPr id="153" name="Shape 153"/>
          <p:cNvGraphicFramePr/>
          <p:nvPr/>
        </p:nvGraphicFramePr>
        <p:xfrm>
          <a:off x="208429" y="1800860"/>
          <a:ext cx="3000000" cy="3000000"/>
        </p:xfrm>
        <a:graphic>
          <a:graphicData uri="http://schemas.openxmlformats.org/drawingml/2006/table">
            <a:tbl>
              <a:tblPr bandRow="1" firstRow="1">
                <a:noFill/>
                <a:tableStyleId>{F95858A7-1412-4751-B5F3-87838DBE5FA1}</a:tableStyleId>
              </a:tblPr>
              <a:tblGrid>
                <a:gridCol w="2111200"/>
                <a:gridCol w="3706900"/>
                <a:gridCol w="2909050"/>
              </a:tblGrid>
              <a:tr h="370850">
                <a:tc>
                  <a:txBody>
                    <a:bodyPr>
                      <a:noAutofit/>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Greedy approach before execution</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Dynamic approach in execution </a:t>
                      </a:r>
                      <a:endParaRPr sz="1400" u="none" cap="none" strike="noStrike"/>
                    </a:p>
                  </a:txBody>
                  <a:tcPr marT="45725" marB="45725" marR="91450" marL="91450"/>
                </a:tc>
              </a:tr>
              <a:tr h="595675">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 Use Q-Learning to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train agents</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Double  Q-Learning to train agents </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154" name="Shape 154"/>
          <p:cNvSpPr txBox="1"/>
          <p:nvPr/>
        </p:nvSpPr>
        <p:spPr>
          <a:xfrm>
            <a:off x="486947" y="5108393"/>
            <a:ext cx="2238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Difficulty degree: Easy</a:t>
            </a:r>
            <a:endParaRPr b="0" i="0" sz="1400" u="none" cap="none" strike="noStrike">
              <a:solidFill>
                <a:srgbClr val="000000"/>
              </a:solidFill>
              <a:latin typeface="Arial"/>
              <a:ea typeface="Arial"/>
              <a:cs typeface="Arial"/>
              <a:sym typeface="Arial"/>
            </a:endParaRPr>
          </a:p>
        </p:txBody>
      </p:sp>
      <p:sp>
        <p:nvSpPr>
          <p:cNvPr id="155" name="Shape 155"/>
          <p:cNvSpPr txBox="1"/>
          <p:nvPr/>
        </p:nvSpPr>
        <p:spPr>
          <a:xfrm>
            <a:off x="6418678" y="5098701"/>
            <a:ext cx="2238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Difficulty degree: Hard</a:t>
            </a:r>
            <a:endParaRPr b="0" i="0" sz="1400" u="none" cap="none" strike="noStrike">
              <a:solidFill>
                <a:srgbClr val="000000"/>
              </a:solidFill>
              <a:latin typeface="Arial"/>
              <a:ea typeface="Arial"/>
              <a:cs typeface="Arial"/>
              <a:sym typeface="Arial"/>
            </a:endParaRPr>
          </a:p>
        </p:txBody>
      </p:sp>
      <p:sp>
        <p:nvSpPr>
          <p:cNvPr id="156" name="Shape 156"/>
          <p:cNvSpPr txBox="1"/>
          <p:nvPr/>
        </p:nvSpPr>
        <p:spPr>
          <a:xfrm>
            <a:off x="3374757" y="5103547"/>
            <a:ext cx="2238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Difficulty degree: Normal</a:t>
            </a:r>
            <a:endParaRPr b="0" i="0" sz="1400" u="none" cap="none" strike="noStrike">
              <a:solidFill>
                <a:srgbClr val="000000"/>
              </a:solidFill>
              <a:latin typeface="Arial"/>
              <a:ea typeface="Arial"/>
              <a:cs typeface="Arial"/>
              <a:sym typeface="Arial"/>
            </a:endParaRPr>
          </a:p>
        </p:txBody>
      </p:sp>
      <p:pic>
        <p:nvPicPr>
          <p:cNvPr id="157" name="Shape 157"/>
          <p:cNvPicPr preferRelativeResize="0"/>
          <p:nvPr/>
        </p:nvPicPr>
        <p:blipFill rotWithShape="1">
          <a:blip r:embed="rId3">
            <a:alphaModFix/>
          </a:blip>
          <a:srcRect b="0" l="0" r="0" t="0"/>
          <a:stretch/>
        </p:blipFill>
        <p:spPr>
          <a:xfrm>
            <a:off x="548435" y="3423078"/>
            <a:ext cx="2020776" cy="1545299"/>
          </a:xfrm>
          <a:prstGeom prst="rect">
            <a:avLst/>
          </a:prstGeom>
          <a:noFill/>
          <a:ln>
            <a:noFill/>
          </a:ln>
        </p:spPr>
      </p:pic>
      <p:pic>
        <p:nvPicPr>
          <p:cNvPr id="158" name="Shape 158"/>
          <p:cNvPicPr preferRelativeResize="0"/>
          <p:nvPr/>
        </p:nvPicPr>
        <p:blipFill rotWithShape="1">
          <a:blip r:embed="rId4">
            <a:alphaModFix/>
          </a:blip>
          <a:srcRect b="0" l="0" r="0" t="0"/>
          <a:stretch/>
        </p:blipFill>
        <p:spPr>
          <a:xfrm>
            <a:off x="2069814" y="-1196453"/>
            <a:ext cx="4848166" cy="3725425"/>
          </a:xfrm>
          <a:prstGeom prst="rect">
            <a:avLst/>
          </a:prstGeom>
          <a:noFill/>
          <a:ln>
            <a:noFill/>
          </a:ln>
        </p:spPr>
      </p:pic>
      <p:pic>
        <p:nvPicPr>
          <p:cNvPr id="159" name="Shape 159"/>
          <p:cNvPicPr preferRelativeResize="0"/>
          <p:nvPr/>
        </p:nvPicPr>
        <p:blipFill rotWithShape="1">
          <a:blip r:embed="rId5">
            <a:alphaModFix/>
          </a:blip>
          <a:srcRect b="0" l="0" r="0" t="0"/>
          <a:stretch/>
        </p:blipFill>
        <p:spPr>
          <a:xfrm>
            <a:off x="6342477" y="3423078"/>
            <a:ext cx="2020776" cy="1560933"/>
          </a:xfrm>
          <a:prstGeom prst="rect">
            <a:avLst/>
          </a:prstGeom>
          <a:noFill/>
          <a:ln>
            <a:noFill/>
          </a:ln>
        </p:spPr>
      </p:pic>
      <p:pic>
        <p:nvPicPr>
          <p:cNvPr id="160" name="Shape 160"/>
          <p:cNvPicPr preferRelativeResize="0"/>
          <p:nvPr/>
        </p:nvPicPr>
        <p:blipFill>
          <a:blip r:embed="rId6">
            <a:alphaModFix/>
          </a:blip>
          <a:stretch>
            <a:fillRect/>
          </a:stretch>
        </p:blipFill>
        <p:spPr>
          <a:xfrm>
            <a:off x="5856887" y="5404474"/>
            <a:ext cx="1102032" cy="930400"/>
          </a:xfrm>
          <a:prstGeom prst="rect">
            <a:avLst/>
          </a:prstGeom>
          <a:noFill/>
          <a:ln>
            <a:noFill/>
          </a:ln>
        </p:spPr>
      </p:pic>
      <p:pic>
        <p:nvPicPr>
          <p:cNvPr id="161" name="Shape 161"/>
          <p:cNvPicPr preferRelativeResize="0"/>
          <p:nvPr/>
        </p:nvPicPr>
        <p:blipFill>
          <a:blip r:embed="rId7">
            <a:alphaModFix/>
          </a:blip>
          <a:stretch>
            <a:fillRect/>
          </a:stretch>
        </p:blipFill>
        <p:spPr>
          <a:xfrm>
            <a:off x="180750" y="5404475"/>
            <a:ext cx="930400" cy="930400"/>
          </a:xfrm>
          <a:prstGeom prst="rect">
            <a:avLst/>
          </a:prstGeom>
          <a:noFill/>
          <a:ln>
            <a:noFill/>
          </a:ln>
        </p:spPr>
      </p:pic>
      <p:pic>
        <p:nvPicPr>
          <p:cNvPr id="162" name="Shape 162"/>
          <p:cNvPicPr preferRelativeResize="0"/>
          <p:nvPr/>
        </p:nvPicPr>
        <p:blipFill>
          <a:blip r:embed="rId8">
            <a:alphaModFix/>
          </a:blip>
          <a:stretch>
            <a:fillRect/>
          </a:stretch>
        </p:blipFill>
        <p:spPr>
          <a:xfrm>
            <a:off x="0" y="6334875"/>
            <a:ext cx="9143999" cy="52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