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71" r:id="rId7"/>
    <p:sldId id="272" r:id="rId8"/>
    <p:sldId id="258" r:id="rId9"/>
    <p:sldId id="266" r:id="rId10"/>
    <p:sldId id="284" r:id="rId11"/>
    <p:sldId id="277" r:id="rId12"/>
    <p:sldId id="278" r:id="rId13"/>
    <p:sldId id="281" r:id="rId14"/>
    <p:sldId id="282" r:id="rId15"/>
    <p:sldId id="283" r:id="rId16"/>
    <p:sldId id="279" r:id="rId17"/>
    <p:sldId id="259" r:id="rId18"/>
    <p:sldId id="260" r:id="rId19"/>
    <p:sldId id="263" r:id="rId20"/>
    <p:sldId id="269" r:id="rId21"/>
    <p:sldId id="264" r:id="rId22"/>
    <p:sldId id="265" r:id="rId23"/>
    <p:sldId id="270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D0D"/>
    <a:srgbClr val="DA0000"/>
    <a:srgbClr val="DC7A66"/>
    <a:srgbClr val="EDB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‹nº›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4/28/2025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‹nº›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UNINASSAU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71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ller" panose="020B0503030302020204" pitchFamily="34" charset="0"/>
              </a:rPr>
              <a:t>ALGUMAS REGRAS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http://ux.sapo.pt/wp-content/uploads/sket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99" y="2466579"/>
            <a:ext cx="6515937" cy="420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67544" y="1659011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ller" panose="020B0503030302020204" pitchFamily="34" charset="0"/>
              </a:rPr>
              <a:t>O layout das páginas e da interação deve ser  planejado antes de qualquer código.</a:t>
            </a:r>
          </a:p>
          <a:p>
            <a:endParaRPr lang="pt-BR" sz="2000" dirty="0">
              <a:latin typeface="Aller" panose="020B05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1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ller" panose="020B0503030302020204" pitchFamily="34" charset="0"/>
              </a:rPr>
              <a:t>ALGUMAS REGRAS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369246" y="1700808"/>
            <a:ext cx="8307209" cy="1498824"/>
            <a:chOff x="369246" y="1700808"/>
            <a:chExt cx="8307209" cy="1498824"/>
          </a:xfrm>
        </p:grpSpPr>
        <p:sp>
          <p:nvSpPr>
            <p:cNvPr id="9" name="Retângulo 8"/>
            <p:cNvSpPr/>
            <p:nvPr/>
          </p:nvSpPr>
          <p:spPr>
            <a:xfrm>
              <a:off x="369246" y="1700808"/>
              <a:ext cx="8307209" cy="14988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atin typeface="Aller Light" panose="020B050304030202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02852" y="1994394"/>
              <a:ext cx="79382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ller Light" panose="020B0503040302020204" pitchFamily="34" charset="0"/>
                </a:rPr>
                <a:t>O ideal é começar a desenhar primeiro a interação e os conteúdos para os dispositivos móveis (</a:t>
              </a:r>
              <a:r>
                <a:rPr lang="pt-BR" sz="2000" dirty="0" err="1">
                  <a:latin typeface="Aller Light" panose="020B0503040302020204" pitchFamily="34" charset="0"/>
                </a:rPr>
                <a:t>MobileFirst</a:t>
              </a:r>
              <a:r>
                <a:rPr lang="pt-BR" sz="2000" dirty="0">
                  <a:latin typeface="Aller Light" panose="020B0503040302020204" pitchFamily="34" charset="0"/>
                </a:rPr>
                <a:t>), e depois ir fazendo os ajustes à medida que o espaço vai ficando maior.</a:t>
              </a:r>
              <a:endParaRPr lang="pt-BR" sz="2000" b="1" dirty="0">
                <a:solidFill>
                  <a:schemeClr val="bg2">
                    <a:lumMod val="10000"/>
                  </a:schemeClr>
                </a:solidFill>
                <a:latin typeface="Aller Light" panose="020B05030403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369247" y="3433521"/>
            <a:ext cx="8307209" cy="1550064"/>
            <a:chOff x="369247" y="3573016"/>
            <a:chExt cx="8307209" cy="1176776"/>
          </a:xfrm>
        </p:grpSpPr>
        <p:sp>
          <p:nvSpPr>
            <p:cNvPr id="12" name="Retângulo 11"/>
            <p:cNvSpPr/>
            <p:nvPr/>
          </p:nvSpPr>
          <p:spPr>
            <a:xfrm>
              <a:off x="369247" y="3573016"/>
              <a:ext cx="8307209" cy="10252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atin typeface="Aller Light" panose="020B0503040302020204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94144" y="3734129"/>
              <a:ext cx="79382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ller Light" panose="020B05030403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 o mundo inteiro está passando mais tempo acessando a internet com dispositivos móveis, não é muito sensato pensarmos primeiramente em fazer sites para desktops.</a:t>
              </a:r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369247" y="5036415"/>
            <a:ext cx="8307209" cy="1560937"/>
            <a:chOff x="369247" y="4848987"/>
            <a:chExt cx="8307209" cy="1560937"/>
          </a:xfrm>
        </p:grpSpPr>
        <p:sp>
          <p:nvSpPr>
            <p:cNvPr id="15" name="Retângulo 14"/>
            <p:cNvSpPr/>
            <p:nvPr/>
          </p:nvSpPr>
          <p:spPr>
            <a:xfrm>
              <a:off x="369247" y="4848987"/>
              <a:ext cx="8307209" cy="1560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atin typeface="Aller Light" panose="020B0503040302020204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02852" y="4941321"/>
              <a:ext cx="7938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ller Light" panose="020B0503040302020204" pitchFamily="34" charset="0"/>
                </a:rPr>
                <a:t>É preciso planejar a forma como esses conteúdos irão ser acessados através de uma navegação simples de usar, bem como garantir que os elementos gráficos e multimídia estejam adaptados a serem vistos em uma tela menor.</a:t>
              </a:r>
              <a:endParaRPr lang="pt-BR" sz="2000" b="1" dirty="0">
                <a:solidFill>
                  <a:schemeClr val="bg2">
                    <a:lumMod val="10000"/>
                  </a:schemeClr>
                </a:solidFill>
                <a:latin typeface="Aller Light" panose="020B05030403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ller" panose="020B0503030302020204" pitchFamily="34" charset="0"/>
              </a:rPr>
              <a:t>ALGUMAS REGRAS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6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ller" panose="020B0503030302020204" pitchFamily="34" charset="0"/>
              </a:rPr>
              <a:t>ALGUMAS REGRAS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https://reader015.fdocumentos.tips/reader015/slide/20170802/5496982eac79592f2e8b5157/document-14.png?t=163517197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5"/>
          <a:stretch/>
        </p:blipFill>
        <p:spPr bwMode="auto">
          <a:xfrm>
            <a:off x="787881" y="1772816"/>
            <a:ext cx="745652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7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Para que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20552"/>
            <a:ext cx="8229600" cy="2716560"/>
          </a:xfrm>
        </p:spPr>
        <p:txBody>
          <a:bodyPr/>
          <a:lstStyle/>
          <a:p>
            <a:r>
              <a:rPr lang="pt-BR" dirty="0"/>
              <a:t>Tem como objetivo ajudar você a entender o que o </a:t>
            </a:r>
            <a:r>
              <a:rPr lang="pt-BR" b="1" dirty="0"/>
              <a:t>cliente quer exatamente</a:t>
            </a:r>
            <a:r>
              <a:rPr lang="pt-BR" dirty="0"/>
              <a:t>, o posicionamento e organização do conteúdo, algumas funções do site e de uma forma básica como ficaria a página depois de montada.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2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Como fazer um </a:t>
            </a:r>
            <a:r>
              <a:rPr lang="pt-BR" dirty="0" err="1">
                <a:latin typeface="Aller" panose="020B0503030302020204" pitchFamily="34" charset="0"/>
              </a:rPr>
              <a:t>wireframe</a:t>
            </a:r>
            <a:r>
              <a:rPr lang="pt-BR" dirty="0">
                <a:latin typeface="Aller" panose="020B0503030302020204" pitchFamily="34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20552"/>
            <a:ext cx="8229600" cy="271656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Atualmente existem programas específicos para se fazer isso, facilitando e agilizando o trabalho.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Mas na verdade um </a:t>
            </a:r>
            <a:r>
              <a:rPr lang="pt-BR" dirty="0" err="1"/>
              <a:t>wireframe</a:t>
            </a:r>
            <a:r>
              <a:rPr lang="pt-BR" dirty="0"/>
              <a:t> pode ser feito por qualquer programa de edição de imagem, ou em uma simples folha de papel.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71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Softwares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15616" y="6246068"/>
            <a:ext cx="36004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i="1" dirty="0" err="1">
                <a:solidFill>
                  <a:schemeClr val="tx1"/>
                </a:solidFill>
              </a:rPr>
              <a:t>Figma</a:t>
            </a:r>
            <a:endParaRPr lang="pt-BR" sz="2800" i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Plugin Figma | Documentação do Crowdin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041483" cy="44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7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Softwares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15616" y="6246068"/>
            <a:ext cx="36004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i="1" dirty="0" err="1">
                <a:solidFill>
                  <a:schemeClr val="tx1"/>
                </a:solidFill>
              </a:rPr>
              <a:t>Figma</a:t>
            </a:r>
            <a:endParaRPr lang="pt-BR" sz="2800" i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833438"/>
            <a:ext cx="7704856" cy="43318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9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Softwares</a:t>
            </a:r>
          </a:p>
        </p:txBody>
      </p:sp>
      <p:pic>
        <p:nvPicPr>
          <p:cNvPr id="1028" name="Picture 4" descr="wirefr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0" y="1772816"/>
            <a:ext cx="6644098" cy="43924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15616" y="6246068"/>
            <a:ext cx="36004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i="1" dirty="0" err="1">
                <a:solidFill>
                  <a:schemeClr val="tx1"/>
                </a:solidFill>
              </a:rPr>
              <a:t>Cacoo</a:t>
            </a:r>
            <a:endParaRPr lang="pt-BR" sz="2800" i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9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Softwares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15616" y="6246068"/>
            <a:ext cx="36004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i="1" dirty="0">
                <a:solidFill>
                  <a:schemeClr val="tx1"/>
                </a:solidFill>
              </a:rPr>
              <a:t>Adobe XD</a:t>
            </a:r>
          </a:p>
        </p:txBody>
      </p:sp>
      <p:pic>
        <p:nvPicPr>
          <p:cNvPr id="2050" name="Picture 2" descr="O que é Adobe XD? Quais são minhas ferramentas favoritas | &amp;quot; Criação de  protótipos interativos com Adobe XD&amp;quot; (josegaleano) | Domesti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22556"/>
            <a:ext cx="7770204" cy="43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O QUE 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Um </a:t>
            </a:r>
            <a:r>
              <a:rPr lang="pt-BR" b="1" dirty="0" err="1">
                <a:latin typeface="Aller Light" panose="020B0503040302020204" pitchFamily="34" charset="0"/>
              </a:rPr>
              <a:t>wireframe</a:t>
            </a:r>
            <a:r>
              <a:rPr lang="pt-BR" dirty="0">
                <a:latin typeface="Aller Light" panose="020B0503040302020204" pitchFamily="34" charset="0"/>
              </a:rPr>
              <a:t> é um guia visual </a:t>
            </a:r>
            <a:r>
              <a:rPr lang="pt-BR" b="1" dirty="0">
                <a:latin typeface="Aller Light" panose="020B0503040302020204" pitchFamily="34" charset="0"/>
              </a:rPr>
              <a:t>básico</a:t>
            </a:r>
            <a:r>
              <a:rPr lang="pt-BR" dirty="0">
                <a:latin typeface="Aller Light" panose="020B0503040302020204" pitchFamily="34" charset="0"/>
              </a:rPr>
              <a:t> usado em design de interface para sugerir a </a:t>
            </a:r>
            <a:r>
              <a:rPr lang="pt-BR" b="1" dirty="0">
                <a:latin typeface="Aller Light" panose="020B0503040302020204" pitchFamily="34" charset="0"/>
              </a:rPr>
              <a:t>estrutura</a:t>
            </a:r>
            <a:r>
              <a:rPr lang="pt-BR" dirty="0">
                <a:latin typeface="Aller Light" panose="020B0503040302020204" pitchFamily="34" charset="0"/>
              </a:rPr>
              <a:t> de um website e relacionamentos entre suas páginas. </a:t>
            </a: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É uma </a:t>
            </a:r>
            <a:r>
              <a:rPr lang="pt-BR" b="1" dirty="0">
                <a:latin typeface="Aller Light" panose="020B0503040302020204" pitchFamily="34" charset="0"/>
              </a:rPr>
              <a:t>ilustração semelhante </a:t>
            </a:r>
            <a:r>
              <a:rPr lang="pt-BR" dirty="0">
                <a:latin typeface="Aller Light" panose="020B0503040302020204" pitchFamily="34" charset="0"/>
              </a:rPr>
              <a:t>do layout de elementos fundamentais na interface.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Softwares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15616" y="6246068"/>
            <a:ext cx="36004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i="1" dirty="0" err="1">
                <a:solidFill>
                  <a:schemeClr val="tx1"/>
                </a:solidFill>
              </a:rPr>
              <a:t>Lucid</a:t>
            </a:r>
            <a:r>
              <a:rPr lang="pt-BR" sz="2800" i="1" dirty="0">
                <a:solidFill>
                  <a:schemeClr val="tx1"/>
                </a:solidFill>
              </a:rPr>
              <a:t> Chart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4854"/>
          <a:stretch/>
        </p:blipFill>
        <p:spPr>
          <a:xfrm>
            <a:off x="642392" y="1961163"/>
            <a:ext cx="7859216" cy="42041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5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2055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O </a:t>
            </a:r>
            <a:r>
              <a:rPr lang="pt-BR" dirty="0" err="1">
                <a:latin typeface="Aller Light" panose="020B0503040302020204" pitchFamily="34" charset="0"/>
              </a:rPr>
              <a:t>wireframe</a:t>
            </a:r>
            <a:r>
              <a:rPr lang="pt-BR" dirty="0">
                <a:latin typeface="Aller Light" panose="020B0503040302020204" pitchFamily="34" charset="0"/>
              </a:rPr>
              <a:t> é um diagrama que especifica uma página do website.</a:t>
            </a: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Ele representa uma página definindo seus elementos, a hierarquia entre eles, seus agrupamentos e suas importâncias relativas. </a:t>
            </a: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Seu objetivo é especificar a implementação da página e comunicar o conteúdo e as funções de cada página para discussão com a equipe do projeto.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50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O QUE 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2055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Aller Light" panose="020B0503040302020204" pitchFamily="34" charset="0"/>
              </a:rPr>
              <a:t>É o esqueleto do projeto. </a:t>
            </a: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ller Light" panose="020B0503040302020204" pitchFamily="34" charset="0"/>
              </a:rPr>
              <a:t>É um diagrama em preto e branco que sugere a estrutura que irá compor a interface;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ller Light" panose="020B0503040302020204" pitchFamily="34" charset="0"/>
              </a:rPr>
              <a:t>Deve incluir informação </a:t>
            </a:r>
            <a:r>
              <a:rPr lang="pt-BR" dirty="0" err="1">
                <a:latin typeface="Aller Light" panose="020B0503040302020204" pitchFamily="34" charset="0"/>
              </a:rPr>
              <a:t>suﬁciente</a:t>
            </a:r>
            <a:r>
              <a:rPr lang="pt-BR" dirty="0">
                <a:latin typeface="Aller Light" panose="020B0503040302020204" pitchFamily="34" charset="0"/>
              </a:rPr>
              <a:t> para </a:t>
            </a:r>
            <a:r>
              <a:rPr lang="pt-BR" dirty="0" err="1">
                <a:latin typeface="Aller Light" panose="020B0503040302020204" pitchFamily="34" charset="0"/>
              </a:rPr>
              <a:t>reﬂetir</a:t>
            </a:r>
            <a:r>
              <a:rPr lang="pt-BR" dirty="0">
                <a:latin typeface="Aller Light" panose="020B0503040302020204" pitchFamily="34" charset="0"/>
              </a:rPr>
              <a:t> o que realmente irá aparecer na tela;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ller Light" panose="020B0503040302020204" pitchFamily="34" charset="0"/>
              </a:rPr>
              <a:t>É uma excelente ferramenta para </a:t>
            </a:r>
            <a:r>
              <a:rPr lang="pt-BR" b="1" dirty="0">
                <a:latin typeface="Aller Light" panose="020B0503040302020204" pitchFamily="34" charset="0"/>
              </a:rPr>
              <a:t>documentação</a:t>
            </a:r>
            <a:r>
              <a:rPr lang="pt-BR" dirty="0">
                <a:latin typeface="Aller Light" panose="020B0503040302020204" pitchFamily="34" charset="0"/>
              </a:rPr>
              <a:t> do projeto e </a:t>
            </a:r>
            <a:r>
              <a:rPr lang="pt-BR" b="1" dirty="0">
                <a:latin typeface="Aller Light" panose="020B0503040302020204" pitchFamily="34" charset="0"/>
              </a:rPr>
              <a:t>aprovação pelo cliente;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ller Light" panose="020B0503040302020204" pitchFamily="34" charset="0"/>
              </a:rPr>
              <a:t>Utilizado para </a:t>
            </a:r>
            <a:r>
              <a:rPr lang="pt-BR" b="1" dirty="0" err="1">
                <a:latin typeface="Aller Light" panose="020B0503040302020204" pitchFamily="34" charset="0"/>
              </a:rPr>
              <a:t>deﬁnir</a:t>
            </a:r>
            <a:r>
              <a:rPr lang="pt-BR" b="1" dirty="0">
                <a:latin typeface="Aller Light" panose="020B0503040302020204" pitchFamily="34" charset="0"/>
              </a:rPr>
              <a:t> a hierarquia de informação.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>
              <a:latin typeface="Aller Light" panose="020B0503040302020204" pitchFamily="34" charset="0"/>
            </a:endParaRP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1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953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 </a:t>
            </a:r>
            <a:r>
              <a:rPr lang="pt-BR" b="1" dirty="0"/>
              <a:t>DESIGN DE INTERFACES </a:t>
            </a:r>
            <a:r>
              <a:rPr lang="pt-BR" dirty="0"/>
              <a:t>O </a:t>
            </a:r>
          </a:p>
          <a:p>
            <a:pPr marL="0" indent="0">
              <a:buNone/>
            </a:pPr>
            <a:r>
              <a:rPr lang="pt-BR" dirty="0"/>
              <a:t>PROJETO É DEFINIDO COM OS </a:t>
            </a:r>
            <a:r>
              <a:rPr lang="pt-BR" b="1" dirty="0"/>
              <a:t>WIREFRAMES</a:t>
            </a:r>
            <a:endParaRPr lang="pt-BR" dirty="0"/>
          </a:p>
        </p:txBody>
      </p:sp>
      <p:sp>
        <p:nvSpPr>
          <p:cNvPr id="2" name="Seta para Baixo 1"/>
          <p:cNvSpPr/>
          <p:nvPr/>
        </p:nvSpPr>
        <p:spPr>
          <a:xfrm>
            <a:off x="4177921" y="1868634"/>
            <a:ext cx="360040" cy="36004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59832" y="1052736"/>
            <a:ext cx="2956259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4000" dirty="0">
                <a:solidFill>
                  <a:srgbClr val="EDBAB1"/>
                </a:solidFill>
                <a:latin typeface="Aller Light" panose="020B0503040302020204" pitchFamily="34" charset="0"/>
              </a:rPr>
              <a:t>WIREFRAME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51720" y="3386654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ller Light" panose="020B0503040302020204" pitchFamily="34" charset="0"/>
              </a:rPr>
              <a:t>DESENVOLVIMENTO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351094" y="2228674"/>
            <a:ext cx="201369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4000" dirty="0">
                <a:solidFill>
                  <a:srgbClr val="DC7A66"/>
                </a:solidFill>
                <a:latin typeface="Aller Light" panose="020B0503040302020204" pitchFamily="34" charset="0"/>
              </a:rPr>
              <a:t>LAYOUT</a:t>
            </a:r>
          </a:p>
        </p:txBody>
      </p:sp>
      <p:sp>
        <p:nvSpPr>
          <p:cNvPr id="8" name="Seta para Baixo 7"/>
          <p:cNvSpPr/>
          <p:nvPr/>
        </p:nvSpPr>
        <p:spPr>
          <a:xfrm>
            <a:off x="4175956" y="3023076"/>
            <a:ext cx="360040" cy="36004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Exemplo</a:t>
            </a:r>
          </a:p>
        </p:txBody>
      </p:sp>
      <p:pic>
        <p:nvPicPr>
          <p:cNvPr id="1026" name="Picture 2" descr="http://robertjonathan.com.br/blog/wp-content/uploads/2011/01/wireframe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333"/>
            <a:ext cx="5411211" cy="63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1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Exemplo</a:t>
            </a:r>
          </a:p>
        </p:txBody>
      </p:sp>
      <p:pic>
        <p:nvPicPr>
          <p:cNvPr id="3" name="Picture 2" descr="Wire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6672"/>
            <a:ext cx="5715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2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ler" panose="020B0503030302020204" pitchFamily="34" charset="0"/>
              </a:rPr>
              <a:t>Exemplo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-11288"/>
            <a:ext cx="3133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ller" panose="020B0503030302020204" pitchFamily="34" charset="0"/>
              </a:rPr>
              <a:t>BAIXA FIDELIDADE X ALTA FIDELIDADE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0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b="1" dirty="0">
                <a:latin typeface="Aller Light" panose="020B0503040302020204" pitchFamily="34" charset="0"/>
              </a:rPr>
              <a:t>BAIXA</a:t>
            </a: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Rapidez, custo, liberdade para o designer, facilita a </a:t>
            </a:r>
            <a:r>
              <a:rPr lang="pt-BR" dirty="0" err="1">
                <a:latin typeface="Aller Light" panose="020B0503040302020204" pitchFamily="34" charset="0"/>
              </a:rPr>
              <a:t>refação</a:t>
            </a:r>
            <a:r>
              <a:rPr lang="pt-BR" dirty="0">
                <a:latin typeface="Aller Light" panose="020B05030403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Pouca credibilidade, maior margem de erros, difícil de ser utilizado para testes, menos intuitivo.</a:t>
            </a: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>
                <a:latin typeface="Aller Light" panose="020B0503040302020204" pitchFamily="34" charset="0"/>
              </a:rPr>
              <a:t>ALTA</a:t>
            </a: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Validação consistente e persuasiva com o cliente, facilita a compreensão de montagem do layout, possibilita o teste com usuários.</a:t>
            </a:r>
          </a:p>
          <a:p>
            <a:pPr marL="0" indent="0">
              <a:buNone/>
            </a:pPr>
            <a:r>
              <a:rPr lang="pt-BR" b="1" dirty="0">
                <a:latin typeface="Aller Light" panose="020B0503040302020204" pitchFamily="34" charset="0"/>
              </a:rPr>
              <a:t>Requer maior esforço e tempo.</a:t>
            </a: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6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ller" panose="020B0503030302020204" pitchFamily="34" charset="0"/>
              </a:rPr>
              <a:t>ALGUMAS 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Coloque nomes claros nas páginas dos </a:t>
            </a:r>
            <a:r>
              <a:rPr lang="pt-BR" dirty="0" err="1">
                <a:latin typeface="Aller Light" panose="020B0503040302020204" pitchFamily="34" charset="0"/>
              </a:rPr>
              <a:t>Wireframes</a:t>
            </a:r>
            <a:r>
              <a:rPr lang="pt-BR" dirty="0">
                <a:latin typeface="Aller Light" panose="020B0503040302020204" pitchFamily="34" charset="0"/>
              </a:rPr>
              <a:t>, incluindo a data da ultima edição;</a:t>
            </a: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Faça comentários importantes (utilize as laterais do </a:t>
            </a:r>
            <a:r>
              <a:rPr lang="pt-BR" dirty="0" err="1">
                <a:latin typeface="Aller Light" panose="020B0503040302020204" pitchFamily="34" charset="0"/>
              </a:rPr>
              <a:t>wireframe</a:t>
            </a:r>
            <a:r>
              <a:rPr lang="pt-BR" dirty="0">
                <a:latin typeface="Aller Light" panose="020B0503040302020204" pitchFamily="34" charset="0"/>
              </a:rPr>
              <a:t> para isso).</a:t>
            </a: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Utilize os Princípios de Design;</a:t>
            </a:r>
            <a:br>
              <a:rPr lang="pt-BR" dirty="0">
                <a:latin typeface="Aller Light" panose="020B0503040302020204" pitchFamily="34" charset="0"/>
              </a:rPr>
            </a:br>
            <a:endParaRPr lang="pt-BR" dirty="0">
              <a:latin typeface="Aller Light" panose="020B05030403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Aplique os conceitos e </a:t>
            </a:r>
            <a:r>
              <a:rPr lang="pt-BR" dirty="0">
                <a:solidFill>
                  <a:srgbClr val="FF0000"/>
                </a:solidFill>
                <a:latin typeface="Aller Light" panose="020B0503040302020204" pitchFamily="34" charset="0"/>
              </a:rPr>
              <a:t>heurísticas de usabilidade</a:t>
            </a:r>
            <a:r>
              <a:rPr lang="pt-BR" dirty="0">
                <a:latin typeface="Aller Light" panose="020B05030403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ller Light" panose="020B0503040302020204" pitchFamily="34" charset="0"/>
              </a:rPr>
              <a:t>Inclua a </a:t>
            </a:r>
            <a:r>
              <a:rPr lang="pt-BR" dirty="0">
                <a:solidFill>
                  <a:srgbClr val="FF0000"/>
                </a:solidFill>
                <a:latin typeface="Aller Light" panose="020B0503040302020204" pitchFamily="34" charset="0"/>
              </a:rPr>
              <a:t>barra de acessibilidade</a:t>
            </a:r>
            <a:r>
              <a:rPr lang="pt-BR" dirty="0">
                <a:latin typeface="Aller Light" panose="020B0503040302020204" pitchFamily="34" charset="0"/>
              </a:rPr>
              <a:t>;</a:t>
            </a:r>
            <a:br>
              <a:rPr lang="pt-BR" dirty="0">
                <a:latin typeface="Aller Light" panose="020B0503040302020204" pitchFamily="34" charset="0"/>
              </a:rPr>
            </a:br>
            <a:endParaRPr lang="pt-BR" dirty="0">
              <a:latin typeface="Aller Light" panose="020B0503040302020204" pitchFamily="34" charset="0"/>
            </a:endParaRPr>
          </a:p>
          <a:p>
            <a:pPr marL="0" indent="0">
              <a:buNone/>
            </a:pPr>
            <a:endParaRPr lang="pt-BR" dirty="0">
              <a:latin typeface="Aller Light" panose="020B05030403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324544" y="1412776"/>
            <a:ext cx="2016224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6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5ae8c1-3eb6-41fc-8942-4eb049bfebd6" xsi:nil="true"/>
    <lcf76f155ced4ddcb4097134ff3c332f xmlns="730bd039-963f-4c58-a850-2424acda5ae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662DD15DCFE645A03A355F2E5BE71C" ma:contentTypeVersion="11" ma:contentTypeDescription="Crie um novo documento." ma:contentTypeScope="" ma:versionID="6a4c1958a9c2708c3644f10feb5372ef">
  <xsd:schema xmlns:xsd="http://www.w3.org/2001/XMLSchema" xmlns:xs="http://www.w3.org/2001/XMLSchema" xmlns:p="http://schemas.microsoft.com/office/2006/metadata/properties" xmlns:ns2="730bd039-963f-4c58-a850-2424acda5ae7" xmlns:ns3="785ae8c1-3eb6-41fc-8942-4eb049bfebd6" targetNamespace="http://schemas.microsoft.com/office/2006/metadata/properties" ma:root="true" ma:fieldsID="1c7cc6c8fa63914d4a1bf3f9733b96c9" ns2:_="" ns3:_="">
    <xsd:import namespace="730bd039-963f-4c58-a850-2424acda5ae7"/>
    <xsd:import namespace="785ae8c1-3eb6-41fc-8942-4eb049bfe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bd039-963f-4c58-a850-2424acda5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92fc7e02-7008-4db9-a80f-dff9e378b3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ae8c1-3eb6-41fc-8942-4eb049bfebd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2443e6-1513-4a76-9cf3-bc00e221884a}" ma:internalName="TaxCatchAll" ma:showField="CatchAllData" ma:web="785ae8c1-3eb6-41fc-8942-4eb049bfe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30010A-6165-45EC-9530-4549AECBF7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17B1CA-B30C-4C31-A0E7-C3D17CF6FDDA}">
  <ds:schemaRefs>
    <ds:schemaRef ds:uri="http://schemas.microsoft.com/office/2006/metadata/properties"/>
    <ds:schemaRef ds:uri="http://schemas.microsoft.com/office/infopath/2007/PartnerControls"/>
    <ds:schemaRef ds:uri="785ae8c1-3eb6-41fc-8942-4eb049bfebd6"/>
    <ds:schemaRef ds:uri="730bd039-963f-4c58-a850-2424acda5ae7"/>
  </ds:schemaRefs>
</ds:datastoreItem>
</file>

<file path=customXml/itemProps3.xml><?xml version="1.0" encoding="utf-8"?>
<ds:datastoreItem xmlns:ds="http://schemas.openxmlformats.org/officeDocument/2006/customXml" ds:itemID="{ED49A387-EBF6-432D-8754-1A39C5E56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bd039-963f-4c58-a850-2424acda5ae7"/>
    <ds:schemaRef ds:uri="785ae8c1-3eb6-41fc-8942-4eb049bfeb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385</TotalTime>
  <Words>518</Words>
  <Application>Microsoft Office PowerPoint</Application>
  <PresentationFormat>Apresentação na tela (4:3)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Aller</vt:lpstr>
      <vt:lpstr>Aller Light</vt:lpstr>
      <vt:lpstr>Arial</vt:lpstr>
      <vt:lpstr>Wingdings</vt:lpstr>
      <vt:lpstr>Brilho</vt:lpstr>
      <vt:lpstr>wireframes</vt:lpstr>
      <vt:lpstr>O QUE SÃO?</vt:lpstr>
      <vt:lpstr>O QUE SÃO?</vt:lpstr>
      <vt:lpstr>Apresentação do PowerPoint</vt:lpstr>
      <vt:lpstr>Exemplo</vt:lpstr>
      <vt:lpstr>Exemplo</vt:lpstr>
      <vt:lpstr>Exemplo</vt:lpstr>
      <vt:lpstr>BAIXA FIDELIDADE X ALTA FIDELIDADE</vt:lpstr>
      <vt:lpstr>ALGUMAS REGRAS</vt:lpstr>
      <vt:lpstr>ALGUMAS REGRAS</vt:lpstr>
      <vt:lpstr>ALGUMAS REGRAS</vt:lpstr>
      <vt:lpstr>ALGUMAS REGRAS</vt:lpstr>
      <vt:lpstr>ALGUMAS REGRAS</vt:lpstr>
      <vt:lpstr>Para que serve?</vt:lpstr>
      <vt:lpstr>Como fazer um wireframe?</vt:lpstr>
      <vt:lpstr>Softwares</vt:lpstr>
      <vt:lpstr>Softwares</vt:lpstr>
      <vt:lpstr>Softwares</vt:lpstr>
      <vt:lpstr>Softwares</vt:lpstr>
      <vt:lpstr>Softwares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USUARIO</dc:creator>
  <cp:lastModifiedBy>Allen Vidal</cp:lastModifiedBy>
  <cp:revision>48</cp:revision>
  <dcterms:created xsi:type="dcterms:W3CDTF">2012-03-20T05:19:50Z</dcterms:created>
  <dcterms:modified xsi:type="dcterms:W3CDTF">2025-04-28T20:45:19Z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0x01010081662DD15DCFE645A03A355F2E5BE71C</vt:lpwstr>
  </property>
</Properties>
</file>